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654" r:id="rId2"/>
    <p:sldId id="321" r:id="rId3"/>
    <p:sldId id="669" r:id="rId4"/>
    <p:sldId id="663" r:id="rId5"/>
    <p:sldId id="668" r:id="rId6"/>
    <p:sldId id="670" r:id="rId7"/>
    <p:sldId id="671" r:id="rId8"/>
    <p:sldId id="672" r:id="rId9"/>
    <p:sldId id="673" r:id="rId10"/>
    <p:sldId id="674" r:id="rId11"/>
    <p:sldId id="675" r:id="rId12"/>
    <p:sldId id="676" r:id="rId13"/>
    <p:sldId id="677" r:id="rId14"/>
    <p:sldId id="678" r:id="rId15"/>
    <p:sldId id="679" r:id="rId16"/>
    <p:sldId id="680" r:id="rId17"/>
    <p:sldId id="681" r:id="rId18"/>
    <p:sldId id="682" r:id="rId19"/>
    <p:sldId id="683" r:id="rId20"/>
    <p:sldId id="684" r:id="rId21"/>
    <p:sldId id="685" r:id="rId22"/>
    <p:sldId id="68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o, Yuan" initials="YY" lastIdx="1" clrIdx="0">
    <p:extLst>
      <p:ext uri="{19B8F6BF-5375-455C-9EA6-DF929625EA0E}">
        <p15:presenceInfo xmlns:p15="http://schemas.microsoft.com/office/powerpoint/2012/main" userId="S::YUY56@pitt.edu::73129823-b0d4-417b-bf34-ecb8590ef4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B414"/>
    <a:srgbClr val="282F39"/>
    <a:srgbClr val="007A7D"/>
    <a:srgbClr val="CB1B4A"/>
    <a:srgbClr val="074D67"/>
    <a:srgbClr val="42AFB6"/>
    <a:srgbClr val="C2C9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6" autoAdjust="0"/>
    <p:restoredTop sz="82250" autoAdjust="0"/>
  </p:normalViewPr>
  <p:slideViewPr>
    <p:cSldViewPr snapToGrid="0">
      <p:cViewPr varScale="1">
        <p:scale>
          <a:sx n="99" d="100"/>
          <a:sy n="99" d="100"/>
        </p:scale>
        <p:origin x="108" y="25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C0DBC-A47B-46CC-8D9E-36FE5984729A}" type="datetimeFigureOut">
              <a:rPr lang="zh-CN" altLang="en-US" smtClean="0"/>
              <a:t>2020/4/18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F13AB-D78C-4BE9-9A4E-00C1B502D8B0}" type="slidenum">
              <a:rPr lang="zh-CN" altLang="en-US" smtClean="0"/>
              <a:t>‹#›</a:t>
            </a:fld>
            <a:endParaRPr lang="zh-CN" altLang="en-US"/>
          </a:p>
        </p:txBody>
      </p:sp>
    </p:spTree>
    <p:extLst>
      <p:ext uri="{BB962C8B-B14F-4D97-AF65-F5344CB8AC3E}">
        <p14:creationId xmlns:p14="http://schemas.microsoft.com/office/powerpoint/2010/main" val="1102944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Hey, everyone. My topic today is design of a framework to implement agility at organizational level</a:t>
            </a:r>
          </a:p>
          <a:p>
            <a:endParaRPr lang="zh-CN" altLang="en-US"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a:t>
            </a:fld>
            <a:endParaRPr lang="zh-CN" altLang="en-US"/>
          </a:p>
        </p:txBody>
      </p:sp>
    </p:spTree>
    <p:extLst>
      <p:ext uri="{BB962C8B-B14F-4D97-AF65-F5344CB8AC3E}">
        <p14:creationId xmlns:p14="http://schemas.microsoft.com/office/powerpoint/2010/main" val="10723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Detailed model challenge by comparing three models.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Three model has different requirement for team sizes.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Does not how leader function at organizational level</a:t>
            </a:r>
          </a:p>
        </p:txBody>
      </p:sp>
      <p:sp>
        <p:nvSpPr>
          <p:cNvPr id="4" name="灯片编号占位符 3"/>
          <p:cNvSpPr>
            <a:spLocks noGrp="1"/>
          </p:cNvSpPr>
          <p:nvPr>
            <p:ph type="sldNum" sz="quarter" idx="5"/>
          </p:nvPr>
        </p:nvSpPr>
        <p:spPr/>
        <p:txBody>
          <a:bodyPr/>
          <a:lstStyle/>
          <a:p>
            <a:fld id="{70BF13AB-D78C-4BE9-9A4E-00C1B502D8B0}" type="slidenum">
              <a:rPr lang="zh-CN" altLang="en-US" smtClean="0"/>
              <a:t>10</a:t>
            </a:fld>
            <a:endParaRPr lang="zh-CN" altLang="en-US"/>
          </a:p>
        </p:txBody>
      </p:sp>
    </p:spTree>
    <p:extLst>
      <p:ext uri="{BB962C8B-B14F-4D97-AF65-F5344CB8AC3E}">
        <p14:creationId xmlns:p14="http://schemas.microsoft.com/office/powerpoint/2010/main" val="2821972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No mention on how teams should be rewarded in an agile projects</a:t>
            </a:r>
          </a:p>
          <a:p>
            <a:r>
              <a:rPr lang="en-US" altLang="zh-CN" dirty="0"/>
              <a:t>No mention on agile metrics </a:t>
            </a:r>
          </a:p>
          <a:p>
            <a:r>
              <a:rPr lang="en-US" altLang="zh-CN" dirty="0"/>
              <a:t>No mention on measuring customer satisfaction</a:t>
            </a:r>
          </a:p>
          <a:p>
            <a:endParaRPr lang="en-US" altLang="zh-CN" dirty="0"/>
          </a:p>
          <a:p>
            <a:r>
              <a:rPr lang="en-US" altLang="zh-CN" dirty="0"/>
              <a:t>These are important in organizational levels, but existing framework does not include it</a:t>
            </a:r>
            <a:endParaRPr lang="zh-CN" altLang="en-US"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11</a:t>
            </a:fld>
            <a:endParaRPr lang="zh-CN" altLang="en-US"/>
          </a:p>
        </p:txBody>
      </p:sp>
    </p:spTree>
    <p:extLst>
      <p:ext uri="{BB962C8B-B14F-4D97-AF65-F5344CB8AC3E}">
        <p14:creationId xmlns:p14="http://schemas.microsoft.com/office/powerpoint/2010/main" val="1322085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From challenges and finds on existing framework, paper lists some </a:t>
            </a:r>
            <a:r>
              <a:rPr lang="en-US" altLang="zh-CN" dirty="0"/>
              <a:t>Design Building Block and what problems should be considered in block</a:t>
            </a:r>
            <a:endParaRPr lang="en-US" altLang="zh-CN"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12</a:t>
            </a:fld>
            <a:endParaRPr lang="zh-CN" altLang="en-US"/>
          </a:p>
        </p:txBody>
      </p:sp>
    </p:spTree>
    <p:extLst>
      <p:ext uri="{BB962C8B-B14F-4D97-AF65-F5344CB8AC3E}">
        <p14:creationId xmlns:p14="http://schemas.microsoft.com/office/powerpoint/2010/main" val="1495271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Explain how does each block contribute to organizational agile. First is model 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Framework can select different agile model for each team according team size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Choose the best fit one or even we can combine models</a:t>
            </a:r>
          </a:p>
        </p:txBody>
      </p:sp>
      <p:sp>
        <p:nvSpPr>
          <p:cNvPr id="4" name="灯片编号占位符 3"/>
          <p:cNvSpPr>
            <a:spLocks noGrp="1"/>
          </p:cNvSpPr>
          <p:nvPr>
            <p:ph type="sldNum" sz="quarter" idx="5"/>
          </p:nvPr>
        </p:nvSpPr>
        <p:spPr/>
        <p:txBody>
          <a:bodyPr/>
          <a:lstStyle/>
          <a:p>
            <a:fld id="{70BF13AB-D78C-4BE9-9A4E-00C1B502D8B0}" type="slidenum">
              <a:rPr lang="zh-CN" altLang="en-US" smtClean="0"/>
              <a:t>13</a:t>
            </a:fld>
            <a:endParaRPr lang="zh-CN" altLang="en-US"/>
          </a:p>
        </p:txBody>
      </p:sp>
    </p:spTree>
    <p:extLst>
      <p:ext uri="{BB962C8B-B14F-4D97-AF65-F5344CB8AC3E}">
        <p14:creationId xmlns:p14="http://schemas.microsoft.com/office/powerpoint/2010/main" val="720860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Give some ideas how agile system can design </a:t>
            </a:r>
            <a:r>
              <a:rPr lang="en-US" altLang="zh-CN" sz="1200" kern="1200" dirty="0">
                <a:solidFill>
                  <a:schemeClr val="bg1"/>
                </a:solidFill>
                <a:latin typeface="+mn-lt"/>
                <a:ea typeface="+mn-ea"/>
                <a:cs typeface="+mn-cs"/>
              </a:rPr>
              <a:t>Reward system </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14</a:t>
            </a:fld>
            <a:endParaRPr lang="zh-CN" altLang="en-US"/>
          </a:p>
        </p:txBody>
      </p:sp>
    </p:spTree>
    <p:extLst>
      <p:ext uri="{BB962C8B-B14F-4D97-AF65-F5344CB8AC3E}">
        <p14:creationId xmlns:p14="http://schemas.microsoft.com/office/powerpoint/2010/main" val="1801927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Simple </a:t>
            </a:r>
            <a:r>
              <a:rPr lang="en-US" altLang="zh-CN" sz="1200" kern="1200" dirty="0">
                <a:solidFill>
                  <a:schemeClr val="bg1"/>
                </a:solidFill>
                <a:latin typeface="+mn-lt"/>
                <a:ea typeface="+mn-ea"/>
                <a:cs typeface="+mn-cs"/>
              </a:rPr>
              <a:t>Business Agility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bg1"/>
                </a:solidFill>
                <a:latin typeface="+mn-lt"/>
                <a:ea typeface="+mn-ea"/>
                <a:cs typeface="+mn-cs"/>
              </a:rPr>
              <a:t>Respond to changes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15</a:t>
            </a:fld>
            <a:endParaRPr lang="zh-CN" altLang="en-US"/>
          </a:p>
        </p:txBody>
      </p:sp>
    </p:spTree>
    <p:extLst>
      <p:ext uri="{BB962C8B-B14F-4D97-AF65-F5344CB8AC3E}">
        <p14:creationId xmlns:p14="http://schemas.microsoft.com/office/powerpoint/2010/main" val="2729177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How to design </a:t>
            </a:r>
            <a:r>
              <a:rPr lang="en-US" altLang="zh-CN" sz="1200" kern="1200" dirty="0">
                <a:solidFill>
                  <a:schemeClr val="bg1"/>
                </a:solidFill>
                <a:latin typeface="+mn-lt"/>
                <a:ea typeface="+mn-ea"/>
                <a:cs typeface="+mn-cs"/>
              </a:rPr>
              <a:t>Adaptive Agile Leadership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servant first leader is supposed to serve others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bg1"/>
                </a:solidFill>
                <a:latin typeface="+mn-lt"/>
                <a:ea typeface="+mn-ea"/>
                <a:cs typeface="+mn-cs"/>
              </a:rPr>
              <a:t>Because of those </a:t>
            </a:r>
            <a:r>
              <a:rPr lang="en-US" altLang="zh-CN" sz="1200" dirty="0">
                <a:solidFill>
                  <a:schemeClr val="bg1"/>
                </a:solidFill>
              </a:rPr>
              <a:t>characteristics, leader should able to help others on their problem</a:t>
            </a:r>
            <a:endParaRPr lang="en-US" altLang="zh-CN" sz="1200" kern="1200" dirty="0">
              <a:solidFill>
                <a:schemeClr val="bg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16</a:t>
            </a:fld>
            <a:endParaRPr lang="zh-CN" altLang="en-US"/>
          </a:p>
        </p:txBody>
      </p:sp>
    </p:spTree>
    <p:extLst>
      <p:ext uri="{BB962C8B-B14F-4D97-AF65-F5344CB8AC3E}">
        <p14:creationId xmlns:p14="http://schemas.microsoft.com/office/powerpoint/2010/main" val="3229170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Take minimum time on customer </a:t>
            </a:r>
            <a:r>
              <a:rPr lang="en-US" altLang="zh-CN" sz="1200" kern="1200" dirty="0">
                <a:solidFill>
                  <a:schemeClr val="bg1"/>
                </a:solidFill>
                <a:latin typeface="+mn-lt"/>
                <a:ea typeface="+mn-ea"/>
                <a:cs typeface="+mn-cs"/>
              </a:rPr>
              <a:t>Satisfaction and focus iterate on product</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17</a:t>
            </a:fld>
            <a:endParaRPr lang="zh-CN" altLang="en-US"/>
          </a:p>
        </p:txBody>
      </p:sp>
    </p:spTree>
    <p:extLst>
      <p:ext uri="{BB962C8B-B14F-4D97-AF65-F5344CB8AC3E}">
        <p14:creationId xmlns:p14="http://schemas.microsoft.com/office/powerpoint/2010/main" val="268091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lumMod val="10000"/>
                  <a:lumOff val="9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Organization aims to increase efficiency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Metrics are similar to customer </a:t>
            </a:r>
            <a:r>
              <a:rPr lang="en-US" altLang="zh-CN" sz="1200" dirty="0" err="1">
                <a:solidFill>
                  <a:schemeClr val="tx1">
                    <a:lumMod val="10000"/>
                    <a:lumOff val="90000"/>
                  </a:schemeClr>
                </a:solidFill>
              </a:rPr>
              <a:t>satfisaction</a:t>
            </a:r>
            <a:r>
              <a:rPr lang="en-US" altLang="zh-CN" sz="1200" dirty="0">
                <a:solidFill>
                  <a:schemeClr val="tx1">
                    <a:lumMod val="10000"/>
                    <a:lumOff val="90000"/>
                  </a:schemeClr>
                </a:solidFill>
              </a:rPr>
              <a:t> not be </a:t>
            </a:r>
            <a:r>
              <a:rPr lang="en-US" altLang="zh-CN" dirty="0"/>
              <a:t>an impediment to the team’s work</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18</a:t>
            </a:fld>
            <a:endParaRPr lang="zh-CN" altLang="en-US"/>
          </a:p>
        </p:txBody>
      </p:sp>
    </p:spTree>
    <p:extLst>
      <p:ext uri="{BB962C8B-B14F-4D97-AF65-F5344CB8AC3E}">
        <p14:creationId xmlns:p14="http://schemas.microsoft.com/office/powerpoint/2010/main" val="1423669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 Development Pool is similar to thread pool, everyone should be will trained and have similar ability. Pool size should be proper in order to achieve high efficiency.</a:t>
            </a:r>
            <a:endParaRPr lang="zh-CN" altLang="en-US" sz="1200" dirty="0">
              <a:solidFill>
                <a:schemeClr val="tx1">
                  <a:lumMod val="10000"/>
                  <a:lumOff val="90000"/>
                </a:schemeClr>
              </a:solidFill>
            </a:endParaRPr>
          </a:p>
        </p:txBody>
      </p:sp>
      <p:sp>
        <p:nvSpPr>
          <p:cNvPr id="4" name="灯片编号占位符 3"/>
          <p:cNvSpPr>
            <a:spLocks noGrp="1"/>
          </p:cNvSpPr>
          <p:nvPr>
            <p:ph type="sldNum" sz="quarter" idx="5"/>
          </p:nvPr>
        </p:nvSpPr>
        <p:spPr/>
        <p:txBody>
          <a:bodyPr/>
          <a:lstStyle/>
          <a:p>
            <a:fld id="{70BF13AB-D78C-4BE9-9A4E-00C1B502D8B0}" type="slidenum">
              <a:rPr lang="zh-CN" altLang="en-US" smtClean="0"/>
              <a:t>19</a:t>
            </a:fld>
            <a:endParaRPr lang="zh-CN" altLang="en-US"/>
          </a:p>
        </p:txBody>
      </p:sp>
    </p:spTree>
    <p:extLst>
      <p:ext uri="{BB962C8B-B14F-4D97-AF65-F5344CB8AC3E}">
        <p14:creationId xmlns:p14="http://schemas.microsoft.com/office/powerpoint/2010/main" val="243772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presentation contains five parts. We first introduce motivation of this paper. We start  backboard with comparison between agile approach  with traditional waterfall approach. Then we will look agile approach in some perspectives we want to focus on. Then we will exam these perspectives in current frameworks and how can they scale to organizational level. At last we will have a summary of what properties should </a:t>
            </a:r>
            <a:r>
              <a:rPr lang="en-US" altLang="zh-CN" sz="1200" dirty="0">
                <a:solidFill>
                  <a:schemeClr val="bg1"/>
                </a:solidFill>
                <a:latin typeface="+mn-ea"/>
              </a:rPr>
              <a:t>Organizational Level agile framework has.</a:t>
            </a:r>
            <a:endParaRPr lang="zh-CN" altLang="en-US"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2</a:t>
            </a:fld>
            <a:endParaRPr lang="zh-CN" altLang="en-US"/>
          </a:p>
        </p:txBody>
      </p:sp>
    </p:spTree>
    <p:extLst>
      <p:ext uri="{BB962C8B-B14F-4D97-AF65-F5344CB8AC3E}">
        <p14:creationId xmlns:p14="http://schemas.microsoft.com/office/powerpoint/2010/main" val="19546492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20</a:t>
            </a:fld>
            <a:endParaRPr lang="zh-CN" altLang="en-US"/>
          </a:p>
        </p:txBody>
      </p:sp>
    </p:spTree>
    <p:extLst>
      <p:ext uri="{BB962C8B-B14F-4D97-AF65-F5344CB8AC3E}">
        <p14:creationId xmlns:p14="http://schemas.microsoft.com/office/powerpoint/2010/main" val="2337098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development pool require developers to move across teams. It seems to ideal that all developers have same set and level of skills. Bring to much overhead.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lumMod val="10000"/>
                  <a:lumOff val="9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bg1"/>
                </a:solidFill>
                <a:latin typeface="+mn-lt"/>
                <a:ea typeface="+mn-ea"/>
                <a:cs typeface="+mn-cs"/>
              </a:rPr>
              <a:t>Agile Customer Satisfaction does not solve </a:t>
            </a:r>
            <a:r>
              <a:rPr lang="en-US" altLang="zh-CN" dirty="0"/>
              <a:t>Customer-Related Challenges. Customer’s insufficient knowledge can give wrong feedback and bring unnecessary changes to project. It may need a design that minimalize customer’s impact on agile</a:t>
            </a:r>
            <a:endParaRPr lang="en-US" altLang="zh-CN" sz="1200" kern="1200" dirty="0">
              <a:solidFill>
                <a:schemeClr val="bg1"/>
              </a:solidFill>
              <a:latin typeface="+mn-lt"/>
              <a:ea typeface="+mn-ea"/>
              <a:cs typeface="+mn-cs"/>
            </a:endParaRPr>
          </a:p>
        </p:txBody>
      </p:sp>
      <p:sp>
        <p:nvSpPr>
          <p:cNvPr id="4" name="灯片编号占位符 3"/>
          <p:cNvSpPr>
            <a:spLocks noGrp="1"/>
          </p:cNvSpPr>
          <p:nvPr>
            <p:ph type="sldNum" sz="quarter" idx="5"/>
          </p:nvPr>
        </p:nvSpPr>
        <p:spPr/>
        <p:txBody>
          <a:bodyPr/>
          <a:lstStyle/>
          <a:p>
            <a:fld id="{70BF13AB-D78C-4BE9-9A4E-00C1B502D8B0}" type="slidenum">
              <a:rPr lang="zh-CN" altLang="en-US" smtClean="0"/>
              <a:t>21</a:t>
            </a:fld>
            <a:endParaRPr lang="zh-CN" altLang="en-US"/>
          </a:p>
        </p:txBody>
      </p:sp>
    </p:spTree>
    <p:extLst>
      <p:ext uri="{BB962C8B-B14F-4D97-AF65-F5344CB8AC3E}">
        <p14:creationId xmlns:p14="http://schemas.microsoft.com/office/powerpoint/2010/main" val="231943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Take minimum time on customer </a:t>
            </a:r>
            <a:r>
              <a:rPr lang="en-US" altLang="zh-CN" sz="1200" kern="1200" dirty="0">
                <a:solidFill>
                  <a:schemeClr val="bg1"/>
                </a:solidFill>
                <a:latin typeface="+mn-lt"/>
                <a:ea typeface="+mn-ea"/>
                <a:cs typeface="+mn-cs"/>
              </a:rPr>
              <a:t>Satisfaction and focus iterate on product</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22</a:t>
            </a:fld>
            <a:endParaRPr lang="zh-CN" altLang="en-US"/>
          </a:p>
        </p:txBody>
      </p:sp>
    </p:spTree>
    <p:extLst>
      <p:ext uri="{BB962C8B-B14F-4D97-AF65-F5344CB8AC3E}">
        <p14:creationId xmlns:p14="http://schemas.microsoft.com/office/powerpoint/2010/main" val="327799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paper wants to exam what a good organization’s agile framework should be and give a design. Paper’s approach is analyzing existing product framework and consider extra organizational elements on them.</a:t>
            </a:r>
            <a:endParaRPr lang="zh-CN" altLang="en-US"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3</a:t>
            </a:fld>
            <a:endParaRPr lang="zh-CN" altLang="en-US"/>
          </a:p>
        </p:txBody>
      </p:sp>
    </p:spTree>
    <p:extLst>
      <p:ext uri="{BB962C8B-B14F-4D97-AF65-F5344CB8AC3E}">
        <p14:creationId xmlns:p14="http://schemas.microsoft.com/office/powerpoint/2010/main" val="1329344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We know agile is better than </a:t>
            </a:r>
            <a:r>
              <a:rPr lang="en-US" altLang="zh-CN" sz="1200" dirty="0"/>
              <a:t>waterfall approach. We want to </a:t>
            </a:r>
            <a:r>
              <a:rPr lang="en-US" altLang="zh-CN" dirty="0"/>
              <a:t>highlight fundamental differences between the two approaches. We will look at </a:t>
            </a:r>
            <a:r>
              <a:rPr lang="en-US" altLang="zh-CN" sz="1200" dirty="0"/>
              <a:t>People perspective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process perspective </a:t>
            </a:r>
            <a:r>
              <a:rPr lang="zh-CN" altLang="en-US" sz="1200" dirty="0"/>
              <a:t> </a:t>
            </a:r>
            <a:r>
              <a:rPr lang="en-US" altLang="zh-CN" sz="1200" dirty="0"/>
              <a:t>and</a:t>
            </a:r>
            <a:r>
              <a:rPr lang="zh-CN" altLang="en-US" sz="1200" dirty="0"/>
              <a:t> </a:t>
            </a:r>
            <a:r>
              <a:rPr lang="en-US" altLang="zh-CN" sz="1200" dirty="0"/>
              <a:t>c</a:t>
            </a:r>
            <a:r>
              <a:rPr lang="en-US" altLang="zh-CN" dirty="0"/>
              <a:t>ustomer </a:t>
            </a:r>
            <a:r>
              <a:rPr lang="en-US" altLang="zh-CN" sz="1200" dirty="0"/>
              <a:t>perspective. </a:t>
            </a:r>
          </a:p>
          <a:p>
            <a:r>
              <a:rPr lang="en-US" altLang="zh-CN" sz="1200" dirty="0"/>
              <a:t>Underlying Agile Principle: </a:t>
            </a:r>
          </a:p>
          <a:p>
            <a:r>
              <a:rPr lang="en-US" altLang="zh-CN" sz="1200" dirty="0"/>
              <a:t>1 </a:t>
            </a:r>
            <a:r>
              <a:rPr lang="en-US" altLang="zh-CN" dirty="0"/>
              <a:t>People are trusted to do the right things, at the right time, and in the right way</a:t>
            </a:r>
          </a:p>
          <a:p>
            <a:r>
              <a:rPr lang="en-US" altLang="zh-CN" sz="1200" dirty="0"/>
              <a:t>Thus we need less management in agile approach and developers are more focus on product</a:t>
            </a:r>
          </a:p>
          <a:p>
            <a:r>
              <a:rPr lang="en-US" altLang="zh-CN" sz="1200" dirty="0"/>
              <a:t>2 In an Agile project, quality is not tested in, it is designed in</a:t>
            </a:r>
          </a:p>
          <a:p>
            <a:r>
              <a:rPr lang="en-US" altLang="zh-CN" sz="1200" dirty="0"/>
              <a:t>Iterate on product. Instead of design a perfect product at beginning. Agile focus on takes small steps</a:t>
            </a:r>
          </a:p>
          <a:p>
            <a:r>
              <a:rPr lang="en-US" altLang="zh-CN" sz="1200" dirty="0"/>
              <a:t>3 Things that do not deliver value to the customer probably need not exist</a:t>
            </a:r>
          </a:p>
          <a:p>
            <a:r>
              <a:rPr lang="en-US" altLang="zh-CN" sz="1200" dirty="0"/>
              <a:t>More customer interaction. </a:t>
            </a:r>
            <a:r>
              <a:rPr lang="en-US" altLang="zh-CN" dirty="0"/>
              <a:t>Requirements and plans are allowed to evolve dynamically</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4</a:t>
            </a:fld>
            <a:endParaRPr lang="zh-CN" altLang="en-US"/>
          </a:p>
        </p:txBody>
      </p:sp>
    </p:spTree>
    <p:extLst>
      <p:ext uri="{BB962C8B-B14F-4D97-AF65-F5344CB8AC3E}">
        <p14:creationId xmlns:p14="http://schemas.microsoft.com/office/powerpoint/2010/main" val="14359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have talks about some perspective we want to focus on. Previously we just talk agile as a big idea. There is many existing </a:t>
            </a:r>
            <a:r>
              <a:rPr lang="en-US" altLang="zh-CN" dirty="0"/>
              <a:t>methodologies and we want to exam if they can scale to organization level. We want to analyze how they contribute towards running a project the agile way and why they do not directly scale up to an organizational level</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5</a:t>
            </a:fld>
            <a:endParaRPr lang="zh-CN" altLang="en-US"/>
          </a:p>
        </p:txBody>
      </p:sp>
    </p:spTree>
    <p:extLst>
      <p:ext uri="{BB962C8B-B14F-4D97-AF65-F5344CB8AC3E}">
        <p14:creationId xmlns:p14="http://schemas.microsoft.com/office/powerpoint/2010/main" val="3884113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use 4DT to </a:t>
            </a:r>
            <a:r>
              <a:rPr lang="en-US" altLang="zh-CN" dirty="0"/>
              <a:t>examine agile methods to measure agility (degree of agility) of frameworks and identify the additional elements necessary to help implement these frameworks at Organizational level.</a:t>
            </a: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6</a:t>
            </a:fld>
            <a:endParaRPr lang="zh-CN" altLang="en-US"/>
          </a:p>
        </p:txBody>
      </p:sp>
    </p:spTree>
    <p:extLst>
      <p:ext uri="{BB962C8B-B14F-4D97-AF65-F5344CB8AC3E}">
        <p14:creationId xmlns:p14="http://schemas.microsoft.com/office/powerpoint/2010/main" val="153604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Paper points out Agile values is not same for all business. It is important for organization to follow agile values to gain benefit from agile methodology, but they should </a:t>
            </a:r>
            <a:r>
              <a:rPr lang="en-US" altLang="zh-CN" dirty="0"/>
              <a:t>interpret these values in their own business contexts.</a:t>
            </a:r>
            <a:endParaRPr lang="en-US" altLang="zh-CN"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7</a:t>
            </a:fld>
            <a:endParaRPr lang="zh-CN" altLang="en-US"/>
          </a:p>
        </p:txBody>
      </p:sp>
    </p:spTree>
    <p:extLst>
      <p:ext uri="{BB962C8B-B14F-4D97-AF65-F5344CB8AC3E}">
        <p14:creationId xmlns:p14="http://schemas.microsoft.com/office/powerpoint/2010/main" val="556972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Paper address some possible challenges </a:t>
            </a:r>
            <a:r>
              <a:rPr lang="en-US" altLang="zh-CN" dirty="0"/>
              <a:t>in scaling agile frameworks.  These challenge also relate to </a:t>
            </a:r>
            <a:r>
              <a:rPr lang="en-US" altLang="zh-CN" sz="1200" dirty="0"/>
              <a:t>Agile Principles we mentioned in background. We will also exam from people, process and people’s perspective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8</a:t>
            </a:fld>
            <a:endParaRPr lang="zh-CN" altLang="en-US"/>
          </a:p>
        </p:txBody>
      </p:sp>
    </p:spTree>
    <p:extLst>
      <p:ext uri="{BB962C8B-B14F-4D97-AF65-F5344CB8AC3E}">
        <p14:creationId xmlns:p14="http://schemas.microsoft.com/office/powerpoint/2010/main" val="646379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914400" lvl="2" indent="0">
              <a:lnSpc>
                <a:spcPct val="150000"/>
              </a:lnSpc>
              <a:buFont typeface="Arial" panose="020B0604020202020204" pitchFamily="34" charset="0"/>
              <a:buNone/>
            </a:pPr>
            <a:endParaRPr lang="en-US" altLang="zh-CN" sz="2000" dirty="0">
              <a:solidFill>
                <a:schemeClr val="tx1">
                  <a:lumMod val="10000"/>
                  <a:lumOff val="9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business will not coordinate with developers: Impose more requirements on developments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Team Related Challenge: as we scaling up. Face to face integrations are difficult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lumMod val="10000"/>
                    <a:lumOff val="90000"/>
                  </a:schemeClr>
                </a:solidFill>
              </a:rPr>
              <a:t>Model Challenges how to set up models. More detailed on this challenge in 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p>
        </p:txBody>
      </p:sp>
      <p:sp>
        <p:nvSpPr>
          <p:cNvPr id="4" name="灯片编号占位符 3"/>
          <p:cNvSpPr>
            <a:spLocks noGrp="1"/>
          </p:cNvSpPr>
          <p:nvPr>
            <p:ph type="sldNum" sz="quarter" idx="5"/>
          </p:nvPr>
        </p:nvSpPr>
        <p:spPr/>
        <p:txBody>
          <a:bodyPr/>
          <a:lstStyle/>
          <a:p>
            <a:fld id="{70BF13AB-D78C-4BE9-9A4E-00C1B502D8B0}" type="slidenum">
              <a:rPr lang="zh-CN" altLang="en-US" smtClean="0"/>
              <a:t>9</a:t>
            </a:fld>
            <a:endParaRPr lang="zh-CN" altLang="en-US"/>
          </a:p>
        </p:txBody>
      </p:sp>
    </p:spTree>
    <p:extLst>
      <p:ext uri="{BB962C8B-B14F-4D97-AF65-F5344CB8AC3E}">
        <p14:creationId xmlns:p14="http://schemas.microsoft.com/office/powerpoint/2010/main" val="3325604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237274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3463148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376930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260515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726121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3913001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48266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58875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173641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139089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t>18/04/2020</a:t>
            </a:fld>
            <a:endParaRPr lang="en-GB"/>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t>‹#›</a:t>
            </a:fld>
            <a:endParaRPr lang="en-GB"/>
          </a:p>
        </p:txBody>
      </p:sp>
    </p:spTree>
    <p:extLst>
      <p:ext uri="{BB962C8B-B14F-4D97-AF65-F5344CB8AC3E}">
        <p14:creationId xmlns:p14="http://schemas.microsoft.com/office/powerpoint/2010/main" val="35573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t>18/04/2020</a:t>
            </a:fld>
            <a:endParaRPr lang="en-GB"/>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t>‹#›</a:t>
            </a:fld>
            <a:endParaRPr lang="en-GB"/>
          </a:p>
        </p:txBody>
      </p:sp>
    </p:spTree>
    <p:extLst>
      <p:ext uri="{BB962C8B-B14F-4D97-AF65-F5344CB8AC3E}">
        <p14:creationId xmlns:p14="http://schemas.microsoft.com/office/powerpoint/2010/main" val="138541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rPr>
              <a:t>1</a:t>
            </a:r>
          </a:p>
        </p:txBody>
      </p:sp>
      <p:sp>
        <p:nvSpPr>
          <p:cNvPr id="2" name="文本框 1">
            <a:extLst>
              <a:ext uri="{FF2B5EF4-FFF2-40B4-BE49-F238E27FC236}">
                <a16:creationId xmlns:a16="http://schemas.microsoft.com/office/drawing/2014/main" id="{7EA46BFB-2417-463C-B003-C8429CD710DB}"/>
              </a:ext>
            </a:extLst>
          </p:cNvPr>
          <p:cNvSpPr txBox="1"/>
          <p:nvPr/>
        </p:nvSpPr>
        <p:spPr>
          <a:xfrm>
            <a:off x="1344168" y="1819656"/>
            <a:ext cx="6729984" cy="1938992"/>
          </a:xfrm>
          <a:prstGeom prst="rect">
            <a:avLst/>
          </a:prstGeom>
          <a:noFill/>
        </p:spPr>
        <p:txBody>
          <a:bodyPr wrap="square" rtlCol="0">
            <a:spAutoFit/>
          </a:bodyPr>
          <a:lstStyle/>
          <a:p>
            <a:r>
              <a:rPr lang="en-US" altLang="zh-CN" sz="4000" dirty="0">
                <a:solidFill>
                  <a:schemeClr val="bg1"/>
                </a:solidFill>
                <a:latin typeface="+mn-ea"/>
              </a:rPr>
              <a:t>Design of a Framework to Implement Agility at Organizational Level</a:t>
            </a:r>
            <a:endParaRPr lang="zh-CN" altLang="en-US" sz="4000" dirty="0">
              <a:solidFill>
                <a:schemeClr val="bg1"/>
              </a:solidFill>
              <a:latin typeface="+mn-ea"/>
            </a:endParaRPr>
          </a:p>
        </p:txBody>
      </p:sp>
      <p:sp>
        <p:nvSpPr>
          <p:cNvPr id="3" name="文本框 2">
            <a:extLst>
              <a:ext uri="{FF2B5EF4-FFF2-40B4-BE49-F238E27FC236}">
                <a16:creationId xmlns:a16="http://schemas.microsoft.com/office/drawing/2014/main" id="{AE5278A5-223A-46B8-B20B-42DCBE9D5DAA}"/>
              </a:ext>
            </a:extLst>
          </p:cNvPr>
          <p:cNvSpPr txBox="1"/>
          <p:nvPr/>
        </p:nvSpPr>
        <p:spPr>
          <a:xfrm>
            <a:off x="1545336" y="4407408"/>
            <a:ext cx="2651760" cy="584775"/>
          </a:xfrm>
          <a:prstGeom prst="rect">
            <a:avLst/>
          </a:prstGeom>
          <a:noFill/>
        </p:spPr>
        <p:txBody>
          <a:bodyPr wrap="square" rtlCol="0">
            <a:spAutoFit/>
          </a:bodyPr>
          <a:lstStyle/>
          <a:p>
            <a:r>
              <a:rPr lang="en-US" altLang="zh-CN" sz="3200" dirty="0">
                <a:solidFill>
                  <a:schemeClr val="bg1"/>
                </a:solidFill>
                <a:latin typeface="+mn-ea"/>
              </a:rPr>
              <a:t>Yuan Yao</a:t>
            </a:r>
            <a:endParaRPr lang="zh-CN" altLang="en-US" sz="3200" dirty="0">
              <a:solidFill>
                <a:schemeClr val="bg1"/>
              </a:solidFill>
              <a:latin typeface="+mn-ea"/>
            </a:endParaRPr>
          </a:p>
        </p:txBody>
      </p:sp>
    </p:spTree>
    <p:extLst>
      <p:ext uri="{BB962C8B-B14F-4D97-AF65-F5344CB8AC3E}">
        <p14:creationId xmlns:p14="http://schemas.microsoft.com/office/powerpoint/2010/main" val="3790350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133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图片 6">
            <a:extLst>
              <a:ext uri="{FF2B5EF4-FFF2-40B4-BE49-F238E27FC236}">
                <a16:creationId xmlns:a16="http://schemas.microsoft.com/office/drawing/2014/main" id="{0629DFD3-0B90-4564-B5DF-32EB9855F86A}"/>
              </a:ext>
            </a:extLst>
          </p:cNvPr>
          <p:cNvPicPr>
            <a:picLocks noChangeAspect="1"/>
          </p:cNvPicPr>
          <p:nvPr/>
        </p:nvPicPr>
        <p:blipFill>
          <a:blip r:embed="rId3"/>
          <a:stretch>
            <a:fillRect/>
          </a:stretch>
        </p:blipFill>
        <p:spPr>
          <a:xfrm>
            <a:off x="1008268" y="643467"/>
            <a:ext cx="10175464" cy="5571066"/>
          </a:xfrm>
          <a:prstGeom prst="rect">
            <a:avLst/>
          </a:prstGeom>
        </p:spPr>
      </p:pic>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10</a:t>
            </a:r>
          </a:p>
        </p:txBody>
      </p:sp>
      <p:sp>
        <p:nvSpPr>
          <p:cNvPr id="6" name="文本框 5">
            <a:extLst>
              <a:ext uri="{FF2B5EF4-FFF2-40B4-BE49-F238E27FC236}">
                <a16:creationId xmlns:a16="http://schemas.microsoft.com/office/drawing/2014/main" id="{D98ADCF0-AE1F-4FFA-854D-1C734B75284E}"/>
              </a:ext>
            </a:extLst>
          </p:cNvPr>
          <p:cNvSpPr txBox="1"/>
          <p:nvPr/>
        </p:nvSpPr>
        <p:spPr>
          <a:xfrm>
            <a:off x="398033" y="86061"/>
            <a:ext cx="2463501" cy="369332"/>
          </a:xfrm>
          <a:prstGeom prst="rect">
            <a:avLst/>
          </a:prstGeom>
          <a:noFill/>
        </p:spPr>
        <p:txBody>
          <a:bodyPr wrap="square" rtlCol="0">
            <a:spAutoFit/>
          </a:bodyPr>
          <a:lstStyle/>
          <a:p>
            <a:r>
              <a:rPr lang="en-US" altLang="zh-CN" dirty="0">
                <a:solidFill>
                  <a:schemeClr val="bg1"/>
                </a:solidFill>
              </a:rPr>
              <a:t>Model </a:t>
            </a:r>
            <a:r>
              <a:rPr lang="en-US" altLang="zh-CN" dirty="0" err="1">
                <a:solidFill>
                  <a:schemeClr val="bg1"/>
                </a:solidFill>
              </a:rPr>
              <a:t>challenage</a:t>
            </a:r>
            <a:endParaRPr lang="zh-CN" altLang="en-US" dirty="0">
              <a:solidFill>
                <a:schemeClr val="bg1"/>
              </a:solidFill>
            </a:endParaRPr>
          </a:p>
        </p:txBody>
      </p:sp>
    </p:spTree>
    <p:extLst>
      <p:ext uri="{BB962C8B-B14F-4D97-AF65-F5344CB8AC3E}">
        <p14:creationId xmlns:p14="http://schemas.microsoft.com/office/powerpoint/2010/main" val="3531781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335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图片 4">
            <a:extLst>
              <a:ext uri="{FF2B5EF4-FFF2-40B4-BE49-F238E27FC236}">
                <a16:creationId xmlns:a16="http://schemas.microsoft.com/office/drawing/2014/main" id="{EBFD2865-CBD8-4925-A0F8-FFF3F2921EAE}"/>
              </a:ext>
            </a:extLst>
          </p:cNvPr>
          <p:cNvPicPr>
            <a:picLocks noChangeAspect="1"/>
          </p:cNvPicPr>
          <p:nvPr/>
        </p:nvPicPr>
        <p:blipFill>
          <a:blip r:embed="rId3"/>
          <a:stretch>
            <a:fillRect/>
          </a:stretch>
        </p:blipFill>
        <p:spPr>
          <a:xfrm>
            <a:off x="1394678" y="643467"/>
            <a:ext cx="9402643" cy="5571066"/>
          </a:xfrm>
          <a:prstGeom prst="rect">
            <a:avLst/>
          </a:prstGeom>
        </p:spPr>
      </p:pic>
      <p:sp>
        <p:nvSpPr>
          <p:cNvPr id="6" name="Oval 51">
            <a:extLst>
              <a:ext uri="{FF2B5EF4-FFF2-40B4-BE49-F238E27FC236}">
                <a16:creationId xmlns:a16="http://schemas.microsoft.com/office/drawing/2014/main" id="{34B8083B-D326-4C12-8B90-0DA75948CAE8}"/>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11</a:t>
            </a:r>
          </a:p>
        </p:txBody>
      </p:sp>
    </p:spTree>
    <p:extLst>
      <p:ext uri="{BB962C8B-B14F-4D97-AF65-F5344CB8AC3E}">
        <p14:creationId xmlns:p14="http://schemas.microsoft.com/office/powerpoint/2010/main" val="247950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6">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384" y="303591"/>
            <a:ext cx="4334256"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594360" y="640263"/>
            <a:ext cx="3822192" cy="134497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3600" kern="1200">
                <a:solidFill>
                  <a:schemeClr val="bg1"/>
                </a:solidFill>
                <a:latin typeface="+mj-lt"/>
                <a:ea typeface="+mj-ea"/>
                <a:cs typeface="+mj-cs"/>
              </a:rPr>
              <a:t>Design Building Block</a:t>
            </a:r>
          </a:p>
        </p:txBody>
      </p:sp>
      <p:cxnSp>
        <p:nvCxnSpPr>
          <p:cNvPr id="59" name="Straight Connector 58">
            <a:extLst>
              <a:ext uri="{FF2B5EF4-FFF2-40B4-BE49-F238E27FC236}">
                <a16:creationId xmlns:a16="http://schemas.microsoft.com/office/drawing/2014/main" id="{57E1E5E6-F385-4E9C-B201-BA5BDE5CA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4088" y="2050687"/>
            <a:ext cx="3685032"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8E364A7-A8C5-4B25-94C7-EC5C3A5CF3C8}"/>
              </a:ext>
            </a:extLst>
          </p:cNvPr>
          <p:cNvSpPr txBox="1"/>
          <p:nvPr/>
        </p:nvSpPr>
        <p:spPr>
          <a:xfrm>
            <a:off x="593610" y="2121763"/>
            <a:ext cx="3822192" cy="3773010"/>
          </a:xfrm>
          <a:prstGeom prst="rect">
            <a:avLst/>
          </a:prstGeom>
        </p:spPr>
        <p:txBody>
          <a:bodyPr vert="horz" lIns="91440" tIns="45720" rIns="91440" bIns="45720" rtlCol="0">
            <a:normAutofit/>
          </a:bodyPr>
          <a:lstStyle/>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Agile Models + Model selection criteria</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Agile Rewards and Recognition System</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Business Culture</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Adaptive Agile Leadership</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Agile Customer Satisfaction</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Governance</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Development Pool</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Engineering Took Kit</a:t>
            </a:r>
          </a:p>
          <a:p>
            <a:pPr marL="914400" lvl="1" indent="-228600">
              <a:lnSpc>
                <a:spcPct val="90000"/>
              </a:lnSpc>
              <a:spcAft>
                <a:spcPts val="600"/>
              </a:spcAft>
              <a:buFont typeface="Arial" panose="020B0604020202020204" pitchFamily="34" charset="0"/>
              <a:buChar char="•"/>
            </a:pPr>
            <a:r>
              <a:rPr lang="en-US" altLang="zh-CN" sz="1900" dirty="0">
                <a:solidFill>
                  <a:schemeClr val="bg1"/>
                </a:solidFill>
              </a:rPr>
              <a:t>Maturity Model</a:t>
            </a:r>
          </a:p>
        </p:txBody>
      </p:sp>
      <p:pic>
        <p:nvPicPr>
          <p:cNvPr id="3" name="图片 2">
            <a:extLst>
              <a:ext uri="{FF2B5EF4-FFF2-40B4-BE49-F238E27FC236}">
                <a16:creationId xmlns:a16="http://schemas.microsoft.com/office/drawing/2014/main" id="{189B2ECC-481B-447E-AC5E-15B65F7E41A7}"/>
              </a:ext>
            </a:extLst>
          </p:cNvPr>
          <p:cNvPicPr>
            <a:picLocks noChangeAspect="1"/>
          </p:cNvPicPr>
          <p:nvPr/>
        </p:nvPicPr>
        <p:blipFill>
          <a:blip r:embed="rId3"/>
          <a:stretch>
            <a:fillRect/>
          </a:stretch>
        </p:blipFill>
        <p:spPr>
          <a:xfrm>
            <a:off x="5110716" y="1512459"/>
            <a:ext cx="6596652" cy="3677632"/>
          </a:xfrm>
          <a:prstGeom prst="rect">
            <a:avLst/>
          </a:prstGeom>
        </p:spPr>
      </p:pic>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12</a:t>
            </a:r>
          </a:p>
        </p:txBody>
      </p:sp>
    </p:spTree>
    <p:extLst>
      <p:ext uri="{BB962C8B-B14F-4D97-AF65-F5344CB8AC3E}">
        <p14:creationId xmlns:p14="http://schemas.microsoft.com/office/powerpoint/2010/main" val="1727541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6"/>
            <a:ext cx="8987118" cy="945962"/>
          </a:xfrm>
          <a:prstGeom prst="rect">
            <a:avLst/>
          </a:prstGeom>
        </p:spPr>
        <p:txBody>
          <a:bodyPr vert="horz" lIns="91440" tIns="45720" rIns="91440" bIns="45720" rtlCol="0" anchor="ctr">
            <a:normAutofit fontScale="92500"/>
          </a:bodyPr>
          <a:lstStyle/>
          <a:p>
            <a:pPr>
              <a:lnSpc>
                <a:spcPct val="90000"/>
              </a:lnSpc>
              <a:spcBef>
                <a:spcPct val="0"/>
              </a:spcBef>
              <a:spcAft>
                <a:spcPts val="600"/>
              </a:spcAft>
            </a:pPr>
            <a:r>
              <a:rPr lang="en-US" altLang="zh-CN" sz="4400" dirty="0">
                <a:solidFill>
                  <a:schemeClr val="bg1"/>
                </a:solidFill>
                <a:latin typeface="+mj-lt"/>
                <a:ea typeface="+mj-ea"/>
                <a:cs typeface="+mj-cs"/>
              </a:rPr>
              <a:t>Agile Models + Model Selection Criteria</a:t>
            </a:r>
            <a:endParaRPr lang="en-US" altLang="zh-CN" sz="4400" kern="1200" dirty="0">
              <a:solidFill>
                <a:schemeClr val="bg1"/>
              </a:solidFill>
              <a:latin typeface="+mj-lt"/>
              <a:ea typeface="+mj-ea"/>
              <a:cs typeface="+mj-cs"/>
            </a:endParaRP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13</a:t>
            </a:r>
          </a:p>
        </p:txBody>
      </p:sp>
      <p:pic>
        <p:nvPicPr>
          <p:cNvPr id="3" name="图片 2">
            <a:extLst>
              <a:ext uri="{FF2B5EF4-FFF2-40B4-BE49-F238E27FC236}">
                <a16:creationId xmlns:a16="http://schemas.microsoft.com/office/drawing/2014/main" id="{DEDCFA71-AF3C-44C9-B7E1-ED93A3EB2237}"/>
              </a:ext>
            </a:extLst>
          </p:cNvPr>
          <p:cNvPicPr>
            <a:picLocks noChangeAspect="1"/>
          </p:cNvPicPr>
          <p:nvPr/>
        </p:nvPicPr>
        <p:blipFill>
          <a:blip r:embed="rId3"/>
          <a:stretch>
            <a:fillRect/>
          </a:stretch>
        </p:blipFill>
        <p:spPr>
          <a:xfrm>
            <a:off x="1103799" y="2195550"/>
            <a:ext cx="8232705" cy="3986447"/>
          </a:xfrm>
          <a:prstGeom prst="rect">
            <a:avLst/>
          </a:prstGeom>
        </p:spPr>
      </p:pic>
    </p:spTree>
    <p:extLst>
      <p:ext uri="{BB962C8B-B14F-4D97-AF65-F5344CB8AC3E}">
        <p14:creationId xmlns:p14="http://schemas.microsoft.com/office/powerpoint/2010/main" val="3069165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6"/>
            <a:ext cx="8987118" cy="94596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Agile Rewards and Recognition System</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14</a:t>
            </a:r>
          </a:p>
        </p:txBody>
      </p:sp>
      <p:sp>
        <p:nvSpPr>
          <p:cNvPr id="5" name="矩形 4">
            <a:extLst>
              <a:ext uri="{FF2B5EF4-FFF2-40B4-BE49-F238E27FC236}">
                <a16:creationId xmlns:a16="http://schemas.microsoft.com/office/drawing/2014/main" id="{1A266865-A911-4F0A-B12B-780AA690C8EF}"/>
              </a:ext>
            </a:extLst>
          </p:cNvPr>
          <p:cNvSpPr/>
          <p:nvPr/>
        </p:nvSpPr>
        <p:spPr>
          <a:xfrm>
            <a:off x="838199" y="2034390"/>
            <a:ext cx="10456165" cy="4467057"/>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sz="2400" dirty="0">
                <a:solidFill>
                  <a:schemeClr val="bg1">
                    <a:lumMod val="95000"/>
                  </a:schemeClr>
                </a:solidFill>
              </a:rPr>
              <a:t>Peer Review: Each team member rates himself and others in the team objectively</a:t>
            </a:r>
          </a:p>
          <a:p>
            <a:pPr marL="285750" indent="-285750">
              <a:lnSpc>
                <a:spcPct val="150000"/>
              </a:lnSpc>
              <a:buFont typeface="Arial" panose="020B0604020202020204" pitchFamily="34" charset="0"/>
              <a:buChar char="•"/>
            </a:pPr>
            <a:r>
              <a:rPr lang="en-US" altLang="zh-CN" sz="2400" dirty="0">
                <a:solidFill>
                  <a:schemeClr val="bg1">
                    <a:lumMod val="95000"/>
                  </a:schemeClr>
                </a:solidFill>
              </a:rPr>
              <a:t>Team rating: A portion of weightage is given for overall team instead of individual heroism</a:t>
            </a:r>
          </a:p>
          <a:p>
            <a:pPr marL="285750" indent="-285750">
              <a:lnSpc>
                <a:spcPct val="150000"/>
              </a:lnSpc>
              <a:buFont typeface="Arial" panose="020B0604020202020204" pitchFamily="34" charset="0"/>
              <a:buChar char="•"/>
            </a:pPr>
            <a:r>
              <a:rPr lang="en-US" altLang="zh-CN" sz="2400" dirty="0">
                <a:solidFill>
                  <a:schemeClr val="bg1">
                    <a:lumMod val="95000"/>
                  </a:schemeClr>
                </a:solidFill>
              </a:rPr>
              <a:t>Product produced</a:t>
            </a:r>
          </a:p>
          <a:p>
            <a:pPr marL="285750" indent="-285750">
              <a:lnSpc>
                <a:spcPct val="150000"/>
              </a:lnSpc>
              <a:buFont typeface="Arial" panose="020B0604020202020204" pitchFamily="34" charset="0"/>
              <a:buChar char="•"/>
            </a:pPr>
            <a:r>
              <a:rPr lang="en-US" altLang="zh-CN" sz="2400" dirty="0">
                <a:solidFill>
                  <a:schemeClr val="bg1">
                    <a:lumMod val="95000"/>
                  </a:schemeClr>
                </a:solidFill>
              </a:rPr>
              <a:t>Overall adherence to agile process</a:t>
            </a:r>
          </a:p>
          <a:p>
            <a:pPr marL="285750" indent="-285750">
              <a:lnSpc>
                <a:spcPct val="150000"/>
              </a:lnSpc>
              <a:buFont typeface="Arial" panose="020B0604020202020204" pitchFamily="34" charset="0"/>
              <a:buChar char="•"/>
            </a:pPr>
            <a:r>
              <a:rPr lang="en-US" altLang="zh-CN" sz="2400" dirty="0">
                <a:solidFill>
                  <a:schemeClr val="bg1">
                    <a:lumMod val="95000"/>
                  </a:schemeClr>
                </a:solidFill>
              </a:rPr>
              <a:t>Leadership qualities</a:t>
            </a:r>
          </a:p>
          <a:p>
            <a:pPr marL="285750" indent="-285750">
              <a:lnSpc>
                <a:spcPct val="150000"/>
              </a:lnSpc>
              <a:buFont typeface="Arial" panose="020B0604020202020204" pitchFamily="34" charset="0"/>
              <a:buChar char="•"/>
            </a:pPr>
            <a:r>
              <a:rPr lang="en-US" altLang="zh-CN" sz="2400" dirty="0">
                <a:solidFill>
                  <a:schemeClr val="bg1">
                    <a:lumMod val="95000"/>
                  </a:schemeClr>
                </a:solidFill>
              </a:rPr>
              <a:t>Customer rating</a:t>
            </a:r>
            <a:endParaRPr lang="zh-CN" altLang="en-US" sz="2400" dirty="0">
              <a:solidFill>
                <a:schemeClr val="bg1">
                  <a:lumMod val="95000"/>
                </a:schemeClr>
              </a:solidFill>
            </a:endParaRPr>
          </a:p>
        </p:txBody>
      </p:sp>
    </p:spTree>
    <p:extLst>
      <p:ext uri="{BB962C8B-B14F-4D97-AF65-F5344CB8AC3E}">
        <p14:creationId xmlns:p14="http://schemas.microsoft.com/office/powerpoint/2010/main" val="3275043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Business Agility</a:t>
            </a:r>
            <a:endParaRPr lang="en-US" altLang="zh-CN" sz="4400" kern="1200" dirty="0">
              <a:solidFill>
                <a:schemeClr val="bg1"/>
              </a:solidFill>
              <a:latin typeface="+mj-lt"/>
              <a:ea typeface="+mj-ea"/>
              <a:cs typeface="+mj-cs"/>
            </a:endParaRP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1A266865-A911-4F0A-B12B-780AA690C8EF}"/>
              </a:ext>
            </a:extLst>
          </p:cNvPr>
          <p:cNvSpPr/>
          <p:nvPr/>
        </p:nvSpPr>
        <p:spPr>
          <a:xfrm>
            <a:off x="838200" y="2269173"/>
            <a:ext cx="8960318" cy="3505947"/>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r>
              <a:rPr lang="en-US" altLang="zh-CN" sz="2800" dirty="0">
                <a:solidFill>
                  <a:schemeClr val="bg1"/>
                </a:solidFill>
              </a:rPr>
              <a:t>Agility is a business strategy that helps survive changing market demands</a:t>
            </a:r>
          </a:p>
          <a:p>
            <a:pPr marL="285750" indent="-228600">
              <a:lnSpc>
                <a:spcPct val="90000"/>
              </a:lnSpc>
              <a:spcAft>
                <a:spcPts val="600"/>
              </a:spcAft>
              <a:buFont typeface="Arial" panose="020B0604020202020204" pitchFamily="34" charset="0"/>
              <a:buChar char="•"/>
            </a:pPr>
            <a:endParaRPr lang="en-US" altLang="zh-CN" sz="2800" dirty="0">
              <a:solidFill>
                <a:schemeClr val="bg1"/>
              </a:solidFill>
            </a:endParaRP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15</a:t>
            </a:r>
          </a:p>
        </p:txBody>
      </p:sp>
    </p:spTree>
    <p:extLst>
      <p:ext uri="{BB962C8B-B14F-4D97-AF65-F5344CB8AC3E}">
        <p14:creationId xmlns:p14="http://schemas.microsoft.com/office/powerpoint/2010/main" val="4165466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Adaptive Agile Leadership</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1A266865-A911-4F0A-B12B-780AA690C8EF}"/>
              </a:ext>
            </a:extLst>
          </p:cNvPr>
          <p:cNvSpPr/>
          <p:nvPr/>
        </p:nvSpPr>
        <p:spPr>
          <a:xfrm>
            <a:off x="838200" y="2269173"/>
            <a:ext cx="8960318" cy="3505947"/>
          </a:xfrm>
          <a:prstGeom prst="rect">
            <a:avLst/>
          </a:prstGeom>
        </p:spPr>
        <p:txBody>
          <a:bodyPr vert="horz" lIns="91440" tIns="45720" rIns="91440" bIns="45720" rtlCol="0">
            <a:normAutofit lnSpcReduction="10000"/>
          </a:bodyPr>
          <a:lstStyle/>
          <a:p>
            <a:pPr marL="57150">
              <a:lnSpc>
                <a:spcPct val="90000"/>
              </a:lnSpc>
              <a:spcAft>
                <a:spcPts val="600"/>
              </a:spcAft>
            </a:pPr>
            <a:r>
              <a:rPr lang="en-US" altLang="zh-CN" sz="2800" dirty="0">
                <a:solidFill>
                  <a:schemeClr val="bg1"/>
                </a:solidFill>
              </a:rPr>
              <a:t>Agile Leaders characteristics</a:t>
            </a:r>
            <a:r>
              <a:rPr lang="zh-CN" altLang="en-US" sz="2800" dirty="0">
                <a:solidFill>
                  <a:schemeClr val="bg1"/>
                </a:solidFill>
              </a:rPr>
              <a:t>：</a:t>
            </a:r>
            <a:endParaRPr lang="en-US" altLang="zh-CN" sz="2800" dirty="0">
              <a:solidFill>
                <a:schemeClr val="bg1"/>
              </a:solidFill>
            </a:endParaRPr>
          </a:p>
          <a:p>
            <a:pPr marL="514350" indent="-457200">
              <a:lnSpc>
                <a:spcPct val="90000"/>
              </a:lnSpc>
              <a:spcAft>
                <a:spcPts val="600"/>
              </a:spcAft>
              <a:buFont typeface="Arial" panose="020B0604020202020204" pitchFamily="34" charset="0"/>
              <a:buChar char="•"/>
            </a:pPr>
            <a:r>
              <a:rPr lang="en-US" altLang="zh-CN" sz="2800" dirty="0">
                <a:solidFill>
                  <a:schemeClr val="bg1"/>
                </a:solidFill>
              </a:rPr>
              <a:t>Flexible</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Responsive to change</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Willing to learn and adopt new ways</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Lead effectively to survive successfully in the modern, complex, ever changing business environment</a:t>
            </a:r>
          </a:p>
          <a:p>
            <a:pPr marL="514350" indent="-457200">
              <a:lnSpc>
                <a:spcPct val="90000"/>
              </a:lnSpc>
              <a:spcAft>
                <a:spcPts val="600"/>
              </a:spcAft>
              <a:buFont typeface="Arial" panose="020B0604020202020204" pitchFamily="34" charset="0"/>
              <a:buChar char="•"/>
            </a:pPr>
            <a:endParaRPr lang="en-US" altLang="zh-CN" sz="2800" dirty="0">
              <a:solidFill>
                <a:schemeClr val="bg1"/>
              </a:solidFill>
            </a:endParaRPr>
          </a:p>
          <a:p>
            <a:pPr marL="57150">
              <a:lnSpc>
                <a:spcPct val="90000"/>
              </a:lnSpc>
              <a:spcAft>
                <a:spcPts val="600"/>
              </a:spcAft>
            </a:pPr>
            <a:r>
              <a:rPr lang="en-US" altLang="zh-CN" sz="2800" dirty="0">
                <a:solidFill>
                  <a:schemeClr val="bg1"/>
                </a:solidFill>
              </a:rPr>
              <a:t>Example:  Servant Leadership Approach</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16</a:t>
            </a:r>
          </a:p>
        </p:txBody>
      </p:sp>
    </p:spTree>
    <p:extLst>
      <p:ext uri="{BB962C8B-B14F-4D97-AF65-F5344CB8AC3E}">
        <p14:creationId xmlns:p14="http://schemas.microsoft.com/office/powerpoint/2010/main" val="3431460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Agile Customer Satisfaction</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1A266865-A911-4F0A-B12B-780AA690C8EF}"/>
              </a:ext>
            </a:extLst>
          </p:cNvPr>
          <p:cNvSpPr/>
          <p:nvPr/>
        </p:nvSpPr>
        <p:spPr>
          <a:xfrm>
            <a:off x="838200" y="2269173"/>
            <a:ext cx="8960318" cy="3505947"/>
          </a:xfrm>
          <a:prstGeom prst="rect">
            <a:avLst/>
          </a:prstGeom>
        </p:spPr>
        <p:txBody>
          <a:bodyPr vert="horz" lIns="91440" tIns="45720" rIns="91440" bIns="45720" rtlCol="0">
            <a:normAutofit/>
          </a:bodyPr>
          <a:lstStyle/>
          <a:p>
            <a:pPr marL="57150">
              <a:lnSpc>
                <a:spcPct val="90000"/>
              </a:lnSpc>
              <a:spcAft>
                <a:spcPts val="600"/>
              </a:spcAft>
            </a:pPr>
            <a:r>
              <a:rPr lang="en-US" altLang="zh-CN" sz="2800" dirty="0">
                <a:solidFill>
                  <a:schemeClr val="bg1"/>
                </a:solidFill>
              </a:rPr>
              <a:t>Require more dynamic and involve getting direct feedback</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“Barely sufficient”</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Easy to collect and/or coalesce</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Focused around delivering customer value</a:t>
            </a:r>
          </a:p>
          <a:p>
            <a:pPr marL="514350" indent="-457200">
              <a:lnSpc>
                <a:spcPct val="90000"/>
              </a:lnSpc>
              <a:spcAft>
                <a:spcPts val="600"/>
              </a:spcAft>
              <a:buFont typeface="Arial" panose="020B0604020202020204" pitchFamily="34" charset="0"/>
              <a:buChar char="•"/>
            </a:pPr>
            <a:r>
              <a:rPr lang="en-US" altLang="zh-CN" sz="2800" dirty="0">
                <a:solidFill>
                  <a:schemeClr val="bg1"/>
                </a:solidFill>
              </a:rPr>
              <a:t>Measure in different level:</a:t>
            </a:r>
          </a:p>
          <a:p>
            <a:pPr marL="514350" lvl="1">
              <a:lnSpc>
                <a:spcPct val="90000"/>
              </a:lnSpc>
              <a:spcAft>
                <a:spcPts val="600"/>
              </a:spcAft>
            </a:pPr>
            <a:r>
              <a:rPr lang="en-US" altLang="zh-CN" sz="2800" dirty="0">
                <a:solidFill>
                  <a:schemeClr val="bg1"/>
                </a:solidFill>
              </a:rPr>
              <a:t>Direct end user, Product Owner, Relevant stakeholders involved in the project </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17</a:t>
            </a:r>
          </a:p>
        </p:txBody>
      </p:sp>
    </p:spTree>
    <p:extLst>
      <p:ext uri="{BB962C8B-B14F-4D97-AF65-F5344CB8AC3E}">
        <p14:creationId xmlns:p14="http://schemas.microsoft.com/office/powerpoint/2010/main" val="2542830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18</a:t>
            </a:r>
          </a:p>
        </p:txBody>
      </p:sp>
      <p:sp>
        <p:nvSpPr>
          <p:cNvPr id="3" name="文本框 2">
            <a:extLst>
              <a:ext uri="{FF2B5EF4-FFF2-40B4-BE49-F238E27FC236}">
                <a16:creationId xmlns:a16="http://schemas.microsoft.com/office/drawing/2014/main" id="{D3BE0A36-33D6-43E6-AEE5-5DB48A3CA494}"/>
              </a:ext>
            </a:extLst>
          </p:cNvPr>
          <p:cNvSpPr txBox="1"/>
          <p:nvPr/>
        </p:nvSpPr>
        <p:spPr>
          <a:xfrm>
            <a:off x="708211" y="1173790"/>
            <a:ext cx="4518213" cy="523220"/>
          </a:xfrm>
          <a:prstGeom prst="rect">
            <a:avLst/>
          </a:prstGeom>
          <a:noFill/>
        </p:spPr>
        <p:txBody>
          <a:bodyPr wrap="square" rtlCol="0">
            <a:spAutoFit/>
          </a:bodyPr>
          <a:lstStyle/>
          <a:p>
            <a:r>
              <a:rPr lang="en-US" altLang="zh-CN" sz="2800" dirty="0">
                <a:solidFill>
                  <a:schemeClr val="tx1">
                    <a:lumMod val="10000"/>
                    <a:lumOff val="90000"/>
                  </a:schemeClr>
                </a:solidFill>
              </a:rPr>
              <a:t> Agile Organization Structure</a:t>
            </a:r>
            <a:endParaRPr lang="zh-CN" altLang="en-US" sz="2800" dirty="0">
              <a:solidFill>
                <a:schemeClr val="tx1">
                  <a:lumMod val="10000"/>
                  <a:lumOff val="90000"/>
                </a:schemeClr>
              </a:solidFill>
            </a:endParaRPr>
          </a:p>
        </p:txBody>
      </p:sp>
      <p:sp>
        <p:nvSpPr>
          <p:cNvPr id="8" name="文本框 7">
            <a:extLst>
              <a:ext uri="{FF2B5EF4-FFF2-40B4-BE49-F238E27FC236}">
                <a16:creationId xmlns:a16="http://schemas.microsoft.com/office/drawing/2014/main" id="{FE1C33BE-79EE-4974-97BD-5EA75E389AC7}"/>
              </a:ext>
            </a:extLst>
          </p:cNvPr>
          <p:cNvSpPr txBox="1"/>
          <p:nvPr/>
        </p:nvSpPr>
        <p:spPr>
          <a:xfrm>
            <a:off x="6580094" y="1182168"/>
            <a:ext cx="4518213" cy="523220"/>
          </a:xfrm>
          <a:prstGeom prst="rect">
            <a:avLst/>
          </a:prstGeom>
          <a:noFill/>
        </p:spPr>
        <p:txBody>
          <a:bodyPr wrap="square" rtlCol="0">
            <a:spAutoFit/>
          </a:bodyPr>
          <a:lstStyle/>
          <a:p>
            <a:r>
              <a:rPr lang="en-US" altLang="zh-CN" sz="2800" dirty="0">
                <a:solidFill>
                  <a:schemeClr val="tx1">
                    <a:lumMod val="10000"/>
                    <a:lumOff val="90000"/>
                  </a:schemeClr>
                </a:solidFill>
              </a:rPr>
              <a:t> Agile Metrics</a:t>
            </a:r>
            <a:endParaRPr lang="zh-CN" altLang="en-US" sz="2800" dirty="0">
              <a:solidFill>
                <a:schemeClr val="tx1">
                  <a:lumMod val="10000"/>
                  <a:lumOff val="90000"/>
                </a:schemeClr>
              </a:solidFill>
            </a:endParaRPr>
          </a:p>
        </p:txBody>
      </p:sp>
      <p:cxnSp>
        <p:nvCxnSpPr>
          <p:cNvPr id="6" name="直接连接符 5">
            <a:extLst>
              <a:ext uri="{FF2B5EF4-FFF2-40B4-BE49-F238E27FC236}">
                <a16:creationId xmlns:a16="http://schemas.microsoft.com/office/drawing/2014/main" id="{12A235BD-7380-4023-8C27-AA07793450C6}"/>
              </a:ext>
            </a:extLst>
          </p:cNvPr>
          <p:cNvCxnSpPr/>
          <p:nvPr/>
        </p:nvCxnSpPr>
        <p:spPr>
          <a:xfrm>
            <a:off x="5844988" y="896471"/>
            <a:ext cx="0" cy="531607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B3EC4049-5CA5-43E4-BD40-58CD1933E527}"/>
              </a:ext>
            </a:extLst>
          </p:cNvPr>
          <p:cNvSpPr txBox="1"/>
          <p:nvPr/>
        </p:nvSpPr>
        <p:spPr>
          <a:xfrm>
            <a:off x="1013012" y="2402541"/>
            <a:ext cx="3908611" cy="3416320"/>
          </a:xfrm>
          <a:prstGeom prst="rect">
            <a:avLst/>
          </a:prstGeom>
          <a:noFill/>
        </p:spPr>
        <p:txBody>
          <a:bodyPr wrap="square" rtlCol="0">
            <a:spAutoFit/>
          </a:bodyPr>
          <a:lstStyle/>
          <a:p>
            <a:r>
              <a:rPr lang="en-US" altLang="zh-CN" sz="2400" dirty="0">
                <a:solidFill>
                  <a:schemeClr val="tx1">
                    <a:lumMod val="10000"/>
                    <a:lumOff val="90000"/>
                  </a:schemeClr>
                </a:solidFill>
              </a:rPr>
              <a:t>Inspired by army of ants</a:t>
            </a:r>
          </a:p>
          <a:p>
            <a:pPr marL="285750" indent="-285750">
              <a:buFont typeface="Arial" panose="020B0604020202020204" pitchFamily="34" charset="0"/>
              <a:buChar char="•"/>
            </a:pPr>
            <a:r>
              <a:rPr lang="en-US" altLang="zh-CN" sz="2400" dirty="0">
                <a:solidFill>
                  <a:schemeClr val="tx1">
                    <a:lumMod val="10000"/>
                    <a:lumOff val="90000"/>
                  </a:schemeClr>
                </a:solidFill>
              </a:rPr>
              <a:t>coordination is promoted over control</a:t>
            </a:r>
          </a:p>
          <a:p>
            <a:pPr marL="285750" indent="-285750">
              <a:buFont typeface="Arial" panose="020B0604020202020204" pitchFamily="34" charset="0"/>
              <a:buChar char="•"/>
            </a:pPr>
            <a:r>
              <a:rPr lang="en-US" altLang="zh-CN" sz="2400" dirty="0">
                <a:solidFill>
                  <a:schemeClr val="tx1">
                    <a:lumMod val="10000"/>
                    <a:lumOff val="90000"/>
                  </a:schemeClr>
                </a:solidFill>
              </a:rPr>
              <a:t>No bottleneck of decision</a:t>
            </a:r>
          </a:p>
          <a:p>
            <a:pPr marL="285750" indent="-285750">
              <a:buFont typeface="Arial" panose="020B0604020202020204" pitchFamily="34" charset="0"/>
              <a:buChar char="•"/>
            </a:pPr>
            <a:r>
              <a:rPr lang="en-US" altLang="zh-CN" sz="2400" dirty="0">
                <a:solidFill>
                  <a:schemeClr val="tx1">
                    <a:lumMod val="10000"/>
                    <a:lumOff val="90000"/>
                  </a:schemeClr>
                </a:solidFill>
              </a:rPr>
              <a:t>make sure people are well trained</a:t>
            </a:r>
          </a:p>
          <a:p>
            <a:pPr marL="285750" indent="-285750">
              <a:buFont typeface="Arial" panose="020B0604020202020204" pitchFamily="34" charset="0"/>
              <a:buChar char="•"/>
            </a:pPr>
            <a:r>
              <a:rPr lang="en-US" altLang="zh-CN" sz="2400" dirty="0">
                <a:solidFill>
                  <a:schemeClr val="tx1">
                    <a:lumMod val="10000"/>
                    <a:lumOff val="90000"/>
                  </a:schemeClr>
                </a:solidFill>
              </a:rPr>
              <a:t>people allow to act without having to ask permission first</a:t>
            </a:r>
            <a:endParaRPr lang="zh-CN" altLang="en-US" sz="2400" dirty="0">
              <a:solidFill>
                <a:schemeClr val="tx1">
                  <a:lumMod val="10000"/>
                  <a:lumOff val="90000"/>
                </a:schemeClr>
              </a:solidFill>
            </a:endParaRPr>
          </a:p>
        </p:txBody>
      </p:sp>
      <p:sp>
        <p:nvSpPr>
          <p:cNvPr id="12" name="文本框 11">
            <a:extLst>
              <a:ext uri="{FF2B5EF4-FFF2-40B4-BE49-F238E27FC236}">
                <a16:creationId xmlns:a16="http://schemas.microsoft.com/office/drawing/2014/main" id="{27E96289-66F5-4A27-B090-28A7FE6966EE}"/>
              </a:ext>
            </a:extLst>
          </p:cNvPr>
          <p:cNvSpPr txBox="1"/>
          <p:nvPr/>
        </p:nvSpPr>
        <p:spPr>
          <a:xfrm>
            <a:off x="6347013" y="2305289"/>
            <a:ext cx="3908611" cy="2308324"/>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a:solidFill>
                  <a:schemeClr val="tx1">
                    <a:lumMod val="10000"/>
                    <a:lumOff val="90000"/>
                  </a:schemeClr>
                </a:solidFill>
              </a:rPr>
              <a:t>easy to collect </a:t>
            </a:r>
          </a:p>
          <a:p>
            <a:pPr marL="285750" indent="-285750">
              <a:buFont typeface="Arial" panose="020B0604020202020204" pitchFamily="34" charset="0"/>
              <a:buChar char="•"/>
            </a:pPr>
            <a:r>
              <a:rPr lang="en-US" altLang="zh-CN" sz="2400" dirty="0">
                <a:solidFill>
                  <a:schemeClr val="tx1">
                    <a:lumMod val="10000"/>
                    <a:lumOff val="90000"/>
                  </a:schemeClr>
                </a:solidFill>
              </a:rPr>
              <a:t>measures business outcomes over activity </a:t>
            </a:r>
          </a:p>
          <a:p>
            <a:pPr marL="285750" indent="-285750">
              <a:buFont typeface="Arial" panose="020B0604020202020204" pitchFamily="34" charset="0"/>
              <a:buChar char="•"/>
            </a:pPr>
            <a:r>
              <a:rPr lang="en-US" altLang="zh-CN" sz="2400" dirty="0">
                <a:solidFill>
                  <a:schemeClr val="tx1">
                    <a:lumMod val="10000"/>
                    <a:lumOff val="90000"/>
                  </a:schemeClr>
                </a:solidFill>
              </a:rPr>
              <a:t>encourages whole team results over individual results</a:t>
            </a:r>
            <a:endParaRPr lang="zh-CN" altLang="en-US" sz="2400" dirty="0">
              <a:solidFill>
                <a:schemeClr val="tx1">
                  <a:lumMod val="10000"/>
                  <a:lumOff val="90000"/>
                </a:schemeClr>
              </a:solidFill>
            </a:endParaRPr>
          </a:p>
        </p:txBody>
      </p:sp>
    </p:spTree>
    <p:extLst>
      <p:ext uri="{BB962C8B-B14F-4D97-AF65-F5344CB8AC3E}">
        <p14:creationId xmlns:p14="http://schemas.microsoft.com/office/powerpoint/2010/main" val="2512850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19</a:t>
            </a:r>
          </a:p>
        </p:txBody>
      </p:sp>
      <p:sp>
        <p:nvSpPr>
          <p:cNvPr id="3" name="文本框 2">
            <a:extLst>
              <a:ext uri="{FF2B5EF4-FFF2-40B4-BE49-F238E27FC236}">
                <a16:creationId xmlns:a16="http://schemas.microsoft.com/office/drawing/2014/main" id="{D3BE0A36-33D6-43E6-AEE5-5DB48A3CA494}"/>
              </a:ext>
            </a:extLst>
          </p:cNvPr>
          <p:cNvSpPr txBox="1"/>
          <p:nvPr/>
        </p:nvSpPr>
        <p:spPr>
          <a:xfrm>
            <a:off x="708211" y="1173790"/>
            <a:ext cx="4518213" cy="523220"/>
          </a:xfrm>
          <a:prstGeom prst="rect">
            <a:avLst/>
          </a:prstGeom>
          <a:noFill/>
        </p:spPr>
        <p:txBody>
          <a:bodyPr wrap="square" rtlCol="0">
            <a:spAutoFit/>
          </a:bodyPr>
          <a:lstStyle/>
          <a:p>
            <a:r>
              <a:rPr lang="en-US" altLang="zh-CN" sz="2800" dirty="0">
                <a:solidFill>
                  <a:schemeClr val="tx1">
                    <a:lumMod val="10000"/>
                    <a:lumOff val="90000"/>
                  </a:schemeClr>
                </a:solidFill>
              </a:rPr>
              <a:t> Development Pool</a:t>
            </a:r>
            <a:endParaRPr lang="zh-CN" altLang="en-US" sz="2800" dirty="0">
              <a:solidFill>
                <a:schemeClr val="tx1">
                  <a:lumMod val="10000"/>
                  <a:lumOff val="90000"/>
                </a:schemeClr>
              </a:solidFill>
            </a:endParaRPr>
          </a:p>
        </p:txBody>
      </p:sp>
      <p:sp>
        <p:nvSpPr>
          <p:cNvPr id="8" name="文本框 7">
            <a:extLst>
              <a:ext uri="{FF2B5EF4-FFF2-40B4-BE49-F238E27FC236}">
                <a16:creationId xmlns:a16="http://schemas.microsoft.com/office/drawing/2014/main" id="{FE1C33BE-79EE-4974-97BD-5EA75E389AC7}"/>
              </a:ext>
            </a:extLst>
          </p:cNvPr>
          <p:cNvSpPr txBox="1"/>
          <p:nvPr/>
        </p:nvSpPr>
        <p:spPr>
          <a:xfrm>
            <a:off x="6580094" y="1182168"/>
            <a:ext cx="4518213" cy="523220"/>
          </a:xfrm>
          <a:prstGeom prst="rect">
            <a:avLst/>
          </a:prstGeom>
          <a:noFill/>
        </p:spPr>
        <p:txBody>
          <a:bodyPr wrap="square" rtlCol="0">
            <a:spAutoFit/>
          </a:bodyPr>
          <a:lstStyle/>
          <a:p>
            <a:r>
              <a:rPr lang="en-US" altLang="zh-CN" sz="2800" dirty="0">
                <a:solidFill>
                  <a:schemeClr val="tx1">
                    <a:lumMod val="10000"/>
                    <a:lumOff val="90000"/>
                  </a:schemeClr>
                </a:solidFill>
              </a:rPr>
              <a:t>Engineering Tool Kit</a:t>
            </a:r>
            <a:endParaRPr lang="zh-CN" altLang="en-US" sz="2800" dirty="0">
              <a:solidFill>
                <a:schemeClr val="tx1">
                  <a:lumMod val="10000"/>
                  <a:lumOff val="90000"/>
                </a:schemeClr>
              </a:solidFill>
            </a:endParaRPr>
          </a:p>
        </p:txBody>
      </p:sp>
      <p:cxnSp>
        <p:nvCxnSpPr>
          <p:cNvPr id="6" name="直接连接符 5">
            <a:extLst>
              <a:ext uri="{FF2B5EF4-FFF2-40B4-BE49-F238E27FC236}">
                <a16:creationId xmlns:a16="http://schemas.microsoft.com/office/drawing/2014/main" id="{12A235BD-7380-4023-8C27-AA07793450C6}"/>
              </a:ext>
            </a:extLst>
          </p:cNvPr>
          <p:cNvCxnSpPr/>
          <p:nvPr/>
        </p:nvCxnSpPr>
        <p:spPr>
          <a:xfrm>
            <a:off x="5844988" y="896471"/>
            <a:ext cx="0" cy="531607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B3EC4049-5CA5-43E4-BD40-58CD1933E527}"/>
              </a:ext>
            </a:extLst>
          </p:cNvPr>
          <p:cNvSpPr txBox="1"/>
          <p:nvPr/>
        </p:nvSpPr>
        <p:spPr>
          <a:xfrm>
            <a:off x="1013012" y="2402541"/>
            <a:ext cx="4329941" cy="2677656"/>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a:solidFill>
                  <a:schemeClr val="tx1">
                    <a:lumMod val="10000"/>
                    <a:lumOff val="90000"/>
                  </a:schemeClr>
                </a:solidFill>
              </a:rPr>
              <a:t>generalizing specialists supply to various projects</a:t>
            </a:r>
          </a:p>
          <a:p>
            <a:pPr marL="285750" indent="-285750">
              <a:buFont typeface="Arial" panose="020B0604020202020204" pitchFamily="34" charset="0"/>
              <a:buChar char="•"/>
            </a:pPr>
            <a:r>
              <a:rPr lang="en-US" altLang="zh-CN" sz="2400" dirty="0">
                <a:solidFill>
                  <a:schemeClr val="tx1">
                    <a:lumMod val="10000"/>
                    <a:lumOff val="90000"/>
                  </a:schemeClr>
                </a:solidFill>
              </a:rPr>
              <a:t>Developers should able to return to pool and reassigned to another agile project</a:t>
            </a:r>
          </a:p>
          <a:p>
            <a:pPr marL="285750" indent="-285750">
              <a:buFont typeface="Arial" panose="020B0604020202020204" pitchFamily="34" charset="0"/>
              <a:buChar char="•"/>
            </a:pPr>
            <a:r>
              <a:rPr lang="en-US" altLang="zh-CN" sz="2400" dirty="0">
                <a:solidFill>
                  <a:schemeClr val="tx1">
                    <a:lumMod val="10000"/>
                    <a:lumOff val="90000"/>
                  </a:schemeClr>
                </a:solidFill>
              </a:rPr>
              <a:t>Pool should have less bench and more active project</a:t>
            </a:r>
          </a:p>
        </p:txBody>
      </p:sp>
      <p:sp>
        <p:nvSpPr>
          <p:cNvPr id="12" name="文本框 11">
            <a:extLst>
              <a:ext uri="{FF2B5EF4-FFF2-40B4-BE49-F238E27FC236}">
                <a16:creationId xmlns:a16="http://schemas.microsoft.com/office/drawing/2014/main" id="{27E96289-66F5-4A27-B090-28A7FE6966EE}"/>
              </a:ext>
            </a:extLst>
          </p:cNvPr>
          <p:cNvSpPr txBox="1"/>
          <p:nvPr/>
        </p:nvSpPr>
        <p:spPr>
          <a:xfrm>
            <a:off x="6347013" y="2305289"/>
            <a:ext cx="3908611" cy="1938992"/>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a:solidFill>
                  <a:schemeClr val="tx1">
                    <a:lumMod val="10000"/>
                    <a:lumOff val="90000"/>
                  </a:schemeClr>
                </a:solidFill>
              </a:rPr>
              <a:t>no prescribed specific engineering techniques</a:t>
            </a:r>
          </a:p>
          <a:p>
            <a:pPr marL="285750" indent="-285750">
              <a:buFont typeface="Arial" panose="020B0604020202020204" pitchFamily="34" charset="0"/>
              <a:buChar char="•"/>
            </a:pPr>
            <a:r>
              <a:rPr lang="en-US" altLang="zh-CN" sz="2400" dirty="0">
                <a:solidFill>
                  <a:schemeClr val="tx1">
                    <a:lumMod val="10000"/>
                    <a:lumOff val="90000"/>
                  </a:schemeClr>
                </a:solidFill>
              </a:rPr>
              <a:t>expandable engineering toolkit </a:t>
            </a:r>
          </a:p>
          <a:p>
            <a:pPr marL="285750" indent="-285750">
              <a:buFont typeface="Arial" panose="020B0604020202020204" pitchFamily="34" charset="0"/>
              <a:buChar char="•"/>
            </a:pPr>
            <a:endParaRPr lang="en-US" altLang="zh-CN" sz="2400" dirty="0">
              <a:solidFill>
                <a:schemeClr val="tx1">
                  <a:lumMod val="10000"/>
                  <a:lumOff val="90000"/>
                </a:schemeClr>
              </a:solidFill>
            </a:endParaRPr>
          </a:p>
        </p:txBody>
      </p:sp>
    </p:spTree>
    <p:extLst>
      <p:ext uri="{BB962C8B-B14F-4D97-AF65-F5344CB8AC3E}">
        <p14:creationId xmlns:p14="http://schemas.microsoft.com/office/powerpoint/2010/main" val="212506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kern="1200">
                <a:solidFill>
                  <a:schemeClr val="bg1"/>
                </a:solidFill>
                <a:latin typeface="+mj-lt"/>
                <a:ea typeface="+mj-ea"/>
                <a:cs typeface="+mj-cs"/>
              </a:rPr>
              <a:t>Contents</a:t>
            </a:r>
          </a:p>
        </p:txBody>
      </p:sp>
      <p:cxnSp>
        <p:nvCxnSpPr>
          <p:cNvPr id="61" name="Straight Connector 60">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4" name="文本框 53">
            <a:extLst>
              <a:ext uri="{FF2B5EF4-FFF2-40B4-BE49-F238E27FC236}">
                <a16:creationId xmlns:a16="http://schemas.microsoft.com/office/drawing/2014/main" id="{653262DE-A2B7-4D43-835A-BCABF199BC3E}"/>
              </a:ext>
            </a:extLst>
          </p:cNvPr>
          <p:cNvSpPr txBox="1"/>
          <p:nvPr/>
        </p:nvSpPr>
        <p:spPr>
          <a:xfrm>
            <a:off x="838200" y="2269173"/>
            <a:ext cx="10515600" cy="3659988"/>
          </a:xfrm>
          <a:prstGeom prst="rect">
            <a:avLst/>
          </a:prstGeom>
        </p:spPr>
        <p:txBody>
          <a:bodyPr vert="horz" lIns="91440" tIns="45720" rIns="91440" bIns="45720" rtlCol="0">
            <a:normAutofit/>
          </a:bodyPr>
          <a:lstStyle/>
          <a:p>
            <a:pPr marL="457200" indent="-228600">
              <a:lnSpc>
                <a:spcPct val="90000"/>
              </a:lnSpc>
              <a:spcAft>
                <a:spcPts val="600"/>
              </a:spcAft>
              <a:buFont typeface="Arial" panose="020B0604020202020204" pitchFamily="34" charset="0"/>
              <a:buChar char="•"/>
            </a:pPr>
            <a:r>
              <a:rPr lang="en-US" altLang="zh-CN" sz="2400" dirty="0">
                <a:solidFill>
                  <a:schemeClr val="bg1"/>
                </a:solidFill>
              </a:rPr>
              <a:t>Introduction</a:t>
            </a:r>
          </a:p>
          <a:p>
            <a:pPr marL="457200" indent="-228600">
              <a:lnSpc>
                <a:spcPct val="90000"/>
              </a:lnSpc>
              <a:spcAft>
                <a:spcPts val="600"/>
              </a:spcAft>
              <a:buFont typeface="Arial" panose="020B0604020202020204" pitchFamily="34" charset="0"/>
              <a:buChar char="•"/>
            </a:pPr>
            <a:r>
              <a:rPr lang="en-US" altLang="zh-CN" sz="2400" dirty="0">
                <a:solidFill>
                  <a:schemeClr val="bg1"/>
                </a:solidFill>
              </a:rPr>
              <a:t>Background</a:t>
            </a:r>
          </a:p>
          <a:p>
            <a:pPr marL="457200" indent="-228600">
              <a:lnSpc>
                <a:spcPct val="90000"/>
              </a:lnSpc>
              <a:spcAft>
                <a:spcPts val="600"/>
              </a:spcAft>
              <a:buFont typeface="Arial" panose="020B0604020202020204" pitchFamily="34" charset="0"/>
              <a:buChar char="•"/>
            </a:pPr>
            <a:r>
              <a:rPr lang="en-US" altLang="zh-CN" sz="2400" dirty="0">
                <a:solidFill>
                  <a:schemeClr val="bg1"/>
                </a:solidFill>
              </a:rPr>
              <a:t>Existing framework</a:t>
            </a:r>
          </a:p>
          <a:p>
            <a:pPr marL="914400" lvl="1" indent="-228600">
              <a:lnSpc>
                <a:spcPct val="90000"/>
              </a:lnSpc>
              <a:spcAft>
                <a:spcPts val="600"/>
              </a:spcAft>
              <a:buFont typeface="Arial" panose="020B0604020202020204" pitchFamily="34" charset="0"/>
              <a:buChar char="•"/>
            </a:pPr>
            <a:r>
              <a:rPr lang="en-US" altLang="zh-CN" sz="2400" dirty="0">
                <a:solidFill>
                  <a:schemeClr val="bg1"/>
                </a:solidFill>
              </a:rPr>
              <a:t>Scrum, FDD, DSDM</a:t>
            </a:r>
          </a:p>
          <a:p>
            <a:pPr marL="457200" indent="-228600">
              <a:lnSpc>
                <a:spcPct val="90000"/>
              </a:lnSpc>
              <a:spcAft>
                <a:spcPts val="600"/>
              </a:spcAft>
              <a:buFont typeface="Arial" panose="020B0604020202020204" pitchFamily="34" charset="0"/>
              <a:buChar char="•"/>
            </a:pPr>
            <a:r>
              <a:rPr lang="en-US" altLang="zh-CN" sz="2400" dirty="0">
                <a:solidFill>
                  <a:schemeClr val="bg1"/>
                </a:solidFill>
              </a:rPr>
              <a:t>Analysis </a:t>
            </a:r>
          </a:p>
          <a:p>
            <a:pPr marL="457200" indent="-228600">
              <a:lnSpc>
                <a:spcPct val="90000"/>
              </a:lnSpc>
              <a:spcAft>
                <a:spcPts val="600"/>
              </a:spcAft>
              <a:buFont typeface="Arial" panose="020B0604020202020204" pitchFamily="34" charset="0"/>
              <a:buChar char="•"/>
            </a:pPr>
            <a:r>
              <a:rPr lang="en-US" altLang="zh-CN" sz="2400" dirty="0">
                <a:solidFill>
                  <a:schemeClr val="bg1"/>
                </a:solidFill>
              </a:rPr>
              <a:t>Summary</a:t>
            </a:r>
          </a:p>
          <a:p>
            <a:pPr marL="457200" indent="-228600">
              <a:lnSpc>
                <a:spcPct val="90000"/>
              </a:lnSpc>
              <a:spcAft>
                <a:spcPts val="600"/>
              </a:spcAft>
              <a:buFont typeface="Arial" panose="020B0604020202020204" pitchFamily="34" charset="0"/>
              <a:buChar char="•"/>
            </a:pPr>
            <a:endParaRPr lang="en-US" altLang="zh-CN" sz="2400" dirty="0">
              <a:solidFill>
                <a:schemeClr val="bg1"/>
              </a:solidFill>
            </a:endParaRP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2</a:t>
            </a:r>
            <a:endParaRPr lang="en-GB">
              <a:latin typeface="Noto Sans" panose="020B0502040504020204" pitchFamily="34"/>
              <a:ea typeface="Noto Sans" panose="020B0502040504020204" pitchFamily="34"/>
              <a:cs typeface="Noto Sans" panose="020B0502040504020204" pitchFamily="34"/>
            </a:endParaRPr>
          </a:p>
        </p:txBody>
      </p:sp>
    </p:spTree>
    <p:extLst>
      <p:ext uri="{BB962C8B-B14F-4D97-AF65-F5344CB8AC3E}">
        <p14:creationId xmlns:p14="http://schemas.microsoft.com/office/powerpoint/2010/main" val="1340673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Summary</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1A266865-A911-4F0A-B12B-780AA690C8EF}"/>
              </a:ext>
            </a:extLst>
          </p:cNvPr>
          <p:cNvSpPr/>
          <p:nvPr/>
        </p:nvSpPr>
        <p:spPr>
          <a:xfrm>
            <a:off x="838200" y="2269173"/>
            <a:ext cx="7947212" cy="3505947"/>
          </a:xfrm>
          <a:prstGeom prst="rect">
            <a:avLst/>
          </a:prstGeom>
        </p:spPr>
        <p:txBody>
          <a:bodyPr vert="horz" lIns="91440" tIns="45720" rIns="91440" bIns="45720" rtlCol="0">
            <a:normAutofit/>
          </a:bodyPr>
          <a:lstStyle/>
          <a:p>
            <a:pPr marL="57150">
              <a:lnSpc>
                <a:spcPct val="90000"/>
              </a:lnSpc>
              <a:spcAft>
                <a:spcPts val="600"/>
              </a:spcAft>
            </a:pPr>
            <a:r>
              <a:rPr lang="en-US" altLang="zh-CN" sz="2800" dirty="0">
                <a:solidFill>
                  <a:schemeClr val="tx1">
                    <a:lumMod val="10000"/>
                    <a:lumOff val="90000"/>
                  </a:schemeClr>
                </a:solidFill>
              </a:rPr>
              <a:t>Advantages:</a:t>
            </a:r>
          </a:p>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free to add new agile models and each time size is variable </a:t>
            </a:r>
          </a:p>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Scalable to new technologies and new teams</a:t>
            </a:r>
          </a:p>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Each organization can tailor model to suit its business context</a:t>
            </a:r>
          </a:p>
          <a:p>
            <a:pPr marL="514350" indent="-457200">
              <a:lnSpc>
                <a:spcPct val="90000"/>
              </a:lnSpc>
              <a:spcAft>
                <a:spcPts val="600"/>
              </a:spcAft>
              <a:buFont typeface="Arial" panose="020B0604020202020204" pitchFamily="34" charset="0"/>
              <a:buChar char="•"/>
            </a:pPr>
            <a:endParaRPr lang="en-US" altLang="zh-CN" sz="2400" dirty="0">
              <a:solidFill>
                <a:schemeClr val="tx1">
                  <a:lumMod val="10000"/>
                  <a:lumOff val="90000"/>
                </a:schemeClr>
              </a:solidFill>
            </a:endParaRP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20</a:t>
            </a:r>
          </a:p>
        </p:txBody>
      </p:sp>
    </p:spTree>
    <p:extLst>
      <p:ext uri="{BB962C8B-B14F-4D97-AF65-F5344CB8AC3E}">
        <p14:creationId xmlns:p14="http://schemas.microsoft.com/office/powerpoint/2010/main" val="50738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dirty="0">
                <a:solidFill>
                  <a:schemeClr val="bg1"/>
                </a:solidFill>
                <a:latin typeface="+mj-lt"/>
                <a:ea typeface="+mj-ea"/>
                <a:cs typeface="+mj-cs"/>
              </a:rPr>
              <a:t>Comments</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1A266865-A911-4F0A-B12B-780AA690C8EF}"/>
              </a:ext>
            </a:extLst>
          </p:cNvPr>
          <p:cNvSpPr/>
          <p:nvPr/>
        </p:nvSpPr>
        <p:spPr>
          <a:xfrm>
            <a:off x="838200" y="2269173"/>
            <a:ext cx="7947212" cy="3505947"/>
          </a:xfrm>
          <a:prstGeom prst="rect">
            <a:avLst/>
          </a:prstGeom>
        </p:spPr>
        <p:txBody>
          <a:bodyPr vert="horz" lIns="91440" tIns="45720" rIns="91440" bIns="45720" rtlCol="0">
            <a:normAutofit/>
          </a:bodyPr>
          <a:lstStyle/>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This paper address good points on challenge to scaling current agile framework to organization level.</a:t>
            </a:r>
          </a:p>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Too ideal in some blocks in development pool design</a:t>
            </a:r>
          </a:p>
          <a:p>
            <a:pPr marL="514350" indent="-457200">
              <a:lnSpc>
                <a:spcPct val="90000"/>
              </a:lnSpc>
              <a:spcAft>
                <a:spcPts val="600"/>
              </a:spcAft>
              <a:buFont typeface="Arial" panose="020B0604020202020204" pitchFamily="34" charset="0"/>
              <a:buChar char="•"/>
            </a:pPr>
            <a:r>
              <a:rPr lang="en-US" altLang="zh-CN" sz="2800" dirty="0">
                <a:solidFill>
                  <a:schemeClr val="tx1">
                    <a:lumMod val="10000"/>
                    <a:lumOff val="90000"/>
                  </a:schemeClr>
                </a:solidFill>
              </a:rPr>
              <a:t>Does not address much on Customer-Related Challenges</a:t>
            </a:r>
          </a:p>
          <a:p>
            <a:pPr marL="514350" indent="-457200">
              <a:lnSpc>
                <a:spcPct val="90000"/>
              </a:lnSpc>
              <a:spcAft>
                <a:spcPts val="600"/>
              </a:spcAft>
              <a:buFont typeface="Arial" panose="020B0604020202020204" pitchFamily="34" charset="0"/>
              <a:buChar char="•"/>
            </a:pPr>
            <a:endParaRPr lang="en-US" altLang="zh-CN" sz="2800" dirty="0">
              <a:solidFill>
                <a:schemeClr val="tx1">
                  <a:lumMod val="10000"/>
                  <a:lumOff val="90000"/>
                </a:schemeClr>
              </a:solidFill>
            </a:endParaRPr>
          </a:p>
          <a:p>
            <a:pPr marL="514350" indent="-457200">
              <a:lnSpc>
                <a:spcPct val="90000"/>
              </a:lnSpc>
              <a:spcAft>
                <a:spcPts val="600"/>
              </a:spcAft>
              <a:buFont typeface="Arial" panose="020B0604020202020204" pitchFamily="34" charset="0"/>
              <a:buChar char="•"/>
            </a:pPr>
            <a:endParaRPr lang="en-US" altLang="zh-CN" sz="2400" dirty="0">
              <a:solidFill>
                <a:schemeClr val="tx1">
                  <a:lumMod val="10000"/>
                  <a:lumOff val="90000"/>
                </a:schemeClr>
              </a:solidFill>
            </a:endParaRPr>
          </a:p>
          <a:p>
            <a:pPr marL="514350" indent="-457200">
              <a:lnSpc>
                <a:spcPct val="90000"/>
              </a:lnSpc>
              <a:spcAft>
                <a:spcPts val="600"/>
              </a:spcAft>
              <a:buFont typeface="Arial" panose="020B0604020202020204" pitchFamily="34" charset="0"/>
              <a:buChar char="•"/>
            </a:pPr>
            <a:endParaRPr lang="en-US" altLang="zh-CN" sz="2400" dirty="0">
              <a:solidFill>
                <a:schemeClr val="tx1">
                  <a:lumMod val="10000"/>
                  <a:lumOff val="90000"/>
                </a:schemeClr>
              </a:solidFill>
            </a:endParaRP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21</a:t>
            </a:r>
          </a:p>
        </p:txBody>
      </p:sp>
    </p:spTree>
    <p:extLst>
      <p:ext uri="{BB962C8B-B14F-4D97-AF65-F5344CB8AC3E}">
        <p14:creationId xmlns:p14="http://schemas.microsoft.com/office/powerpoint/2010/main" val="1898453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2936507" y="2953276"/>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8000" dirty="0">
                <a:solidFill>
                  <a:schemeClr val="bg1"/>
                </a:solidFill>
                <a:latin typeface="+mj-lt"/>
                <a:ea typeface="+mj-ea"/>
                <a:cs typeface="+mj-cs"/>
              </a:rPr>
              <a:t>Thank You</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22</a:t>
            </a:r>
          </a:p>
        </p:txBody>
      </p:sp>
    </p:spTree>
    <p:extLst>
      <p:ext uri="{BB962C8B-B14F-4D97-AF65-F5344CB8AC3E}">
        <p14:creationId xmlns:p14="http://schemas.microsoft.com/office/powerpoint/2010/main" val="59716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GB" dirty="0">
                <a:latin typeface="Noto Sans" panose="020B0502040504020204" pitchFamily="34"/>
                <a:ea typeface="Noto Sans" panose="020B0502040504020204" pitchFamily="34"/>
                <a:cs typeface="Noto Sans" panose="020B0502040504020204" pitchFamily="34"/>
              </a:rPr>
              <a:t>3</a:t>
            </a:r>
          </a:p>
        </p:txBody>
      </p:sp>
      <p:sp>
        <p:nvSpPr>
          <p:cNvPr id="2" name="文本框 1">
            <a:extLst>
              <a:ext uri="{FF2B5EF4-FFF2-40B4-BE49-F238E27FC236}">
                <a16:creationId xmlns:a16="http://schemas.microsoft.com/office/drawing/2014/main" id="{ABD356FF-ABA1-4033-A597-6F1D094F4D1D}"/>
              </a:ext>
            </a:extLst>
          </p:cNvPr>
          <p:cNvSpPr txBox="1"/>
          <p:nvPr/>
        </p:nvSpPr>
        <p:spPr>
          <a:xfrm>
            <a:off x="1031357" y="1173785"/>
            <a:ext cx="7155712" cy="830997"/>
          </a:xfrm>
          <a:prstGeom prst="rect">
            <a:avLst/>
          </a:prstGeom>
          <a:noFill/>
        </p:spPr>
        <p:txBody>
          <a:bodyPr wrap="square" rtlCol="0">
            <a:spAutoFit/>
          </a:bodyPr>
          <a:lstStyle/>
          <a:p>
            <a:r>
              <a:rPr lang="en-US" altLang="zh-CN" sz="4800" dirty="0">
                <a:solidFill>
                  <a:schemeClr val="bg1"/>
                </a:solidFill>
              </a:rPr>
              <a:t>Introduction</a:t>
            </a:r>
          </a:p>
        </p:txBody>
      </p:sp>
      <p:sp>
        <p:nvSpPr>
          <p:cNvPr id="6" name="文本框 5">
            <a:extLst>
              <a:ext uri="{FF2B5EF4-FFF2-40B4-BE49-F238E27FC236}">
                <a16:creationId xmlns:a16="http://schemas.microsoft.com/office/drawing/2014/main" id="{1A567096-4B2E-4139-9EEC-553705847B35}"/>
              </a:ext>
            </a:extLst>
          </p:cNvPr>
          <p:cNvSpPr txBox="1"/>
          <p:nvPr/>
        </p:nvSpPr>
        <p:spPr>
          <a:xfrm>
            <a:off x="202017" y="2660563"/>
            <a:ext cx="8814392" cy="1200329"/>
          </a:xfrm>
          <a:prstGeom prst="rect">
            <a:avLst/>
          </a:prstGeom>
          <a:noFill/>
        </p:spPr>
        <p:txBody>
          <a:bodyPr wrap="square" rtlCol="0">
            <a:spAutoFit/>
          </a:bodyPr>
          <a:lstStyle/>
          <a:p>
            <a:pPr marL="1485900" lvl="2" indent="-571500">
              <a:buFont typeface="Arial" panose="020B0604020202020204" pitchFamily="34" charset="0"/>
              <a:buChar char="•"/>
            </a:pPr>
            <a:r>
              <a:rPr lang="en-US" altLang="zh-CN" sz="3600" dirty="0">
                <a:solidFill>
                  <a:schemeClr val="bg1"/>
                </a:solidFill>
              </a:rPr>
              <a:t>How should origination adopt agile way of software development?</a:t>
            </a:r>
            <a:endParaRPr lang="zh-CN" altLang="en-US" sz="3600" dirty="0">
              <a:solidFill>
                <a:schemeClr val="bg1"/>
              </a:solidFill>
            </a:endParaRPr>
          </a:p>
        </p:txBody>
      </p:sp>
    </p:spTree>
    <p:extLst>
      <p:ext uri="{BB962C8B-B14F-4D97-AF65-F5344CB8AC3E}">
        <p14:creationId xmlns:p14="http://schemas.microsoft.com/office/powerpoint/2010/main" val="3277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GB" dirty="0">
                <a:latin typeface="Noto Sans" panose="020B0502040504020204" pitchFamily="34"/>
                <a:ea typeface="Noto Sans" panose="020B0502040504020204" pitchFamily="34"/>
                <a:cs typeface="Noto Sans" panose="020B0502040504020204" pitchFamily="34"/>
              </a:rPr>
              <a:t>4</a:t>
            </a:r>
          </a:p>
        </p:txBody>
      </p:sp>
      <p:sp>
        <p:nvSpPr>
          <p:cNvPr id="2" name="文本框 1">
            <a:extLst>
              <a:ext uri="{FF2B5EF4-FFF2-40B4-BE49-F238E27FC236}">
                <a16:creationId xmlns:a16="http://schemas.microsoft.com/office/drawing/2014/main" id="{ABD356FF-ABA1-4033-A597-6F1D094F4D1D}"/>
              </a:ext>
            </a:extLst>
          </p:cNvPr>
          <p:cNvSpPr txBox="1"/>
          <p:nvPr/>
        </p:nvSpPr>
        <p:spPr>
          <a:xfrm>
            <a:off x="1031357" y="1173785"/>
            <a:ext cx="7155712" cy="830997"/>
          </a:xfrm>
          <a:prstGeom prst="rect">
            <a:avLst/>
          </a:prstGeom>
          <a:noFill/>
        </p:spPr>
        <p:txBody>
          <a:bodyPr wrap="square" rtlCol="0">
            <a:spAutoFit/>
          </a:bodyPr>
          <a:lstStyle/>
          <a:p>
            <a:r>
              <a:rPr lang="en-US" altLang="zh-CN" sz="4800" dirty="0">
                <a:solidFill>
                  <a:schemeClr val="bg1"/>
                </a:solidFill>
              </a:rPr>
              <a:t>Background</a:t>
            </a:r>
            <a:endParaRPr lang="zh-CN" altLang="en-US" sz="4800" dirty="0">
              <a:solidFill>
                <a:schemeClr val="bg1"/>
              </a:solidFill>
            </a:endParaRPr>
          </a:p>
        </p:txBody>
      </p:sp>
      <p:sp>
        <p:nvSpPr>
          <p:cNvPr id="3" name="文本框 2">
            <a:extLst>
              <a:ext uri="{FF2B5EF4-FFF2-40B4-BE49-F238E27FC236}">
                <a16:creationId xmlns:a16="http://schemas.microsoft.com/office/drawing/2014/main" id="{A386B8AB-72C2-46AF-863B-BCE6636584DF}"/>
              </a:ext>
            </a:extLst>
          </p:cNvPr>
          <p:cNvSpPr txBox="1"/>
          <p:nvPr/>
        </p:nvSpPr>
        <p:spPr>
          <a:xfrm>
            <a:off x="520658" y="2377163"/>
            <a:ext cx="8814392" cy="2308324"/>
          </a:xfrm>
          <a:prstGeom prst="rect">
            <a:avLst/>
          </a:prstGeom>
          <a:noFill/>
        </p:spPr>
        <p:txBody>
          <a:bodyPr wrap="square" rtlCol="0">
            <a:spAutoFit/>
          </a:bodyPr>
          <a:lstStyle/>
          <a:p>
            <a:pPr lvl="1"/>
            <a:r>
              <a:rPr lang="en-US" altLang="zh-CN" sz="3600" dirty="0">
                <a:solidFill>
                  <a:schemeClr val="bg1"/>
                </a:solidFill>
              </a:rPr>
              <a:t>Compare  waterfall VS. agile delivery</a:t>
            </a:r>
          </a:p>
          <a:p>
            <a:pPr marL="1200150" lvl="2" indent="-285750">
              <a:buFont typeface="Arial" panose="020B0604020202020204" pitchFamily="34" charset="0"/>
              <a:buChar char="•"/>
            </a:pPr>
            <a:r>
              <a:rPr lang="en-US" altLang="zh-CN" sz="3600" dirty="0">
                <a:solidFill>
                  <a:schemeClr val="bg1"/>
                </a:solidFill>
              </a:rPr>
              <a:t>people perspective</a:t>
            </a:r>
          </a:p>
          <a:p>
            <a:pPr marL="1200150" lvl="2" indent="-285750">
              <a:buFont typeface="Arial" panose="020B0604020202020204" pitchFamily="34" charset="0"/>
              <a:buChar char="•"/>
            </a:pPr>
            <a:r>
              <a:rPr lang="en-US" altLang="zh-CN" sz="3600" dirty="0">
                <a:solidFill>
                  <a:schemeClr val="bg1"/>
                </a:solidFill>
              </a:rPr>
              <a:t>process perspective </a:t>
            </a:r>
          </a:p>
          <a:p>
            <a:pPr marL="1200150" lvl="2" indent="-285750">
              <a:buFont typeface="Arial" panose="020B0604020202020204" pitchFamily="34" charset="0"/>
              <a:buChar char="•"/>
            </a:pPr>
            <a:r>
              <a:rPr lang="en-US" altLang="zh-CN" sz="3600" dirty="0">
                <a:solidFill>
                  <a:schemeClr val="bg1"/>
                </a:solidFill>
              </a:rPr>
              <a:t>customer perspective</a:t>
            </a:r>
            <a:endParaRPr lang="zh-CN" altLang="en-US" sz="3600" dirty="0">
              <a:solidFill>
                <a:schemeClr val="bg1"/>
              </a:solidFill>
            </a:endParaRPr>
          </a:p>
        </p:txBody>
      </p:sp>
    </p:spTree>
    <p:extLst>
      <p:ext uri="{BB962C8B-B14F-4D97-AF65-F5344CB8AC3E}">
        <p14:creationId xmlns:p14="http://schemas.microsoft.com/office/powerpoint/2010/main" val="305096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kern="1200">
                <a:solidFill>
                  <a:schemeClr val="bg1"/>
                </a:solidFill>
                <a:latin typeface="+mj-lt"/>
                <a:ea typeface="+mj-ea"/>
                <a:cs typeface="+mj-cs"/>
              </a:rPr>
              <a:t>Exploring organization agile framework</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8E364A7-A8C5-4B25-94C7-EC5C3A5CF3C8}"/>
              </a:ext>
            </a:extLst>
          </p:cNvPr>
          <p:cNvSpPr txBox="1"/>
          <p:nvPr/>
        </p:nvSpPr>
        <p:spPr>
          <a:xfrm>
            <a:off x="838200" y="2269173"/>
            <a:ext cx="10515600" cy="3659988"/>
          </a:xfrm>
          <a:prstGeom prst="rect">
            <a:avLst/>
          </a:prstGeom>
        </p:spPr>
        <p:txBody>
          <a:bodyPr vert="horz" lIns="91440" tIns="45720" rIns="91440" bIns="45720" rtlCol="0">
            <a:normAutofit/>
          </a:bodyPr>
          <a:lstStyle/>
          <a:p>
            <a:pPr lvl="1" indent="-228600">
              <a:lnSpc>
                <a:spcPct val="90000"/>
              </a:lnSpc>
              <a:spcAft>
                <a:spcPts val="600"/>
              </a:spcAft>
              <a:buFont typeface="Arial" panose="020B0604020202020204" pitchFamily="34" charset="0"/>
              <a:buChar char="•"/>
            </a:pPr>
            <a:r>
              <a:rPr lang="en-US" altLang="zh-CN" sz="2400" dirty="0">
                <a:solidFill>
                  <a:schemeClr val="bg1"/>
                </a:solidFill>
              </a:rPr>
              <a:t>Start with existing framework</a:t>
            </a:r>
          </a:p>
          <a:p>
            <a:pPr marL="914400" lvl="1" indent="-228600">
              <a:lnSpc>
                <a:spcPct val="90000"/>
              </a:lnSpc>
              <a:spcAft>
                <a:spcPts val="600"/>
              </a:spcAft>
              <a:buFont typeface="Arial" panose="020B0604020202020204" pitchFamily="34" charset="0"/>
              <a:buChar char="•"/>
            </a:pPr>
            <a:r>
              <a:rPr lang="en-US" altLang="zh-CN" sz="2400" dirty="0">
                <a:solidFill>
                  <a:schemeClr val="bg1"/>
                </a:solidFill>
              </a:rPr>
              <a:t>Scrum</a:t>
            </a:r>
          </a:p>
          <a:p>
            <a:pPr marL="914400" lvl="1" indent="-228600">
              <a:lnSpc>
                <a:spcPct val="90000"/>
              </a:lnSpc>
              <a:spcAft>
                <a:spcPts val="600"/>
              </a:spcAft>
              <a:buFont typeface="Arial" panose="020B0604020202020204" pitchFamily="34" charset="0"/>
              <a:buChar char="•"/>
            </a:pPr>
            <a:r>
              <a:rPr lang="en-US" altLang="zh-CN" sz="2400" dirty="0">
                <a:solidFill>
                  <a:schemeClr val="bg1"/>
                </a:solidFill>
              </a:rPr>
              <a:t>FDD</a:t>
            </a:r>
          </a:p>
          <a:p>
            <a:pPr marL="914400" lvl="1" indent="-228600">
              <a:lnSpc>
                <a:spcPct val="90000"/>
              </a:lnSpc>
              <a:spcAft>
                <a:spcPts val="600"/>
              </a:spcAft>
              <a:buFont typeface="Arial" panose="020B0604020202020204" pitchFamily="34" charset="0"/>
              <a:buChar char="•"/>
            </a:pPr>
            <a:r>
              <a:rPr lang="en-US" altLang="zh-CN" sz="2400" dirty="0">
                <a:solidFill>
                  <a:schemeClr val="bg1"/>
                </a:solidFill>
              </a:rPr>
              <a:t> DSDM</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5</a:t>
            </a:r>
          </a:p>
        </p:txBody>
      </p:sp>
    </p:spTree>
    <p:extLst>
      <p:ext uri="{BB962C8B-B14F-4D97-AF65-F5344CB8AC3E}">
        <p14:creationId xmlns:p14="http://schemas.microsoft.com/office/powerpoint/2010/main" val="137253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kern="1200">
                <a:solidFill>
                  <a:schemeClr val="bg1"/>
                </a:solidFill>
                <a:latin typeface="+mj-lt"/>
                <a:ea typeface="+mj-ea"/>
                <a:cs typeface="+mj-cs"/>
              </a:rPr>
              <a:t>4 Dimensional Analysis Tool(4DT)</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8E364A7-A8C5-4B25-94C7-EC5C3A5CF3C8}"/>
              </a:ext>
            </a:extLst>
          </p:cNvPr>
          <p:cNvSpPr txBox="1"/>
          <p:nvPr/>
        </p:nvSpPr>
        <p:spPr>
          <a:xfrm>
            <a:off x="838200" y="2269173"/>
            <a:ext cx="10515600" cy="3659988"/>
          </a:xfrm>
          <a:prstGeom prst="rect">
            <a:avLst/>
          </a:prstGeom>
        </p:spPr>
        <p:txBody>
          <a:bodyPr vert="horz" lIns="91440" tIns="45720" rIns="91440" bIns="45720" rtlCol="0">
            <a:normAutofit/>
          </a:bodyPr>
          <a:lstStyle/>
          <a:p>
            <a:pPr lvl="1" indent="-228600">
              <a:lnSpc>
                <a:spcPct val="90000"/>
              </a:lnSpc>
              <a:spcAft>
                <a:spcPts val="600"/>
              </a:spcAft>
              <a:buFont typeface="Arial" panose="020B0604020202020204" pitchFamily="34" charset="0"/>
              <a:buChar char="•"/>
            </a:pPr>
            <a:r>
              <a:rPr lang="en-US" altLang="zh-CN" sz="2400">
                <a:solidFill>
                  <a:schemeClr val="bg1"/>
                </a:solidFill>
              </a:rPr>
              <a:t>Focus on </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Method scope </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 Agility characterization</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 Characterization of agile values</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 Software process characterization</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6</a:t>
            </a:r>
          </a:p>
        </p:txBody>
      </p:sp>
    </p:spTree>
    <p:extLst>
      <p:ext uri="{BB962C8B-B14F-4D97-AF65-F5344CB8AC3E}">
        <p14:creationId xmlns:p14="http://schemas.microsoft.com/office/powerpoint/2010/main" val="3443411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kern="1200">
                <a:solidFill>
                  <a:schemeClr val="bg1"/>
                </a:solidFill>
                <a:latin typeface="+mj-lt"/>
                <a:ea typeface="+mj-ea"/>
                <a:cs typeface="+mj-cs"/>
              </a:rPr>
              <a:t>Agile Manifesto values</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8E364A7-A8C5-4B25-94C7-EC5C3A5CF3C8}"/>
              </a:ext>
            </a:extLst>
          </p:cNvPr>
          <p:cNvSpPr txBox="1"/>
          <p:nvPr/>
        </p:nvSpPr>
        <p:spPr>
          <a:xfrm>
            <a:off x="838200" y="2269173"/>
            <a:ext cx="10515600" cy="3659988"/>
          </a:xfrm>
          <a:prstGeom prst="rect">
            <a:avLst/>
          </a:prstGeom>
        </p:spPr>
        <p:txBody>
          <a:bodyPr vert="horz" lIns="91440" tIns="45720" rIns="91440" bIns="45720" rtlCol="0">
            <a:normAutofit/>
          </a:bodyPr>
          <a:lstStyle/>
          <a:p>
            <a:pPr marL="914400" lvl="1" indent="-228600">
              <a:lnSpc>
                <a:spcPct val="90000"/>
              </a:lnSpc>
              <a:spcAft>
                <a:spcPts val="600"/>
              </a:spcAft>
              <a:buFont typeface="Arial" panose="020B0604020202020204" pitchFamily="34" charset="0"/>
              <a:buChar char="•"/>
            </a:pPr>
            <a:r>
              <a:rPr lang="en-US" altLang="zh-CN" sz="2400">
                <a:solidFill>
                  <a:schemeClr val="bg1"/>
                </a:solidFill>
              </a:rPr>
              <a:t>Individuals and interactions over processes and tools </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Working software over comprehensive documentation</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Customer collaboration over contract negotiation </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Responding to change over following a plan</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7</a:t>
            </a:r>
          </a:p>
        </p:txBody>
      </p:sp>
    </p:spTree>
    <p:extLst>
      <p:ext uri="{BB962C8B-B14F-4D97-AF65-F5344CB8AC3E}">
        <p14:creationId xmlns:p14="http://schemas.microsoft.com/office/powerpoint/2010/main" val="316191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文本框 1">
            <a:extLst>
              <a:ext uri="{FF2B5EF4-FFF2-40B4-BE49-F238E27FC236}">
                <a16:creationId xmlns:a16="http://schemas.microsoft.com/office/drawing/2014/main" id="{ABD356FF-ABA1-4033-A597-6F1D094F4D1D}"/>
              </a:ext>
            </a:extLst>
          </p:cNvPr>
          <p:cNvSpPr txBox="1"/>
          <p:nvPr/>
        </p:nvSpPr>
        <p:spPr>
          <a:xfrm>
            <a:off x="838200" y="6318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4400" kern="1200">
                <a:solidFill>
                  <a:schemeClr val="bg1"/>
                </a:solidFill>
                <a:latin typeface="+mj-lt"/>
                <a:ea typeface="+mj-ea"/>
                <a:cs typeface="+mj-cs"/>
              </a:rPr>
              <a:t>Challenges in Scaling Existing Agile Frameworks</a:t>
            </a:r>
          </a:p>
        </p:txBody>
      </p:sp>
      <p:cxnSp>
        <p:nvCxnSpPr>
          <p:cNvPr id="59" name="Straight Connector 58">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8E364A7-A8C5-4B25-94C7-EC5C3A5CF3C8}"/>
              </a:ext>
            </a:extLst>
          </p:cNvPr>
          <p:cNvSpPr txBox="1"/>
          <p:nvPr/>
        </p:nvSpPr>
        <p:spPr>
          <a:xfrm>
            <a:off x="838200" y="2269173"/>
            <a:ext cx="10515600" cy="3659988"/>
          </a:xfrm>
          <a:prstGeom prst="rect">
            <a:avLst/>
          </a:prstGeom>
        </p:spPr>
        <p:txBody>
          <a:bodyPr vert="horz" lIns="91440" tIns="45720" rIns="91440" bIns="45720" rtlCol="0">
            <a:normAutofit/>
          </a:bodyPr>
          <a:lstStyle/>
          <a:p>
            <a:pPr marL="914400" lvl="1" indent="-228600">
              <a:lnSpc>
                <a:spcPct val="90000"/>
              </a:lnSpc>
              <a:spcAft>
                <a:spcPts val="600"/>
              </a:spcAft>
              <a:buFont typeface="Arial" panose="020B0604020202020204" pitchFamily="34" charset="0"/>
              <a:buChar char="•"/>
            </a:pPr>
            <a:r>
              <a:rPr lang="en-US" altLang="zh-CN" sz="2400">
                <a:solidFill>
                  <a:schemeClr val="bg1"/>
                </a:solidFill>
              </a:rPr>
              <a:t>Customer-Related Challenges</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Requirements Related Challenges</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Team Related Challenges</a:t>
            </a:r>
          </a:p>
          <a:p>
            <a:pPr marL="914400" lvl="1" indent="-228600">
              <a:lnSpc>
                <a:spcPct val="90000"/>
              </a:lnSpc>
              <a:spcAft>
                <a:spcPts val="600"/>
              </a:spcAft>
              <a:buFont typeface="Arial" panose="020B0604020202020204" pitchFamily="34" charset="0"/>
              <a:buChar char="•"/>
            </a:pPr>
            <a:r>
              <a:rPr lang="en-US" altLang="zh-CN" sz="2400">
                <a:solidFill>
                  <a:schemeClr val="bg1"/>
                </a:solidFill>
              </a:rPr>
              <a:t>Model Challenges</a:t>
            </a:r>
          </a:p>
        </p:txBody>
      </p:sp>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Aft>
                <a:spcPts val="600"/>
              </a:spcAft>
            </a:pPr>
            <a:r>
              <a:rPr lang="en-GB" dirty="0">
                <a:latin typeface="Noto Sans" panose="020B0502040504020204" pitchFamily="34"/>
                <a:ea typeface="Noto Sans" panose="020B0502040504020204" pitchFamily="34"/>
                <a:cs typeface="Noto Sans" panose="020B0502040504020204" pitchFamily="34"/>
              </a:rPr>
              <a:t>8</a:t>
            </a:r>
          </a:p>
        </p:txBody>
      </p:sp>
    </p:spTree>
    <p:extLst>
      <p:ext uri="{BB962C8B-B14F-4D97-AF65-F5344CB8AC3E}">
        <p14:creationId xmlns:p14="http://schemas.microsoft.com/office/powerpoint/2010/main" val="196161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153D3CDC-87CE-4B7E-B4A3-6496D6D6A532}"/>
              </a:ext>
            </a:extLst>
          </p:cNvPr>
          <p:cNvSpPr/>
          <p:nvPr/>
        </p:nvSpPr>
        <p:spPr>
          <a:xfrm>
            <a:off x="11512283" y="243039"/>
            <a:ext cx="451117" cy="4511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GB" dirty="0">
                <a:latin typeface="Noto Sans" panose="020B0502040504020204" pitchFamily="34"/>
                <a:ea typeface="Noto Sans" panose="020B0502040504020204" pitchFamily="34"/>
                <a:cs typeface="Noto Sans" panose="020B0502040504020204" pitchFamily="34"/>
              </a:rPr>
              <a:t>9</a:t>
            </a:r>
          </a:p>
        </p:txBody>
      </p:sp>
      <p:sp>
        <p:nvSpPr>
          <p:cNvPr id="5" name="文本框 4">
            <a:extLst>
              <a:ext uri="{FF2B5EF4-FFF2-40B4-BE49-F238E27FC236}">
                <a16:creationId xmlns:a16="http://schemas.microsoft.com/office/drawing/2014/main" id="{38E364A7-A8C5-4B25-94C7-EC5C3A5CF3C8}"/>
              </a:ext>
            </a:extLst>
          </p:cNvPr>
          <p:cNvSpPr txBox="1"/>
          <p:nvPr/>
        </p:nvSpPr>
        <p:spPr>
          <a:xfrm>
            <a:off x="74035" y="694156"/>
            <a:ext cx="6021965" cy="5492273"/>
          </a:xfrm>
          <a:prstGeom prst="rect">
            <a:avLst/>
          </a:prstGeom>
          <a:noFill/>
        </p:spPr>
        <p:txBody>
          <a:bodyPr wrap="square" rtlCol="0">
            <a:spAutoFit/>
          </a:bodyPr>
          <a:lstStyle/>
          <a:p>
            <a:pPr marL="914400" lvl="1" indent="-457200">
              <a:lnSpc>
                <a:spcPct val="150000"/>
              </a:lnSpc>
              <a:buFont typeface="Arial" panose="020B0604020202020204" pitchFamily="34" charset="0"/>
              <a:buChar char="•"/>
            </a:pPr>
            <a:r>
              <a:rPr lang="en-US" altLang="zh-CN" sz="2800" dirty="0">
                <a:solidFill>
                  <a:schemeClr val="tx1">
                    <a:lumMod val="10000"/>
                    <a:lumOff val="90000"/>
                  </a:schemeClr>
                </a:solidFill>
              </a:rPr>
              <a:t>Customer-Related Challenges</a:t>
            </a:r>
          </a:p>
          <a:p>
            <a:pPr marL="1257300" lvl="2" indent="-342900">
              <a:lnSpc>
                <a:spcPct val="150000"/>
              </a:lnSpc>
              <a:buFont typeface="Arial" panose="020B0604020202020204" pitchFamily="34" charset="0"/>
              <a:buChar char="•"/>
            </a:pPr>
            <a:r>
              <a:rPr lang="en-US" altLang="zh-CN" sz="2000" dirty="0">
                <a:solidFill>
                  <a:schemeClr val="tx1">
                    <a:lumMod val="10000"/>
                    <a:lumOff val="90000"/>
                  </a:schemeClr>
                </a:solidFill>
              </a:rPr>
              <a:t>Customer’s insufficient knowledge of the requirements due to the complexity and size of the system</a:t>
            </a:r>
          </a:p>
          <a:p>
            <a:pPr marL="1257300" lvl="2" indent="-342900">
              <a:lnSpc>
                <a:spcPct val="150000"/>
              </a:lnSpc>
              <a:buFont typeface="Arial" panose="020B0604020202020204" pitchFamily="34" charset="0"/>
              <a:buChar char="•"/>
            </a:pPr>
            <a:r>
              <a:rPr lang="en-US" altLang="zh-CN" sz="2000" dirty="0">
                <a:solidFill>
                  <a:schemeClr val="tx1">
                    <a:lumMod val="10000"/>
                    <a:lumOff val="90000"/>
                  </a:schemeClr>
                </a:solidFill>
              </a:rPr>
              <a:t>not available or not willing to commit to the project</a:t>
            </a:r>
          </a:p>
          <a:p>
            <a:pPr marL="1257300" lvl="2" indent="-342900">
              <a:lnSpc>
                <a:spcPct val="150000"/>
              </a:lnSpc>
              <a:buFont typeface="Arial" panose="020B0604020202020204" pitchFamily="34" charset="0"/>
              <a:buChar char="•"/>
            </a:pPr>
            <a:endParaRPr lang="en-US" altLang="zh-CN" sz="2000" dirty="0">
              <a:solidFill>
                <a:schemeClr val="tx1">
                  <a:lumMod val="10000"/>
                  <a:lumOff val="90000"/>
                </a:schemeClr>
              </a:solidFill>
            </a:endParaRPr>
          </a:p>
          <a:p>
            <a:pPr marL="914400" lvl="1" indent="-457200">
              <a:lnSpc>
                <a:spcPct val="150000"/>
              </a:lnSpc>
              <a:buFont typeface="Arial" panose="020B0604020202020204" pitchFamily="34" charset="0"/>
              <a:buChar char="•"/>
            </a:pPr>
            <a:r>
              <a:rPr lang="en-US" altLang="zh-CN" sz="2800" dirty="0">
                <a:solidFill>
                  <a:schemeClr val="tx1">
                    <a:lumMod val="10000"/>
                    <a:lumOff val="90000"/>
                  </a:schemeClr>
                </a:solidFill>
              </a:rPr>
              <a:t>Requirements Related Challenges</a:t>
            </a:r>
          </a:p>
          <a:p>
            <a:pPr marL="1371600" lvl="2" indent="-457200">
              <a:lnSpc>
                <a:spcPct val="150000"/>
              </a:lnSpc>
              <a:buFont typeface="Arial" panose="020B0604020202020204" pitchFamily="34" charset="0"/>
              <a:buChar char="•"/>
            </a:pPr>
            <a:r>
              <a:rPr lang="en-US" altLang="zh-CN" sz="2000" dirty="0">
                <a:solidFill>
                  <a:schemeClr val="tx1">
                    <a:lumMod val="10000"/>
                    <a:lumOff val="90000"/>
                  </a:schemeClr>
                </a:solidFill>
              </a:rPr>
              <a:t>Frequently changed requirements</a:t>
            </a:r>
          </a:p>
          <a:p>
            <a:pPr marL="1371600" lvl="2" indent="-457200">
              <a:lnSpc>
                <a:spcPct val="150000"/>
              </a:lnSpc>
              <a:buFont typeface="Arial" panose="020B0604020202020204" pitchFamily="34" charset="0"/>
              <a:buChar char="•"/>
            </a:pPr>
            <a:r>
              <a:rPr lang="en-US" altLang="zh-CN" sz="2000" dirty="0">
                <a:solidFill>
                  <a:schemeClr val="tx1">
                    <a:lumMod val="10000"/>
                    <a:lumOff val="90000"/>
                  </a:schemeClr>
                </a:solidFill>
              </a:rPr>
              <a:t>business will not coordinate with developers</a:t>
            </a:r>
          </a:p>
        </p:txBody>
      </p:sp>
      <p:sp>
        <p:nvSpPr>
          <p:cNvPr id="3" name="文本框 2">
            <a:extLst>
              <a:ext uri="{FF2B5EF4-FFF2-40B4-BE49-F238E27FC236}">
                <a16:creationId xmlns:a16="http://schemas.microsoft.com/office/drawing/2014/main" id="{6DAA0BDA-43BB-4360-9D97-31C9C0F5316C}"/>
              </a:ext>
            </a:extLst>
          </p:cNvPr>
          <p:cNvSpPr txBox="1"/>
          <p:nvPr/>
        </p:nvSpPr>
        <p:spPr>
          <a:xfrm>
            <a:off x="6300216" y="694156"/>
            <a:ext cx="4910328" cy="5953938"/>
          </a:xfrm>
          <a:prstGeom prst="rect">
            <a:avLst/>
          </a:prstGeom>
          <a:noFill/>
        </p:spPr>
        <p:txBody>
          <a:bodyPr wrap="square" rtlCol="0">
            <a:spAutoFit/>
          </a:bodyPr>
          <a:lstStyle/>
          <a:p>
            <a:pPr marL="914400" lvl="1" indent="-457200">
              <a:lnSpc>
                <a:spcPct val="150000"/>
              </a:lnSpc>
              <a:buFont typeface="Arial" panose="020B0604020202020204" pitchFamily="34" charset="0"/>
              <a:buChar char="•"/>
            </a:pPr>
            <a:r>
              <a:rPr lang="en-US" altLang="zh-CN" sz="2800" dirty="0">
                <a:solidFill>
                  <a:schemeClr val="tx1">
                    <a:lumMod val="10000"/>
                    <a:lumOff val="90000"/>
                  </a:schemeClr>
                </a:solidFill>
              </a:rPr>
              <a:t>Team Related Challenges</a:t>
            </a:r>
          </a:p>
          <a:p>
            <a:pPr marL="1371600" lvl="2" indent="-457200">
              <a:lnSpc>
                <a:spcPct val="150000"/>
              </a:lnSpc>
              <a:buFont typeface="Arial" panose="020B0604020202020204" pitchFamily="34" charset="0"/>
              <a:buChar char="•"/>
            </a:pPr>
            <a:r>
              <a:rPr lang="en-US" altLang="zh-CN" sz="2000" dirty="0">
                <a:solidFill>
                  <a:schemeClr val="tx1">
                    <a:lumMod val="10000"/>
                    <a:lumOff val="90000"/>
                  </a:schemeClr>
                </a:solidFill>
              </a:rPr>
              <a:t>face to face interaction is difficult</a:t>
            </a:r>
          </a:p>
          <a:p>
            <a:pPr marL="1371600" lvl="2" indent="-457200">
              <a:lnSpc>
                <a:spcPct val="150000"/>
              </a:lnSpc>
              <a:buFont typeface="Arial" panose="020B0604020202020204" pitchFamily="34" charset="0"/>
              <a:buChar char="•"/>
            </a:pPr>
            <a:endParaRPr lang="en-US" altLang="zh-CN" sz="2000" dirty="0">
              <a:solidFill>
                <a:schemeClr val="tx1">
                  <a:lumMod val="10000"/>
                  <a:lumOff val="90000"/>
                </a:schemeClr>
              </a:solidFill>
            </a:endParaRPr>
          </a:p>
          <a:p>
            <a:pPr marL="1371600" lvl="2" indent="-457200">
              <a:lnSpc>
                <a:spcPct val="150000"/>
              </a:lnSpc>
              <a:buFont typeface="Arial" panose="020B0604020202020204" pitchFamily="34" charset="0"/>
              <a:buChar char="•"/>
            </a:pPr>
            <a:endParaRPr lang="en-US" altLang="zh-CN" sz="2000" dirty="0">
              <a:solidFill>
                <a:schemeClr val="tx1">
                  <a:lumMod val="10000"/>
                  <a:lumOff val="90000"/>
                </a:schemeClr>
              </a:solidFill>
            </a:endParaRPr>
          </a:p>
          <a:p>
            <a:pPr marL="1371600" lvl="2" indent="-457200">
              <a:lnSpc>
                <a:spcPct val="150000"/>
              </a:lnSpc>
              <a:buFont typeface="Arial" panose="020B0604020202020204" pitchFamily="34" charset="0"/>
              <a:buChar char="•"/>
            </a:pPr>
            <a:endParaRPr lang="en-US" altLang="zh-CN" sz="2000" dirty="0">
              <a:solidFill>
                <a:schemeClr val="tx1">
                  <a:lumMod val="10000"/>
                  <a:lumOff val="90000"/>
                </a:schemeClr>
              </a:solidFill>
            </a:endParaRPr>
          </a:p>
          <a:p>
            <a:pPr marL="1371600" lvl="2" indent="-457200">
              <a:lnSpc>
                <a:spcPct val="150000"/>
              </a:lnSpc>
              <a:buFont typeface="Arial" panose="020B0604020202020204" pitchFamily="34" charset="0"/>
              <a:buChar char="•"/>
            </a:pPr>
            <a:endParaRPr lang="en-US" altLang="zh-CN" sz="2000" dirty="0">
              <a:solidFill>
                <a:schemeClr val="tx1">
                  <a:lumMod val="10000"/>
                  <a:lumOff val="90000"/>
                </a:schemeClr>
              </a:solidFill>
            </a:endParaRPr>
          </a:p>
          <a:p>
            <a:pPr marL="914400" lvl="1" indent="-457200">
              <a:lnSpc>
                <a:spcPct val="150000"/>
              </a:lnSpc>
              <a:buFont typeface="Arial" panose="020B0604020202020204" pitchFamily="34" charset="0"/>
              <a:buChar char="•"/>
            </a:pPr>
            <a:r>
              <a:rPr lang="en-US" altLang="zh-CN" sz="2800" dirty="0">
                <a:solidFill>
                  <a:schemeClr val="tx1">
                    <a:lumMod val="10000"/>
                    <a:lumOff val="90000"/>
                  </a:schemeClr>
                </a:solidFill>
              </a:rPr>
              <a:t>Model Challenges</a:t>
            </a:r>
          </a:p>
          <a:p>
            <a:pPr marL="1371600" lvl="2" indent="-457200">
              <a:lnSpc>
                <a:spcPct val="150000"/>
              </a:lnSpc>
              <a:buFont typeface="Arial" panose="020B0604020202020204" pitchFamily="34" charset="0"/>
              <a:buChar char="•"/>
            </a:pPr>
            <a:r>
              <a:rPr lang="en-US" altLang="zh-CN" sz="2000" dirty="0">
                <a:solidFill>
                  <a:schemeClr val="tx1">
                    <a:lumMod val="10000"/>
                    <a:lumOff val="90000"/>
                  </a:schemeClr>
                </a:solidFill>
              </a:rPr>
              <a:t>team size, leadership approach, reward mechanism, engineering approach</a:t>
            </a:r>
          </a:p>
          <a:p>
            <a:pPr marL="1371600" lvl="2" indent="-457200">
              <a:lnSpc>
                <a:spcPct val="150000"/>
              </a:lnSpc>
              <a:buFont typeface="Arial" panose="020B0604020202020204" pitchFamily="34" charset="0"/>
              <a:buChar char="•"/>
            </a:pPr>
            <a:endParaRPr lang="en-US" altLang="zh-CN" sz="2000" dirty="0">
              <a:solidFill>
                <a:schemeClr val="tx1">
                  <a:lumMod val="10000"/>
                  <a:lumOff val="90000"/>
                </a:schemeClr>
              </a:solidFill>
            </a:endParaRPr>
          </a:p>
        </p:txBody>
      </p:sp>
    </p:spTree>
    <p:extLst>
      <p:ext uri="{BB962C8B-B14F-4D97-AF65-F5344CB8AC3E}">
        <p14:creationId xmlns:p14="http://schemas.microsoft.com/office/powerpoint/2010/main" val="3753585978"/>
      </p:ext>
    </p:extLst>
  </p:cSld>
  <p:clrMapOvr>
    <a:masterClrMapping/>
  </p:clrMapOvr>
</p:sld>
</file>

<file path=ppt/theme/theme1.xml><?xml version="1.0" encoding="utf-8"?>
<a:theme xmlns:a="http://schemas.openxmlformats.org/drawingml/2006/main" name="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1347</Words>
  <Application>Microsoft Office PowerPoint</Application>
  <PresentationFormat>宽屏</PresentationFormat>
  <Paragraphs>207</Paragraphs>
  <Slides>22</Slides>
  <Notes>22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Noto Sans</vt:lpstr>
      <vt:lpstr>等线</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Yao, Yuan</dc:creator>
  <cp:lastModifiedBy>Yao, Yuan</cp:lastModifiedBy>
  <cp:revision>13</cp:revision>
  <dcterms:created xsi:type="dcterms:W3CDTF">2020-04-18T22:46:34Z</dcterms:created>
  <dcterms:modified xsi:type="dcterms:W3CDTF">2020-04-19T00:20:35Z</dcterms:modified>
</cp:coreProperties>
</file>