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</p:sldIdLst>
  <p:sldSz cy="5143500" cx="9144000"/>
  <p:notesSz cx="6858000" cy="9144000"/>
  <p:embeddedFontLst>
    <p:embeddedFont>
      <p:font typeface="Montserrat"/>
      <p:regular r:id="rId28"/>
      <p:bold r:id="rId29"/>
      <p:italic r:id="rId30"/>
      <p:boldItalic r:id="rId31"/>
    </p:embeddedFont>
    <p:embeddedFont>
      <p:font typeface="Lato"/>
      <p:regular r:id="rId32"/>
      <p:bold r:id="rId33"/>
      <p:italic r:id="rId34"/>
      <p:boldItalic r:id="rId35"/>
    </p:embeddedFont>
    <p:embeddedFont>
      <p:font typeface="Merriweather"/>
      <p:regular r:id="rId36"/>
      <p:bold r:id="rId37"/>
      <p:italic r:id="rId38"/>
      <p:boldItalic r:id="rId3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A32D2204-C434-4D92-8964-9C3F363155DF}">
  <a:tblStyle styleId="{A32D2204-C434-4D92-8964-9C3F363155D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font" Target="fonts/Montserrat-regular.fntdata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font" Target="fonts/Montserrat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font" Target="fonts/Montserrat-boldItalic.fntdata"/><Relationship Id="rId30" Type="http://schemas.openxmlformats.org/officeDocument/2006/relationships/font" Target="fonts/Montserrat-italic.fntdata"/><Relationship Id="rId11" Type="http://schemas.openxmlformats.org/officeDocument/2006/relationships/slide" Target="slides/slide5.xml"/><Relationship Id="rId33" Type="http://schemas.openxmlformats.org/officeDocument/2006/relationships/font" Target="fonts/Lato-bold.fntdata"/><Relationship Id="rId10" Type="http://schemas.openxmlformats.org/officeDocument/2006/relationships/slide" Target="slides/slide4.xml"/><Relationship Id="rId32" Type="http://schemas.openxmlformats.org/officeDocument/2006/relationships/font" Target="fonts/Lato-regular.fntdata"/><Relationship Id="rId13" Type="http://schemas.openxmlformats.org/officeDocument/2006/relationships/slide" Target="slides/slide7.xml"/><Relationship Id="rId35" Type="http://schemas.openxmlformats.org/officeDocument/2006/relationships/font" Target="fonts/Lato-boldItalic.fntdata"/><Relationship Id="rId12" Type="http://schemas.openxmlformats.org/officeDocument/2006/relationships/slide" Target="slides/slide6.xml"/><Relationship Id="rId34" Type="http://schemas.openxmlformats.org/officeDocument/2006/relationships/font" Target="fonts/Lato-italic.fntdata"/><Relationship Id="rId15" Type="http://schemas.openxmlformats.org/officeDocument/2006/relationships/slide" Target="slides/slide9.xml"/><Relationship Id="rId37" Type="http://schemas.openxmlformats.org/officeDocument/2006/relationships/font" Target="fonts/Merriweather-bold.fntdata"/><Relationship Id="rId14" Type="http://schemas.openxmlformats.org/officeDocument/2006/relationships/slide" Target="slides/slide8.xml"/><Relationship Id="rId36" Type="http://schemas.openxmlformats.org/officeDocument/2006/relationships/font" Target="fonts/Merriweather-regular.fntdata"/><Relationship Id="rId17" Type="http://schemas.openxmlformats.org/officeDocument/2006/relationships/slide" Target="slides/slide11.xml"/><Relationship Id="rId39" Type="http://schemas.openxmlformats.org/officeDocument/2006/relationships/font" Target="fonts/Merriweather-boldItalic.fntdata"/><Relationship Id="rId16" Type="http://schemas.openxmlformats.org/officeDocument/2006/relationships/slide" Target="slides/slide10.xml"/><Relationship Id="rId38" Type="http://schemas.openxmlformats.org/officeDocument/2006/relationships/font" Target="fonts/Merriweather-italic.fntdata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72fda32b34_0_4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72fda32b34_0_4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72fda32b34_0_7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72fda32b34_0_7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72fda32b34_0_10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72fda32b34_0_10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72fda32b34_0_11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72fda32b34_0_11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what we will do in the validation phase.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72fda32b34_0_12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Google Shape;213;g72fda32b34_0_12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72fda32b34_0_15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72fda32b34_0_15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72fda32b34_0_16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72fda32b34_0_16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72fda32b34_0_18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72fda32b34_0_18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72fda32b34_0_24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72fda32b34_0_24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72fda32b34_0_23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72fda32b34_0_23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72fda32b34_0_2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72fda32b34_0_2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read a news in 2018, that the manager ask the </a:t>
            </a:r>
            <a:r>
              <a:rPr lang="en"/>
              <a:t>developer</a:t>
            </a:r>
            <a:r>
              <a:rPr lang="en"/>
              <a:t> to implement the </a:t>
            </a:r>
            <a:r>
              <a:rPr lang="en"/>
              <a:t>requirement</a:t>
            </a:r>
            <a:r>
              <a:rPr lang="en"/>
              <a:t> </a:t>
            </a:r>
            <a:r>
              <a:rPr lang="en"/>
              <a:t>mentioned</a:t>
            </a:r>
            <a:r>
              <a:rPr lang="en"/>
              <a:t> in the slide. </a:t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730c2db05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Google Shape;249;g730c2db05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730c2db05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5" name="Google Shape;255;g730c2db05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72fda32b34_0_2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72fda32b34_0_2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Today, I want to talk about these topics to </a:t>
            </a:r>
            <a:r>
              <a:rPr lang="en"/>
              <a:t>introduce</a:t>
            </a:r>
            <a:r>
              <a:rPr lang="en"/>
              <a:t> the concept of Agile in RE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72fda32b34_0_4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72fda32b34_0_4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RE- what we want the system to be?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customer want the </a:t>
            </a:r>
            <a:r>
              <a:rPr lang="en"/>
              <a:t>system</a:t>
            </a:r>
            <a:r>
              <a:rPr lang="en"/>
              <a:t> to be?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72fda32b34_0_4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72fda32b34_0_4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72fda32b34_0_4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72fda32b34_0_4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72fda32b34_0_4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72fda32b34_0_4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Customer will change their mind, </a:t>
            </a:r>
            <a:r>
              <a:rPr lang="en"/>
              <a:t>something</a:t>
            </a:r>
            <a:r>
              <a:rPr lang="en"/>
              <a:t> they want few months ago might not be what they now.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72fda32b34_0_4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72fda32b34_0_4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interview is the techniques involve customer (stakeholder), one of the main principle of Agile Development.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72fda32b34_0_4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72fda32b34_0_4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Brainstorming </a:t>
            </a:r>
            <a:r>
              <a:rPr lang="en"/>
              <a:t>is the techniques involve Team, one of the main principle of Agile Development.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youtube.com/watch?v=JORFBJwrh98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hyperlink" Target="https://zhuanlan.zhihu.com/p/41305243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Requirements Engineering in Agile Software</a:t>
            </a:r>
            <a:endParaRPr/>
          </a:p>
        </p:txBody>
      </p:sp>
      <p:sp>
        <p:nvSpPr>
          <p:cNvPr id="135" name="Google Shape;135;p13"/>
          <p:cNvSpPr txBox="1"/>
          <p:nvPr>
            <p:ph idx="1" type="subTitle"/>
          </p:nvPr>
        </p:nvSpPr>
        <p:spPr>
          <a:xfrm>
            <a:off x="5083950" y="3924925"/>
            <a:ext cx="3470700" cy="101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Zhongxuan Song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Presentation </a:t>
            </a:r>
            <a:r>
              <a:rPr lang="en"/>
              <a:t>Video</a:t>
            </a:r>
            <a:r>
              <a:rPr lang="en"/>
              <a:t>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https://www.youtube.com/watch?v=JORFBJwrh98</a:t>
            </a:r>
            <a:endParaRPr>
              <a:solidFill>
                <a:srgbClr val="D9D9D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2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Techniques for Requirement Elicitation in AD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22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3. Use Case Analysis:</a:t>
            </a:r>
            <a:endParaRPr sz="1800">
              <a:solidFill>
                <a:srgbClr val="EFEFE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A scenario based technique used in UML-based development </a:t>
            </a:r>
            <a:r>
              <a:rPr lang="en" sz="18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which identifies the actors involved in an interaction and describes the interaction itself. </a:t>
            </a:r>
            <a:endParaRPr sz="1800">
              <a:solidFill>
                <a:srgbClr val="EFEFE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8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Telling out the story of the </a:t>
            </a:r>
            <a:r>
              <a:rPr lang="en" sz="18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requirement</a:t>
            </a:r>
            <a:r>
              <a:rPr lang="en" sz="18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800">
              <a:solidFill>
                <a:srgbClr val="EFEFE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3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Techniques for Requirement Analysis in AD</a:t>
            </a:r>
            <a:endParaRPr/>
          </a:p>
        </p:txBody>
      </p:sp>
      <p:sp>
        <p:nvSpPr>
          <p:cNvPr id="197" name="Google Shape;197;p23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/>
              <a:t>Modeling</a:t>
            </a:r>
            <a:endParaRPr sz="1800"/>
          </a:p>
          <a:p>
            <a:pPr indent="0" lvl="0" marL="4572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/>
              <a:t>The pen board will divided into three section: </a:t>
            </a:r>
            <a:endParaRPr sz="1800"/>
          </a:p>
          <a:p>
            <a:pPr indent="-342900" lvl="0" marL="9144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b="1" lang="en" sz="1800"/>
              <a:t>models to be implemented</a:t>
            </a:r>
            <a:endParaRPr b="1" sz="1800"/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 sz="1800"/>
              <a:t>models under </a:t>
            </a:r>
            <a:r>
              <a:rPr b="1" lang="en" sz="1800"/>
              <a:t>implementation</a:t>
            </a:r>
            <a:endParaRPr b="1" sz="1800"/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 sz="1800"/>
              <a:t>models completed.</a:t>
            </a:r>
            <a:endParaRPr b="1" sz="1800"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/>
              <a:t>	This layout will provide a visual representation of the project status .</a:t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800"/>
              <a:t>	</a:t>
            </a:r>
            <a:endParaRPr sz="1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Techniques for Requirement Analysis in AD</a:t>
            </a:r>
            <a:endParaRPr/>
          </a:p>
        </p:txBody>
      </p:sp>
      <p:sp>
        <p:nvSpPr>
          <p:cNvPr id="203" name="Google Shape;203;p24"/>
          <p:cNvSpPr txBox="1"/>
          <p:nvPr>
            <p:ph idx="1" type="body"/>
          </p:nvPr>
        </p:nvSpPr>
        <p:spPr>
          <a:xfrm>
            <a:off x="1163550" y="1761775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Arial"/>
                <a:ea typeface="Arial"/>
                <a:cs typeface="Arial"/>
                <a:sym typeface="Arial"/>
              </a:rPr>
              <a:t>2. Prioritization: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en" sz="1800">
                <a:latin typeface="Arial"/>
                <a:ea typeface="Arial"/>
                <a:cs typeface="Arial"/>
                <a:sym typeface="Arial"/>
              </a:rPr>
              <a:t>Each task should have a priority assigned by the team. 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en" sz="1800">
                <a:latin typeface="Arial"/>
                <a:ea typeface="Arial"/>
                <a:cs typeface="Arial"/>
                <a:sym typeface="Arial"/>
              </a:rPr>
              <a:t>Team must distinguish “must have” 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requirement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 from “nice to have” 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requirement.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 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en" sz="1800"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most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essential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requirement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 should have the highest 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priority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.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en" sz="1800">
                <a:latin typeface="Arial"/>
                <a:ea typeface="Arial"/>
                <a:cs typeface="Arial"/>
                <a:sym typeface="Arial"/>
              </a:rPr>
              <a:t>The dependency task need to be don prior than the task which depend on it.</a:t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 far</a:t>
            </a:r>
            <a:endParaRPr/>
          </a:p>
        </p:txBody>
      </p:sp>
      <p:sp>
        <p:nvSpPr>
          <p:cNvPr id="209" name="Google Shape;209;p25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210" name="Google Shape;210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95385" y="1409962"/>
            <a:ext cx="3153225" cy="3226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Requirement</a:t>
            </a:r>
            <a:r>
              <a:rPr lang="en"/>
              <a:t> Documentation in AD</a:t>
            </a:r>
            <a:endParaRPr/>
          </a:p>
        </p:txBody>
      </p:sp>
      <p:sp>
        <p:nvSpPr>
          <p:cNvPr id="216" name="Google Shape;216;p26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Font typeface="Arial"/>
              <a:buChar char="●"/>
            </a:pPr>
            <a:r>
              <a:rPr lang="en" sz="18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Agile focus on </a:t>
            </a:r>
            <a:r>
              <a:rPr lang="en" sz="18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minimize</a:t>
            </a:r>
            <a:r>
              <a:rPr lang="en" sz="18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 documentation</a:t>
            </a:r>
            <a:endParaRPr sz="1800">
              <a:solidFill>
                <a:srgbClr val="EFEFE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Font typeface="Arial"/>
              <a:buChar char="●"/>
            </a:pPr>
            <a:r>
              <a:rPr lang="en" sz="18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The features and the requirements are recorded on </a:t>
            </a:r>
            <a:r>
              <a:rPr lang="en" sz="18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storyboards</a:t>
            </a:r>
            <a:r>
              <a:rPr lang="en" sz="18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, index cards, and paper prototypes like use cases and data flow diagrams.</a:t>
            </a:r>
            <a:endParaRPr sz="1800">
              <a:solidFill>
                <a:srgbClr val="EFEFE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Font typeface="Arial"/>
              <a:buChar char="●"/>
            </a:pPr>
            <a:r>
              <a:rPr lang="en" sz="18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The documentation is to be used to communicate the </a:t>
            </a:r>
            <a:r>
              <a:rPr lang="en" sz="18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requirement</a:t>
            </a:r>
            <a:r>
              <a:rPr lang="en" sz="18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 between agile team and stakeholders.</a:t>
            </a:r>
            <a:endParaRPr sz="1800">
              <a:solidFill>
                <a:srgbClr val="EFEFE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7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Requirement Validation in AD</a:t>
            </a:r>
            <a:endParaRPr/>
          </a:p>
        </p:txBody>
      </p:sp>
      <p:sp>
        <p:nvSpPr>
          <p:cNvPr id="222" name="Google Shape;222;p27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Font typeface="Arial"/>
              <a:buChar char="●"/>
            </a:pPr>
            <a:r>
              <a:rPr lang="en" sz="18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The purpose of the Requirement Validation is to make sure the </a:t>
            </a:r>
            <a:r>
              <a:rPr lang="en" sz="18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requirement</a:t>
            </a:r>
            <a:r>
              <a:rPr lang="en" sz="18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 is defined the system which customer wants. </a:t>
            </a:r>
            <a:endParaRPr sz="1800">
              <a:solidFill>
                <a:srgbClr val="EFEFE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EFEFE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EFEFEF"/>
              </a:buClr>
              <a:buSzPts val="1800"/>
              <a:buFont typeface="Arial"/>
              <a:buChar char="●"/>
            </a:pPr>
            <a:r>
              <a:rPr lang="en" sz="18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The requirements validation checks the consistency, completeness and realism of requirements.</a:t>
            </a:r>
            <a:endParaRPr sz="1800">
              <a:solidFill>
                <a:srgbClr val="EFEFE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8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Requirement Management in AD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28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en" sz="1800">
                <a:latin typeface="Arial"/>
                <a:ea typeface="Arial"/>
                <a:cs typeface="Arial"/>
                <a:sym typeface="Arial"/>
              </a:rPr>
              <a:t>Easy to make changes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en" sz="1800">
                <a:latin typeface="Arial"/>
                <a:ea typeface="Arial"/>
                <a:cs typeface="Arial"/>
                <a:sym typeface="Arial"/>
              </a:rPr>
              <a:t>Easy to access by all the team members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en" sz="1800">
                <a:latin typeface="Arial"/>
                <a:ea typeface="Arial"/>
                <a:cs typeface="Arial"/>
                <a:sym typeface="Arial"/>
              </a:rPr>
              <a:t>Be able to store the 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requirements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, priority, time, and progress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9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Guidelines</a:t>
            </a:r>
            <a:r>
              <a:rPr lang="en"/>
              <a:t> for Agile RE</a:t>
            </a:r>
            <a:endParaRPr/>
          </a:p>
        </p:txBody>
      </p:sp>
      <p:sp>
        <p:nvSpPr>
          <p:cNvPr id="234" name="Google Shape;234;p29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/>
              <a:t>Customer </a:t>
            </a:r>
            <a:r>
              <a:rPr lang="en" sz="1800"/>
              <a:t>Involvement</a:t>
            </a:r>
            <a:r>
              <a:rPr lang="en" sz="1800"/>
              <a:t>: Stakeholder identified the key idea of the project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/>
              <a:t>Frequent Releases: Delivering useable project to the customers </a:t>
            </a:r>
            <a:r>
              <a:rPr lang="en" sz="1800"/>
              <a:t>frequently</a:t>
            </a:r>
            <a:r>
              <a:rPr lang="en" sz="1800"/>
              <a:t>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/>
              <a:t>Requirement Elicitation Language: Use English to describe the language instead of code.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/>
              <a:t>No early documentation: Any early </a:t>
            </a:r>
            <a:r>
              <a:rPr lang="en" sz="1800"/>
              <a:t>documentation</a:t>
            </a:r>
            <a:r>
              <a:rPr lang="en" sz="1800"/>
              <a:t> can become </a:t>
            </a:r>
            <a:r>
              <a:rPr lang="en" sz="1800"/>
              <a:t>irrelevant.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/>
              <a:t>Requirement Splitting: Splitting complex requirement into smaller pieces. </a:t>
            </a:r>
            <a:endParaRPr sz="1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30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Drawbacks of Agile RE</a:t>
            </a:r>
            <a:endParaRPr/>
          </a:p>
        </p:txBody>
      </p:sp>
      <p:sp>
        <p:nvSpPr>
          <p:cNvPr id="240" name="Google Shape;240;p30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/>
              <a:t>Require high individual skill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/>
              <a:t>Some software need fixed design to meet certain non-functional features.</a:t>
            </a:r>
            <a:endParaRPr sz="18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800"/>
              <a:t>	Ex. Bank software, security is the top priority.</a:t>
            </a:r>
            <a:endParaRPr sz="18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31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Criticism</a:t>
            </a:r>
            <a:endParaRPr/>
          </a:p>
        </p:txBody>
      </p:sp>
      <p:sp>
        <p:nvSpPr>
          <p:cNvPr id="246" name="Google Shape;246;p31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b="1" lang="en"/>
              <a:t>The paper did mention that Agile work better for the small to </a:t>
            </a:r>
            <a:r>
              <a:rPr b="1" lang="en"/>
              <a:t>medium</a:t>
            </a:r>
            <a:r>
              <a:rPr b="1" lang="en"/>
              <a:t> size team, but it did </a:t>
            </a:r>
            <a:r>
              <a:rPr b="1" lang="en"/>
              <a:t>not</a:t>
            </a:r>
            <a:r>
              <a:rPr b="1" lang="en"/>
              <a:t> explain why it is not good for big team.</a:t>
            </a:r>
            <a:endParaRPr b="1"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D9D9D9"/>
                </a:solidFill>
              </a:rPr>
              <a:t>Ans: Because the big team is harder to keep on the same page.</a:t>
            </a:r>
            <a:endParaRPr>
              <a:solidFill>
                <a:srgbClr val="D9D9D9"/>
              </a:solidFill>
            </a:endParaRPr>
          </a:p>
          <a:p>
            <a:pPr indent="-311150" lvl="0" marL="457200" rtl="0" algn="l">
              <a:spcBef>
                <a:spcPts val="1600"/>
              </a:spcBef>
              <a:spcAft>
                <a:spcPts val="0"/>
              </a:spcAft>
              <a:buSzPts val="1300"/>
              <a:buAutoNum type="arabicPeriod"/>
            </a:pPr>
            <a:r>
              <a:rPr b="1" lang="en"/>
              <a:t>The paper did not </a:t>
            </a:r>
            <a:r>
              <a:rPr b="1" lang="en"/>
              <a:t>brought</a:t>
            </a:r>
            <a:r>
              <a:rPr b="1" lang="en"/>
              <a:t> up the concept of velocity, but from the supporting material, it give the idea of velocity.</a:t>
            </a:r>
            <a:endParaRPr b="1"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D9D9D9"/>
                </a:solidFill>
              </a:rPr>
              <a:t>Ans: The velocity is an essential factor to calculate the time and the cost of the project.</a:t>
            </a:r>
            <a:endParaRPr>
              <a:solidFill>
                <a:srgbClr val="D9D9D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Motivation </a:t>
            </a:r>
            <a:endParaRPr/>
          </a:p>
          <a:p>
            <a:pPr indent="0" lvl="0" marL="18288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 </a:t>
            </a:r>
            <a:r>
              <a:rPr lang="en" sz="1400"/>
              <a:t>Why I start to think about </a:t>
            </a:r>
            <a:r>
              <a:rPr lang="en" sz="1400"/>
              <a:t>requirement</a:t>
            </a:r>
            <a:r>
              <a:rPr lang="en" sz="1400"/>
              <a:t> engineering</a:t>
            </a:r>
            <a:endParaRPr sz="1400"/>
          </a:p>
        </p:txBody>
      </p:sp>
      <p:sp>
        <p:nvSpPr>
          <p:cNvPr id="141" name="Google Shape;141;p1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FEFEF"/>
                </a:solidFill>
              </a:rPr>
              <a:t>How do you feel to be asked to implement </a:t>
            </a:r>
            <a:r>
              <a:rPr lang="en">
                <a:solidFill>
                  <a:srgbClr val="EFEFEF"/>
                </a:solidFill>
              </a:rPr>
              <a:t>a requirement </a:t>
            </a:r>
            <a:r>
              <a:rPr lang="en">
                <a:solidFill>
                  <a:srgbClr val="EFEFEF"/>
                </a:solidFill>
              </a:rPr>
              <a:t>like this:</a:t>
            </a:r>
            <a:endParaRPr>
              <a:solidFill>
                <a:srgbClr val="EFEFEF"/>
              </a:solidFill>
            </a:endParaRPr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EFEFEF"/>
                </a:solidFill>
              </a:rPr>
              <a:t>“The theme color of the software should match whenever the user change his phone case.”</a:t>
            </a:r>
            <a:endParaRPr b="1" sz="2400">
              <a:solidFill>
                <a:srgbClr val="EFEFEF"/>
              </a:solidFill>
            </a:endParaRPr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EFEFEF"/>
                </a:solidFill>
              </a:rPr>
              <a:t>This is absolutely a non-feasible requirement </a:t>
            </a:r>
            <a:endParaRPr b="1" sz="1800">
              <a:solidFill>
                <a:srgbClr val="EFEFEF"/>
              </a:solidFill>
            </a:endParaRPr>
          </a:p>
          <a:p>
            <a:pPr indent="45720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" sz="1800">
                <a:solidFill>
                  <a:srgbClr val="EFEFEF"/>
                </a:solidFill>
              </a:rPr>
              <a:t>So, I start to think about how can the manager to ask reasonable requirement.</a:t>
            </a:r>
            <a:endParaRPr b="1" sz="1800">
              <a:solidFill>
                <a:srgbClr val="EFEFE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32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Questions?</a:t>
            </a:r>
            <a:endParaRPr/>
          </a:p>
        </p:txBody>
      </p:sp>
      <p:sp>
        <p:nvSpPr>
          <p:cNvPr id="252" name="Google Shape;252;p32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/>
              <a:t>If you have any question, please send an email to zhs61@pitt.edu</a:t>
            </a:r>
            <a:endParaRPr sz="18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3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References</a:t>
            </a:r>
            <a:endParaRPr/>
          </a:p>
        </p:txBody>
      </p:sp>
      <p:sp>
        <p:nvSpPr>
          <p:cNvPr id="258" name="Google Shape;258;p33"/>
          <p:cNvSpPr txBox="1"/>
          <p:nvPr>
            <p:ph idx="1" type="body"/>
          </p:nvPr>
        </p:nvSpPr>
        <p:spPr>
          <a:xfrm>
            <a:off x="1297500" y="1246075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400"/>
              <a:buFont typeface="Arial"/>
              <a:buChar char="●"/>
            </a:pPr>
            <a:r>
              <a:rPr lang="en" sz="1400" u="sng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https://zhuanlan.zhihu.com/p/41305243</a:t>
            </a:r>
            <a:endParaRPr sz="1400">
              <a:solidFill>
                <a:srgbClr val="D9D9D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1397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400"/>
              <a:buFont typeface="Arial"/>
              <a:buChar char="●"/>
            </a:pPr>
            <a:r>
              <a:rPr lang="en" sz="1400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Andrea De Lucia and Abdallah Qusef Dipartimento di Matematica e Informatica, University of Salerno Via Ponte don Melillo, 84084 Fisciano (SA), Italy</a:t>
            </a:r>
            <a:endParaRPr sz="1400">
              <a:solidFill>
                <a:srgbClr val="D9D9D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1397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400"/>
              <a:buFont typeface="Arial"/>
              <a:buChar char="●"/>
            </a:pPr>
            <a:r>
              <a:rPr lang="en" sz="1400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A.Polini, “Software Requirements,” </a:t>
            </a:r>
            <a:r>
              <a:rPr lang="en" sz="1400" u="sng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http://www1.isti.cnr.it/~polini/lucidiSE/Requirements1.pdf</a:t>
            </a:r>
            <a:r>
              <a:rPr lang="en" sz="1400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 , February, 2010.</a:t>
            </a:r>
            <a:endParaRPr sz="1400">
              <a:solidFill>
                <a:srgbClr val="D9D9D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1397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400"/>
              <a:buFont typeface="Arial"/>
              <a:buChar char="●"/>
            </a:pPr>
            <a:r>
              <a:rPr lang="en" sz="1400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T. Poppendieck and M. Poppendieck, “Lean Software Development: An Agile Toolkit for Software Development Managers,” </a:t>
            </a:r>
            <a:r>
              <a:rPr i="1" lang="en" sz="1400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Addison-Wesley</a:t>
            </a:r>
            <a:r>
              <a:rPr lang="en" sz="1400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, 2003.</a:t>
            </a:r>
            <a:endParaRPr sz="1400">
              <a:solidFill>
                <a:srgbClr val="D9D9D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1397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400"/>
              <a:buFont typeface="Arial"/>
              <a:buChar char="●"/>
            </a:pPr>
            <a:r>
              <a:rPr lang="en" sz="1400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S. Bose, M. Kurhekar, J. Ghoshal, “Agile Methodology in Requirements Engineering,” </a:t>
            </a:r>
            <a:r>
              <a:rPr i="1" lang="en" sz="1400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SETLabs Briefings Online</a:t>
            </a:r>
            <a:r>
              <a:rPr lang="en" sz="1400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" sz="1400" u="sng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http://www.infosys.com/research/publica-tions/agile-</a:t>
            </a:r>
            <a:endParaRPr sz="1400">
              <a:solidFill>
                <a:srgbClr val="D9D9D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Content</a:t>
            </a:r>
            <a:endParaRPr/>
          </a:p>
        </p:txBody>
      </p:sp>
      <p:sp>
        <p:nvSpPr>
          <p:cNvPr id="147" name="Google Shape;147;p15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Font typeface="Arial"/>
              <a:buChar char="●"/>
            </a:pPr>
            <a:r>
              <a:rPr lang="en" sz="18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What is Requirement Engineering (RE)</a:t>
            </a:r>
            <a:endParaRPr sz="1800">
              <a:solidFill>
                <a:srgbClr val="EFEFE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Font typeface="Arial"/>
              <a:buChar char="○"/>
            </a:pPr>
            <a:r>
              <a:rPr lang="en" sz="18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Why it important</a:t>
            </a:r>
            <a:endParaRPr sz="1800">
              <a:solidFill>
                <a:srgbClr val="EFEFE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Font typeface="Arial"/>
              <a:buChar char="●"/>
            </a:pPr>
            <a:r>
              <a:rPr lang="en" sz="18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What is Agile</a:t>
            </a:r>
            <a:endParaRPr sz="1800">
              <a:solidFill>
                <a:srgbClr val="EFEFE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Font typeface="Arial"/>
              <a:buChar char="●"/>
            </a:pPr>
            <a:r>
              <a:rPr lang="en" sz="18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Conventional VS Agile</a:t>
            </a:r>
            <a:endParaRPr sz="1800">
              <a:solidFill>
                <a:srgbClr val="EFEFE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Font typeface="Arial"/>
              <a:buChar char="●"/>
            </a:pPr>
            <a:r>
              <a:rPr lang="en" sz="18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Why Agile important in RE</a:t>
            </a:r>
            <a:endParaRPr sz="1800">
              <a:solidFill>
                <a:srgbClr val="EFEFE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Font typeface="Arial"/>
              <a:buChar char="●"/>
            </a:pPr>
            <a:r>
              <a:rPr lang="en" sz="18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How to use Agile in </a:t>
            </a:r>
            <a:r>
              <a:rPr lang="en" sz="18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Requirement</a:t>
            </a:r>
            <a:r>
              <a:rPr lang="en" sz="18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 Engineering</a:t>
            </a:r>
            <a:endParaRPr sz="1800">
              <a:solidFill>
                <a:srgbClr val="EFEFE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Font typeface="Arial"/>
              <a:buChar char="●"/>
            </a:pPr>
            <a:r>
              <a:rPr lang="en" sz="18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Criticism</a:t>
            </a:r>
            <a:r>
              <a:rPr lang="en" sz="18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800">
              <a:solidFill>
                <a:srgbClr val="EFEFE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6"/>
          <p:cNvSpPr txBox="1"/>
          <p:nvPr>
            <p:ph type="title"/>
          </p:nvPr>
        </p:nvSpPr>
        <p:spPr>
          <a:xfrm>
            <a:off x="1052550" y="4071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D9D9D9"/>
                </a:solidFill>
                <a:latin typeface="Lato"/>
                <a:ea typeface="Lato"/>
                <a:cs typeface="Lato"/>
                <a:sym typeface="Lato"/>
              </a:rPr>
              <a:t>What is Requirement Engineering (RE)</a:t>
            </a:r>
            <a:endParaRPr/>
          </a:p>
        </p:txBody>
      </p:sp>
      <p:sp>
        <p:nvSpPr>
          <p:cNvPr id="153" name="Google Shape;153;p16"/>
          <p:cNvSpPr txBox="1"/>
          <p:nvPr>
            <p:ph idx="1" type="body"/>
          </p:nvPr>
        </p:nvSpPr>
        <p:spPr>
          <a:xfrm>
            <a:off x="1052550" y="984500"/>
            <a:ext cx="7038900" cy="348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Font typeface="Arial"/>
              <a:buChar char="●"/>
            </a:pPr>
            <a:r>
              <a:rPr lang="en" sz="18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RE is concerned with discovering, analyzing, specifying, and documenting the requirements of the system. </a:t>
            </a:r>
            <a:endParaRPr sz="1800">
              <a:solidFill>
                <a:srgbClr val="EFEFE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Font typeface="Arial"/>
              <a:buChar char="●"/>
            </a:pPr>
            <a:r>
              <a:rPr lang="en" sz="18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Why RE important?</a:t>
            </a:r>
            <a:endParaRPr sz="1800">
              <a:solidFill>
                <a:srgbClr val="EFEFE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600"/>
              <a:buFont typeface="Arial"/>
              <a:buChar char="○"/>
            </a:pPr>
            <a:r>
              <a:rPr lang="en" sz="16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The problems in RE is the most expensive to remove</a:t>
            </a:r>
            <a:endParaRPr sz="1600">
              <a:solidFill>
                <a:srgbClr val="EFEFE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600"/>
              <a:buFont typeface="Arial"/>
              <a:buChar char="○"/>
            </a:pPr>
            <a:r>
              <a:rPr lang="en" sz="16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Around 37% of the problems occurred in the development of challenging systems are related to the requirements phases</a:t>
            </a:r>
            <a:endParaRPr sz="1600">
              <a:solidFill>
                <a:srgbClr val="EFEFE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4" name="Google Shape;15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40237" y="2926700"/>
            <a:ext cx="3463525" cy="1813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7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Agile</a:t>
            </a:r>
            <a:endParaRPr/>
          </a:p>
        </p:txBody>
      </p:sp>
      <p:sp>
        <p:nvSpPr>
          <p:cNvPr id="160" name="Google Shape;160;p17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Agile means being able to “Deliver quickly. Change quickly. Change often”</a:t>
            </a:r>
            <a:endParaRPr sz="1800">
              <a:solidFill>
                <a:srgbClr val="EFEFE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EFEFEF"/>
              </a:buClr>
              <a:buSzPts val="1800"/>
              <a:buFont typeface="Arial"/>
              <a:buAutoNum type="arabicPeriod"/>
            </a:pPr>
            <a:r>
              <a:rPr lang="en" sz="18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Working software is delivered frequently</a:t>
            </a:r>
            <a:endParaRPr sz="1800">
              <a:solidFill>
                <a:srgbClr val="EFEFE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Font typeface="Arial"/>
              <a:buAutoNum type="arabicPeriod"/>
            </a:pPr>
            <a:r>
              <a:rPr lang="en" sz="18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Working software is the principal measure of progress.</a:t>
            </a:r>
            <a:endParaRPr sz="1800">
              <a:solidFill>
                <a:srgbClr val="EFEFE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Font typeface="Arial"/>
              <a:buAutoNum type="arabicPeriod"/>
            </a:pPr>
            <a:r>
              <a:rPr lang="en" sz="18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Customer satisfaction by rapid, continuous delivery of useful software.</a:t>
            </a:r>
            <a:endParaRPr sz="1800">
              <a:solidFill>
                <a:srgbClr val="EFEFE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Font typeface="Arial"/>
              <a:buAutoNum type="arabicPeriod"/>
            </a:pPr>
            <a:r>
              <a:rPr lang="en" sz="18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Even late changes in requirements are welcomed.</a:t>
            </a:r>
            <a:endParaRPr sz="1800">
              <a:solidFill>
                <a:srgbClr val="EFEFE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8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D9D9D9"/>
                </a:solidFill>
                <a:latin typeface="Merriweather"/>
                <a:ea typeface="Merriweather"/>
                <a:cs typeface="Merriweather"/>
                <a:sym typeface="Merriweather"/>
              </a:rPr>
              <a:t>Conventional VS Agile</a:t>
            </a:r>
            <a:endParaRPr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66" name="Google Shape;166;p18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167" name="Google Shape;167;p18"/>
          <p:cNvGraphicFramePr/>
          <p:nvPr/>
        </p:nvGraphicFramePr>
        <p:xfrm>
          <a:off x="952500" y="16906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{A32D2204-C434-4D92-8964-9C3F363155DF}</a:tableStyleId>
              </a:tblPr>
              <a:tblGrid>
                <a:gridCol w="3619500"/>
                <a:gridCol w="3619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EFEFEF"/>
                          </a:solidFill>
                        </a:rPr>
                        <a:t>Conventional</a:t>
                      </a:r>
                      <a:endParaRPr sz="1800">
                        <a:solidFill>
                          <a:srgbClr val="EFEFEF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EFEFEF"/>
                          </a:solidFill>
                        </a:rPr>
                        <a:t>Agile</a:t>
                      </a:r>
                      <a:endParaRPr sz="1800">
                        <a:solidFill>
                          <a:srgbClr val="EFEFEF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EFEFEF"/>
                          </a:solidFill>
                        </a:rPr>
                        <a:t>Gaither all </a:t>
                      </a:r>
                      <a:r>
                        <a:rPr lang="en" sz="1800">
                          <a:solidFill>
                            <a:srgbClr val="EFEFEF"/>
                          </a:solidFill>
                        </a:rPr>
                        <a:t>requirements</a:t>
                      </a:r>
                      <a:r>
                        <a:rPr lang="en" sz="1800">
                          <a:solidFill>
                            <a:srgbClr val="EFEFEF"/>
                          </a:solidFill>
                        </a:rPr>
                        <a:t> at the </a:t>
                      </a:r>
                      <a:r>
                        <a:rPr lang="en" sz="1800">
                          <a:solidFill>
                            <a:srgbClr val="EFEFEF"/>
                          </a:solidFill>
                        </a:rPr>
                        <a:t>beginning</a:t>
                      </a:r>
                      <a:endParaRPr sz="1800">
                        <a:solidFill>
                          <a:srgbClr val="EFEFEF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EFEFEF"/>
                          </a:solidFill>
                        </a:rPr>
                        <a:t>More </a:t>
                      </a:r>
                      <a:r>
                        <a:rPr lang="en" sz="1800">
                          <a:solidFill>
                            <a:srgbClr val="EFEFEF"/>
                          </a:solidFill>
                        </a:rPr>
                        <a:t>requirement</a:t>
                      </a:r>
                      <a:r>
                        <a:rPr lang="en" sz="1800">
                          <a:solidFill>
                            <a:srgbClr val="EFEFEF"/>
                          </a:solidFill>
                        </a:rPr>
                        <a:t> will be added in the development process</a:t>
                      </a:r>
                      <a:endParaRPr sz="1800">
                        <a:solidFill>
                          <a:srgbClr val="EFEFEF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EFEFEF"/>
                          </a:solidFill>
                        </a:rPr>
                        <a:t>Infeasible </a:t>
                      </a:r>
                      <a:r>
                        <a:rPr lang="en" sz="1800">
                          <a:solidFill>
                            <a:srgbClr val="EFEFEF"/>
                          </a:solidFill>
                        </a:rPr>
                        <a:t>requirement</a:t>
                      </a:r>
                      <a:r>
                        <a:rPr lang="en" sz="1800">
                          <a:solidFill>
                            <a:srgbClr val="EFEFEF"/>
                          </a:solidFill>
                        </a:rPr>
                        <a:t> cannot change</a:t>
                      </a:r>
                      <a:endParaRPr sz="1800">
                        <a:solidFill>
                          <a:srgbClr val="EFEFEF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EFEFEF"/>
                          </a:solidFill>
                        </a:rPr>
                        <a:t>Changes in requirement are welcomed</a:t>
                      </a:r>
                      <a:endParaRPr sz="1800">
                        <a:solidFill>
                          <a:srgbClr val="EFEFEF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EFEFEF"/>
                          </a:solidFill>
                        </a:rPr>
                        <a:t>Project manager in charge of </a:t>
                      </a:r>
                      <a:r>
                        <a:rPr lang="en" sz="1800">
                          <a:solidFill>
                            <a:srgbClr val="EFEFEF"/>
                          </a:solidFill>
                        </a:rPr>
                        <a:t>requirements</a:t>
                      </a:r>
                      <a:endParaRPr sz="1800">
                        <a:solidFill>
                          <a:srgbClr val="EFEFEF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EFEFEF"/>
                          </a:solidFill>
                        </a:rPr>
                        <a:t>All the team members come up with the requirements</a:t>
                      </a:r>
                      <a:endParaRPr sz="1800">
                        <a:solidFill>
                          <a:srgbClr val="EFEFEF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9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Agile Important in RE</a:t>
            </a:r>
            <a:endParaRPr/>
          </a:p>
        </p:txBody>
      </p:sp>
      <p:sp>
        <p:nvSpPr>
          <p:cNvPr id="173" name="Google Shape;173;p19"/>
          <p:cNvSpPr txBox="1"/>
          <p:nvPr>
            <p:ph idx="1" type="body"/>
          </p:nvPr>
        </p:nvSpPr>
        <p:spPr>
          <a:xfrm>
            <a:off x="1297500" y="15541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Flexibility - I</a:t>
            </a:r>
            <a:r>
              <a:rPr lang="en" sz="2200"/>
              <a:t>nfeasible</a:t>
            </a:r>
            <a:r>
              <a:rPr lang="en" sz="2200"/>
              <a:t> </a:t>
            </a:r>
            <a:r>
              <a:rPr lang="en" sz="2200"/>
              <a:t>requirement</a:t>
            </a:r>
            <a:r>
              <a:rPr lang="en" sz="2200"/>
              <a:t> can be changed later.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Accuracy - Produce the software that </a:t>
            </a:r>
            <a:r>
              <a:rPr lang="en" sz="2200"/>
              <a:t>stakeholder</a:t>
            </a:r>
            <a:r>
              <a:rPr lang="en" sz="2200"/>
              <a:t> wants.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Iteratively</a:t>
            </a:r>
            <a:r>
              <a:rPr lang="en" sz="2200"/>
              <a:t> - Add or remove features at any phase.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Efficiently - Stay on time and </a:t>
            </a:r>
            <a:r>
              <a:rPr lang="en" sz="2200"/>
              <a:t>budget</a:t>
            </a:r>
            <a:r>
              <a:rPr lang="en" sz="2200"/>
              <a:t>.</a:t>
            </a:r>
            <a:endParaRPr sz="22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0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Techniques for </a:t>
            </a:r>
            <a:r>
              <a:rPr lang="en" sz="2300"/>
              <a:t>Requirement</a:t>
            </a:r>
            <a:r>
              <a:rPr lang="en" sz="2300"/>
              <a:t> Elicitation in AD</a:t>
            </a:r>
            <a:endParaRPr sz="2300"/>
          </a:p>
        </p:txBody>
      </p:sp>
      <p:sp>
        <p:nvSpPr>
          <p:cNvPr id="179" name="Google Shape;179;p20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AutoNum type="arabicPeriod"/>
            </a:pPr>
            <a:r>
              <a:rPr lang="en" sz="2200"/>
              <a:t>Interviews</a:t>
            </a:r>
            <a:r>
              <a:rPr lang="en" sz="2200"/>
              <a:t>:  </a:t>
            </a:r>
            <a:endParaRPr sz="2200"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/>
              <a:t>Good for getting an overall understanding of what stakeholders do and how they might interact with the system.</a:t>
            </a:r>
            <a:endParaRPr sz="1800"/>
          </a:p>
          <a:p>
            <a:pPr indent="-342900" lvl="1" marL="914400" rtl="0" algn="l">
              <a:spcBef>
                <a:spcPts val="1600"/>
              </a:spcBef>
              <a:spcAft>
                <a:spcPts val="0"/>
              </a:spcAft>
              <a:buSzPts val="1800"/>
              <a:buAutoNum type="alphaLcPeriod"/>
            </a:pPr>
            <a:r>
              <a:rPr lang="en" sz="1800"/>
              <a:t>Closed Interviews: Predefined question let the stakeholder to </a:t>
            </a:r>
            <a:r>
              <a:rPr lang="en" sz="1800"/>
              <a:t>answer</a:t>
            </a:r>
            <a:r>
              <a:rPr lang="en" sz="1800"/>
              <a:t>.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" sz="1800"/>
              <a:t>Opened Interviews: No predefined question agenda and a range of issues are explored with stakeholders.</a:t>
            </a:r>
            <a:endParaRPr sz="1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1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Techniques for Requirement Elicitation in AD</a:t>
            </a:r>
            <a:endParaRPr sz="2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21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2. Brainstorming:</a:t>
            </a:r>
            <a:endParaRPr sz="18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/>
              <a:t>Generating new, useful ideal, and promoting creative thinking.</a:t>
            </a:r>
            <a:endParaRPr sz="1800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Elicit new features for the application.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The project manager play important role.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Everyone get a chance to express what their thoughts.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All the topics will be evaluated by the team and </a:t>
            </a:r>
            <a:r>
              <a:rPr lang="en" sz="1800"/>
              <a:t>discuss</a:t>
            </a:r>
            <a:r>
              <a:rPr lang="en" sz="1800"/>
              <a:t> the connections and dependencies of the taks.</a:t>
            </a:r>
            <a:endParaRPr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