
<file path=[Content_Types].xml><?xml version="1.0" encoding="utf-8"?>
<Types xmlns="http://schemas.openxmlformats.org/package/2006/content-types">
  <Default Extension="jfif"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15"/>
  </p:notesMasterIdLst>
  <p:sldIdLst>
    <p:sldId id="256" r:id="rId2"/>
    <p:sldId id="257" r:id="rId3"/>
    <p:sldId id="278" r:id="rId4"/>
    <p:sldId id="279" r:id="rId5"/>
    <p:sldId id="280" r:id="rId6"/>
    <p:sldId id="281" r:id="rId7"/>
    <p:sldId id="282" r:id="rId8"/>
    <p:sldId id="283" r:id="rId9"/>
    <p:sldId id="285" r:id="rId10"/>
    <p:sldId id="287" r:id="rId11"/>
    <p:sldId id="288" r:id="rId12"/>
    <p:sldId id="277" r:id="rId13"/>
    <p:sldId id="28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38" autoAdjust="0"/>
    <p:restoredTop sz="77427" autoAdjust="0"/>
  </p:normalViewPr>
  <p:slideViewPr>
    <p:cSldViewPr snapToGrid="0">
      <p:cViewPr varScale="1">
        <p:scale>
          <a:sx n="66" d="100"/>
          <a:sy n="66" d="100"/>
        </p:scale>
        <p:origin x="1334"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8946B8-3B1F-4DA2-9BF3-6F5A3DC2A9D8}" type="datetimeFigureOut">
              <a:rPr lang="en-US" smtClean="0"/>
              <a:t>4/15/2020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1A792D-8233-4A59-8D9F-F35C6A828EC8}" type="slidenum">
              <a:rPr lang="en-US" smtClean="0"/>
              <a:t>‹#›</a:t>
            </a:fld>
            <a:endParaRPr lang="en-US"/>
          </a:p>
        </p:txBody>
      </p:sp>
    </p:spTree>
    <p:extLst>
      <p:ext uri="{BB962C8B-B14F-4D97-AF65-F5344CB8AC3E}">
        <p14:creationId xmlns:p14="http://schemas.microsoft.com/office/powerpoint/2010/main" val="3489475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Hello everyone,</a:t>
            </a:r>
            <a:r>
              <a:rPr lang="zh-CN" altLang="en-US" dirty="0"/>
              <a:t> </a:t>
            </a:r>
            <a:r>
              <a:rPr lang="en-US" altLang="zh-CN" dirty="0"/>
              <a:t>my</a:t>
            </a:r>
            <a:r>
              <a:rPr lang="zh-CN" altLang="en-US" dirty="0"/>
              <a:t> </a:t>
            </a:r>
            <a:r>
              <a:rPr lang="en-US" altLang="zh-CN" dirty="0"/>
              <a:t>name</a:t>
            </a:r>
            <a:r>
              <a:rPr lang="zh-CN" altLang="en-US" dirty="0"/>
              <a:t> </a:t>
            </a:r>
            <a:r>
              <a:rPr lang="en-US" altLang="zh-CN" dirty="0"/>
              <a:t>is</a:t>
            </a:r>
            <a:r>
              <a:rPr lang="zh-CN" altLang="en-US" dirty="0"/>
              <a:t> </a:t>
            </a:r>
            <a:r>
              <a:rPr lang="en-US" altLang="zh-CN" dirty="0"/>
              <a:t>Lingrui</a:t>
            </a:r>
            <a:r>
              <a:rPr lang="zh-CN" altLang="en-US" dirty="0"/>
              <a:t> </a:t>
            </a:r>
            <a:r>
              <a:rPr lang="en-US" altLang="zh-CN" dirty="0"/>
              <a:t>Ouyang,</a:t>
            </a:r>
            <a:r>
              <a:rPr lang="zh-CN" altLang="en-US" dirty="0"/>
              <a:t> </a:t>
            </a:r>
            <a:r>
              <a:rPr lang="en-US" altLang="zh-CN" dirty="0"/>
              <a:t>and</a:t>
            </a:r>
            <a:r>
              <a:rPr lang="zh-CN" altLang="en-US" dirty="0"/>
              <a:t> </a:t>
            </a:r>
            <a:r>
              <a:rPr lang="en-US" altLang="zh-CN" dirty="0"/>
              <a:t>today I am going to introduce the code level reusable software components for you.</a:t>
            </a:r>
          </a:p>
        </p:txBody>
      </p:sp>
      <p:sp>
        <p:nvSpPr>
          <p:cNvPr id="4" name="灯片编号占位符 3"/>
          <p:cNvSpPr>
            <a:spLocks noGrp="1"/>
          </p:cNvSpPr>
          <p:nvPr>
            <p:ph type="sldNum" sz="quarter" idx="5"/>
          </p:nvPr>
        </p:nvSpPr>
        <p:spPr/>
        <p:txBody>
          <a:bodyPr/>
          <a:lstStyle/>
          <a:p>
            <a:fld id="{E21A792D-8233-4A59-8D9F-F35C6A828EC8}" type="slidenum">
              <a:rPr lang="en-US" smtClean="0"/>
              <a:t>1</a:t>
            </a:fld>
            <a:endParaRPr lang="en-US"/>
          </a:p>
        </p:txBody>
      </p:sp>
    </p:spTree>
    <p:extLst>
      <p:ext uri="{BB962C8B-B14F-4D97-AF65-F5344CB8AC3E}">
        <p14:creationId xmlns:p14="http://schemas.microsoft.com/office/powerpoint/2010/main" val="362391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b="0" dirty="0"/>
          </a:p>
        </p:txBody>
      </p:sp>
      <p:sp>
        <p:nvSpPr>
          <p:cNvPr id="4" name="灯片编号占位符 3"/>
          <p:cNvSpPr>
            <a:spLocks noGrp="1"/>
          </p:cNvSpPr>
          <p:nvPr>
            <p:ph type="sldNum" sz="quarter" idx="5"/>
          </p:nvPr>
        </p:nvSpPr>
        <p:spPr/>
        <p:txBody>
          <a:bodyPr/>
          <a:lstStyle/>
          <a:p>
            <a:fld id="{E21A792D-8233-4A59-8D9F-F35C6A828EC8}" type="slidenum">
              <a:rPr lang="en-US" smtClean="0"/>
              <a:t>10</a:t>
            </a:fld>
            <a:endParaRPr lang="en-US"/>
          </a:p>
        </p:txBody>
      </p:sp>
    </p:spTree>
    <p:extLst>
      <p:ext uri="{BB962C8B-B14F-4D97-AF65-F5344CB8AC3E}">
        <p14:creationId xmlns:p14="http://schemas.microsoft.com/office/powerpoint/2010/main" val="34977336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b="0" dirty="0"/>
          </a:p>
        </p:txBody>
      </p:sp>
      <p:sp>
        <p:nvSpPr>
          <p:cNvPr id="4" name="灯片编号占位符 3"/>
          <p:cNvSpPr>
            <a:spLocks noGrp="1"/>
          </p:cNvSpPr>
          <p:nvPr>
            <p:ph type="sldNum" sz="quarter" idx="5"/>
          </p:nvPr>
        </p:nvSpPr>
        <p:spPr/>
        <p:txBody>
          <a:bodyPr/>
          <a:lstStyle/>
          <a:p>
            <a:fld id="{E21A792D-8233-4A59-8D9F-F35C6A828EC8}" type="slidenum">
              <a:rPr lang="en-US" smtClean="0"/>
              <a:t>11</a:t>
            </a:fld>
            <a:endParaRPr lang="en-US"/>
          </a:p>
        </p:txBody>
      </p:sp>
    </p:spTree>
    <p:extLst>
      <p:ext uri="{BB962C8B-B14F-4D97-AF65-F5344CB8AC3E}">
        <p14:creationId xmlns:p14="http://schemas.microsoft.com/office/powerpoint/2010/main" val="19772608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E21A792D-8233-4A59-8D9F-F35C6A828EC8}" type="slidenum">
              <a:rPr lang="en-US" smtClean="0"/>
              <a:t>12</a:t>
            </a:fld>
            <a:endParaRPr lang="en-US"/>
          </a:p>
        </p:txBody>
      </p:sp>
    </p:spTree>
    <p:extLst>
      <p:ext uri="{BB962C8B-B14F-4D97-AF65-F5344CB8AC3E}">
        <p14:creationId xmlns:p14="http://schemas.microsoft.com/office/powerpoint/2010/main" val="25515837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b="0" dirty="0"/>
          </a:p>
        </p:txBody>
      </p:sp>
      <p:sp>
        <p:nvSpPr>
          <p:cNvPr id="4" name="灯片编号占位符 3"/>
          <p:cNvSpPr>
            <a:spLocks noGrp="1"/>
          </p:cNvSpPr>
          <p:nvPr>
            <p:ph type="sldNum" sz="quarter" idx="5"/>
          </p:nvPr>
        </p:nvSpPr>
        <p:spPr/>
        <p:txBody>
          <a:bodyPr/>
          <a:lstStyle/>
          <a:p>
            <a:fld id="{E21A792D-8233-4A59-8D9F-F35C6A828EC8}" type="slidenum">
              <a:rPr lang="en-US" smtClean="0"/>
              <a:t>13</a:t>
            </a:fld>
            <a:endParaRPr lang="en-US"/>
          </a:p>
        </p:txBody>
      </p:sp>
    </p:spTree>
    <p:extLst>
      <p:ext uri="{BB962C8B-B14F-4D97-AF65-F5344CB8AC3E}">
        <p14:creationId xmlns:p14="http://schemas.microsoft.com/office/powerpoint/2010/main" val="1285615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Before we go to the main topic, let us know some background knowledge first. As the saying goes, "no pain, no gain," and the reuse of software is no exception. With all the costs and prerequisites of software engineering, software reuse may seem like more effort than it is worth or may not. So first we are going to talk about the advantages and failures of software reuse.</a:t>
            </a:r>
          </a:p>
          <a:p>
            <a:r>
              <a:rPr lang="en-US" altLang="zh-CN" b="1" dirty="0"/>
              <a:t>Advantages</a:t>
            </a:r>
            <a:r>
              <a:rPr lang="en-US" altLang="zh-CN" dirty="0"/>
              <a:t>:</a:t>
            </a:r>
          </a:p>
          <a:p>
            <a:r>
              <a:rPr lang="en-US" altLang="zh-CN" dirty="0"/>
              <a:t>Higher quality products are produced due to repeated use and test, and intentional design for robustness and reuse. </a:t>
            </a:r>
          </a:p>
          <a:p>
            <a:r>
              <a:rPr lang="en-US" altLang="zh-CN" dirty="0"/>
              <a:t>Less development time, and therefore cost, is necessary because there is a repository of software assets with which to start.</a:t>
            </a:r>
          </a:p>
          <a:p>
            <a:r>
              <a:rPr lang="en-US" altLang="zh-CN" dirty="0"/>
              <a:t>Higher scheduling accuracy is possible due to reuse of process materials along with a better understanding of the product domain.</a:t>
            </a:r>
          </a:p>
          <a:p>
            <a:r>
              <a:rPr lang="en-US" altLang="zh-CN" b="1" dirty="0"/>
              <a:t>Failures</a:t>
            </a:r>
            <a:r>
              <a:rPr lang="en-US" altLang="zh-CN" dirty="0"/>
              <a:t>:</a:t>
            </a:r>
          </a:p>
          <a:p>
            <a:r>
              <a:rPr lang="en-US" altLang="zh-CN" dirty="0"/>
              <a:t>As the number of developers and projects employing reusable assets increases, it becomes hard to structure an organization to provide effective feedback loops between these constituencies.</a:t>
            </a:r>
          </a:p>
          <a:p>
            <a:r>
              <a:rPr lang="en-US" altLang="zh-CN" dirty="0"/>
              <a:t>Many organizations find it hard to institute appropriate taxation or chargeback schemes to fund their reuse groups.</a:t>
            </a:r>
          </a:p>
          <a:p>
            <a:r>
              <a:rPr lang="en-US" altLang="zh-CN" dirty="0"/>
              <a:t>Although it's common to scavenge small classes or functions opportunistically from existing programs, developers often find it hard to locate suitable reusable assets outside of their immediate workgroups.</a:t>
            </a:r>
          </a:p>
        </p:txBody>
      </p:sp>
      <p:sp>
        <p:nvSpPr>
          <p:cNvPr id="4" name="灯片编号占位符 3"/>
          <p:cNvSpPr>
            <a:spLocks noGrp="1"/>
          </p:cNvSpPr>
          <p:nvPr>
            <p:ph type="sldNum" sz="quarter" idx="5"/>
          </p:nvPr>
        </p:nvSpPr>
        <p:spPr/>
        <p:txBody>
          <a:bodyPr/>
          <a:lstStyle/>
          <a:p>
            <a:fld id="{E21A792D-8233-4A59-8D9F-F35C6A828EC8}" type="slidenum">
              <a:rPr lang="en-US" smtClean="0"/>
              <a:t>2</a:t>
            </a:fld>
            <a:endParaRPr lang="en-US"/>
          </a:p>
        </p:txBody>
      </p:sp>
    </p:spTree>
    <p:extLst>
      <p:ext uri="{BB962C8B-B14F-4D97-AF65-F5344CB8AC3E}">
        <p14:creationId xmlns:p14="http://schemas.microsoft.com/office/powerpoint/2010/main" val="15214461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Firstly I am going to talking about the</a:t>
            </a:r>
            <a:r>
              <a:rPr lang="zh-CN" altLang="en-US" dirty="0"/>
              <a:t> </a:t>
            </a:r>
            <a:r>
              <a:rPr lang="en-US" altLang="zh-CN" dirty="0"/>
              <a:t>definition of “software</a:t>
            </a:r>
            <a:r>
              <a:rPr lang="zh-CN" altLang="en-US" dirty="0"/>
              <a:t> </a:t>
            </a:r>
            <a:r>
              <a:rPr lang="en-US" altLang="zh-CN" dirty="0"/>
              <a:t>reuse”. We can take care assembly line as an analogy. All the typical part in your car can be replaced by a component made from one of many different competing manufacturers. The idea is that standard interfaces allow for interchangeable, reusable components. But this definition of reuse does not meet our definition because it is not concerned with reusable software components incorporated into client programs. The true definition of software reuse is: </a:t>
            </a:r>
            <a:r>
              <a:rPr lang="en-US" altLang="zh-CN" dirty="0" err="1"/>
              <a:t>foftware</a:t>
            </a:r>
            <a:r>
              <a:rPr lang="en-US" altLang="zh-CN" dirty="0"/>
              <a:t> reuse is the use of engineering knowledge or artifacts from existing software components to build a new system. And a component is a object in the graphical representation of application and that can interact with user. Some simple examples of this are familiar push buttons, text fields list boxes, scrollbars, dialogs . everything visible in Java interface.</a:t>
            </a:r>
          </a:p>
          <a:p>
            <a:endParaRPr lang="en-US" altLang="zh-CN" dirty="0"/>
          </a:p>
          <a:p>
            <a:endParaRPr lang="en-US" altLang="zh-CN" dirty="0"/>
          </a:p>
        </p:txBody>
      </p:sp>
      <p:sp>
        <p:nvSpPr>
          <p:cNvPr id="4" name="灯片编号占位符 3"/>
          <p:cNvSpPr>
            <a:spLocks noGrp="1"/>
          </p:cNvSpPr>
          <p:nvPr>
            <p:ph type="sldNum" sz="quarter" idx="5"/>
          </p:nvPr>
        </p:nvSpPr>
        <p:spPr/>
        <p:txBody>
          <a:bodyPr/>
          <a:lstStyle/>
          <a:p>
            <a:fld id="{E21A792D-8233-4A59-8D9F-F35C6A828EC8}" type="slidenum">
              <a:rPr lang="en-US" smtClean="0"/>
              <a:t>3</a:t>
            </a:fld>
            <a:endParaRPr lang="en-US"/>
          </a:p>
        </p:txBody>
      </p:sp>
    </p:spTree>
    <p:extLst>
      <p:ext uri="{BB962C8B-B14F-4D97-AF65-F5344CB8AC3E}">
        <p14:creationId xmlns:p14="http://schemas.microsoft.com/office/powerpoint/2010/main" val="10809701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Reusable software components are designed to apply the power and benefit of reusable, interchangeable parts from other industries to the field of software construction. Software reuse provides a basis for dramatic improvements in increased quality and reliability and in long-term decreased costs for software development and maintenance.</a:t>
            </a:r>
          </a:p>
          <a:p>
            <a:endParaRPr lang="en-US" altLang="zh-CN" dirty="0"/>
          </a:p>
        </p:txBody>
      </p:sp>
      <p:sp>
        <p:nvSpPr>
          <p:cNvPr id="4" name="灯片编号占位符 3"/>
          <p:cNvSpPr>
            <a:spLocks noGrp="1"/>
          </p:cNvSpPr>
          <p:nvPr>
            <p:ph type="sldNum" sz="quarter" idx="5"/>
          </p:nvPr>
        </p:nvSpPr>
        <p:spPr/>
        <p:txBody>
          <a:bodyPr/>
          <a:lstStyle/>
          <a:p>
            <a:fld id="{E21A792D-8233-4A59-8D9F-F35C6A828EC8}" type="slidenum">
              <a:rPr lang="en-US" smtClean="0"/>
              <a:t>4</a:t>
            </a:fld>
            <a:endParaRPr lang="en-US"/>
          </a:p>
        </p:txBody>
      </p:sp>
    </p:spTree>
    <p:extLst>
      <p:ext uri="{BB962C8B-B14F-4D97-AF65-F5344CB8AC3E}">
        <p14:creationId xmlns:p14="http://schemas.microsoft.com/office/powerpoint/2010/main" val="12339459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There are so many ways to reuse the component in software. But the three major ways to reuse software, the first way is you can use the component in its original from in multiple systems, the second ways is you can extend component functionality as needed for individual systems, and the last way is you can restrict component functionality as needed for independent systems. In brief the first way involves the technique for writing reusable software components and identifying those components, the second way involves the covering of the steps required for extending reusable software components; finally the last way addresses testing and deploying your extensions and wrappers for reusable software components. In the first way code samples are copied and pasted among systems. In the second way you have a string parsing routine that your coworkers find useful. You email that code to them and they perhaps embed or modify it to a new method. Recipes are an extension of code samples by which a way to reproduce some behavior is described in terms of consuming an existing component. In the last way you can reuse the binaries distributed on local or remote systems without distributing them with each product.</a:t>
            </a:r>
          </a:p>
        </p:txBody>
      </p:sp>
      <p:sp>
        <p:nvSpPr>
          <p:cNvPr id="4" name="灯片编号占位符 3"/>
          <p:cNvSpPr>
            <a:spLocks noGrp="1"/>
          </p:cNvSpPr>
          <p:nvPr>
            <p:ph type="sldNum" sz="quarter" idx="5"/>
          </p:nvPr>
        </p:nvSpPr>
        <p:spPr/>
        <p:txBody>
          <a:bodyPr/>
          <a:lstStyle/>
          <a:p>
            <a:fld id="{E21A792D-8233-4A59-8D9F-F35C6A828EC8}" type="slidenum">
              <a:rPr lang="en-US" smtClean="0"/>
              <a:t>5</a:t>
            </a:fld>
            <a:endParaRPr lang="en-US"/>
          </a:p>
        </p:txBody>
      </p:sp>
    </p:spTree>
    <p:extLst>
      <p:ext uri="{BB962C8B-B14F-4D97-AF65-F5344CB8AC3E}">
        <p14:creationId xmlns:p14="http://schemas.microsoft.com/office/powerpoint/2010/main" val="9206232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b="1" dirty="0"/>
              <a:t>Application Frameworks</a:t>
            </a:r>
            <a:r>
              <a:rPr lang="en-US" altLang="zh-CN" dirty="0"/>
              <a:t>: Collections of concrete and abstract classes that can be adapted and extended to create application systems.</a:t>
            </a:r>
          </a:p>
          <a:p>
            <a:r>
              <a:rPr lang="en-US" altLang="zh-CN" b="1" dirty="0"/>
              <a:t>Application Product Lines</a:t>
            </a:r>
            <a:r>
              <a:rPr lang="en-US" altLang="zh-CN" dirty="0"/>
              <a:t>: Application product lines, or Application development, refers to methods, tools and techniques for creating a collection of similar product line systems from a shared set of software assets using a common.</a:t>
            </a:r>
          </a:p>
          <a:p>
            <a:r>
              <a:rPr lang="en-US" altLang="zh-CN" b="1" dirty="0"/>
              <a:t>Aspect-Oriented Software Development</a:t>
            </a:r>
            <a:r>
              <a:rPr lang="en-US" altLang="zh-CN" dirty="0"/>
              <a:t>: Aspect-oriented software development (AOSD) is an emerging software development technology that seeks new modularizations of software systems in order to isolate secondary or supporting functions from the main program's business logic.</a:t>
            </a:r>
          </a:p>
          <a:p>
            <a:r>
              <a:rPr lang="en-US" altLang="zh-CN" b="1" dirty="0"/>
              <a:t>Component-Based Development</a:t>
            </a:r>
            <a:r>
              <a:rPr lang="en-US" altLang="zh-CN" dirty="0"/>
              <a:t>: Systems are developed by integrating components (collections of classes) that conform to component-model standards.</a:t>
            </a:r>
          </a:p>
          <a:p>
            <a:r>
              <a:rPr lang="en-US" altLang="zh-CN" b="1" dirty="0"/>
              <a:t>Configurable Vertical Applications</a:t>
            </a:r>
            <a:r>
              <a:rPr lang="en-US" altLang="zh-CN" dirty="0"/>
              <a:t>: Configurable vertical application is a generic system that is designed so that it can be configured to the needs of specific system customers.</a:t>
            </a:r>
          </a:p>
          <a:p>
            <a:r>
              <a:rPr lang="en-US" altLang="zh-CN" b="1" dirty="0"/>
              <a:t>COTS Integration</a:t>
            </a:r>
            <a:r>
              <a:rPr lang="en-US" altLang="zh-CN" dirty="0"/>
              <a:t>: By integrating existing application systems System is developed.</a:t>
            </a:r>
          </a:p>
          <a:p>
            <a:r>
              <a:rPr lang="en-US" altLang="zh-CN" b="1" dirty="0"/>
              <a:t>Design Patterns</a:t>
            </a:r>
            <a:r>
              <a:rPr lang="en-US" altLang="zh-CN" dirty="0"/>
              <a:t>: A design pattern is a recurring solution for repeatable problem in software design.</a:t>
            </a:r>
          </a:p>
          <a:p>
            <a:r>
              <a:rPr lang="en-US" altLang="zh-CN" b="1" dirty="0"/>
              <a:t>Legacy System Wrapping</a:t>
            </a:r>
            <a:r>
              <a:rPr lang="en-US" altLang="zh-CN" dirty="0"/>
              <a:t>: By wrapping a set of defining interfaces by legacy systems provides access to  interfaces.</a:t>
            </a:r>
          </a:p>
          <a:p>
            <a:r>
              <a:rPr lang="en-US" altLang="zh-CN" b="1" dirty="0"/>
              <a:t>Program Generators</a:t>
            </a:r>
            <a:r>
              <a:rPr lang="en-US" altLang="zh-CN" dirty="0"/>
              <a:t>: Program Generator is a program that enables an individual to easily create a program of their own with less effort and programming knowledge.</a:t>
            </a:r>
          </a:p>
          <a:p>
            <a:r>
              <a:rPr lang="en-US" altLang="zh-CN" b="1" dirty="0"/>
              <a:t>Program Libraries</a:t>
            </a:r>
            <a:r>
              <a:rPr lang="en-US" altLang="zh-CN" dirty="0"/>
              <a:t>: Function and class libraries implementing commonly used abstractions are available for reuse.</a:t>
            </a:r>
          </a:p>
          <a:p>
            <a:r>
              <a:rPr lang="en-US" altLang="zh-CN" b="1" dirty="0"/>
              <a:t>Service-Oriented Systems</a:t>
            </a:r>
            <a:r>
              <a:rPr lang="en-US" altLang="zh-CN" dirty="0"/>
              <a:t>: SOA is a set of methodologies and principles for developing and designing software in the form of component.</a:t>
            </a:r>
          </a:p>
        </p:txBody>
      </p:sp>
      <p:sp>
        <p:nvSpPr>
          <p:cNvPr id="4" name="灯片编号占位符 3"/>
          <p:cNvSpPr>
            <a:spLocks noGrp="1"/>
          </p:cNvSpPr>
          <p:nvPr>
            <p:ph type="sldNum" sz="quarter" idx="5"/>
          </p:nvPr>
        </p:nvSpPr>
        <p:spPr/>
        <p:txBody>
          <a:bodyPr/>
          <a:lstStyle/>
          <a:p>
            <a:fld id="{E21A792D-8233-4A59-8D9F-F35C6A828EC8}" type="slidenum">
              <a:rPr lang="en-US" smtClean="0"/>
              <a:t>6</a:t>
            </a:fld>
            <a:endParaRPr lang="en-US"/>
          </a:p>
        </p:txBody>
      </p:sp>
    </p:spTree>
    <p:extLst>
      <p:ext uri="{BB962C8B-B14F-4D97-AF65-F5344CB8AC3E}">
        <p14:creationId xmlns:p14="http://schemas.microsoft.com/office/powerpoint/2010/main" val="26583973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There are several technical issues that currently keep reusable software from becoming a reality. One of the techniques is designing code level reusable components. In this approach the technical issue is the lack of formal specifications for components. A programmer cannot be expected to reuse an existing part unless its functionality is crystal-clear. A component will only be reused if its behavior is completely and unambiguously specified in a form understandable by potential programmers. A component is evaluated across topic levels, each of the level which provides guidance about what one can expect at each reuse level.</a:t>
            </a:r>
          </a:p>
          <a:p>
            <a:r>
              <a:rPr lang="en-US" altLang="zh-CN" b="1" dirty="0"/>
              <a:t>Level 1</a:t>
            </a:r>
            <a:r>
              <a:rPr lang="en-US" altLang="zh-CN" dirty="0"/>
              <a:t>: Limited reusability; the software is not recommended for reuse.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b="1" dirty="0"/>
              <a:t>Level 2</a:t>
            </a:r>
            <a:r>
              <a:rPr lang="en-US" altLang="zh-CN" dirty="0"/>
              <a:t>: Initial reusability; software reuse is not practical.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b="1" dirty="0"/>
              <a:t>Level 3</a:t>
            </a:r>
            <a:r>
              <a:rPr lang="en-US" altLang="zh-CN" dirty="0"/>
              <a:t>: Basic reusability; the software might be reusable by skilled users at substantial effort, cost and risk.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b="1" dirty="0"/>
              <a:t>Level 4</a:t>
            </a:r>
            <a:r>
              <a:rPr lang="en-US" altLang="zh-CN" dirty="0"/>
              <a:t>: Reuse is possible; the software might be reused by most users with some effort, cost, and risk.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b="1" dirty="0"/>
              <a:t>Level 5</a:t>
            </a:r>
            <a:r>
              <a:rPr lang="en-US" altLang="zh-CN" dirty="0"/>
              <a:t>: Reuse is practical; the software could be reused by most users with reasonable cost and risk.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b="1" dirty="0"/>
              <a:t>Level 6</a:t>
            </a:r>
            <a:r>
              <a:rPr lang="en-US" altLang="zh-CN" dirty="0"/>
              <a:t>: Software is reusable; the software can be reused by most users, although there may be some cost and risk.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b="1" dirty="0"/>
              <a:t>Level 7</a:t>
            </a:r>
            <a:r>
              <a:rPr lang="en-US" altLang="zh-CN" dirty="0"/>
              <a:t>: Software is highly reusable; the software can be reused by most users with minimum cost and risk.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b="1" dirty="0"/>
              <a:t>Level 8</a:t>
            </a:r>
            <a:r>
              <a:rPr lang="en-US" altLang="zh-CN" dirty="0"/>
              <a:t>: Demonstrated local reusability; the software has been reused by multiple users.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b="1" dirty="0"/>
              <a:t>Level 9</a:t>
            </a:r>
            <a:r>
              <a:rPr lang="en-US" altLang="zh-CN" dirty="0"/>
              <a:t>: Proven extensive reusability; the software is being reused by many classes of users over a wide range of systems.</a:t>
            </a:r>
          </a:p>
        </p:txBody>
      </p:sp>
      <p:sp>
        <p:nvSpPr>
          <p:cNvPr id="4" name="灯片编号占位符 3"/>
          <p:cNvSpPr>
            <a:spLocks noGrp="1"/>
          </p:cNvSpPr>
          <p:nvPr>
            <p:ph type="sldNum" sz="quarter" idx="5"/>
          </p:nvPr>
        </p:nvSpPr>
        <p:spPr/>
        <p:txBody>
          <a:bodyPr/>
          <a:lstStyle/>
          <a:p>
            <a:fld id="{E21A792D-8233-4A59-8D9F-F35C6A828EC8}" type="slidenum">
              <a:rPr lang="en-US" smtClean="0"/>
              <a:t>7</a:t>
            </a:fld>
            <a:endParaRPr lang="en-US"/>
          </a:p>
        </p:txBody>
      </p:sp>
    </p:spTree>
    <p:extLst>
      <p:ext uri="{BB962C8B-B14F-4D97-AF65-F5344CB8AC3E}">
        <p14:creationId xmlns:p14="http://schemas.microsoft.com/office/powerpoint/2010/main" val="19703122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The following ways to build code level reusable components</a:t>
            </a:r>
          </a:p>
          <a:p>
            <a:r>
              <a:rPr lang="en-US" altLang="zh-CN" b="1" dirty="0"/>
              <a:t>Class libraries</a:t>
            </a:r>
            <a:r>
              <a:rPr lang="en-US" altLang="zh-CN" b="0" dirty="0"/>
              <a:t>: Class libraries are the object-oriented version of function libraries. Classes provide better abstraction mechanisms, better ability and adaptability than functions do.</a:t>
            </a:r>
          </a:p>
          <a:p>
            <a:r>
              <a:rPr lang="en-US" altLang="zh-CN" b="1" dirty="0"/>
              <a:t>Function libraries</a:t>
            </a:r>
            <a:r>
              <a:rPr lang="en-US" altLang="zh-CN" b="0" dirty="0"/>
              <a:t>: Functions are the most common form of reusable components. For many programming languages, standard libraries have been, for example, for input/output or mathematical functions.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b="1" dirty="0"/>
              <a:t>Design patterns</a:t>
            </a:r>
            <a:r>
              <a:rPr lang="en-US" altLang="zh-CN" b="0" dirty="0"/>
              <a:t>: The purpose of design patterns is to capture software design know-how and make it reusable. To save time and effort, it would be ideal if there was a repository which captured such common problem domains and proven solutions.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b="1" dirty="0"/>
              <a:t>Framework Classes</a:t>
            </a:r>
            <a:r>
              <a:rPr lang="en-US" altLang="zh-CN" dirty="0"/>
              <a:t>:</a:t>
            </a:r>
            <a:r>
              <a:rPr lang="zh-CN" altLang="en-US" dirty="0"/>
              <a:t> </a:t>
            </a:r>
            <a:r>
              <a:rPr lang="en-US" altLang="zh-CN" b="0" dirty="0"/>
              <a:t>Frameworks are flexible collections of abstract and concrete classes designed to be extended and for reuse. Components of class libraries can serve as discrete, stand-alone, context-independent parts of a solution to a large range of applications.</a:t>
            </a:r>
          </a:p>
        </p:txBody>
      </p:sp>
      <p:sp>
        <p:nvSpPr>
          <p:cNvPr id="4" name="灯片编号占位符 3"/>
          <p:cNvSpPr>
            <a:spLocks noGrp="1"/>
          </p:cNvSpPr>
          <p:nvPr>
            <p:ph type="sldNum" sz="quarter" idx="5"/>
          </p:nvPr>
        </p:nvSpPr>
        <p:spPr/>
        <p:txBody>
          <a:bodyPr/>
          <a:lstStyle/>
          <a:p>
            <a:fld id="{E21A792D-8233-4A59-8D9F-F35C6A828EC8}" type="slidenum">
              <a:rPr lang="en-US" smtClean="0"/>
              <a:t>8</a:t>
            </a:fld>
            <a:endParaRPr lang="en-US"/>
          </a:p>
        </p:txBody>
      </p:sp>
    </p:spTree>
    <p:extLst>
      <p:ext uri="{BB962C8B-B14F-4D97-AF65-F5344CB8AC3E}">
        <p14:creationId xmlns:p14="http://schemas.microsoft.com/office/powerpoint/2010/main" val="32117490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b="0" dirty="0"/>
              <a:t>Here is an example of design patterns: </a:t>
            </a:r>
            <a:r>
              <a:rPr lang="en-US" altLang="zh-CN" sz="1200" dirty="0"/>
              <a:t>Model/View/Controller (MVC) architecture. MVC is enforces the separation between the input, processing, and output of an application. To this end, an application is divided into three core components: the model, the view, and the controller. Each of these components handles a different set of tasks.</a:t>
            </a:r>
            <a:endParaRPr lang="en-US" altLang="zh-CN" b="0" dirty="0"/>
          </a:p>
        </p:txBody>
      </p:sp>
      <p:sp>
        <p:nvSpPr>
          <p:cNvPr id="4" name="灯片编号占位符 3"/>
          <p:cNvSpPr>
            <a:spLocks noGrp="1"/>
          </p:cNvSpPr>
          <p:nvPr>
            <p:ph type="sldNum" sz="quarter" idx="5"/>
          </p:nvPr>
        </p:nvSpPr>
        <p:spPr/>
        <p:txBody>
          <a:bodyPr/>
          <a:lstStyle/>
          <a:p>
            <a:fld id="{E21A792D-8233-4A59-8D9F-F35C6A828EC8}" type="slidenum">
              <a:rPr lang="en-US" smtClean="0"/>
              <a:t>9</a:t>
            </a:fld>
            <a:endParaRPr lang="en-US"/>
          </a:p>
        </p:txBody>
      </p:sp>
    </p:spTree>
    <p:extLst>
      <p:ext uri="{BB962C8B-B14F-4D97-AF65-F5344CB8AC3E}">
        <p14:creationId xmlns:p14="http://schemas.microsoft.com/office/powerpoint/2010/main" val="20475584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C5831-4089-4D46-AB31-7F5D79745C2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047FE52-1E42-491A-A810-0EDF75B551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DA671C5-38C1-4B85-BDB5-E674B29FEADF}"/>
              </a:ext>
            </a:extLst>
          </p:cNvPr>
          <p:cNvSpPr>
            <a:spLocks noGrp="1"/>
          </p:cNvSpPr>
          <p:nvPr>
            <p:ph type="dt" sz="half" idx="10"/>
          </p:nvPr>
        </p:nvSpPr>
        <p:spPr/>
        <p:txBody>
          <a:bodyPr/>
          <a:lstStyle/>
          <a:p>
            <a:fld id="{320B3FB9-F214-4C69-AAF6-1383DBFA3812}" type="datetime1">
              <a:rPr lang="en-US" smtClean="0"/>
              <a:t>4/15/2020</a:t>
            </a:fld>
            <a:endParaRPr lang="en-US"/>
          </a:p>
        </p:txBody>
      </p:sp>
      <p:sp>
        <p:nvSpPr>
          <p:cNvPr id="5" name="Footer Placeholder 4">
            <a:extLst>
              <a:ext uri="{FF2B5EF4-FFF2-40B4-BE49-F238E27FC236}">
                <a16:creationId xmlns:a16="http://schemas.microsoft.com/office/drawing/2014/main" id="{EFEB9A9B-6877-4821-8E34-0F434ED46D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963A5E-E2E5-4999-88BE-0E3C4005EE26}"/>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420596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B4611-77D7-4357-817A-CD066E15A5C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9CEE482-C7A5-470C-9AF9-0D3BD21E3BE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D05A37-3728-423F-A025-F6B1FAFCB532}"/>
              </a:ext>
            </a:extLst>
          </p:cNvPr>
          <p:cNvSpPr>
            <a:spLocks noGrp="1"/>
          </p:cNvSpPr>
          <p:nvPr>
            <p:ph type="dt" sz="half" idx="10"/>
          </p:nvPr>
        </p:nvSpPr>
        <p:spPr/>
        <p:txBody>
          <a:bodyPr/>
          <a:lstStyle/>
          <a:p>
            <a:fld id="{9E348E5E-0525-4FDA-B142-C64C8D0DECEC}" type="datetime1">
              <a:rPr lang="en-US" smtClean="0"/>
              <a:t>4/15/2020</a:t>
            </a:fld>
            <a:endParaRPr lang="en-US"/>
          </a:p>
        </p:txBody>
      </p:sp>
      <p:sp>
        <p:nvSpPr>
          <p:cNvPr id="5" name="Footer Placeholder 4">
            <a:extLst>
              <a:ext uri="{FF2B5EF4-FFF2-40B4-BE49-F238E27FC236}">
                <a16:creationId xmlns:a16="http://schemas.microsoft.com/office/drawing/2014/main" id="{0A9D3423-6D0E-437B-AAC6-D98826C899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97F028-2458-49E8-90FF-CBB1491BBE0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061297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369C64-B2DD-42F7-951D-7EFFEA3D2A2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0E08AAE-7FCF-4B6E-A350-104A75795E8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C404AD-3EB4-44D0-9FB9-CD33783920E5}"/>
              </a:ext>
            </a:extLst>
          </p:cNvPr>
          <p:cNvSpPr>
            <a:spLocks noGrp="1"/>
          </p:cNvSpPr>
          <p:nvPr>
            <p:ph type="dt" sz="half" idx="10"/>
          </p:nvPr>
        </p:nvSpPr>
        <p:spPr/>
        <p:txBody>
          <a:bodyPr/>
          <a:lstStyle/>
          <a:p>
            <a:fld id="{0F593194-FA84-4681-8959-2644C27E35A4}" type="datetime1">
              <a:rPr lang="en-US" smtClean="0"/>
              <a:t>4/15/2020</a:t>
            </a:fld>
            <a:endParaRPr lang="en-US"/>
          </a:p>
        </p:txBody>
      </p:sp>
      <p:sp>
        <p:nvSpPr>
          <p:cNvPr id="5" name="Footer Placeholder 4">
            <a:extLst>
              <a:ext uri="{FF2B5EF4-FFF2-40B4-BE49-F238E27FC236}">
                <a16:creationId xmlns:a16="http://schemas.microsoft.com/office/drawing/2014/main" id="{B05925C1-E7DD-45A7-85D8-ECDB29116D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777331-2A34-49F6-85A4-6538C47347DE}"/>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254504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62B95-2D8F-499E-AF92-D1A3622F26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CF860A-B169-497F-A831-2FDF39260F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0F1624-75B3-41BF-A280-F85AE71CCEFB}"/>
              </a:ext>
            </a:extLst>
          </p:cNvPr>
          <p:cNvSpPr>
            <a:spLocks noGrp="1"/>
          </p:cNvSpPr>
          <p:nvPr>
            <p:ph type="dt" sz="half" idx="10"/>
          </p:nvPr>
        </p:nvSpPr>
        <p:spPr/>
        <p:txBody>
          <a:bodyPr/>
          <a:lstStyle/>
          <a:p>
            <a:fld id="{6A5D9C78-5FD0-4ADB-8609-078003A1EF5F}" type="datetime1">
              <a:rPr lang="en-US" smtClean="0"/>
              <a:t>4/15/2020</a:t>
            </a:fld>
            <a:endParaRPr lang="en-US"/>
          </a:p>
        </p:txBody>
      </p:sp>
      <p:sp>
        <p:nvSpPr>
          <p:cNvPr id="5" name="Footer Placeholder 4">
            <a:extLst>
              <a:ext uri="{FF2B5EF4-FFF2-40B4-BE49-F238E27FC236}">
                <a16:creationId xmlns:a16="http://schemas.microsoft.com/office/drawing/2014/main" id="{0EF39A1C-5D66-4204-8F3D-D928A2D32F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1AF9AC-EFF1-4959-A53E-D9E988767886}"/>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48222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CAC95-E595-41A0-BD8C-5C87A4372DC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2E1CBEE-A5FF-4744-AC6B-B26E714B4DB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BCE1489-2327-4CD0-A244-2216365BA624}"/>
              </a:ext>
            </a:extLst>
          </p:cNvPr>
          <p:cNvSpPr>
            <a:spLocks noGrp="1"/>
          </p:cNvSpPr>
          <p:nvPr>
            <p:ph type="dt" sz="half" idx="10"/>
          </p:nvPr>
        </p:nvSpPr>
        <p:spPr/>
        <p:txBody>
          <a:bodyPr/>
          <a:lstStyle/>
          <a:p>
            <a:fld id="{2EF1E46B-4A69-4020-A4FB-C828E8FF1A3C}" type="datetime1">
              <a:rPr lang="en-US" smtClean="0"/>
              <a:t>4/15/2020</a:t>
            </a:fld>
            <a:endParaRPr lang="en-US"/>
          </a:p>
        </p:txBody>
      </p:sp>
      <p:sp>
        <p:nvSpPr>
          <p:cNvPr id="5" name="Footer Placeholder 4">
            <a:extLst>
              <a:ext uri="{FF2B5EF4-FFF2-40B4-BE49-F238E27FC236}">
                <a16:creationId xmlns:a16="http://schemas.microsoft.com/office/drawing/2014/main" id="{DB8F5FF5-55BF-4F8B-9C5D-DF890A6A25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69B437-4D1F-45F0-909C-A8813F4114FC}"/>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982489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8A28E-7D0A-42A9-9087-6BD50B7BEF4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3790E2-4F1B-4D13-AEC0-EC676B4D89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78BBA61-5AD1-402A-9FC9-7E898CA498E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66C1561-3074-4057-AC3F-734CE9245E53}"/>
              </a:ext>
            </a:extLst>
          </p:cNvPr>
          <p:cNvSpPr>
            <a:spLocks noGrp="1"/>
          </p:cNvSpPr>
          <p:nvPr>
            <p:ph type="dt" sz="half" idx="10"/>
          </p:nvPr>
        </p:nvSpPr>
        <p:spPr/>
        <p:txBody>
          <a:bodyPr/>
          <a:lstStyle/>
          <a:p>
            <a:fld id="{9303DAE3-EC41-46D0-B823-E7385F016B82}" type="datetime1">
              <a:rPr lang="en-US" smtClean="0"/>
              <a:t>4/15/2020</a:t>
            </a:fld>
            <a:endParaRPr lang="en-US"/>
          </a:p>
        </p:txBody>
      </p:sp>
      <p:sp>
        <p:nvSpPr>
          <p:cNvPr id="6" name="Footer Placeholder 5">
            <a:extLst>
              <a:ext uri="{FF2B5EF4-FFF2-40B4-BE49-F238E27FC236}">
                <a16:creationId xmlns:a16="http://schemas.microsoft.com/office/drawing/2014/main" id="{1D2D0796-809C-48B1-8BEE-19B4227E60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D73C66-5497-47CC-AD7D-40B7FF421E41}"/>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952903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E70AB-86F8-4E5F-A3F1-C1FF422437A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DAE0D6-B1E1-4830-9020-D4492EC2A5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7D02DD4-4D15-47B4-82CB-519AB7CB04D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86C2856-5A9F-4B60-8564-96190503706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0A27631-C542-4E91-9007-05324B0A6F8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5BCAC7F-B5A5-487E-8202-09657B3645A9}"/>
              </a:ext>
            </a:extLst>
          </p:cNvPr>
          <p:cNvSpPr>
            <a:spLocks noGrp="1"/>
          </p:cNvSpPr>
          <p:nvPr>
            <p:ph type="dt" sz="half" idx="10"/>
          </p:nvPr>
        </p:nvSpPr>
        <p:spPr/>
        <p:txBody>
          <a:bodyPr/>
          <a:lstStyle/>
          <a:p>
            <a:fld id="{1E78092B-F485-45E6-9D23-A7A75CDEC64E}" type="datetime1">
              <a:rPr lang="en-US" smtClean="0"/>
              <a:t>4/15/2020</a:t>
            </a:fld>
            <a:endParaRPr lang="en-US"/>
          </a:p>
        </p:txBody>
      </p:sp>
      <p:sp>
        <p:nvSpPr>
          <p:cNvPr id="8" name="Footer Placeholder 7">
            <a:extLst>
              <a:ext uri="{FF2B5EF4-FFF2-40B4-BE49-F238E27FC236}">
                <a16:creationId xmlns:a16="http://schemas.microsoft.com/office/drawing/2014/main" id="{BDEDDB3F-F39B-4CF7-BD3C-8A27FB12B36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A97FDBF-B370-4C1C-87AE-19ED4C9845FC}"/>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554899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424E5-64BD-4FD9-B340-678ADA2F74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2F31EF8-C127-4022-B09E-B588E3CF8DC3}"/>
              </a:ext>
            </a:extLst>
          </p:cNvPr>
          <p:cNvSpPr>
            <a:spLocks noGrp="1"/>
          </p:cNvSpPr>
          <p:nvPr>
            <p:ph type="dt" sz="half" idx="10"/>
          </p:nvPr>
        </p:nvSpPr>
        <p:spPr/>
        <p:txBody>
          <a:bodyPr/>
          <a:lstStyle/>
          <a:p>
            <a:fld id="{C0E10AFB-C0C3-4CC9-8FB8-D13473F281F5}" type="datetime1">
              <a:rPr lang="en-US" smtClean="0"/>
              <a:t>4/15/2020</a:t>
            </a:fld>
            <a:endParaRPr lang="en-US"/>
          </a:p>
        </p:txBody>
      </p:sp>
      <p:sp>
        <p:nvSpPr>
          <p:cNvPr id="4" name="Footer Placeholder 3">
            <a:extLst>
              <a:ext uri="{FF2B5EF4-FFF2-40B4-BE49-F238E27FC236}">
                <a16:creationId xmlns:a16="http://schemas.microsoft.com/office/drawing/2014/main" id="{BEA77ABE-2327-47DD-8A91-56EFD126157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EFAB0E4-FFE6-468F-9506-07356A9B64A7}"/>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4081900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FB2AFE-3355-4056-BD4C-563F92298D93}"/>
              </a:ext>
            </a:extLst>
          </p:cNvPr>
          <p:cNvSpPr>
            <a:spLocks noGrp="1"/>
          </p:cNvSpPr>
          <p:nvPr>
            <p:ph type="dt" sz="half" idx="10"/>
          </p:nvPr>
        </p:nvSpPr>
        <p:spPr/>
        <p:txBody>
          <a:bodyPr/>
          <a:lstStyle/>
          <a:p>
            <a:fld id="{3C3377B1-6C4B-4D9E-8E71-CD1BB3E8A21C}" type="datetime1">
              <a:rPr lang="en-US" smtClean="0"/>
              <a:t>4/15/2020</a:t>
            </a:fld>
            <a:endParaRPr lang="en-US"/>
          </a:p>
        </p:txBody>
      </p:sp>
      <p:sp>
        <p:nvSpPr>
          <p:cNvPr id="3" name="Footer Placeholder 2">
            <a:extLst>
              <a:ext uri="{FF2B5EF4-FFF2-40B4-BE49-F238E27FC236}">
                <a16:creationId xmlns:a16="http://schemas.microsoft.com/office/drawing/2014/main" id="{B82C6E06-4717-4107-9DBF-7FD3B10A00B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C14DF07-04ED-4996-B63E-62B056A719F8}"/>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440287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6BF66-0E5D-465B-A5EB-8C55BC32B8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DAE805A-D80F-49EC-BCDF-B067B59B34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2476275-A210-4092-939B-0CD1460A81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09A8B7-E341-4880-ADB5-C5B296F8A0C8}"/>
              </a:ext>
            </a:extLst>
          </p:cNvPr>
          <p:cNvSpPr>
            <a:spLocks noGrp="1"/>
          </p:cNvSpPr>
          <p:nvPr>
            <p:ph type="dt" sz="half" idx="10"/>
          </p:nvPr>
        </p:nvSpPr>
        <p:spPr/>
        <p:txBody>
          <a:bodyPr/>
          <a:lstStyle/>
          <a:p>
            <a:fld id="{C3110872-28B4-4D4A-A221-F1DA48E965A4}" type="datetime1">
              <a:rPr lang="en-US" smtClean="0"/>
              <a:t>4/15/2020</a:t>
            </a:fld>
            <a:endParaRPr lang="en-US"/>
          </a:p>
        </p:txBody>
      </p:sp>
      <p:sp>
        <p:nvSpPr>
          <p:cNvPr id="6" name="Footer Placeholder 5">
            <a:extLst>
              <a:ext uri="{FF2B5EF4-FFF2-40B4-BE49-F238E27FC236}">
                <a16:creationId xmlns:a16="http://schemas.microsoft.com/office/drawing/2014/main" id="{D0441A70-4481-4ED0-8AC9-A858A1332F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CB84BD-13A5-4FA1-A905-2A391907F3E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509688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D8B0F0-AB03-49D9-AD9D-D11DA01FE9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0B9F4EA-37C7-4B28-A8C0-E09F4E9749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E83C8FF-A4DB-4B17-87D0-6583718BB7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BBD4909-BCF7-41AD-858B-F9F019FE4519}"/>
              </a:ext>
            </a:extLst>
          </p:cNvPr>
          <p:cNvSpPr>
            <a:spLocks noGrp="1"/>
          </p:cNvSpPr>
          <p:nvPr>
            <p:ph type="dt" sz="half" idx="10"/>
          </p:nvPr>
        </p:nvSpPr>
        <p:spPr/>
        <p:txBody>
          <a:bodyPr/>
          <a:lstStyle/>
          <a:p>
            <a:fld id="{28EE4554-80A3-4E29-BE7E-002ECD2F8409}" type="datetime1">
              <a:rPr lang="en-US" smtClean="0"/>
              <a:t>4/15/2020</a:t>
            </a:fld>
            <a:endParaRPr lang="en-US"/>
          </a:p>
        </p:txBody>
      </p:sp>
      <p:sp>
        <p:nvSpPr>
          <p:cNvPr id="6" name="Footer Placeholder 5">
            <a:extLst>
              <a:ext uri="{FF2B5EF4-FFF2-40B4-BE49-F238E27FC236}">
                <a16:creationId xmlns:a16="http://schemas.microsoft.com/office/drawing/2014/main" id="{19951CD8-368B-4B52-A98A-DD2E07458D0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E1982B-B671-4AD6-B131-C620BCE89794}"/>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12075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238FF15-FE59-4ECE-8293-31D3364D14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E823B17-3833-4DDB-A574-F9B1999A3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183847-58D4-4D97-A88E-68509ACBB3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74E907-7635-4E50-A8D4-B730FF94ED8D}" type="datetime1">
              <a:rPr lang="en-US" smtClean="0"/>
              <a:t>4/15/2020</a:t>
            </a:fld>
            <a:endParaRPr lang="en-US"/>
          </a:p>
        </p:txBody>
      </p:sp>
      <p:sp>
        <p:nvSpPr>
          <p:cNvPr id="5" name="Footer Placeholder 4">
            <a:extLst>
              <a:ext uri="{FF2B5EF4-FFF2-40B4-BE49-F238E27FC236}">
                <a16:creationId xmlns:a16="http://schemas.microsoft.com/office/drawing/2014/main" id="{B19DFC61-D6A8-4F40-9993-D2ECB8B4BD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73000BA-4BD6-4360-AEF8-CDF2D55D06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CD31F4-64FA-4BA0-9498-67783267A8C8}" type="slidenum">
              <a:rPr lang="en-US" smtClean="0"/>
              <a:t>‹#›</a:t>
            </a:fld>
            <a:endParaRPr lang="en-US"/>
          </a:p>
        </p:txBody>
      </p:sp>
    </p:spTree>
    <p:extLst>
      <p:ext uri="{BB962C8B-B14F-4D97-AF65-F5344CB8AC3E}">
        <p14:creationId xmlns:p14="http://schemas.microsoft.com/office/powerpoint/2010/main" val="3059456854"/>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academia.edu/35151812/DESIGNING_CODE_LEVEL_REUSABLE_SOFTWARE_COMPONENTS"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www.researchgate.net/publication/266287893_A_pragmatic_approach_to_software_reuse"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fif"/><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26FAF-C64B-43D1-8BC8-9FBEFCAFB8B2}"/>
              </a:ext>
            </a:extLst>
          </p:cNvPr>
          <p:cNvSpPr>
            <a:spLocks noGrp="1"/>
          </p:cNvSpPr>
          <p:nvPr>
            <p:ph type="ctrTitle"/>
          </p:nvPr>
        </p:nvSpPr>
        <p:spPr/>
        <p:txBody>
          <a:bodyPr>
            <a:normAutofit/>
          </a:bodyPr>
          <a:lstStyle/>
          <a:p>
            <a:r>
              <a:rPr lang="en-US" dirty="0"/>
              <a:t>Code </a:t>
            </a:r>
            <a:r>
              <a:rPr lang="en-US" altLang="zh-CN" dirty="0"/>
              <a:t>Level Reusable Software Components</a:t>
            </a:r>
            <a:endParaRPr lang="en-US" dirty="0"/>
          </a:p>
        </p:txBody>
      </p:sp>
      <p:sp>
        <p:nvSpPr>
          <p:cNvPr id="3" name="Subtitle 2">
            <a:extLst>
              <a:ext uri="{FF2B5EF4-FFF2-40B4-BE49-F238E27FC236}">
                <a16:creationId xmlns:a16="http://schemas.microsoft.com/office/drawing/2014/main" id="{E2ED32DE-73F3-40EC-9A65-CF4012C1B5C4}"/>
              </a:ext>
            </a:extLst>
          </p:cNvPr>
          <p:cNvSpPr>
            <a:spLocks noGrp="1"/>
          </p:cNvSpPr>
          <p:nvPr>
            <p:ph type="subTitle" idx="1"/>
          </p:nvPr>
        </p:nvSpPr>
        <p:spPr/>
        <p:txBody>
          <a:bodyPr>
            <a:normAutofit/>
          </a:bodyPr>
          <a:lstStyle/>
          <a:p>
            <a:r>
              <a:rPr lang="en-US" sz="3200" dirty="0"/>
              <a:t>Lingrui Ouyang</a:t>
            </a:r>
          </a:p>
        </p:txBody>
      </p:sp>
    </p:spTree>
    <p:extLst>
      <p:ext uri="{BB962C8B-B14F-4D97-AF65-F5344CB8AC3E}">
        <p14:creationId xmlns:p14="http://schemas.microsoft.com/office/powerpoint/2010/main" val="3170671702"/>
      </p:ext>
    </p:extLst>
  </p:cSld>
  <p:clrMapOvr>
    <a:masterClrMapping/>
  </p:clrMapOvr>
  <mc:AlternateContent xmlns:mc="http://schemas.openxmlformats.org/markup-compatibility/2006" xmlns:p14="http://schemas.microsoft.com/office/powerpoint/2010/main">
    <mc:Choice Requires="p14">
      <p:transition spd="slow" p14:dur="2000" advTm="6813"/>
    </mc:Choice>
    <mc:Fallback xmlns="">
      <p:transition spd="slow" advTm="6813"/>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FCAD3-44F5-4E4D-99F5-549BDFA2086B}"/>
              </a:ext>
            </a:extLst>
          </p:cNvPr>
          <p:cNvSpPr>
            <a:spLocks noGrp="1"/>
          </p:cNvSpPr>
          <p:nvPr>
            <p:ph type="title"/>
          </p:nvPr>
        </p:nvSpPr>
        <p:spPr>
          <a:xfrm>
            <a:off x="838200" y="365125"/>
            <a:ext cx="11353800" cy="1325563"/>
          </a:xfrm>
        </p:spPr>
        <p:txBody>
          <a:bodyPr>
            <a:normAutofit/>
          </a:bodyPr>
          <a:lstStyle/>
          <a:p>
            <a:r>
              <a:rPr lang="en-US" sz="4000" dirty="0"/>
              <a:t>C</a:t>
            </a:r>
            <a:r>
              <a:rPr lang="en-US" altLang="zh-CN" sz="4000" dirty="0"/>
              <a:t>onclusion</a:t>
            </a:r>
            <a:r>
              <a:rPr lang="en-US" sz="4000" dirty="0"/>
              <a:t> and future work</a:t>
            </a:r>
          </a:p>
        </p:txBody>
      </p:sp>
      <p:sp>
        <p:nvSpPr>
          <p:cNvPr id="3" name="Content Placeholder 2">
            <a:extLst>
              <a:ext uri="{FF2B5EF4-FFF2-40B4-BE49-F238E27FC236}">
                <a16:creationId xmlns:a16="http://schemas.microsoft.com/office/drawing/2014/main" id="{F8F0905F-583F-43C2-A1CF-A147AD1E196E}"/>
              </a:ext>
            </a:extLst>
          </p:cNvPr>
          <p:cNvSpPr>
            <a:spLocks noGrp="1"/>
          </p:cNvSpPr>
          <p:nvPr>
            <p:ph idx="1"/>
          </p:nvPr>
        </p:nvSpPr>
        <p:spPr/>
        <p:txBody>
          <a:bodyPr>
            <a:normAutofit lnSpcReduction="10000"/>
          </a:bodyPr>
          <a:lstStyle/>
          <a:p>
            <a:r>
              <a:rPr lang="en-US" altLang="zh-CN" dirty="0"/>
              <a:t>Pros</a:t>
            </a:r>
          </a:p>
          <a:p>
            <a:pPr lvl="1"/>
            <a:r>
              <a:rPr lang="en-US" altLang="zh-CN" dirty="0"/>
              <a:t>Save time</a:t>
            </a:r>
          </a:p>
          <a:p>
            <a:pPr lvl="1"/>
            <a:r>
              <a:rPr lang="en-US" altLang="zh-CN" dirty="0"/>
              <a:t>Save money</a:t>
            </a:r>
          </a:p>
          <a:p>
            <a:pPr lvl="1"/>
            <a:r>
              <a:rPr lang="en-US" altLang="zh-CN" dirty="0"/>
              <a:t>Increase the reliability of resulting products</a:t>
            </a:r>
          </a:p>
          <a:p>
            <a:r>
              <a:rPr lang="en-US" altLang="zh-CN" dirty="0"/>
              <a:t>Cons</a:t>
            </a:r>
          </a:p>
          <a:p>
            <a:pPr lvl="1"/>
            <a:r>
              <a:rPr lang="en-US" altLang="zh-CN" dirty="0"/>
              <a:t>Attempt to reuse software that is not easily reusable can have the reverse effect</a:t>
            </a:r>
          </a:p>
          <a:p>
            <a:r>
              <a:rPr lang="en-US" altLang="zh-CN" dirty="0"/>
              <a:t>Future work</a:t>
            </a:r>
          </a:p>
          <a:p>
            <a:pPr lvl="1"/>
            <a:r>
              <a:rPr lang="en-US" altLang="zh-CN" dirty="0"/>
              <a:t>Digging deeper in using frameworks, the developers can devote more time in developing the software requirement, not in preparing the environment and tools of application development</a:t>
            </a:r>
          </a:p>
          <a:p>
            <a:endParaRPr lang="en-US" altLang="zh-CN" dirty="0"/>
          </a:p>
          <a:p>
            <a:pPr lvl="1"/>
            <a:endParaRPr lang="en-US" dirty="0"/>
          </a:p>
        </p:txBody>
      </p:sp>
    </p:spTree>
    <p:extLst>
      <p:ext uri="{BB962C8B-B14F-4D97-AF65-F5344CB8AC3E}">
        <p14:creationId xmlns:p14="http://schemas.microsoft.com/office/powerpoint/2010/main" val="280447287"/>
      </p:ext>
    </p:extLst>
  </p:cSld>
  <p:clrMapOvr>
    <a:masterClrMapping/>
  </p:clrMapOvr>
  <mc:AlternateContent xmlns:mc="http://schemas.openxmlformats.org/markup-compatibility/2006" xmlns:p14="http://schemas.microsoft.com/office/powerpoint/2010/main">
    <mc:Choice Requires="p14">
      <p:transition spd="slow" p14:dur="2000" advTm="63028"/>
    </mc:Choice>
    <mc:Fallback xmlns="">
      <p:transition spd="slow" advTm="63028"/>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FCAD3-44F5-4E4D-99F5-549BDFA2086B}"/>
              </a:ext>
            </a:extLst>
          </p:cNvPr>
          <p:cNvSpPr>
            <a:spLocks noGrp="1"/>
          </p:cNvSpPr>
          <p:nvPr>
            <p:ph type="title"/>
          </p:nvPr>
        </p:nvSpPr>
        <p:spPr>
          <a:xfrm>
            <a:off x="838200" y="365125"/>
            <a:ext cx="11353800" cy="1325563"/>
          </a:xfrm>
        </p:spPr>
        <p:txBody>
          <a:bodyPr>
            <a:normAutofit/>
          </a:bodyPr>
          <a:lstStyle/>
          <a:p>
            <a:r>
              <a:rPr lang="en-US" sz="4000" dirty="0"/>
              <a:t>Evaluation on this paper</a:t>
            </a:r>
          </a:p>
        </p:txBody>
      </p:sp>
      <p:sp>
        <p:nvSpPr>
          <p:cNvPr id="3" name="Content Placeholder 2">
            <a:extLst>
              <a:ext uri="{FF2B5EF4-FFF2-40B4-BE49-F238E27FC236}">
                <a16:creationId xmlns:a16="http://schemas.microsoft.com/office/drawing/2014/main" id="{F8F0905F-583F-43C2-A1CF-A147AD1E196E}"/>
              </a:ext>
            </a:extLst>
          </p:cNvPr>
          <p:cNvSpPr>
            <a:spLocks noGrp="1"/>
          </p:cNvSpPr>
          <p:nvPr>
            <p:ph idx="1"/>
          </p:nvPr>
        </p:nvSpPr>
        <p:spPr/>
        <p:txBody>
          <a:bodyPr/>
          <a:lstStyle/>
          <a:p>
            <a:r>
              <a:rPr lang="en-US" dirty="0"/>
              <a:t>Advantages</a:t>
            </a:r>
          </a:p>
          <a:p>
            <a:pPr lvl="1"/>
            <a:r>
              <a:rPr lang="en-US" dirty="0"/>
              <a:t>Many clear examples about the definition of software reuse and how the reusable components work</a:t>
            </a:r>
          </a:p>
          <a:p>
            <a:pPr lvl="1"/>
            <a:r>
              <a:rPr lang="en-US" dirty="0"/>
              <a:t>Transparent definition of how we evaluate the reusability of a software</a:t>
            </a:r>
          </a:p>
          <a:p>
            <a:pPr lvl="1"/>
            <a:r>
              <a:rPr lang="en-US" dirty="0"/>
              <a:t>Good analysis about the pros and cons of each approach to build reusable software</a:t>
            </a:r>
          </a:p>
          <a:p>
            <a:r>
              <a:rPr lang="en-US" dirty="0"/>
              <a:t>Disadvantages</a:t>
            </a:r>
          </a:p>
          <a:p>
            <a:pPr lvl="1"/>
            <a:r>
              <a:rPr lang="en-US" dirty="0"/>
              <a:t>Should use some graphs to illustrate the architecture of Framework Classes just like the Design patterns part</a:t>
            </a:r>
          </a:p>
          <a:p>
            <a:pPr lvl="1"/>
            <a:r>
              <a:rPr lang="en-US" dirty="0"/>
              <a:t> Should further explain the three major ways to reuse software, like how people extend the functions of components.</a:t>
            </a:r>
          </a:p>
        </p:txBody>
      </p:sp>
    </p:spTree>
    <p:extLst>
      <p:ext uri="{BB962C8B-B14F-4D97-AF65-F5344CB8AC3E}">
        <p14:creationId xmlns:p14="http://schemas.microsoft.com/office/powerpoint/2010/main" val="2403770757"/>
      </p:ext>
    </p:extLst>
  </p:cSld>
  <p:clrMapOvr>
    <a:masterClrMapping/>
  </p:clrMapOvr>
  <mc:AlternateContent xmlns:mc="http://schemas.openxmlformats.org/markup-compatibility/2006" xmlns:p14="http://schemas.microsoft.com/office/powerpoint/2010/main">
    <mc:Choice Requires="p14">
      <p:transition spd="slow" p14:dur="2000" advTm="63028"/>
    </mc:Choice>
    <mc:Fallback xmlns="">
      <p:transition spd="slow" advTm="63028"/>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FCAD3-44F5-4E4D-99F5-549BDFA2086B}"/>
              </a:ext>
            </a:extLst>
          </p:cNvPr>
          <p:cNvSpPr>
            <a:spLocks noGrp="1"/>
          </p:cNvSpPr>
          <p:nvPr>
            <p:ph type="title"/>
          </p:nvPr>
        </p:nvSpPr>
        <p:spPr/>
        <p:txBody>
          <a:bodyPr/>
          <a:lstStyle/>
          <a:p>
            <a:r>
              <a:rPr lang="en-US" dirty="0"/>
              <a:t>References </a:t>
            </a:r>
          </a:p>
        </p:txBody>
      </p:sp>
      <p:sp>
        <p:nvSpPr>
          <p:cNvPr id="3" name="Content Placeholder 2">
            <a:extLst>
              <a:ext uri="{FF2B5EF4-FFF2-40B4-BE49-F238E27FC236}">
                <a16:creationId xmlns:a16="http://schemas.microsoft.com/office/drawing/2014/main" id="{F8F0905F-583F-43C2-A1CF-A147AD1E196E}"/>
              </a:ext>
            </a:extLst>
          </p:cNvPr>
          <p:cNvSpPr>
            <a:spLocks noGrp="1"/>
          </p:cNvSpPr>
          <p:nvPr>
            <p:ph idx="1"/>
          </p:nvPr>
        </p:nvSpPr>
        <p:spPr/>
        <p:txBody>
          <a:bodyPr>
            <a:normAutofit lnSpcReduction="10000"/>
          </a:bodyPr>
          <a:lstStyle/>
          <a:p>
            <a:r>
              <a:rPr lang="en-US" dirty="0"/>
              <a:t>[1] B.JALENDER, A.GOVARDHAN, and P.PREMCHAND. DESIGNING CODE LEVELREUSABLE SOFTWARECOMPONENTS, International Journal of Software Engineering &amp; Applications (IJSEA), Vol.3, No.1, January 2012, </a:t>
            </a:r>
            <a:r>
              <a:rPr lang="en-US" altLang="zh-CN" dirty="0">
                <a:hlinkClick r:id="rId3"/>
              </a:rPr>
              <a:t>https://www.academia.edu/35151812/DESIGNING_CODE_LEVEL_REUSABLE_SOFTWARE_COMPONENTS</a:t>
            </a:r>
            <a:endParaRPr lang="en-US" dirty="0"/>
          </a:p>
          <a:p>
            <a:r>
              <a:rPr lang="en-US" dirty="0"/>
              <a:t>[2] </a:t>
            </a:r>
            <a:r>
              <a:rPr lang="en-US" altLang="zh-CN" dirty="0"/>
              <a:t>B.JALENDER, A.GOVARDHAN, and P.PREMCHAND. A PRAGMATIC APPROACH TO SOFTWARE REUSE, Journal of Theoretical and Applied Information Technology, </a:t>
            </a:r>
            <a:r>
              <a:rPr lang="en-US" altLang="zh-CN" dirty="0">
                <a:hlinkClick r:id="rId4"/>
              </a:rPr>
              <a:t>https://www.researchgate.net/publication/266287893_A_pragmatic_approach_to_software_reuse</a:t>
            </a:r>
            <a:endParaRPr lang="en-US" dirty="0"/>
          </a:p>
        </p:txBody>
      </p:sp>
    </p:spTree>
    <p:extLst>
      <p:ext uri="{BB962C8B-B14F-4D97-AF65-F5344CB8AC3E}">
        <p14:creationId xmlns:p14="http://schemas.microsoft.com/office/powerpoint/2010/main" val="2554876315"/>
      </p:ext>
    </p:extLst>
  </p:cSld>
  <p:clrMapOvr>
    <a:masterClrMapping/>
  </p:clrMapOvr>
  <mc:AlternateContent xmlns:mc="http://schemas.openxmlformats.org/markup-compatibility/2006" xmlns:p14="http://schemas.microsoft.com/office/powerpoint/2010/main">
    <mc:Choice Requires="p14">
      <p:transition spd="slow" p14:dur="2000" advTm="13802"/>
    </mc:Choice>
    <mc:Fallback xmlns="">
      <p:transition spd="slow" advTm="13802"/>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4">
            <a:extLst>
              <a:ext uri="{FF2B5EF4-FFF2-40B4-BE49-F238E27FC236}">
                <a16:creationId xmlns:a16="http://schemas.microsoft.com/office/drawing/2014/main" id="{915FACB2-BC08-4069-9166-265AACD0C2FA}"/>
              </a:ext>
            </a:extLst>
          </p:cNvPr>
          <p:cNvSpPr>
            <a:spLocks noGrp="1"/>
          </p:cNvSpPr>
          <p:nvPr>
            <p:ph idx="1"/>
          </p:nvPr>
        </p:nvSpPr>
        <p:spPr>
          <a:xfrm>
            <a:off x="838200" y="578734"/>
            <a:ext cx="10515600" cy="5598229"/>
          </a:xfrm>
        </p:spPr>
        <p:txBody>
          <a:bodyPr/>
          <a:lstStyle/>
          <a:p>
            <a:pPr marL="0" indent="0" algn="ctr">
              <a:buNone/>
            </a:pPr>
            <a:endParaRPr lang="en-US" altLang="zh-CN" dirty="0"/>
          </a:p>
          <a:p>
            <a:pPr marL="0" indent="0" algn="ctr">
              <a:buNone/>
            </a:pPr>
            <a:endParaRPr lang="en-US" altLang="zh-CN" dirty="0"/>
          </a:p>
          <a:p>
            <a:pPr marL="0" indent="0" algn="ctr">
              <a:buNone/>
            </a:pPr>
            <a:endParaRPr lang="en-US" altLang="zh-CN" dirty="0"/>
          </a:p>
          <a:p>
            <a:pPr marL="0" indent="0" algn="ctr">
              <a:buNone/>
            </a:pPr>
            <a:endParaRPr lang="en-US" altLang="zh-CN" dirty="0"/>
          </a:p>
          <a:p>
            <a:pPr marL="0" indent="0" algn="ctr">
              <a:buNone/>
            </a:pPr>
            <a:endParaRPr lang="en-US" altLang="zh-CN" dirty="0"/>
          </a:p>
          <a:p>
            <a:pPr marL="0" indent="0" algn="ctr">
              <a:buNone/>
            </a:pPr>
            <a:r>
              <a:rPr lang="en-US" altLang="zh-CN" sz="4400" dirty="0"/>
              <a:t>Thanks for watching!</a:t>
            </a:r>
            <a:endParaRPr lang="zh-CN" altLang="en-US" sz="4400" dirty="0"/>
          </a:p>
        </p:txBody>
      </p:sp>
    </p:spTree>
    <p:extLst>
      <p:ext uri="{BB962C8B-B14F-4D97-AF65-F5344CB8AC3E}">
        <p14:creationId xmlns:p14="http://schemas.microsoft.com/office/powerpoint/2010/main" val="1298022449"/>
      </p:ext>
    </p:extLst>
  </p:cSld>
  <p:clrMapOvr>
    <a:masterClrMapping/>
  </p:clrMapOvr>
  <mc:AlternateContent xmlns:mc="http://schemas.openxmlformats.org/markup-compatibility/2006" xmlns:p14="http://schemas.microsoft.com/office/powerpoint/2010/main">
    <mc:Choice Requires="p14">
      <p:transition spd="slow" p14:dur="2000" advTm="63028"/>
    </mc:Choice>
    <mc:Fallback xmlns="">
      <p:transition spd="slow" advTm="63028"/>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FCAD3-44F5-4E4D-99F5-549BDFA2086B}"/>
              </a:ext>
            </a:extLst>
          </p:cNvPr>
          <p:cNvSpPr>
            <a:spLocks noGrp="1"/>
          </p:cNvSpPr>
          <p:nvPr>
            <p:ph type="title"/>
          </p:nvPr>
        </p:nvSpPr>
        <p:spPr/>
        <p:txBody>
          <a:bodyPr>
            <a:normAutofit/>
          </a:bodyPr>
          <a:lstStyle/>
          <a:p>
            <a:r>
              <a:rPr lang="en-US" sz="4000"/>
              <a:t>Background: R</a:t>
            </a:r>
            <a:r>
              <a:rPr lang="en-US" altLang="zh-CN" sz="4000"/>
              <a:t>euse</a:t>
            </a:r>
            <a:r>
              <a:rPr lang="en-US" sz="4000"/>
              <a:t> </a:t>
            </a:r>
            <a:r>
              <a:rPr lang="en-US" altLang="zh-CN" sz="4000"/>
              <a:t>advantages</a:t>
            </a:r>
            <a:r>
              <a:rPr lang="en-US" sz="4000"/>
              <a:t> </a:t>
            </a:r>
            <a:r>
              <a:rPr lang="en-US" altLang="zh-CN" sz="4000"/>
              <a:t>and</a:t>
            </a:r>
            <a:r>
              <a:rPr lang="en-US" sz="4000"/>
              <a:t> </a:t>
            </a:r>
            <a:r>
              <a:rPr lang="en-US" altLang="zh-CN" sz="4000"/>
              <a:t>failures</a:t>
            </a:r>
            <a:r>
              <a:rPr lang="en-US" sz="4000"/>
              <a:t> </a:t>
            </a:r>
            <a:endParaRPr lang="en-US" sz="4000" dirty="0"/>
          </a:p>
        </p:txBody>
      </p:sp>
      <p:sp>
        <p:nvSpPr>
          <p:cNvPr id="3" name="Content Placeholder 2">
            <a:extLst>
              <a:ext uri="{FF2B5EF4-FFF2-40B4-BE49-F238E27FC236}">
                <a16:creationId xmlns:a16="http://schemas.microsoft.com/office/drawing/2014/main" id="{F8F0905F-583F-43C2-A1CF-A147AD1E196E}"/>
              </a:ext>
            </a:extLst>
          </p:cNvPr>
          <p:cNvSpPr>
            <a:spLocks noGrp="1"/>
          </p:cNvSpPr>
          <p:nvPr>
            <p:ph idx="1"/>
          </p:nvPr>
        </p:nvSpPr>
        <p:spPr/>
        <p:txBody>
          <a:bodyPr/>
          <a:lstStyle/>
          <a:p>
            <a:r>
              <a:rPr lang="en-US" altLang="zh-CN"/>
              <a:t>Advantages</a:t>
            </a:r>
            <a:endParaRPr lang="en-US"/>
          </a:p>
          <a:p>
            <a:pPr lvl="1"/>
            <a:r>
              <a:rPr lang="en-US"/>
              <a:t>Higher quality products </a:t>
            </a:r>
          </a:p>
          <a:p>
            <a:pPr lvl="1"/>
            <a:r>
              <a:rPr lang="en-US"/>
              <a:t>Less development time </a:t>
            </a:r>
          </a:p>
          <a:p>
            <a:pPr lvl="1"/>
            <a:r>
              <a:rPr lang="en-US"/>
              <a:t>Higher scheduling accuracy</a:t>
            </a:r>
          </a:p>
          <a:p>
            <a:r>
              <a:rPr lang="en-US" altLang="zh-CN"/>
              <a:t>Failures</a:t>
            </a:r>
            <a:endParaRPr lang="en-US"/>
          </a:p>
          <a:p>
            <a:pPr lvl="1"/>
            <a:r>
              <a:rPr lang="en-US"/>
              <a:t>Organizational impediments </a:t>
            </a:r>
          </a:p>
          <a:p>
            <a:pPr lvl="1"/>
            <a:r>
              <a:rPr lang="en-US"/>
              <a:t>Economic impediments</a:t>
            </a:r>
          </a:p>
          <a:p>
            <a:pPr lvl="1"/>
            <a:r>
              <a:rPr lang="en-US"/>
              <a:t>Administrative impediments</a:t>
            </a:r>
            <a:endParaRPr lang="en-US" dirty="0"/>
          </a:p>
        </p:txBody>
      </p:sp>
      <p:pic>
        <p:nvPicPr>
          <p:cNvPr id="5" name="图片 4">
            <a:extLst>
              <a:ext uri="{FF2B5EF4-FFF2-40B4-BE49-F238E27FC236}">
                <a16:creationId xmlns:a16="http://schemas.microsoft.com/office/drawing/2014/main" id="{C84928DF-D13E-467A-99C1-72B6E806FEB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4168" y="1414463"/>
            <a:ext cx="4762500" cy="4762500"/>
          </a:xfrm>
          <a:prstGeom prst="rect">
            <a:avLst/>
          </a:prstGeom>
        </p:spPr>
      </p:pic>
    </p:spTree>
    <p:extLst>
      <p:ext uri="{BB962C8B-B14F-4D97-AF65-F5344CB8AC3E}">
        <p14:creationId xmlns:p14="http://schemas.microsoft.com/office/powerpoint/2010/main" val="2110240267"/>
      </p:ext>
    </p:extLst>
  </p:cSld>
  <p:clrMapOvr>
    <a:masterClrMapping/>
  </p:clrMapOvr>
  <mc:AlternateContent xmlns:mc="http://schemas.openxmlformats.org/markup-compatibility/2006" xmlns:p14="http://schemas.microsoft.com/office/powerpoint/2010/main">
    <mc:Choice Requires="p14">
      <p:transition spd="slow" p14:dur="2000" advTm="63028"/>
    </mc:Choice>
    <mc:Fallback xmlns="">
      <p:transition spd="slow" advTm="63028"/>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FCAD3-44F5-4E4D-99F5-549BDFA2086B}"/>
              </a:ext>
            </a:extLst>
          </p:cNvPr>
          <p:cNvSpPr>
            <a:spLocks noGrp="1"/>
          </p:cNvSpPr>
          <p:nvPr>
            <p:ph type="title"/>
          </p:nvPr>
        </p:nvSpPr>
        <p:spPr/>
        <p:txBody>
          <a:bodyPr>
            <a:normAutofit/>
          </a:bodyPr>
          <a:lstStyle/>
          <a:p>
            <a:r>
              <a:rPr lang="en-US" sz="4000" dirty="0"/>
              <a:t>What is a “Reusable Software Component?”</a:t>
            </a:r>
          </a:p>
        </p:txBody>
      </p:sp>
      <p:sp>
        <p:nvSpPr>
          <p:cNvPr id="3" name="Content Placeholder 2">
            <a:extLst>
              <a:ext uri="{FF2B5EF4-FFF2-40B4-BE49-F238E27FC236}">
                <a16:creationId xmlns:a16="http://schemas.microsoft.com/office/drawing/2014/main" id="{F8F0905F-583F-43C2-A1CF-A147AD1E196E}"/>
              </a:ext>
            </a:extLst>
          </p:cNvPr>
          <p:cNvSpPr>
            <a:spLocks noGrp="1"/>
          </p:cNvSpPr>
          <p:nvPr>
            <p:ph idx="1"/>
          </p:nvPr>
        </p:nvSpPr>
        <p:spPr>
          <a:xfrm>
            <a:off x="312107" y="1437318"/>
            <a:ext cx="11161734" cy="4351338"/>
          </a:xfrm>
        </p:spPr>
        <p:txBody>
          <a:bodyPr/>
          <a:lstStyle/>
          <a:p>
            <a:r>
              <a:rPr lang="en-US" altLang="zh-CN" dirty="0"/>
              <a:t>Analogy: Car assembly line</a:t>
            </a:r>
          </a:p>
          <a:p>
            <a:r>
              <a:rPr lang="en-US" altLang="zh-CN" dirty="0"/>
              <a:t>Definition: Software reuse is the use of engineering knowledge or artifacts from existing software components to build a new system. And a component is a object in the graphical representation of application and that can interact with user</a:t>
            </a:r>
          </a:p>
          <a:p>
            <a:r>
              <a:rPr lang="en-US" dirty="0"/>
              <a:t>Examples: Familiar push buttons, text fields list boxes, scrollbars, dialogs . everything visible in Java interface</a:t>
            </a:r>
          </a:p>
        </p:txBody>
      </p:sp>
      <p:pic>
        <p:nvPicPr>
          <p:cNvPr id="5" name="图片 4" descr="图片包含 游戏机, 地图, 文字, 画&#10;&#10;描述已自动生成">
            <a:extLst>
              <a:ext uri="{FF2B5EF4-FFF2-40B4-BE49-F238E27FC236}">
                <a16:creationId xmlns:a16="http://schemas.microsoft.com/office/drawing/2014/main" id="{F642A264-F645-41BA-8CBD-60E71362EB7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27874" y="4360569"/>
            <a:ext cx="4776882" cy="2418964"/>
          </a:xfrm>
          <a:prstGeom prst="rect">
            <a:avLst/>
          </a:prstGeom>
        </p:spPr>
      </p:pic>
    </p:spTree>
    <p:extLst>
      <p:ext uri="{BB962C8B-B14F-4D97-AF65-F5344CB8AC3E}">
        <p14:creationId xmlns:p14="http://schemas.microsoft.com/office/powerpoint/2010/main" val="1102832868"/>
      </p:ext>
    </p:extLst>
  </p:cSld>
  <p:clrMapOvr>
    <a:masterClrMapping/>
  </p:clrMapOvr>
  <mc:AlternateContent xmlns:mc="http://schemas.openxmlformats.org/markup-compatibility/2006" xmlns:p14="http://schemas.microsoft.com/office/powerpoint/2010/main">
    <mc:Choice Requires="p14">
      <p:transition spd="slow" p14:dur="2000" advTm="63028"/>
    </mc:Choice>
    <mc:Fallback xmlns="">
      <p:transition spd="slow" advTm="63028"/>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FCAD3-44F5-4E4D-99F5-549BDFA2086B}"/>
              </a:ext>
            </a:extLst>
          </p:cNvPr>
          <p:cNvSpPr>
            <a:spLocks noGrp="1"/>
          </p:cNvSpPr>
          <p:nvPr>
            <p:ph type="title"/>
          </p:nvPr>
        </p:nvSpPr>
        <p:spPr/>
        <p:txBody>
          <a:bodyPr>
            <a:normAutofit/>
          </a:bodyPr>
          <a:lstStyle/>
          <a:p>
            <a:r>
              <a:rPr lang="en-US" sz="4000" dirty="0"/>
              <a:t>Why Software Reuse?</a:t>
            </a:r>
          </a:p>
        </p:txBody>
      </p:sp>
      <p:sp>
        <p:nvSpPr>
          <p:cNvPr id="3" name="Content Placeholder 2">
            <a:extLst>
              <a:ext uri="{FF2B5EF4-FFF2-40B4-BE49-F238E27FC236}">
                <a16:creationId xmlns:a16="http://schemas.microsoft.com/office/drawing/2014/main" id="{F8F0905F-583F-43C2-A1CF-A147AD1E196E}"/>
              </a:ext>
            </a:extLst>
          </p:cNvPr>
          <p:cNvSpPr>
            <a:spLocks noGrp="1"/>
          </p:cNvSpPr>
          <p:nvPr>
            <p:ph idx="1"/>
          </p:nvPr>
        </p:nvSpPr>
        <p:spPr/>
        <p:txBody>
          <a:bodyPr/>
          <a:lstStyle/>
          <a:p>
            <a:r>
              <a:rPr lang="en-US" altLang="zh-CN" dirty="0"/>
              <a:t>Increased quality </a:t>
            </a:r>
          </a:p>
          <a:p>
            <a:r>
              <a:rPr lang="en-US" altLang="zh-CN" dirty="0"/>
              <a:t>High reliability </a:t>
            </a:r>
          </a:p>
          <a:p>
            <a:r>
              <a:rPr lang="en-US" dirty="0"/>
              <a:t>Long-term decreased costs </a:t>
            </a:r>
          </a:p>
        </p:txBody>
      </p:sp>
      <p:pic>
        <p:nvPicPr>
          <p:cNvPr id="5" name="图片 4" descr="图片包含 游戏机, 光盘&#10;&#10;描述已自动生成">
            <a:extLst>
              <a:ext uri="{FF2B5EF4-FFF2-40B4-BE49-F238E27FC236}">
                <a16:creationId xmlns:a16="http://schemas.microsoft.com/office/drawing/2014/main" id="{7A3A86DD-AA14-4EF4-B13D-AD5C93666E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3424" y="4001294"/>
            <a:ext cx="2571750" cy="1781175"/>
          </a:xfrm>
          <a:prstGeom prst="rect">
            <a:avLst/>
          </a:prstGeom>
        </p:spPr>
      </p:pic>
      <p:pic>
        <p:nvPicPr>
          <p:cNvPr id="7" name="图片 6" descr="戴帽子的钟表&#10;&#10;描述已自动生成">
            <a:extLst>
              <a:ext uri="{FF2B5EF4-FFF2-40B4-BE49-F238E27FC236}">
                <a16:creationId xmlns:a16="http://schemas.microsoft.com/office/drawing/2014/main" id="{313C72F0-5277-49E7-931C-3E49BB5F095E}"/>
              </a:ext>
            </a:extLst>
          </p:cNvPr>
          <p:cNvPicPr>
            <a:picLocks/>
          </p:cNvPicPr>
          <p:nvPr/>
        </p:nvPicPr>
        <p:blipFill>
          <a:blip r:embed="rId4">
            <a:extLst>
              <a:ext uri="{28A0092B-C50C-407E-A947-70E740481C1C}">
                <a14:useLocalDpi xmlns:a14="http://schemas.microsoft.com/office/drawing/2010/main" val="0"/>
              </a:ext>
            </a:extLst>
          </a:blip>
          <a:stretch>
            <a:fillRect/>
          </a:stretch>
        </p:blipFill>
        <p:spPr>
          <a:xfrm>
            <a:off x="4810800" y="4000469"/>
            <a:ext cx="2570400" cy="1782000"/>
          </a:xfrm>
          <a:prstGeom prst="rect">
            <a:avLst/>
          </a:prstGeom>
        </p:spPr>
      </p:pic>
      <p:pic>
        <p:nvPicPr>
          <p:cNvPr id="9" name="图片 8" descr="卡通人物&#10;&#10;描述已自动生成">
            <a:extLst>
              <a:ext uri="{FF2B5EF4-FFF2-40B4-BE49-F238E27FC236}">
                <a16:creationId xmlns:a16="http://schemas.microsoft.com/office/drawing/2014/main" id="{2804B9BB-5646-4AB5-B59F-A0D225F28D7F}"/>
              </a:ext>
            </a:extLst>
          </p:cNvPr>
          <p:cNvPicPr>
            <a:picLocks/>
          </p:cNvPicPr>
          <p:nvPr/>
        </p:nvPicPr>
        <p:blipFill>
          <a:blip r:embed="rId5">
            <a:extLst>
              <a:ext uri="{28A0092B-C50C-407E-A947-70E740481C1C}">
                <a14:useLocalDpi xmlns:a14="http://schemas.microsoft.com/office/drawing/2010/main" val="0"/>
              </a:ext>
            </a:extLst>
          </a:blip>
          <a:stretch>
            <a:fillRect/>
          </a:stretch>
        </p:blipFill>
        <p:spPr>
          <a:xfrm>
            <a:off x="8756826" y="4000469"/>
            <a:ext cx="2570400" cy="1782000"/>
          </a:xfrm>
          <a:prstGeom prst="rect">
            <a:avLst/>
          </a:prstGeom>
        </p:spPr>
      </p:pic>
    </p:spTree>
    <p:extLst>
      <p:ext uri="{BB962C8B-B14F-4D97-AF65-F5344CB8AC3E}">
        <p14:creationId xmlns:p14="http://schemas.microsoft.com/office/powerpoint/2010/main" val="3584064375"/>
      </p:ext>
    </p:extLst>
  </p:cSld>
  <p:clrMapOvr>
    <a:masterClrMapping/>
  </p:clrMapOvr>
  <mc:AlternateContent xmlns:mc="http://schemas.openxmlformats.org/markup-compatibility/2006" xmlns:p14="http://schemas.microsoft.com/office/powerpoint/2010/main">
    <mc:Choice Requires="p14">
      <p:transition spd="slow" p14:dur="2000" advTm="63028"/>
    </mc:Choice>
    <mc:Fallback xmlns="">
      <p:transition spd="slow" advTm="63028"/>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FCAD3-44F5-4E4D-99F5-549BDFA2086B}"/>
              </a:ext>
            </a:extLst>
          </p:cNvPr>
          <p:cNvSpPr>
            <a:spLocks noGrp="1"/>
          </p:cNvSpPr>
          <p:nvPr>
            <p:ph type="title"/>
          </p:nvPr>
        </p:nvSpPr>
        <p:spPr/>
        <p:txBody>
          <a:bodyPr>
            <a:normAutofit/>
          </a:bodyPr>
          <a:lstStyle/>
          <a:p>
            <a:r>
              <a:rPr lang="en-US" sz="4000" dirty="0"/>
              <a:t>Why a component can be reused?</a:t>
            </a:r>
          </a:p>
        </p:txBody>
      </p:sp>
      <p:sp>
        <p:nvSpPr>
          <p:cNvPr id="3" name="Content Placeholder 2">
            <a:extLst>
              <a:ext uri="{FF2B5EF4-FFF2-40B4-BE49-F238E27FC236}">
                <a16:creationId xmlns:a16="http://schemas.microsoft.com/office/drawing/2014/main" id="{F8F0905F-583F-43C2-A1CF-A147AD1E196E}"/>
              </a:ext>
            </a:extLst>
          </p:cNvPr>
          <p:cNvSpPr>
            <a:spLocks noGrp="1"/>
          </p:cNvSpPr>
          <p:nvPr>
            <p:ph idx="1"/>
          </p:nvPr>
        </p:nvSpPr>
        <p:spPr/>
        <p:txBody>
          <a:bodyPr/>
          <a:lstStyle/>
          <a:p>
            <a:r>
              <a:rPr lang="en-US" altLang="zh-CN" dirty="0"/>
              <a:t>Use the component in its original from in multiple systems</a:t>
            </a:r>
          </a:p>
          <a:p>
            <a:pPr lvl="1"/>
            <a:r>
              <a:rPr lang="en-US" altLang="zh-CN" dirty="0"/>
              <a:t>Code samples are copied and pasted among systems</a:t>
            </a:r>
          </a:p>
          <a:p>
            <a:r>
              <a:rPr lang="en-US" dirty="0"/>
              <a:t>Extend component functionality as needed for individual systems</a:t>
            </a:r>
          </a:p>
          <a:p>
            <a:pPr lvl="1"/>
            <a:r>
              <a:rPr lang="en-US" dirty="0"/>
              <a:t>Embed or modify the code to a new method</a:t>
            </a:r>
          </a:p>
          <a:p>
            <a:r>
              <a:rPr lang="en-US" dirty="0"/>
              <a:t>Restrict component functionality as needed for independent systems</a:t>
            </a:r>
          </a:p>
          <a:p>
            <a:pPr lvl="1"/>
            <a:r>
              <a:rPr lang="en-US" dirty="0"/>
              <a:t>Reuse the binaries distributed on local or remote systems without distributing them</a:t>
            </a:r>
          </a:p>
        </p:txBody>
      </p:sp>
    </p:spTree>
    <p:extLst>
      <p:ext uri="{BB962C8B-B14F-4D97-AF65-F5344CB8AC3E}">
        <p14:creationId xmlns:p14="http://schemas.microsoft.com/office/powerpoint/2010/main" val="2934872359"/>
      </p:ext>
    </p:extLst>
  </p:cSld>
  <p:clrMapOvr>
    <a:masterClrMapping/>
  </p:clrMapOvr>
  <mc:AlternateContent xmlns:mc="http://schemas.openxmlformats.org/markup-compatibility/2006" xmlns:p14="http://schemas.microsoft.com/office/powerpoint/2010/main">
    <mc:Choice Requires="p14">
      <p:transition spd="slow" p14:dur="2000" advTm="63028"/>
    </mc:Choice>
    <mc:Fallback xmlns="">
      <p:transition spd="slow" advTm="63028"/>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FCAD3-44F5-4E4D-99F5-549BDFA2086B}"/>
              </a:ext>
            </a:extLst>
          </p:cNvPr>
          <p:cNvSpPr>
            <a:spLocks noGrp="1"/>
          </p:cNvSpPr>
          <p:nvPr>
            <p:ph type="title"/>
          </p:nvPr>
        </p:nvSpPr>
        <p:spPr/>
        <p:txBody>
          <a:bodyPr>
            <a:normAutofit/>
          </a:bodyPr>
          <a:lstStyle/>
          <a:p>
            <a:r>
              <a:rPr lang="en-US" sz="4000" dirty="0"/>
              <a:t>Approaches Supporting Software Reuse</a:t>
            </a:r>
          </a:p>
        </p:txBody>
      </p:sp>
      <p:sp>
        <p:nvSpPr>
          <p:cNvPr id="3" name="Content Placeholder 2">
            <a:extLst>
              <a:ext uri="{FF2B5EF4-FFF2-40B4-BE49-F238E27FC236}">
                <a16:creationId xmlns:a16="http://schemas.microsoft.com/office/drawing/2014/main" id="{F8F0905F-583F-43C2-A1CF-A147AD1E196E}"/>
              </a:ext>
            </a:extLst>
          </p:cNvPr>
          <p:cNvSpPr>
            <a:spLocks noGrp="1"/>
          </p:cNvSpPr>
          <p:nvPr>
            <p:ph idx="1"/>
          </p:nvPr>
        </p:nvSpPr>
        <p:spPr>
          <a:xfrm>
            <a:off x="653005" y="1690688"/>
            <a:ext cx="6662195" cy="4351338"/>
          </a:xfrm>
        </p:spPr>
        <p:txBody>
          <a:bodyPr/>
          <a:lstStyle/>
          <a:p>
            <a:r>
              <a:rPr lang="en-US" altLang="zh-CN" dirty="0"/>
              <a:t>Application Frameworks	</a:t>
            </a:r>
          </a:p>
          <a:p>
            <a:r>
              <a:rPr lang="en-US" dirty="0"/>
              <a:t>Design Patterns</a:t>
            </a:r>
          </a:p>
          <a:p>
            <a:r>
              <a:rPr lang="en-US" dirty="0"/>
              <a:t>Legacy system wrapping</a:t>
            </a:r>
          </a:p>
          <a:p>
            <a:r>
              <a:rPr lang="en-US" dirty="0"/>
              <a:t>Program generators</a:t>
            </a:r>
          </a:p>
          <a:p>
            <a:r>
              <a:rPr lang="en-US" dirty="0"/>
              <a:t>Program libraries</a:t>
            </a:r>
          </a:p>
          <a:p>
            <a:r>
              <a:rPr lang="en-US" dirty="0"/>
              <a:t>Service-oriented systems</a:t>
            </a:r>
          </a:p>
          <a:p>
            <a:endParaRPr lang="en-US" dirty="0"/>
          </a:p>
        </p:txBody>
      </p:sp>
      <p:sp>
        <p:nvSpPr>
          <p:cNvPr id="4" name="Content Placeholder 2">
            <a:extLst>
              <a:ext uri="{FF2B5EF4-FFF2-40B4-BE49-F238E27FC236}">
                <a16:creationId xmlns:a16="http://schemas.microsoft.com/office/drawing/2014/main" id="{EBEB7057-8583-4380-BAE6-2BDFEE7113CC}"/>
              </a:ext>
            </a:extLst>
          </p:cNvPr>
          <p:cNvSpPr txBox="1">
            <a:spLocks/>
          </p:cNvSpPr>
          <p:nvPr/>
        </p:nvSpPr>
        <p:spPr>
          <a:xfrm>
            <a:off x="5308922" y="1690688"/>
            <a:ext cx="6662195"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dirty="0"/>
              <a:t>Application product lines</a:t>
            </a:r>
          </a:p>
          <a:p>
            <a:r>
              <a:rPr lang="en-US" altLang="zh-CN" dirty="0"/>
              <a:t>Component-based Development</a:t>
            </a:r>
          </a:p>
          <a:p>
            <a:r>
              <a:rPr lang="en-US" altLang="zh-CN" dirty="0"/>
              <a:t> Aspect-oriented software development</a:t>
            </a:r>
          </a:p>
          <a:p>
            <a:r>
              <a:rPr lang="en-US" altLang="zh-CN" dirty="0"/>
              <a:t>COTS (Commercial-O-The-Shelf) integration</a:t>
            </a:r>
          </a:p>
          <a:p>
            <a:r>
              <a:rPr lang="en-US" altLang="zh-CN" dirty="0"/>
              <a:t>Configurable vertical applications</a:t>
            </a:r>
          </a:p>
          <a:p>
            <a:endParaRPr lang="en-US" altLang="zh-CN" dirty="0"/>
          </a:p>
        </p:txBody>
      </p:sp>
    </p:spTree>
    <p:extLst>
      <p:ext uri="{BB962C8B-B14F-4D97-AF65-F5344CB8AC3E}">
        <p14:creationId xmlns:p14="http://schemas.microsoft.com/office/powerpoint/2010/main" val="1141286368"/>
      </p:ext>
    </p:extLst>
  </p:cSld>
  <p:clrMapOvr>
    <a:masterClrMapping/>
  </p:clrMapOvr>
  <mc:AlternateContent xmlns:mc="http://schemas.openxmlformats.org/markup-compatibility/2006" xmlns:p14="http://schemas.microsoft.com/office/powerpoint/2010/main">
    <mc:Choice Requires="p14">
      <p:transition spd="slow" p14:dur="2000" advTm="63028"/>
    </mc:Choice>
    <mc:Fallback xmlns="">
      <p:transition spd="slow" advTm="63028"/>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FCAD3-44F5-4E4D-99F5-549BDFA2086B}"/>
              </a:ext>
            </a:extLst>
          </p:cNvPr>
          <p:cNvSpPr>
            <a:spLocks noGrp="1"/>
          </p:cNvSpPr>
          <p:nvPr>
            <p:ph type="title"/>
          </p:nvPr>
        </p:nvSpPr>
        <p:spPr/>
        <p:txBody>
          <a:bodyPr>
            <a:normAutofit/>
          </a:bodyPr>
          <a:lstStyle/>
          <a:p>
            <a:r>
              <a:rPr lang="en-US" sz="4000" dirty="0"/>
              <a:t> The Topic Levels of Code Level Component</a:t>
            </a:r>
          </a:p>
        </p:txBody>
      </p:sp>
      <p:sp>
        <p:nvSpPr>
          <p:cNvPr id="3" name="Content Placeholder 2">
            <a:extLst>
              <a:ext uri="{FF2B5EF4-FFF2-40B4-BE49-F238E27FC236}">
                <a16:creationId xmlns:a16="http://schemas.microsoft.com/office/drawing/2014/main" id="{F8F0905F-583F-43C2-A1CF-A147AD1E196E}"/>
              </a:ext>
            </a:extLst>
          </p:cNvPr>
          <p:cNvSpPr>
            <a:spLocks noGrp="1"/>
          </p:cNvSpPr>
          <p:nvPr>
            <p:ph idx="1"/>
          </p:nvPr>
        </p:nvSpPr>
        <p:spPr>
          <a:xfrm>
            <a:off x="838199" y="1825625"/>
            <a:ext cx="5516301" cy="4351338"/>
          </a:xfrm>
        </p:spPr>
        <p:txBody>
          <a:bodyPr/>
          <a:lstStyle/>
          <a:p>
            <a:r>
              <a:rPr lang="fr-FR" altLang="zh-CN" dirty="0"/>
              <a:t>Level 1: Documentation</a:t>
            </a:r>
          </a:p>
          <a:p>
            <a:r>
              <a:rPr lang="en-US" altLang="zh-CN" dirty="0"/>
              <a:t>Level 3: Intellectual Property Issues</a:t>
            </a:r>
          </a:p>
          <a:p>
            <a:r>
              <a:rPr lang="en-US" dirty="0"/>
              <a:t>Level 5: Packaging</a:t>
            </a:r>
          </a:p>
          <a:p>
            <a:r>
              <a:rPr lang="en-US" dirty="0"/>
              <a:t>Level 7: Standards compliance</a:t>
            </a:r>
          </a:p>
          <a:p>
            <a:r>
              <a:rPr lang="en-US" dirty="0"/>
              <a:t>Level 9: Verification and Testing</a:t>
            </a:r>
          </a:p>
          <a:p>
            <a:endParaRPr lang="en-US" dirty="0"/>
          </a:p>
          <a:p>
            <a:endParaRPr lang="en-US" dirty="0"/>
          </a:p>
        </p:txBody>
      </p:sp>
      <p:sp>
        <p:nvSpPr>
          <p:cNvPr id="4" name="Content Placeholder 2">
            <a:extLst>
              <a:ext uri="{FF2B5EF4-FFF2-40B4-BE49-F238E27FC236}">
                <a16:creationId xmlns:a16="http://schemas.microsoft.com/office/drawing/2014/main" id="{7EA37977-56E0-44D5-8CA3-7BC7FA8ECD94}"/>
              </a:ext>
            </a:extLst>
          </p:cNvPr>
          <p:cNvSpPr txBox="1">
            <a:spLocks/>
          </p:cNvSpPr>
          <p:nvPr/>
        </p:nvSpPr>
        <p:spPr>
          <a:xfrm>
            <a:off x="6597568" y="1825625"/>
            <a:ext cx="3861122"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altLang="zh-CN" dirty="0"/>
              <a:t>Level 2: Extensibility</a:t>
            </a:r>
          </a:p>
          <a:p>
            <a:r>
              <a:rPr lang="en-US" altLang="zh-CN" dirty="0"/>
              <a:t>Level 4: Modularity</a:t>
            </a:r>
          </a:p>
          <a:p>
            <a:r>
              <a:rPr lang="en-US" dirty="0"/>
              <a:t>Level 6: Portability</a:t>
            </a:r>
          </a:p>
          <a:p>
            <a:r>
              <a:rPr lang="en-US" dirty="0"/>
              <a:t>Level 8: Support</a:t>
            </a:r>
          </a:p>
          <a:p>
            <a:endParaRPr lang="en-US" dirty="0"/>
          </a:p>
        </p:txBody>
      </p:sp>
    </p:spTree>
    <p:extLst>
      <p:ext uri="{BB962C8B-B14F-4D97-AF65-F5344CB8AC3E}">
        <p14:creationId xmlns:p14="http://schemas.microsoft.com/office/powerpoint/2010/main" val="3839188993"/>
      </p:ext>
    </p:extLst>
  </p:cSld>
  <p:clrMapOvr>
    <a:masterClrMapping/>
  </p:clrMapOvr>
  <mc:AlternateContent xmlns:mc="http://schemas.openxmlformats.org/markup-compatibility/2006" xmlns:p14="http://schemas.microsoft.com/office/powerpoint/2010/main">
    <mc:Choice Requires="p14">
      <p:transition spd="slow" p14:dur="2000" advTm="63028"/>
    </mc:Choice>
    <mc:Fallback xmlns="">
      <p:transition spd="slow" advTm="63028"/>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FCAD3-44F5-4E4D-99F5-549BDFA2086B}"/>
              </a:ext>
            </a:extLst>
          </p:cNvPr>
          <p:cNvSpPr>
            <a:spLocks noGrp="1"/>
          </p:cNvSpPr>
          <p:nvPr>
            <p:ph type="title"/>
          </p:nvPr>
        </p:nvSpPr>
        <p:spPr>
          <a:xfrm>
            <a:off x="838200" y="365125"/>
            <a:ext cx="11353800" cy="1325563"/>
          </a:xfrm>
        </p:spPr>
        <p:txBody>
          <a:bodyPr>
            <a:normAutofit/>
          </a:bodyPr>
          <a:lstStyle/>
          <a:p>
            <a:r>
              <a:rPr lang="en-US" sz="4000" dirty="0"/>
              <a:t>How to build Code Level Reusable Components</a:t>
            </a:r>
          </a:p>
        </p:txBody>
      </p:sp>
      <p:sp>
        <p:nvSpPr>
          <p:cNvPr id="3" name="Content Placeholder 2">
            <a:extLst>
              <a:ext uri="{FF2B5EF4-FFF2-40B4-BE49-F238E27FC236}">
                <a16:creationId xmlns:a16="http://schemas.microsoft.com/office/drawing/2014/main" id="{F8F0905F-583F-43C2-A1CF-A147AD1E196E}"/>
              </a:ext>
            </a:extLst>
          </p:cNvPr>
          <p:cNvSpPr>
            <a:spLocks noGrp="1"/>
          </p:cNvSpPr>
          <p:nvPr>
            <p:ph idx="1"/>
          </p:nvPr>
        </p:nvSpPr>
        <p:spPr/>
        <p:txBody>
          <a:bodyPr/>
          <a:lstStyle/>
          <a:p>
            <a:r>
              <a:rPr lang="en-US" altLang="zh-CN" dirty="0"/>
              <a:t>Class libraries </a:t>
            </a:r>
          </a:p>
          <a:p>
            <a:r>
              <a:rPr lang="en-US" altLang="zh-CN" dirty="0"/>
              <a:t>Function libraries </a:t>
            </a:r>
          </a:p>
          <a:p>
            <a:r>
              <a:rPr lang="en-US" dirty="0"/>
              <a:t>Design patterns </a:t>
            </a:r>
          </a:p>
          <a:p>
            <a:r>
              <a:rPr lang="en-US" dirty="0"/>
              <a:t>Framework Classes</a:t>
            </a:r>
          </a:p>
        </p:txBody>
      </p:sp>
      <p:pic>
        <p:nvPicPr>
          <p:cNvPr id="5" name="图片 4" descr="图片包含 游戏机, 钟表, 标志&#10;&#10;描述已自动生成">
            <a:extLst>
              <a:ext uri="{FF2B5EF4-FFF2-40B4-BE49-F238E27FC236}">
                <a16:creationId xmlns:a16="http://schemas.microsoft.com/office/drawing/2014/main" id="{10644F49-B5F9-4817-80B8-0F532C9B6CC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88406" y="1499590"/>
            <a:ext cx="4677373" cy="4677373"/>
          </a:xfrm>
          <a:prstGeom prst="rect">
            <a:avLst/>
          </a:prstGeom>
        </p:spPr>
      </p:pic>
    </p:spTree>
    <p:extLst>
      <p:ext uri="{BB962C8B-B14F-4D97-AF65-F5344CB8AC3E}">
        <p14:creationId xmlns:p14="http://schemas.microsoft.com/office/powerpoint/2010/main" val="953178870"/>
      </p:ext>
    </p:extLst>
  </p:cSld>
  <p:clrMapOvr>
    <a:masterClrMapping/>
  </p:clrMapOvr>
  <mc:AlternateContent xmlns:mc="http://schemas.openxmlformats.org/markup-compatibility/2006" xmlns:p14="http://schemas.microsoft.com/office/powerpoint/2010/main">
    <mc:Choice Requires="p14">
      <p:transition spd="slow" p14:dur="2000" advTm="63028"/>
    </mc:Choice>
    <mc:Fallback xmlns="">
      <p:transition spd="slow" advTm="63028"/>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FCAD3-44F5-4E4D-99F5-549BDFA2086B}"/>
              </a:ext>
            </a:extLst>
          </p:cNvPr>
          <p:cNvSpPr>
            <a:spLocks noGrp="1"/>
          </p:cNvSpPr>
          <p:nvPr>
            <p:ph type="title"/>
          </p:nvPr>
        </p:nvSpPr>
        <p:spPr>
          <a:xfrm>
            <a:off x="838200" y="365125"/>
            <a:ext cx="11353800" cy="1325563"/>
          </a:xfrm>
        </p:spPr>
        <p:txBody>
          <a:bodyPr>
            <a:normAutofit/>
          </a:bodyPr>
          <a:lstStyle/>
          <a:p>
            <a:r>
              <a:rPr lang="en-US" altLang="zh-CN" sz="4000" dirty="0"/>
              <a:t>Design patterns : Model/View/Controller (MVC)</a:t>
            </a:r>
          </a:p>
        </p:txBody>
      </p:sp>
      <p:pic>
        <p:nvPicPr>
          <p:cNvPr id="5" name="内容占位符 4" descr="手机屏幕截图&#10;&#10;描述已自动生成">
            <a:extLst>
              <a:ext uri="{FF2B5EF4-FFF2-40B4-BE49-F238E27FC236}">
                <a16:creationId xmlns:a16="http://schemas.microsoft.com/office/drawing/2014/main" id="{FE4D759F-CB5E-4BFD-BEB6-3A4D8929B247}"/>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571750" y="1969937"/>
            <a:ext cx="7048500" cy="2743200"/>
          </a:xfrm>
        </p:spPr>
      </p:pic>
    </p:spTree>
    <p:extLst>
      <p:ext uri="{BB962C8B-B14F-4D97-AF65-F5344CB8AC3E}">
        <p14:creationId xmlns:p14="http://schemas.microsoft.com/office/powerpoint/2010/main" val="2902967526"/>
      </p:ext>
    </p:extLst>
  </p:cSld>
  <p:clrMapOvr>
    <a:masterClrMapping/>
  </p:clrMapOvr>
  <mc:AlternateContent xmlns:mc="http://schemas.openxmlformats.org/markup-compatibility/2006" xmlns:p14="http://schemas.microsoft.com/office/powerpoint/2010/main">
    <mc:Choice Requires="p14">
      <p:transition spd="slow" p14:dur="2000" advTm="63028"/>
    </mc:Choice>
    <mc:Fallback xmlns="">
      <p:transition spd="slow" advTm="63028"/>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479</TotalTime>
  <Words>1999</Words>
  <Application>Microsoft Office PowerPoint</Application>
  <PresentationFormat>宽屏</PresentationFormat>
  <Paragraphs>133</Paragraphs>
  <Slides>13</Slides>
  <Notes>13</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13</vt:i4>
      </vt:variant>
    </vt:vector>
  </HeadingPairs>
  <TitlesOfParts>
    <vt:vector size="17" baseType="lpstr">
      <vt:lpstr>Arial</vt:lpstr>
      <vt:lpstr>Calibri</vt:lpstr>
      <vt:lpstr>Calibri Light</vt:lpstr>
      <vt:lpstr>Office Theme</vt:lpstr>
      <vt:lpstr>Code Level Reusable Software Components</vt:lpstr>
      <vt:lpstr>Background: Reuse advantages and failures </vt:lpstr>
      <vt:lpstr>What is a “Reusable Software Component?”</vt:lpstr>
      <vt:lpstr>Why Software Reuse?</vt:lpstr>
      <vt:lpstr>Why a component can be reused?</vt:lpstr>
      <vt:lpstr>Approaches Supporting Software Reuse</vt:lpstr>
      <vt:lpstr> The Topic Levels of Code Level Component</vt:lpstr>
      <vt:lpstr>How to build Code Level Reusable Components</vt:lpstr>
      <vt:lpstr>Design patterns : Model/View/Controller (MVC)</vt:lpstr>
      <vt:lpstr>Conclusion and future work</vt:lpstr>
      <vt:lpstr>Evaluation on this paper</vt:lpstr>
      <vt:lpstr>References </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Agile in the Military</dc:title>
  <dc:creator>Justin Kramer</dc:creator>
  <cp:lastModifiedBy>Ouyang, Lingrui</cp:lastModifiedBy>
  <cp:revision>272</cp:revision>
  <dcterms:created xsi:type="dcterms:W3CDTF">2020-03-26T17:56:39Z</dcterms:created>
  <dcterms:modified xsi:type="dcterms:W3CDTF">2020-04-15T20:45:40Z</dcterms:modified>
</cp:coreProperties>
</file>