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9" r:id="rId2"/>
    <p:sldId id="268" r:id="rId3"/>
    <p:sldId id="267" r:id="rId4"/>
    <p:sldId id="266" r:id="rId5"/>
    <p:sldId id="277" r:id="rId6"/>
    <p:sldId id="265" r:id="rId7"/>
    <p:sldId id="263" r:id="rId8"/>
    <p:sldId id="270" r:id="rId9"/>
    <p:sldId id="273" r:id="rId10"/>
    <p:sldId id="272" r:id="rId11"/>
    <p:sldId id="276"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19"/>
    <p:restoredTop sz="79456"/>
  </p:normalViewPr>
  <p:slideViewPr>
    <p:cSldViewPr snapToGrid="0" snapToObjects="1">
      <p:cViewPr varScale="1">
        <p:scale>
          <a:sx n="100" d="100"/>
          <a:sy n="100" d="100"/>
        </p:scale>
        <p:origin x="8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B06E3-8D68-DC4C-93EA-3FF250B82668}" type="datetimeFigureOut">
              <a:rPr lang="en-US" smtClean="0"/>
              <a:t>4/4/20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F469A-0DD9-2E4D-B8D8-995AFDFED9A6}" type="slidenum">
              <a:rPr lang="en-US" smtClean="0"/>
              <a:t>‹#›</a:t>
            </a:fld>
            <a:endParaRPr lang="en-US"/>
          </a:p>
        </p:txBody>
      </p:sp>
    </p:spTree>
    <p:extLst>
      <p:ext uri="{BB962C8B-B14F-4D97-AF65-F5344CB8AC3E}">
        <p14:creationId xmlns:p14="http://schemas.microsoft.com/office/powerpoint/2010/main" val="42556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37F469A-0DD9-2E4D-B8D8-995AFDFED9A6}" type="slidenum">
              <a:rPr lang="en-US" smtClean="0"/>
              <a:t>2</a:t>
            </a:fld>
            <a:endParaRPr lang="en-US"/>
          </a:p>
        </p:txBody>
      </p:sp>
    </p:spTree>
    <p:extLst>
      <p:ext uri="{BB962C8B-B14F-4D97-AF65-F5344CB8AC3E}">
        <p14:creationId xmlns:p14="http://schemas.microsoft.com/office/powerpoint/2010/main" val="384245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400" dirty="0"/>
          </a:p>
        </p:txBody>
      </p:sp>
      <p:sp>
        <p:nvSpPr>
          <p:cNvPr id="4" name="Slide Number Placeholder 3"/>
          <p:cNvSpPr>
            <a:spLocks noGrp="1"/>
          </p:cNvSpPr>
          <p:nvPr>
            <p:ph type="sldNum" sz="quarter" idx="5"/>
          </p:nvPr>
        </p:nvSpPr>
        <p:spPr/>
        <p:txBody>
          <a:bodyPr/>
          <a:lstStyle/>
          <a:p>
            <a:fld id="{237F469A-0DD9-2E4D-B8D8-995AFDFED9A6}" type="slidenum">
              <a:rPr lang="en-US" smtClean="0"/>
              <a:t>3</a:t>
            </a:fld>
            <a:endParaRPr lang="en-US"/>
          </a:p>
        </p:txBody>
      </p:sp>
    </p:spTree>
    <p:extLst>
      <p:ext uri="{BB962C8B-B14F-4D97-AF65-F5344CB8AC3E}">
        <p14:creationId xmlns:p14="http://schemas.microsoft.com/office/powerpoint/2010/main" val="20704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237F469A-0DD9-2E4D-B8D8-995AFDFED9A6}" type="slidenum">
              <a:rPr lang="en-US" smtClean="0"/>
              <a:t>4</a:t>
            </a:fld>
            <a:endParaRPr lang="en-US"/>
          </a:p>
        </p:txBody>
      </p:sp>
    </p:spTree>
    <p:extLst>
      <p:ext uri="{BB962C8B-B14F-4D97-AF65-F5344CB8AC3E}">
        <p14:creationId xmlns:p14="http://schemas.microsoft.com/office/powerpoint/2010/main" val="226502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95E0-88F8-1847-AB43-73D3F462B1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995D9A-0440-1B40-8724-4765922C5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98AE96-66FD-234A-B061-48B0B8B4B753}"/>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5" name="Footer Placeholder 4">
            <a:extLst>
              <a:ext uri="{FF2B5EF4-FFF2-40B4-BE49-F238E27FC236}">
                <a16:creationId xmlns:a16="http://schemas.microsoft.com/office/drawing/2014/main" id="{DAD02E38-C39B-F541-A48C-368939A7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1AC40-11B3-0F46-8A1B-E0D55034061F}"/>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34628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FAC6B-92B1-C949-A7DA-BACDB970D8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612C8D-40AA-A245-8A83-273B10569A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53731-E98D-9540-B21B-306CE546F623}"/>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5" name="Footer Placeholder 4">
            <a:extLst>
              <a:ext uri="{FF2B5EF4-FFF2-40B4-BE49-F238E27FC236}">
                <a16:creationId xmlns:a16="http://schemas.microsoft.com/office/drawing/2014/main" id="{5061F53A-0EE6-B14D-A9E9-42F3C0348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B1EA4-F3A0-5A42-9A98-18AD943F280F}"/>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415994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948F32-DAC6-B34F-96FF-CE08A713CF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70308-A7F4-2646-B4A3-78BB4CB59B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227F8-6E6A-744B-86D0-D90C6C9F5216}"/>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5" name="Footer Placeholder 4">
            <a:extLst>
              <a:ext uri="{FF2B5EF4-FFF2-40B4-BE49-F238E27FC236}">
                <a16:creationId xmlns:a16="http://schemas.microsoft.com/office/drawing/2014/main" id="{DB607C4E-9D2B-544E-AC67-6DC0EA232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3C0FA-4647-2649-ABD3-48B80A4CFC77}"/>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305147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6C77C-8655-BA42-A513-107520C62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0CA55-3D0D-7C45-9939-2DF76FD37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E1BE5-B18B-374E-9D48-52F99A9C13ED}"/>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5" name="Footer Placeholder 4">
            <a:extLst>
              <a:ext uri="{FF2B5EF4-FFF2-40B4-BE49-F238E27FC236}">
                <a16:creationId xmlns:a16="http://schemas.microsoft.com/office/drawing/2014/main" id="{8576737A-5BE4-5D46-B72D-1B07764C0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D4ED8-3B96-4D45-A330-17E96FC6BA9F}"/>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204926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1E6A-72A6-5646-9006-3933E206D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9C044C-E8F1-9447-B403-9F98BE1D53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AFC6EE-D700-D44E-BECE-97D854A0B907}"/>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5" name="Footer Placeholder 4">
            <a:extLst>
              <a:ext uri="{FF2B5EF4-FFF2-40B4-BE49-F238E27FC236}">
                <a16:creationId xmlns:a16="http://schemas.microsoft.com/office/drawing/2014/main" id="{3FE53DC8-A02F-A348-9D19-C836AF8A4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219D2-E975-9543-84A4-CA73C7B268DD}"/>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294454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6481-E900-1349-A338-17DB61C95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AAFED-71C1-7244-8834-27E187AAA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D77D58-38E2-3D49-9441-F772EF1102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9E7E7C-E7EE-FB48-92DE-431E0B8D9033}"/>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6" name="Footer Placeholder 5">
            <a:extLst>
              <a:ext uri="{FF2B5EF4-FFF2-40B4-BE49-F238E27FC236}">
                <a16:creationId xmlns:a16="http://schemas.microsoft.com/office/drawing/2014/main" id="{4AAA5947-36F2-4A4F-B749-406455ADD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B2DF1-FD76-E64F-9AA1-AB4B0AD67D33}"/>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63918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44F2-E153-D643-98D4-466A54BAA1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E920F-F600-2246-B79B-CEB5B9C846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27E43F-BEE0-1748-BDA2-727EFFAF8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CB039-75FA-CC44-9884-606878585B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4AE99-C706-764C-8301-E21714E78B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7ED06D-C87B-8748-9B69-45353724CCAD}"/>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8" name="Footer Placeholder 7">
            <a:extLst>
              <a:ext uri="{FF2B5EF4-FFF2-40B4-BE49-F238E27FC236}">
                <a16:creationId xmlns:a16="http://schemas.microsoft.com/office/drawing/2014/main" id="{F60081F6-76FE-1A44-BB42-01282C0CAD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2069CB-C6E7-5D44-A227-09A8E783F457}"/>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47783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C90A-AA0A-344B-B629-31D8FFC23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6CD060-D4FF-2546-B24A-D86CA05C6A46}"/>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4" name="Footer Placeholder 3">
            <a:extLst>
              <a:ext uri="{FF2B5EF4-FFF2-40B4-BE49-F238E27FC236}">
                <a16:creationId xmlns:a16="http://schemas.microsoft.com/office/drawing/2014/main" id="{B299FEF1-80F1-4E40-ACC0-710F142773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C470E7-81C7-214C-AAA1-B203F4999E1C}"/>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369067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D26631-8494-E44F-9F7E-173C6E9BB175}"/>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3" name="Footer Placeholder 2">
            <a:extLst>
              <a:ext uri="{FF2B5EF4-FFF2-40B4-BE49-F238E27FC236}">
                <a16:creationId xmlns:a16="http://schemas.microsoft.com/office/drawing/2014/main" id="{D8A7CC02-6DA2-BE4E-AA81-F16A9CA617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90C99F-A36C-6647-B4F0-7BEF7F8FA42A}"/>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207958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713F-6C79-BF47-A925-A429391E8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CCF8F-D472-6D4B-AC15-26E8C3AD7A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6E9D7C-9743-8346-A39D-C7A21470E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AF511-60E4-854C-A87E-A964DA392E6D}"/>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6" name="Footer Placeholder 5">
            <a:extLst>
              <a:ext uri="{FF2B5EF4-FFF2-40B4-BE49-F238E27FC236}">
                <a16:creationId xmlns:a16="http://schemas.microsoft.com/office/drawing/2014/main" id="{43E873E4-2A44-CA43-95D9-B047C9994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066D7-B9D7-CA4E-8118-9F98A577D9BB}"/>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32694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0A8F-F3DF-2441-9CF6-CA9170340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D9421-C08E-E341-9D9A-8FA43C639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8047E-4A0F-864E-B9BD-8F0C93FDB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B163F-58D3-A743-BA2B-2737DE1A8D25}"/>
              </a:ext>
            </a:extLst>
          </p:cNvPr>
          <p:cNvSpPr>
            <a:spLocks noGrp="1"/>
          </p:cNvSpPr>
          <p:nvPr>
            <p:ph type="dt" sz="half" idx="10"/>
          </p:nvPr>
        </p:nvSpPr>
        <p:spPr/>
        <p:txBody>
          <a:bodyPr/>
          <a:lstStyle/>
          <a:p>
            <a:fld id="{847EC046-E2F8-784D-A853-626C9906911E}" type="datetimeFigureOut">
              <a:rPr lang="en-US" smtClean="0"/>
              <a:t>4/4/20</a:t>
            </a:fld>
            <a:endParaRPr lang="en-US"/>
          </a:p>
        </p:txBody>
      </p:sp>
      <p:sp>
        <p:nvSpPr>
          <p:cNvPr id="6" name="Footer Placeholder 5">
            <a:extLst>
              <a:ext uri="{FF2B5EF4-FFF2-40B4-BE49-F238E27FC236}">
                <a16:creationId xmlns:a16="http://schemas.microsoft.com/office/drawing/2014/main" id="{113A77DA-353B-B340-AB62-35A293004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94EE8-7304-9B4C-A07B-9287ED900BD4}"/>
              </a:ext>
            </a:extLst>
          </p:cNvPr>
          <p:cNvSpPr>
            <a:spLocks noGrp="1"/>
          </p:cNvSpPr>
          <p:nvPr>
            <p:ph type="sldNum" sz="quarter" idx="12"/>
          </p:nvPr>
        </p:nvSpPr>
        <p:spPr/>
        <p:txBody>
          <a:bodyPr/>
          <a:lstStyle/>
          <a:p>
            <a:fld id="{45D408A0-D009-F849-88B2-3E67D835D962}" type="slidenum">
              <a:rPr lang="en-US" smtClean="0"/>
              <a:t>‹#›</a:t>
            </a:fld>
            <a:endParaRPr lang="en-US"/>
          </a:p>
        </p:txBody>
      </p:sp>
    </p:spTree>
    <p:extLst>
      <p:ext uri="{BB962C8B-B14F-4D97-AF65-F5344CB8AC3E}">
        <p14:creationId xmlns:p14="http://schemas.microsoft.com/office/powerpoint/2010/main" val="420260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4286C-AE40-2047-AC1F-F9F1E95AA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56A87A-3E50-144E-8E4F-69801F38A2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358BA-D834-B742-A7A7-5C36AA31B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EC046-E2F8-784D-A853-626C9906911E}" type="datetimeFigureOut">
              <a:rPr lang="en-US" smtClean="0"/>
              <a:t>4/4/20</a:t>
            </a:fld>
            <a:endParaRPr lang="en-US"/>
          </a:p>
        </p:txBody>
      </p:sp>
      <p:sp>
        <p:nvSpPr>
          <p:cNvPr id="5" name="Footer Placeholder 4">
            <a:extLst>
              <a:ext uri="{FF2B5EF4-FFF2-40B4-BE49-F238E27FC236}">
                <a16:creationId xmlns:a16="http://schemas.microsoft.com/office/drawing/2014/main" id="{66C0A98E-0C45-9949-B300-63099C194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18045-86B4-5F48-AF04-5AAF3C4BB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408A0-D009-F849-88B2-3E67D835D962}" type="slidenum">
              <a:rPr lang="en-US" smtClean="0"/>
              <a:t>‹#›</a:t>
            </a:fld>
            <a:endParaRPr lang="en-US"/>
          </a:p>
        </p:txBody>
      </p:sp>
    </p:spTree>
    <p:extLst>
      <p:ext uri="{BB962C8B-B14F-4D97-AF65-F5344CB8AC3E}">
        <p14:creationId xmlns:p14="http://schemas.microsoft.com/office/powerpoint/2010/main" val="380365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arkinson.org/Understanding-Parkinsons/Statistic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1.png"/><Relationship Id="rId7" Type="http://schemas.openxmlformats.org/officeDocument/2006/relationships/hyperlink" Target="https://creativecommons.org/licenses/by-nd/3.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flickr.com/photos/29881930@N00/2085856619" TargetMode="External"/><Relationship Id="rId5" Type="http://schemas.openxmlformats.org/officeDocument/2006/relationships/image" Target="../media/image2.jpeg"/><Relationship Id="rId4" Type="http://schemas.openxmlformats.org/officeDocument/2006/relationships/hyperlink" Target="http://www.pngall.com/cloud-server-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F2A04-5015-6943-AEDE-13A2B945A7EF}"/>
              </a:ext>
            </a:extLst>
          </p:cNvPr>
          <p:cNvSpPr>
            <a:spLocks noGrp="1"/>
          </p:cNvSpPr>
          <p:nvPr>
            <p:ph type="ctrTitle"/>
          </p:nvPr>
        </p:nvSpPr>
        <p:spPr>
          <a:xfrm>
            <a:off x="838199" y="1093788"/>
            <a:ext cx="10506455" cy="2967208"/>
          </a:xfrm>
        </p:spPr>
        <p:txBody>
          <a:bodyPr>
            <a:normAutofit/>
          </a:bodyPr>
          <a:lstStyle/>
          <a:p>
            <a:pPr algn="l"/>
            <a:r>
              <a:rPr lang="en-US" sz="8000"/>
              <a:t>Parkinson’s Detection Application</a:t>
            </a:r>
          </a:p>
        </p:txBody>
      </p:sp>
      <p:sp>
        <p:nvSpPr>
          <p:cNvPr id="3" name="Subtitle 2">
            <a:extLst>
              <a:ext uri="{FF2B5EF4-FFF2-40B4-BE49-F238E27FC236}">
                <a16:creationId xmlns:a16="http://schemas.microsoft.com/office/drawing/2014/main" id="{D925B84E-72AA-D743-986F-7CD7C3EBB44B}"/>
              </a:ext>
            </a:extLst>
          </p:cNvPr>
          <p:cNvSpPr>
            <a:spLocks noGrp="1"/>
          </p:cNvSpPr>
          <p:nvPr>
            <p:ph type="subTitle" idx="1"/>
          </p:nvPr>
        </p:nvSpPr>
        <p:spPr>
          <a:xfrm>
            <a:off x="7400924" y="4619624"/>
            <a:ext cx="3946779" cy="1038225"/>
          </a:xfrm>
        </p:spPr>
        <p:txBody>
          <a:bodyPr>
            <a:normAutofit/>
          </a:bodyPr>
          <a:lstStyle/>
          <a:p>
            <a:pPr algn="r"/>
            <a:r>
              <a:rPr lang="en-US"/>
              <a:t>Milestone 2</a:t>
            </a:r>
          </a:p>
          <a:p>
            <a:pPr algn="r"/>
            <a:r>
              <a:rPr lang="en-US"/>
              <a:t>-Pratik Musale</a:t>
            </a:r>
          </a:p>
        </p:txBody>
      </p:sp>
    </p:spTree>
    <p:extLst>
      <p:ext uri="{BB962C8B-B14F-4D97-AF65-F5344CB8AC3E}">
        <p14:creationId xmlns:p14="http://schemas.microsoft.com/office/powerpoint/2010/main" val="24536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1CF8-7F4C-8B47-A088-CD2A188624B8}"/>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0598E1C1-3DA7-D941-B207-DC2F8E74327C}"/>
              </a:ext>
            </a:extLst>
          </p:cNvPr>
          <p:cNvSpPr>
            <a:spLocks noGrp="1"/>
          </p:cNvSpPr>
          <p:nvPr>
            <p:ph idx="1"/>
          </p:nvPr>
        </p:nvSpPr>
        <p:spPr>
          <a:xfrm>
            <a:off x="838200" y="1825625"/>
            <a:ext cx="5359400" cy="4351338"/>
          </a:xfrm>
        </p:spPr>
        <p:txBody>
          <a:bodyPr/>
          <a:lstStyle/>
          <a:p>
            <a:r>
              <a:rPr lang="en-US" dirty="0"/>
              <a:t>The user gets notified and now he/she can contact health official.</a:t>
            </a:r>
          </a:p>
        </p:txBody>
      </p:sp>
      <p:pic>
        <p:nvPicPr>
          <p:cNvPr id="5" name="Picture 4" descr="A screenshot of a cell phone&#10;&#10;Description automatically generated">
            <a:extLst>
              <a:ext uri="{FF2B5EF4-FFF2-40B4-BE49-F238E27FC236}">
                <a16:creationId xmlns:a16="http://schemas.microsoft.com/office/drawing/2014/main" id="{27F77261-7A5B-1946-B855-93B1C4822E8C}"/>
              </a:ext>
            </a:extLst>
          </p:cNvPr>
          <p:cNvPicPr>
            <a:picLocks noChangeAspect="1"/>
          </p:cNvPicPr>
          <p:nvPr/>
        </p:nvPicPr>
        <p:blipFill>
          <a:blip r:embed="rId2"/>
          <a:stretch>
            <a:fillRect/>
          </a:stretch>
        </p:blipFill>
        <p:spPr>
          <a:xfrm>
            <a:off x="7341937" y="812800"/>
            <a:ext cx="2642134" cy="5577840"/>
          </a:xfrm>
          <a:prstGeom prst="rect">
            <a:avLst/>
          </a:prstGeom>
        </p:spPr>
      </p:pic>
    </p:spTree>
    <p:extLst>
      <p:ext uri="{BB962C8B-B14F-4D97-AF65-F5344CB8AC3E}">
        <p14:creationId xmlns:p14="http://schemas.microsoft.com/office/powerpoint/2010/main" val="226147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521E-DE9A-6146-8C67-5EE78044D85C}"/>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118E0230-56FE-C54F-B36B-567765AF27F4}"/>
              </a:ext>
            </a:extLst>
          </p:cNvPr>
          <p:cNvSpPr>
            <a:spLocks noGrp="1"/>
          </p:cNvSpPr>
          <p:nvPr>
            <p:ph idx="1"/>
          </p:nvPr>
        </p:nvSpPr>
        <p:spPr/>
        <p:txBody>
          <a:bodyPr/>
          <a:lstStyle/>
          <a:p>
            <a:pPr algn="just"/>
            <a:r>
              <a:rPr lang="en-US" dirty="0"/>
              <a:t>Need a User Sign In process:</a:t>
            </a:r>
          </a:p>
          <a:p>
            <a:pPr lvl="1" algn="just"/>
            <a:r>
              <a:rPr lang="en-US" dirty="0"/>
              <a:t>Tentative Plan: To use school’s login Process. Started working on it.  With the proper cloud database, anyone within the organization can utilize this application.</a:t>
            </a:r>
          </a:p>
          <a:p>
            <a:pPr algn="just"/>
            <a:r>
              <a:rPr lang="en-US" dirty="0"/>
              <a:t>Artificial Intelligence can be implemented if we get an actual user study data. This can help us determine if the user is going to get an attack or not.</a:t>
            </a:r>
          </a:p>
          <a:p>
            <a:r>
              <a:rPr lang="en-US" dirty="0"/>
              <a:t>New devices like smartwatches need to be user. As of now I don’t own any. But it will be interesting to watch if there are any changes.</a:t>
            </a:r>
          </a:p>
          <a:p>
            <a:endParaRPr lang="en-US" dirty="0"/>
          </a:p>
        </p:txBody>
      </p:sp>
    </p:spTree>
    <p:extLst>
      <p:ext uri="{BB962C8B-B14F-4D97-AF65-F5344CB8AC3E}">
        <p14:creationId xmlns:p14="http://schemas.microsoft.com/office/powerpoint/2010/main" val="295455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521E-DE9A-6146-8C67-5EE78044D85C}"/>
              </a:ext>
            </a:extLst>
          </p:cNvPr>
          <p:cNvSpPr>
            <a:spLocks noGrp="1"/>
          </p:cNvSpPr>
          <p:nvPr>
            <p:ph type="title"/>
          </p:nvPr>
        </p:nvSpPr>
        <p:spPr/>
        <p:txBody>
          <a:bodyPr/>
          <a:lstStyle/>
          <a:p>
            <a:r>
              <a:rPr lang="en-US" dirty="0"/>
              <a:t>Code</a:t>
            </a:r>
          </a:p>
        </p:txBody>
      </p:sp>
      <p:sp>
        <p:nvSpPr>
          <p:cNvPr id="3" name="Content Placeholder 2">
            <a:extLst>
              <a:ext uri="{FF2B5EF4-FFF2-40B4-BE49-F238E27FC236}">
                <a16:creationId xmlns:a16="http://schemas.microsoft.com/office/drawing/2014/main" id="{118E0230-56FE-C54F-B36B-567765AF27F4}"/>
              </a:ext>
            </a:extLst>
          </p:cNvPr>
          <p:cNvSpPr>
            <a:spLocks noGrp="1"/>
          </p:cNvSpPr>
          <p:nvPr>
            <p:ph idx="1"/>
          </p:nvPr>
        </p:nvSpPr>
        <p:spPr/>
        <p:txBody>
          <a:bodyPr/>
          <a:lstStyle/>
          <a:p>
            <a:r>
              <a:rPr lang="en-US" dirty="0"/>
              <a:t>I’ll be uploading the code to GitHub after the sign in process requirement is completed.</a:t>
            </a:r>
          </a:p>
        </p:txBody>
      </p:sp>
    </p:spTree>
    <p:extLst>
      <p:ext uri="{BB962C8B-B14F-4D97-AF65-F5344CB8AC3E}">
        <p14:creationId xmlns:p14="http://schemas.microsoft.com/office/powerpoint/2010/main" val="71313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521E-DE9A-6146-8C67-5EE78044D85C}"/>
              </a:ext>
            </a:extLst>
          </p:cNvPr>
          <p:cNvSpPr>
            <a:spLocks noGrp="1"/>
          </p:cNvSpPr>
          <p:nvPr>
            <p:ph type="title"/>
          </p:nvPr>
        </p:nvSpPr>
        <p:spPr/>
        <p:txBody>
          <a:bodyPr/>
          <a:lstStyle/>
          <a:p>
            <a:r>
              <a:rPr lang="en-US" dirty="0" err="1"/>
              <a:t>Refrences</a:t>
            </a:r>
            <a:endParaRPr lang="en-US" dirty="0"/>
          </a:p>
        </p:txBody>
      </p:sp>
      <p:sp>
        <p:nvSpPr>
          <p:cNvPr id="3" name="Content Placeholder 2">
            <a:extLst>
              <a:ext uri="{FF2B5EF4-FFF2-40B4-BE49-F238E27FC236}">
                <a16:creationId xmlns:a16="http://schemas.microsoft.com/office/drawing/2014/main" id="{118E0230-56FE-C54F-B36B-567765AF27F4}"/>
              </a:ext>
            </a:extLst>
          </p:cNvPr>
          <p:cNvSpPr>
            <a:spLocks noGrp="1"/>
          </p:cNvSpPr>
          <p:nvPr>
            <p:ph idx="1"/>
          </p:nvPr>
        </p:nvSpPr>
        <p:spPr/>
        <p:txBody>
          <a:bodyPr/>
          <a:lstStyle/>
          <a:p>
            <a:pPr marL="0" indent="0">
              <a:buNone/>
            </a:pPr>
            <a:r>
              <a:rPr lang="en-US" dirty="0"/>
              <a:t>[1] Link:  </a:t>
            </a:r>
            <a:r>
              <a:rPr lang="en-US" dirty="0">
                <a:hlinkClick r:id="rId2"/>
              </a:rPr>
              <a:t>https://www.parkinson.org/Understanding-Parkinsons/Statistics</a:t>
            </a:r>
            <a:endParaRPr lang="en-US" dirty="0"/>
          </a:p>
          <a:p>
            <a:pPr marL="0" indent="0">
              <a:buNone/>
            </a:pPr>
            <a:r>
              <a:rPr lang="en-US" dirty="0"/>
              <a:t>[2] Link: https://</a:t>
            </a:r>
            <a:r>
              <a:rPr lang="en-US" dirty="0" err="1"/>
              <a:t>parkinsonsnewstoday.com</a:t>
            </a:r>
            <a:r>
              <a:rPr lang="en-US" dirty="0"/>
              <a:t>/2019/10/04/wearable-sensors-offer-way-of-ably-monitoring-day-to-day-movement-in-parkinsons-patients-study-says/</a:t>
            </a:r>
          </a:p>
          <a:p>
            <a:pPr marL="0" indent="0">
              <a:buNone/>
            </a:pPr>
            <a:endParaRPr lang="en-US" dirty="0"/>
          </a:p>
        </p:txBody>
      </p:sp>
    </p:spTree>
    <p:extLst>
      <p:ext uri="{BB962C8B-B14F-4D97-AF65-F5344CB8AC3E}">
        <p14:creationId xmlns:p14="http://schemas.microsoft.com/office/powerpoint/2010/main" val="309319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F74F-2E32-3646-8D09-DEA84B3E159E}"/>
              </a:ext>
            </a:extLst>
          </p:cNvPr>
          <p:cNvSpPr>
            <a:spLocks noGrp="1"/>
          </p:cNvSpPr>
          <p:nvPr>
            <p:ph type="title"/>
          </p:nvPr>
        </p:nvSpPr>
        <p:spPr>
          <a:xfrm>
            <a:off x="1115568" y="548640"/>
            <a:ext cx="10168128" cy="1179576"/>
          </a:xfrm>
        </p:spPr>
        <p:txBody>
          <a:bodyPr>
            <a:normAutofit/>
          </a:bodyPr>
          <a:lstStyle/>
          <a:p>
            <a:r>
              <a:rPr lang="en-US" sz="4000" dirty="0"/>
              <a:t>Motivation</a:t>
            </a:r>
          </a:p>
        </p:txBody>
      </p:sp>
      <p:sp>
        <p:nvSpPr>
          <p:cNvPr id="3" name="Content Placeholder 2">
            <a:extLst>
              <a:ext uri="{FF2B5EF4-FFF2-40B4-BE49-F238E27FC236}">
                <a16:creationId xmlns:a16="http://schemas.microsoft.com/office/drawing/2014/main" id="{0B4EA317-6ABB-5F48-8CAB-9F49F65B828F}"/>
              </a:ext>
            </a:extLst>
          </p:cNvPr>
          <p:cNvSpPr>
            <a:spLocks noGrp="1"/>
          </p:cNvSpPr>
          <p:nvPr>
            <p:ph idx="1"/>
          </p:nvPr>
        </p:nvSpPr>
        <p:spPr>
          <a:xfrm>
            <a:off x="1115568" y="2481943"/>
            <a:ext cx="10168128" cy="3695020"/>
          </a:xfrm>
        </p:spPr>
        <p:txBody>
          <a:bodyPr>
            <a:normAutofit/>
          </a:bodyPr>
          <a:lstStyle/>
          <a:p>
            <a:r>
              <a:rPr lang="en-US" sz="2200" dirty="0"/>
              <a:t>There are about 60,000 Americans with Parkinson’s Disease. And nearly 10 million worldwide. [1]</a:t>
            </a:r>
          </a:p>
          <a:p>
            <a:r>
              <a:rPr lang="en-US" sz="2200" dirty="0"/>
              <a:t>This disease requires a constant monitoring which can be done either with a smartphone or smartwatch. [2]</a:t>
            </a:r>
          </a:p>
          <a:p>
            <a:r>
              <a:rPr lang="en-US" sz="2200" dirty="0"/>
              <a:t>For a prototype I am considering only a smartphone use case.</a:t>
            </a:r>
          </a:p>
          <a:p>
            <a:endParaRPr lang="en-US" sz="2200" dirty="0"/>
          </a:p>
        </p:txBody>
      </p:sp>
    </p:spTree>
    <p:extLst>
      <p:ext uri="{BB962C8B-B14F-4D97-AF65-F5344CB8AC3E}">
        <p14:creationId xmlns:p14="http://schemas.microsoft.com/office/powerpoint/2010/main" val="78275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F74F-2E32-3646-8D09-DEA84B3E159E}"/>
              </a:ext>
            </a:extLst>
          </p:cNvPr>
          <p:cNvSpPr>
            <a:spLocks noGrp="1"/>
          </p:cNvSpPr>
          <p:nvPr>
            <p:ph type="title"/>
          </p:nvPr>
        </p:nvSpPr>
        <p:spPr>
          <a:xfrm>
            <a:off x="1115568" y="548640"/>
            <a:ext cx="10168128" cy="1179576"/>
          </a:xfrm>
        </p:spPr>
        <p:txBody>
          <a:bodyPr>
            <a:normAutofit/>
          </a:bodyPr>
          <a:lstStyle/>
          <a:p>
            <a:r>
              <a:rPr lang="en-US" sz="4000"/>
              <a:t>Idea</a:t>
            </a:r>
          </a:p>
        </p:txBody>
      </p:sp>
      <p:sp>
        <p:nvSpPr>
          <p:cNvPr id="3" name="Content Placeholder 2">
            <a:extLst>
              <a:ext uri="{FF2B5EF4-FFF2-40B4-BE49-F238E27FC236}">
                <a16:creationId xmlns:a16="http://schemas.microsoft.com/office/drawing/2014/main" id="{0B4EA317-6ABB-5F48-8CAB-9F49F65B828F}"/>
              </a:ext>
            </a:extLst>
          </p:cNvPr>
          <p:cNvSpPr>
            <a:spLocks noGrp="1"/>
          </p:cNvSpPr>
          <p:nvPr>
            <p:ph idx="1"/>
          </p:nvPr>
        </p:nvSpPr>
        <p:spPr>
          <a:xfrm>
            <a:off x="1115568" y="2481943"/>
            <a:ext cx="10168128" cy="3695020"/>
          </a:xfrm>
        </p:spPr>
        <p:txBody>
          <a:bodyPr>
            <a:normAutofit/>
          </a:bodyPr>
          <a:lstStyle/>
          <a:p>
            <a:pPr algn="just"/>
            <a:r>
              <a:rPr lang="en-US" sz="2200" dirty="0"/>
              <a:t>Created an Application which uses the motion sensor’s in Android Smartphone to Detect Motion.</a:t>
            </a:r>
          </a:p>
          <a:p>
            <a:pPr algn="just"/>
            <a:r>
              <a:rPr lang="en-US" sz="2200" dirty="0"/>
              <a:t>This, motion will be monitored continuously and sent to a local server as the Parkinson’s disease attack is very time sensitive and appropriate action needs to be taken</a:t>
            </a:r>
          </a:p>
          <a:p>
            <a:endParaRPr lang="en-US" sz="2200" dirty="0"/>
          </a:p>
        </p:txBody>
      </p:sp>
    </p:spTree>
    <p:extLst>
      <p:ext uri="{BB962C8B-B14F-4D97-AF65-F5344CB8AC3E}">
        <p14:creationId xmlns:p14="http://schemas.microsoft.com/office/powerpoint/2010/main" val="51792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able, holding, remote, computer&#10;&#10;Description automatically generated">
            <a:extLst>
              <a:ext uri="{FF2B5EF4-FFF2-40B4-BE49-F238E27FC236}">
                <a16:creationId xmlns:a16="http://schemas.microsoft.com/office/drawing/2014/main" id="{A0937727-E8BC-6D44-90D2-3F13CB95EE0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0630" r="1" b="4333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Content Placeholder 4" descr="A picture containing person, outdoor, man, holding&#10;&#10;Description automatically generated">
            <a:extLst>
              <a:ext uri="{FF2B5EF4-FFF2-40B4-BE49-F238E27FC236}">
                <a16:creationId xmlns:a16="http://schemas.microsoft.com/office/drawing/2014/main" id="{E365E758-9256-A743-977A-1ABDBE6055AB}"/>
              </a:ext>
            </a:extLst>
          </p:cNvPr>
          <p:cNvPicPr>
            <a:picLocks noGrp="1" noChangeAspect="1"/>
          </p:cNvPicPr>
          <p:nvPr>
            <p:ph sz="half" idx="1"/>
          </p:nvPr>
        </p:nvPicPr>
        <p:blipFill rotWithShape="1">
          <a:blip r:embed="rId5">
            <a:extLst>
              <a:ext uri="{837473B0-CC2E-450A-ABE3-18F120FF3D39}">
                <a1611:picAttrSrcUrl xmlns:a1611="http://schemas.microsoft.com/office/drawing/2016/11/main" r:id="rId6"/>
              </a:ext>
            </a:extLst>
          </a:blip>
          <a:srcRect r="-2" b="3102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AFEB54B0-49C5-DB43-A627-80FA656CC354}"/>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kern="1200">
                <a:solidFill>
                  <a:schemeClr val="tx1"/>
                </a:solidFill>
                <a:latin typeface="+mj-lt"/>
                <a:ea typeface="+mj-ea"/>
                <a:cs typeface="+mj-cs"/>
              </a:rPr>
              <a:t>Application Scenario</a:t>
            </a:r>
          </a:p>
        </p:txBody>
      </p:sp>
      <p:sp>
        <p:nvSpPr>
          <p:cNvPr id="15" name="Content Placeholder 14">
            <a:extLst>
              <a:ext uri="{FF2B5EF4-FFF2-40B4-BE49-F238E27FC236}">
                <a16:creationId xmlns:a16="http://schemas.microsoft.com/office/drawing/2014/main" id="{A13872B3-6208-3145-B121-76427FBDE66B}"/>
              </a:ext>
            </a:extLst>
          </p:cNvPr>
          <p:cNvSpPr>
            <a:spLocks noGrp="1"/>
          </p:cNvSpPr>
          <p:nvPr>
            <p:ph sz="half" idx="2"/>
          </p:nvPr>
        </p:nvSpPr>
        <p:spPr>
          <a:xfrm>
            <a:off x="448056" y="2512611"/>
            <a:ext cx="4832803" cy="3664351"/>
          </a:xfrm>
        </p:spPr>
        <p:txBody>
          <a:bodyPr vert="horz" lIns="91440" tIns="45720" rIns="91440" bIns="45720" rtlCol="0">
            <a:normAutofit/>
          </a:bodyPr>
          <a:lstStyle/>
          <a:p>
            <a:r>
              <a:rPr lang="en-US" sz="2000"/>
              <a:t>Parkinson’s user is using the mobile phone continuously and the motion sensor on the phone is used to record the sensor values</a:t>
            </a:r>
          </a:p>
          <a:p>
            <a:r>
              <a:rPr lang="en-US" sz="2000"/>
              <a:t>A server, or a cloud server will be used to get the values of the sensor and compute on them and decide if there is an abrupt change in the sensor values. If yes, the user will be alerted. Before a major attack.</a:t>
            </a:r>
          </a:p>
          <a:p>
            <a:endParaRPr lang="en-US" sz="2000"/>
          </a:p>
        </p:txBody>
      </p:sp>
      <p:sp>
        <p:nvSpPr>
          <p:cNvPr id="6" name="TextBox 5">
            <a:extLst>
              <a:ext uri="{FF2B5EF4-FFF2-40B4-BE49-F238E27FC236}">
                <a16:creationId xmlns:a16="http://schemas.microsoft.com/office/drawing/2014/main" id="{0BA38090-5C73-E04D-B7FC-0AF0AEEEAC38}"/>
              </a:ext>
            </a:extLst>
          </p:cNvPr>
          <p:cNvSpPr txBox="1"/>
          <p:nvPr/>
        </p:nvSpPr>
        <p:spPr>
          <a:xfrm>
            <a:off x="9865722" y="6870700"/>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flickr.com/photos/29881930@N00/208585661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18" name="TextBox 17">
            <a:extLst>
              <a:ext uri="{FF2B5EF4-FFF2-40B4-BE49-F238E27FC236}">
                <a16:creationId xmlns:a16="http://schemas.microsoft.com/office/drawing/2014/main" id="{F1EA0326-67CA-CC41-8BF6-ED4455DDD620}"/>
              </a:ext>
            </a:extLst>
          </p:cNvPr>
          <p:cNvSpPr txBox="1"/>
          <p:nvPr/>
        </p:nvSpPr>
        <p:spPr>
          <a:xfrm>
            <a:off x="7533156" y="6870700"/>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pngall.com/cloud-server-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23230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EC4F4-3A9F-084D-B5E0-A12C85A02344}"/>
              </a:ext>
            </a:extLst>
          </p:cNvPr>
          <p:cNvSpPr>
            <a:spLocks noGrp="1"/>
          </p:cNvSpPr>
          <p:nvPr>
            <p:ph type="title"/>
          </p:nvPr>
        </p:nvSpPr>
        <p:spPr/>
        <p:txBody>
          <a:bodyPr/>
          <a:lstStyle/>
          <a:p>
            <a:r>
              <a:rPr lang="en-US" dirty="0"/>
              <a:t>Current Progress</a:t>
            </a:r>
          </a:p>
        </p:txBody>
      </p:sp>
      <p:sp>
        <p:nvSpPr>
          <p:cNvPr id="6" name="Content Placeholder 5">
            <a:extLst>
              <a:ext uri="{FF2B5EF4-FFF2-40B4-BE49-F238E27FC236}">
                <a16:creationId xmlns:a16="http://schemas.microsoft.com/office/drawing/2014/main" id="{305741C1-BE2F-BD44-A317-1594CA2DC6B4}"/>
              </a:ext>
            </a:extLst>
          </p:cNvPr>
          <p:cNvSpPr>
            <a:spLocks noGrp="1"/>
          </p:cNvSpPr>
          <p:nvPr>
            <p:ph idx="1"/>
          </p:nvPr>
        </p:nvSpPr>
        <p:spPr/>
        <p:txBody>
          <a:bodyPr/>
          <a:lstStyle/>
          <a:p>
            <a:r>
              <a:rPr lang="en-US" dirty="0"/>
              <a:t>Initial Design required and mentioned in Milestone 1 is all completed.</a:t>
            </a:r>
          </a:p>
          <a:p>
            <a:r>
              <a:rPr lang="en-US" dirty="0"/>
              <a:t>Found some additional requirements:</a:t>
            </a:r>
          </a:p>
          <a:p>
            <a:pPr lvl="1"/>
            <a:r>
              <a:rPr lang="en-US" dirty="0"/>
              <a:t>User/ Organizational Sign.</a:t>
            </a:r>
          </a:p>
          <a:p>
            <a:r>
              <a:rPr lang="en-US" dirty="0"/>
              <a:t>Planning to finish this before the final project.</a:t>
            </a:r>
          </a:p>
        </p:txBody>
      </p:sp>
    </p:spTree>
    <p:extLst>
      <p:ext uri="{BB962C8B-B14F-4D97-AF65-F5344CB8AC3E}">
        <p14:creationId xmlns:p14="http://schemas.microsoft.com/office/powerpoint/2010/main" val="10505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87D8-8846-A94A-B2F8-D7F9C89983D8}"/>
              </a:ext>
            </a:extLst>
          </p:cNvPr>
          <p:cNvSpPr>
            <a:spLocks noGrp="1"/>
          </p:cNvSpPr>
          <p:nvPr>
            <p:ph type="title"/>
          </p:nvPr>
        </p:nvSpPr>
        <p:spPr>
          <a:xfrm>
            <a:off x="1115568" y="548640"/>
            <a:ext cx="10168128" cy="1179576"/>
          </a:xfrm>
        </p:spPr>
        <p:txBody>
          <a:bodyPr>
            <a:normAutofit/>
          </a:bodyPr>
          <a:lstStyle/>
          <a:p>
            <a:r>
              <a:rPr lang="en-US" sz="4000" dirty="0"/>
              <a:t>Implementation</a:t>
            </a:r>
          </a:p>
        </p:txBody>
      </p:sp>
      <p:sp>
        <p:nvSpPr>
          <p:cNvPr id="3" name="Content Placeholder 2">
            <a:extLst>
              <a:ext uri="{FF2B5EF4-FFF2-40B4-BE49-F238E27FC236}">
                <a16:creationId xmlns:a16="http://schemas.microsoft.com/office/drawing/2014/main" id="{7A20C225-FAE4-8249-98FB-0DA6C71D3C2D}"/>
              </a:ext>
            </a:extLst>
          </p:cNvPr>
          <p:cNvSpPr>
            <a:spLocks noGrp="1"/>
          </p:cNvSpPr>
          <p:nvPr>
            <p:ph idx="1"/>
          </p:nvPr>
        </p:nvSpPr>
        <p:spPr>
          <a:xfrm>
            <a:off x="498834" y="2487168"/>
            <a:ext cx="2663466" cy="2821432"/>
          </a:xfrm>
        </p:spPr>
        <p:txBody>
          <a:bodyPr>
            <a:normAutofit/>
          </a:bodyPr>
          <a:lstStyle/>
          <a:p>
            <a:r>
              <a:rPr lang="en-US" sz="2200" dirty="0"/>
              <a:t>Created a python server which runs on the current Network, with the help of port forwarding. (Testing is done on my current Home Network)</a:t>
            </a:r>
          </a:p>
          <a:p>
            <a:endParaRPr lang="en-US" sz="2200" dirty="0"/>
          </a:p>
        </p:txBody>
      </p:sp>
      <p:pic>
        <p:nvPicPr>
          <p:cNvPr id="5" name="Picture 4" descr="A screenshot of a cell phone&#10;&#10;Description automatically generated">
            <a:extLst>
              <a:ext uri="{FF2B5EF4-FFF2-40B4-BE49-F238E27FC236}">
                <a16:creationId xmlns:a16="http://schemas.microsoft.com/office/drawing/2014/main" id="{B0606525-4083-3446-B6F6-C9BCB3AECF53}"/>
              </a:ext>
            </a:extLst>
          </p:cNvPr>
          <p:cNvPicPr>
            <a:picLocks noChangeAspect="1"/>
          </p:cNvPicPr>
          <p:nvPr/>
        </p:nvPicPr>
        <p:blipFill>
          <a:blip r:embed="rId2"/>
          <a:stretch>
            <a:fillRect/>
          </a:stretch>
        </p:blipFill>
        <p:spPr>
          <a:xfrm>
            <a:off x="3162300" y="2276856"/>
            <a:ext cx="8661400" cy="4441444"/>
          </a:xfrm>
          <a:prstGeom prst="rect">
            <a:avLst/>
          </a:prstGeom>
        </p:spPr>
      </p:pic>
    </p:spTree>
    <p:extLst>
      <p:ext uri="{BB962C8B-B14F-4D97-AF65-F5344CB8AC3E}">
        <p14:creationId xmlns:p14="http://schemas.microsoft.com/office/powerpoint/2010/main" val="299036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1CF8-7F4C-8B47-A088-CD2A188624B8}"/>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0598E1C1-3DA7-D941-B207-DC2F8E74327C}"/>
              </a:ext>
            </a:extLst>
          </p:cNvPr>
          <p:cNvSpPr>
            <a:spLocks noGrp="1"/>
          </p:cNvSpPr>
          <p:nvPr>
            <p:ph idx="1"/>
          </p:nvPr>
        </p:nvSpPr>
        <p:spPr>
          <a:xfrm>
            <a:off x="838200" y="1825625"/>
            <a:ext cx="5359400" cy="4351338"/>
          </a:xfrm>
        </p:spPr>
        <p:txBody>
          <a:bodyPr/>
          <a:lstStyle/>
          <a:p>
            <a:r>
              <a:rPr lang="en-US" dirty="0"/>
              <a:t>Created an Android Application with a basic button user Interface.</a:t>
            </a:r>
          </a:p>
          <a:p>
            <a:r>
              <a:rPr lang="en-US" dirty="0"/>
              <a:t>Right now the implementation has a hardcoded User.</a:t>
            </a:r>
          </a:p>
          <a:p>
            <a:r>
              <a:rPr lang="en-US" dirty="0"/>
              <a:t>There is no database connected for authenticating the user.</a:t>
            </a:r>
          </a:p>
        </p:txBody>
      </p:sp>
      <p:pic>
        <p:nvPicPr>
          <p:cNvPr id="7" name="Picture 6" descr="A screenshot of a cell phone&#10;&#10;Description automatically generated">
            <a:extLst>
              <a:ext uri="{FF2B5EF4-FFF2-40B4-BE49-F238E27FC236}">
                <a16:creationId xmlns:a16="http://schemas.microsoft.com/office/drawing/2014/main" id="{F9D17732-BA13-CD47-824A-69AA1F4B4FEA}"/>
              </a:ext>
            </a:extLst>
          </p:cNvPr>
          <p:cNvPicPr>
            <a:picLocks noChangeAspect="1"/>
          </p:cNvPicPr>
          <p:nvPr/>
        </p:nvPicPr>
        <p:blipFill>
          <a:blip r:embed="rId2"/>
          <a:stretch>
            <a:fillRect/>
          </a:stretch>
        </p:blipFill>
        <p:spPr>
          <a:xfrm>
            <a:off x="7507037" y="1027906"/>
            <a:ext cx="2640263" cy="5573889"/>
          </a:xfrm>
          <a:prstGeom prst="rect">
            <a:avLst/>
          </a:prstGeom>
        </p:spPr>
      </p:pic>
    </p:spTree>
    <p:extLst>
      <p:ext uri="{BB962C8B-B14F-4D97-AF65-F5344CB8AC3E}">
        <p14:creationId xmlns:p14="http://schemas.microsoft.com/office/powerpoint/2010/main" val="369157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1CF8-7F4C-8B47-A088-CD2A188624B8}"/>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0598E1C1-3DA7-D941-B207-DC2F8E74327C}"/>
              </a:ext>
            </a:extLst>
          </p:cNvPr>
          <p:cNvSpPr>
            <a:spLocks noGrp="1"/>
          </p:cNvSpPr>
          <p:nvPr>
            <p:ph idx="1"/>
          </p:nvPr>
        </p:nvSpPr>
        <p:spPr>
          <a:xfrm>
            <a:off x="838200" y="1825625"/>
            <a:ext cx="5359400" cy="4351338"/>
          </a:xfrm>
        </p:spPr>
        <p:txBody>
          <a:bodyPr/>
          <a:lstStyle/>
          <a:p>
            <a:r>
              <a:rPr lang="en-US" dirty="0"/>
              <a:t>After clicking the Sign In button the user’s name will be displayed.</a:t>
            </a:r>
          </a:p>
          <a:p>
            <a:r>
              <a:rPr lang="en-US" dirty="0"/>
              <a:t>The sensor starts recording the values and pass it to the Python server for detection.</a:t>
            </a:r>
          </a:p>
          <a:p>
            <a:r>
              <a:rPr lang="en-US" dirty="0"/>
              <a:t>Right Now the User’s name is hardcoded as well.</a:t>
            </a:r>
          </a:p>
        </p:txBody>
      </p:sp>
      <p:pic>
        <p:nvPicPr>
          <p:cNvPr id="10" name="Picture 9" descr="A screenshot of a cell phone&#10;&#10;Description automatically generated">
            <a:extLst>
              <a:ext uri="{FF2B5EF4-FFF2-40B4-BE49-F238E27FC236}">
                <a16:creationId xmlns:a16="http://schemas.microsoft.com/office/drawing/2014/main" id="{F5F6FEE2-554B-7247-ADAD-1075AA43C248}"/>
              </a:ext>
            </a:extLst>
          </p:cNvPr>
          <p:cNvPicPr>
            <a:picLocks noChangeAspect="1"/>
          </p:cNvPicPr>
          <p:nvPr/>
        </p:nvPicPr>
        <p:blipFill>
          <a:blip r:embed="rId2"/>
          <a:stretch>
            <a:fillRect/>
          </a:stretch>
        </p:blipFill>
        <p:spPr>
          <a:xfrm>
            <a:off x="7416265" y="1027906"/>
            <a:ext cx="2642135" cy="5577840"/>
          </a:xfrm>
          <a:prstGeom prst="rect">
            <a:avLst/>
          </a:prstGeom>
        </p:spPr>
      </p:pic>
    </p:spTree>
    <p:extLst>
      <p:ext uri="{BB962C8B-B14F-4D97-AF65-F5344CB8AC3E}">
        <p14:creationId xmlns:p14="http://schemas.microsoft.com/office/powerpoint/2010/main" val="26115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87D8-8846-A94A-B2F8-D7F9C89983D8}"/>
              </a:ext>
            </a:extLst>
          </p:cNvPr>
          <p:cNvSpPr>
            <a:spLocks noGrp="1"/>
          </p:cNvSpPr>
          <p:nvPr>
            <p:ph type="title"/>
          </p:nvPr>
        </p:nvSpPr>
        <p:spPr>
          <a:xfrm>
            <a:off x="1115568" y="548640"/>
            <a:ext cx="10168128" cy="1179576"/>
          </a:xfrm>
        </p:spPr>
        <p:txBody>
          <a:bodyPr>
            <a:normAutofit/>
          </a:bodyPr>
          <a:lstStyle/>
          <a:p>
            <a:r>
              <a:rPr lang="en-US" sz="4000" dirty="0"/>
              <a:t>Implementation</a:t>
            </a:r>
          </a:p>
        </p:txBody>
      </p:sp>
      <p:sp>
        <p:nvSpPr>
          <p:cNvPr id="3" name="Content Placeholder 2">
            <a:extLst>
              <a:ext uri="{FF2B5EF4-FFF2-40B4-BE49-F238E27FC236}">
                <a16:creationId xmlns:a16="http://schemas.microsoft.com/office/drawing/2014/main" id="{7A20C225-FAE4-8249-98FB-0DA6C71D3C2D}"/>
              </a:ext>
            </a:extLst>
          </p:cNvPr>
          <p:cNvSpPr>
            <a:spLocks noGrp="1"/>
          </p:cNvSpPr>
          <p:nvPr>
            <p:ph idx="1"/>
          </p:nvPr>
        </p:nvSpPr>
        <p:spPr>
          <a:xfrm>
            <a:off x="498834" y="2487168"/>
            <a:ext cx="2663466" cy="2821432"/>
          </a:xfrm>
        </p:spPr>
        <p:txBody>
          <a:bodyPr>
            <a:normAutofit/>
          </a:bodyPr>
          <a:lstStyle/>
          <a:p>
            <a:r>
              <a:rPr lang="en-US" sz="2200" dirty="0"/>
              <a:t>Python server receives the data and sends a message of detection to Android Client</a:t>
            </a:r>
          </a:p>
        </p:txBody>
      </p:sp>
      <p:pic>
        <p:nvPicPr>
          <p:cNvPr id="6" name="Picture 5" descr="A screenshot of a cell phone&#10;&#10;Description automatically generated">
            <a:extLst>
              <a:ext uri="{FF2B5EF4-FFF2-40B4-BE49-F238E27FC236}">
                <a16:creationId xmlns:a16="http://schemas.microsoft.com/office/drawing/2014/main" id="{85647130-2707-B948-A0D6-ECCFF601DD78}"/>
              </a:ext>
            </a:extLst>
          </p:cNvPr>
          <p:cNvPicPr>
            <a:picLocks noChangeAspect="1"/>
          </p:cNvPicPr>
          <p:nvPr/>
        </p:nvPicPr>
        <p:blipFill>
          <a:blip r:embed="rId2"/>
          <a:stretch>
            <a:fillRect/>
          </a:stretch>
        </p:blipFill>
        <p:spPr>
          <a:xfrm>
            <a:off x="2870200" y="2081277"/>
            <a:ext cx="9185656" cy="4442213"/>
          </a:xfrm>
          <a:prstGeom prst="rect">
            <a:avLst/>
          </a:prstGeom>
        </p:spPr>
      </p:pic>
    </p:spTree>
    <p:extLst>
      <p:ext uri="{BB962C8B-B14F-4D97-AF65-F5344CB8AC3E}">
        <p14:creationId xmlns:p14="http://schemas.microsoft.com/office/powerpoint/2010/main" val="847474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510</Words>
  <Application>Microsoft Macintosh PowerPoint</Application>
  <PresentationFormat>Widescreen</PresentationFormat>
  <Paragraphs>47</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Parkinson’s Detection Application</vt:lpstr>
      <vt:lpstr>Motivation</vt:lpstr>
      <vt:lpstr>Idea</vt:lpstr>
      <vt:lpstr>Application Scenario</vt:lpstr>
      <vt:lpstr>Current Progress</vt:lpstr>
      <vt:lpstr>Implementation</vt:lpstr>
      <vt:lpstr>Implementation</vt:lpstr>
      <vt:lpstr>Implementation</vt:lpstr>
      <vt:lpstr>Implementation</vt:lpstr>
      <vt:lpstr>Implementation</vt:lpstr>
      <vt:lpstr>Future Work</vt:lpstr>
      <vt:lpstr>Code</vt:lpstr>
      <vt:lpstr>Refrences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Parkinson’s Detection Application</dc:title>
  <dc:creator>Musale, Pratik Uday</dc:creator>
  <cp:lastModifiedBy>Musale, Pratik Uday</cp:lastModifiedBy>
  <cp:revision>5</cp:revision>
  <dcterms:created xsi:type="dcterms:W3CDTF">2020-04-04T17:45:30Z</dcterms:created>
  <dcterms:modified xsi:type="dcterms:W3CDTF">2020-04-04T23:02:50Z</dcterms:modified>
</cp:coreProperties>
</file>