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69" r:id="rId5"/>
    <p:sldId id="260" r:id="rId6"/>
    <p:sldId id="262" r:id="rId7"/>
    <p:sldId id="263" r:id="rId8"/>
    <p:sldId id="265" r:id="rId9"/>
    <p:sldId id="270" r:id="rId10"/>
    <p:sldId id="267" r:id="rId11"/>
    <p:sldId id="272" r:id="rId12"/>
    <p:sldId id="275" r:id="rId13"/>
    <p:sldId id="276" r:id="rId14"/>
    <p:sldId id="278" r:id="rId15"/>
    <p:sldId id="279" r:id="rId16"/>
    <p:sldId id="280" r:id="rId17"/>
    <p:sldId id="281" r:id="rId18"/>
    <p:sldId id="282" r:id="rId19"/>
    <p:sldId id="286" r:id="rId20"/>
    <p:sldId id="284" r:id="rId21"/>
    <p:sldId id="290"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79"/>
    <p:restoredTop sz="94707"/>
  </p:normalViewPr>
  <p:slideViewPr>
    <p:cSldViewPr snapToGrid="0" snapToObjects="1">
      <p:cViewPr varScale="1">
        <p:scale>
          <a:sx n="130" d="100"/>
          <a:sy n="130" d="100"/>
        </p:scale>
        <p:origin x="784" y="17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21129-0BC4-4C06-A5A8-F02E5F12D2B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1C85EE9-1B45-465B-B20C-4CCCC2E54C5E}">
      <dgm:prSet/>
      <dgm:spPr/>
      <dgm:t>
        <a:bodyPr/>
        <a:lstStyle/>
        <a:p>
          <a:r>
            <a:rPr lang="en-US"/>
            <a:t>Context is "a frame that surrounds the event and provides resources for its appropriate interpretation". [1]</a:t>
          </a:r>
        </a:p>
      </dgm:t>
    </dgm:pt>
    <dgm:pt modelId="{FC85544A-6DD4-4A18-9DC6-FFCC489774B4}" type="parTrans" cxnId="{BDED0EA3-F806-4217-B7C9-CC042E2A014D}">
      <dgm:prSet/>
      <dgm:spPr/>
      <dgm:t>
        <a:bodyPr/>
        <a:lstStyle/>
        <a:p>
          <a:endParaRPr lang="en-US"/>
        </a:p>
      </dgm:t>
    </dgm:pt>
    <dgm:pt modelId="{D29619CB-BAB2-420E-BD63-ECF63296FDFF}" type="sibTrans" cxnId="{BDED0EA3-F806-4217-B7C9-CC042E2A014D}">
      <dgm:prSet/>
      <dgm:spPr/>
      <dgm:t>
        <a:bodyPr/>
        <a:lstStyle/>
        <a:p>
          <a:endParaRPr lang="en-US"/>
        </a:p>
      </dgm:t>
    </dgm:pt>
    <dgm:pt modelId="{459707C1-217D-4225-ACDE-02361B8BBDE7}">
      <dgm:prSet/>
      <dgm:spPr/>
      <dgm:t>
        <a:bodyPr/>
        <a:lstStyle/>
        <a:p>
          <a:r>
            <a:rPr lang="en-US"/>
            <a:t>Context has been used in many of the recommendation systems. Like Google checking your location (Location being context) recommends places, restaurants near you.</a:t>
          </a:r>
        </a:p>
      </dgm:t>
    </dgm:pt>
    <dgm:pt modelId="{F8A6608D-7030-4A20-8E45-BA87443FA7F0}" type="parTrans" cxnId="{12457569-4A51-4823-A084-5CE0684657F4}">
      <dgm:prSet/>
      <dgm:spPr/>
      <dgm:t>
        <a:bodyPr/>
        <a:lstStyle/>
        <a:p>
          <a:endParaRPr lang="en-US"/>
        </a:p>
      </dgm:t>
    </dgm:pt>
    <dgm:pt modelId="{888CAD3F-435E-46C4-B70A-88D4CE4EDB9F}" type="sibTrans" cxnId="{12457569-4A51-4823-A084-5CE0684657F4}">
      <dgm:prSet/>
      <dgm:spPr/>
      <dgm:t>
        <a:bodyPr/>
        <a:lstStyle/>
        <a:p>
          <a:endParaRPr lang="en-US"/>
        </a:p>
      </dgm:t>
    </dgm:pt>
    <dgm:pt modelId="{340729D0-9890-144E-AD83-E2B7344F9780}" type="pres">
      <dgm:prSet presAssocID="{63821129-0BC4-4C06-A5A8-F02E5F12D2BD}" presName="linear" presStyleCnt="0">
        <dgm:presLayoutVars>
          <dgm:animLvl val="lvl"/>
          <dgm:resizeHandles val="exact"/>
        </dgm:presLayoutVars>
      </dgm:prSet>
      <dgm:spPr/>
    </dgm:pt>
    <dgm:pt modelId="{F51F440A-C824-2F42-9DF0-A4EE3F65C8FC}" type="pres">
      <dgm:prSet presAssocID="{61C85EE9-1B45-465B-B20C-4CCCC2E54C5E}" presName="parentText" presStyleLbl="node1" presStyleIdx="0" presStyleCnt="2">
        <dgm:presLayoutVars>
          <dgm:chMax val="0"/>
          <dgm:bulletEnabled val="1"/>
        </dgm:presLayoutVars>
      </dgm:prSet>
      <dgm:spPr/>
    </dgm:pt>
    <dgm:pt modelId="{96DD0C54-A127-524E-932C-C5C36751314C}" type="pres">
      <dgm:prSet presAssocID="{D29619CB-BAB2-420E-BD63-ECF63296FDFF}" presName="spacer" presStyleCnt="0"/>
      <dgm:spPr/>
    </dgm:pt>
    <dgm:pt modelId="{3A0660E8-7C22-5047-99A2-2E65C29768D1}" type="pres">
      <dgm:prSet presAssocID="{459707C1-217D-4225-ACDE-02361B8BBDE7}" presName="parentText" presStyleLbl="node1" presStyleIdx="1" presStyleCnt="2">
        <dgm:presLayoutVars>
          <dgm:chMax val="0"/>
          <dgm:bulletEnabled val="1"/>
        </dgm:presLayoutVars>
      </dgm:prSet>
      <dgm:spPr/>
    </dgm:pt>
  </dgm:ptLst>
  <dgm:cxnLst>
    <dgm:cxn modelId="{12457569-4A51-4823-A084-5CE0684657F4}" srcId="{63821129-0BC4-4C06-A5A8-F02E5F12D2BD}" destId="{459707C1-217D-4225-ACDE-02361B8BBDE7}" srcOrd="1" destOrd="0" parTransId="{F8A6608D-7030-4A20-8E45-BA87443FA7F0}" sibTransId="{888CAD3F-435E-46C4-B70A-88D4CE4EDB9F}"/>
    <dgm:cxn modelId="{06014487-2204-734E-A515-3B3887047A1E}" type="presOf" srcId="{459707C1-217D-4225-ACDE-02361B8BBDE7}" destId="{3A0660E8-7C22-5047-99A2-2E65C29768D1}" srcOrd="0" destOrd="0" presId="urn:microsoft.com/office/officeart/2005/8/layout/vList2"/>
    <dgm:cxn modelId="{C75ED4A2-9C68-D243-92A6-79F8B4969A8F}" type="presOf" srcId="{63821129-0BC4-4C06-A5A8-F02E5F12D2BD}" destId="{340729D0-9890-144E-AD83-E2B7344F9780}" srcOrd="0" destOrd="0" presId="urn:microsoft.com/office/officeart/2005/8/layout/vList2"/>
    <dgm:cxn modelId="{BDED0EA3-F806-4217-B7C9-CC042E2A014D}" srcId="{63821129-0BC4-4C06-A5A8-F02E5F12D2BD}" destId="{61C85EE9-1B45-465B-B20C-4CCCC2E54C5E}" srcOrd="0" destOrd="0" parTransId="{FC85544A-6DD4-4A18-9DC6-FFCC489774B4}" sibTransId="{D29619CB-BAB2-420E-BD63-ECF63296FDFF}"/>
    <dgm:cxn modelId="{21E545F6-4DDD-CD4B-86A1-1F7DD8AACC3A}" type="presOf" srcId="{61C85EE9-1B45-465B-B20C-4CCCC2E54C5E}" destId="{F51F440A-C824-2F42-9DF0-A4EE3F65C8FC}" srcOrd="0" destOrd="0" presId="urn:microsoft.com/office/officeart/2005/8/layout/vList2"/>
    <dgm:cxn modelId="{8597FAB8-9F86-7340-87C6-FCF16BD37A38}" type="presParOf" srcId="{340729D0-9890-144E-AD83-E2B7344F9780}" destId="{F51F440A-C824-2F42-9DF0-A4EE3F65C8FC}" srcOrd="0" destOrd="0" presId="urn:microsoft.com/office/officeart/2005/8/layout/vList2"/>
    <dgm:cxn modelId="{08647535-54DE-134C-9A7E-1E3AE70046C8}" type="presParOf" srcId="{340729D0-9890-144E-AD83-E2B7344F9780}" destId="{96DD0C54-A127-524E-932C-C5C36751314C}" srcOrd="1" destOrd="0" presId="urn:microsoft.com/office/officeart/2005/8/layout/vList2"/>
    <dgm:cxn modelId="{1698878A-A81B-1840-B3ED-FB1E791624DF}" type="presParOf" srcId="{340729D0-9890-144E-AD83-E2B7344F9780}" destId="{3A0660E8-7C22-5047-99A2-2E65C29768D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C1FAD-C685-41B4-BA50-376F1C9EB0A0}" type="doc">
      <dgm:prSet loTypeId="urn:microsoft.com/office/officeart/2018/2/layout/IconLabelDescriptionList" loCatId="icon" qsTypeId="urn:microsoft.com/office/officeart/2005/8/quickstyle/simple1" qsCatId="simple" csTypeId="urn:microsoft.com/office/officeart/2018/5/colors/Iconchunking_neutralbg_accent5_2" csCatId="accent5" phldr="1"/>
      <dgm:spPr/>
      <dgm:t>
        <a:bodyPr/>
        <a:lstStyle/>
        <a:p>
          <a:endParaRPr lang="en-US"/>
        </a:p>
      </dgm:t>
    </dgm:pt>
    <dgm:pt modelId="{202C253F-E992-4D37-A32A-0804A19198A0}">
      <dgm:prSet/>
      <dgm:spPr/>
      <dgm:t>
        <a:bodyPr/>
        <a:lstStyle/>
        <a:p>
          <a:pPr>
            <a:lnSpc>
              <a:spcPct val="100000"/>
            </a:lnSpc>
            <a:defRPr b="1"/>
          </a:pPr>
          <a:r>
            <a:rPr lang="en-US" dirty="0" err="1"/>
            <a:t>Inka.et.al</a:t>
          </a:r>
          <a:r>
            <a:rPr lang="en-US" dirty="0"/>
            <a:t> [2] introduced context in implementation of ERP systems for the industry. </a:t>
          </a:r>
        </a:p>
      </dgm:t>
    </dgm:pt>
    <dgm:pt modelId="{8C2B7BD1-3753-47A3-A275-7D2D7299271C}" type="parTrans" cxnId="{9F336711-BF7B-4A0E-A069-606D2D2BF1CB}">
      <dgm:prSet/>
      <dgm:spPr/>
      <dgm:t>
        <a:bodyPr/>
        <a:lstStyle/>
        <a:p>
          <a:endParaRPr lang="en-US"/>
        </a:p>
      </dgm:t>
    </dgm:pt>
    <dgm:pt modelId="{D0861C0C-66B8-4F7C-9265-A9E991869AAC}" type="sibTrans" cxnId="{9F336711-BF7B-4A0E-A069-606D2D2BF1CB}">
      <dgm:prSet/>
      <dgm:spPr/>
      <dgm:t>
        <a:bodyPr/>
        <a:lstStyle/>
        <a:p>
          <a:endParaRPr lang="en-US"/>
        </a:p>
      </dgm:t>
    </dgm:pt>
    <dgm:pt modelId="{C2D7ED4C-C24F-404D-A568-18F59E4B5232}">
      <dgm:prSet/>
      <dgm:spPr/>
      <dgm:t>
        <a:bodyPr/>
        <a:lstStyle/>
        <a:p>
          <a:pPr>
            <a:lnSpc>
              <a:spcPct val="100000"/>
            </a:lnSpc>
            <a:defRPr b="1"/>
          </a:pPr>
          <a:r>
            <a:rPr lang="en-US"/>
            <a:t>Motivation: To make company Business Process more efficient with the help of using context.</a:t>
          </a:r>
        </a:p>
      </dgm:t>
    </dgm:pt>
    <dgm:pt modelId="{0461A976-654F-4730-83B1-BF6C3D936581}" type="parTrans" cxnId="{E80B5469-CD6E-4CB5-A3AD-F80C691C560B}">
      <dgm:prSet/>
      <dgm:spPr/>
      <dgm:t>
        <a:bodyPr/>
        <a:lstStyle/>
        <a:p>
          <a:endParaRPr lang="en-US"/>
        </a:p>
      </dgm:t>
    </dgm:pt>
    <dgm:pt modelId="{22F8CB4E-F8E4-4AD1-8B30-E17F845CDB29}" type="sibTrans" cxnId="{E80B5469-CD6E-4CB5-A3AD-F80C691C560B}">
      <dgm:prSet/>
      <dgm:spPr/>
      <dgm:t>
        <a:bodyPr/>
        <a:lstStyle/>
        <a:p>
          <a:endParaRPr lang="en-US"/>
        </a:p>
      </dgm:t>
    </dgm:pt>
    <dgm:pt modelId="{5C578C07-0EE6-4925-8AB7-0A4D4AE92B9B}">
      <dgm:prSet/>
      <dgm:spPr/>
      <dgm:t>
        <a:bodyPr/>
        <a:lstStyle/>
        <a:p>
          <a:pPr>
            <a:lnSpc>
              <a:spcPct val="100000"/>
            </a:lnSpc>
            <a:defRPr b="1"/>
          </a:pPr>
          <a:r>
            <a:rPr lang="en-US" dirty="0"/>
            <a:t>Process:</a:t>
          </a:r>
        </a:p>
        <a:p>
          <a:pPr>
            <a:lnSpc>
              <a:spcPct val="100000"/>
            </a:lnSpc>
            <a:defRPr b="1"/>
          </a:pPr>
          <a:r>
            <a:rPr lang="en-US" dirty="0"/>
            <a:t>Conducting Interview,</a:t>
          </a:r>
        </a:p>
        <a:p>
          <a:pPr>
            <a:lnSpc>
              <a:spcPct val="100000"/>
            </a:lnSpc>
            <a:defRPr b="1"/>
          </a:pPr>
          <a:r>
            <a:rPr lang="en-US" dirty="0"/>
            <a:t>Design Model,</a:t>
          </a:r>
        </a:p>
        <a:p>
          <a:pPr>
            <a:lnSpc>
              <a:spcPct val="100000"/>
            </a:lnSpc>
            <a:defRPr b="1"/>
          </a:pPr>
          <a:r>
            <a:rPr lang="en-US" dirty="0"/>
            <a:t>Information Flow</a:t>
          </a:r>
        </a:p>
      </dgm:t>
    </dgm:pt>
    <dgm:pt modelId="{99C04DA7-1B11-46BD-8475-EC9B95119064}" type="parTrans" cxnId="{AA9F224C-29E0-473F-8DBB-7F5D37673763}">
      <dgm:prSet/>
      <dgm:spPr/>
      <dgm:t>
        <a:bodyPr/>
        <a:lstStyle/>
        <a:p>
          <a:endParaRPr lang="en-US"/>
        </a:p>
      </dgm:t>
    </dgm:pt>
    <dgm:pt modelId="{FBC8FD82-3D08-4610-B188-30AE83EA3587}" type="sibTrans" cxnId="{AA9F224C-29E0-473F-8DBB-7F5D37673763}">
      <dgm:prSet/>
      <dgm:spPr/>
      <dgm:t>
        <a:bodyPr/>
        <a:lstStyle/>
        <a:p>
          <a:endParaRPr lang="en-US"/>
        </a:p>
      </dgm:t>
    </dgm:pt>
    <dgm:pt modelId="{8216A512-8173-4608-BEC7-60FBD13DED61}" type="pres">
      <dgm:prSet presAssocID="{9F0C1FAD-C685-41B4-BA50-376F1C9EB0A0}" presName="root" presStyleCnt="0">
        <dgm:presLayoutVars>
          <dgm:dir/>
          <dgm:resizeHandles val="exact"/>
        </dgm:presLayoutVars>
      </dgm:prSet>
      <dgm:spPr/>
    </dgm:pt>
    <dgm:pt modelId="{5B95AC84-5EB2-4CEE-9508-C1C597CDAA6C}" type="pres">
      <dgm:prSet presAssocID="{202C253F-E992-4D37-A32A-0804A19198A0}" presName="compNode" presStyleCnt="0"/>
      <dgm:spPr/>
    </dgm:pt>
    <dgm:pt modelId="{F353AF8A-6666-4ED8-A04A-4F128042D1F1}" type="pres">
      <dgm:prSet presAssocID="{202C253F-E992-4D37-A32A-0804A19198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ardroom"/>
        </a:ext>
      </dgm:extLst>
    </dgm:pt>
    <dgm:pt modelId="{47B36EA2-2E7A-4644-AF39-6143B663066C}" type="pres">
      <dgm:prSet presAssocID="{202C253F-E992-4D37-A32A-0804A19198A0}" presName="iconSpace" presStyleCnt="0"/>
      <dgm:spPr/>
    </dgm:pt>
    <dgm:pt modelId="{D1F28494-BC17-47B5-B194-507B90F506CA}" type="pres">
      <dgm:prSet presAssocID="{202C253F-E992-4D37-A32A-0804A19198A0}" presName="parTx" presStyleLbl="revTx" presStyleIdx="0" presStyleCnt="6">
        <dgm:presLayoutVars>
          <dgm:chMax val="0"/>
          <dgm:chPref val="0"/>
        </dgm:presLayoutVars>
      </dgm:prSet>
      <dgm:spPr/>
    </dgm:pt>
    <dgm:pt modelId="{2CC515A1-185F-40FF-A1C8-3A7F34E3731F}" type="pres">
      <dgm:prSet presAssocID="{202C253F-E992-4D37-A32A-0804A19198A0}" presName="txSpace" presStyleCnt="0"/>
      <dgm:spPr/>
    </dgm:pt>
    <dgm:pt modelId="{39EDDDC9-473C-43FB-9479-E4E35C4124BB}" type="pres">
      <dgm:prSet presAssocID="{202C253F-E992-4D37-A32A-0804A19198A0}" presName="desTx" presStyleLbl="revTx" presStyleIdx="1" presStyleCnt="6">
        <dgm:presLayoutVars/>
      </dgm:prSet>
      <dgm:spPr/>
    </dgm:pt>
    <dgm:pt modelId="{63B706B8-4B72-4B33-8678-2807B87AF69C}" type="pres">
      <dgm:prSet presAssocID="{D0861C0C-66B8-4F7C-9265-A9E991869AAC}" presName="sibTrans" presStyleCnt="0"/>
      <dgm:spPr/>
    </dgm:pt>
    <dgm:pt modelId="{FBE4E375-AE8B-4AF3-8748-A47A6ABC916D}" type="pres">
      <dgm:prSet presAssocID="{C2D7ED4C-C24F-404D-A568-18F59E4B5232}" presName="compNode" presStyleCnt="0"/>
      <dgm:spPr/>
    </dgm:pt>
    <dgm:pt modelId="{08B96681-3B3E-4FD8-9110-CB635EDE670F}" type="pres">
      <dgm:prSet presAssocID="{C2D7ED4C-C24F-404D-A568-18F59E4B52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2D6C336B-6508-4C49-9341-7BEDE45E31E3}" type="pres">
      <dgm:prSet presAssocID="{C2D7ED4C-C24F-404D-A568-18F59E4B5232}" presName="iconSpace" presStyleCnt="0"/>
      <dgm:spPr/>
    </dgm:pt>
    <dgm:pt modelId="{5EC0E493-3C74-4072-99C9-BDDADA1FC996}" type="pres">
      <dgm:prSet presAssocID="{C2D7ED4C-C24F-404D-A568-18F59E4B5232}" presName="parTx" presStyleLbl="revTx" presStyleIdx="2" presStyleCnt="6">
        <dgm:presLayoutVars>
          <dgm:chMax val="0"/>
          <dgm:chPref val="0"/>
        </dgm:presLayoutVars>
      </dgm:prSet>
      <dgm:spPr/>
    </dgm:pt>
    <dgm:pt modelId="{FC92A825-36C2-4CA2-964A-45FD5BC1F302}" type="pres">
      <dgm:prSet presAssocID="{C2D7ED4C-C24F-404D-A568-18F59E4B5232}" presName="txSpace" presStyleCnt="0"/>
      <dgm:spPr/>
    </dgm:pt>
    <dgm:pt modelId="{276DAFB6-F9F4-41F3-B26D-761CD13473A4}" type="pres">
      <dgm:prSet presAssocID="{C2D7ED4C-C24F-404D-A568-18F59E4B5232}" presName="desTx" presStyleLbl="revTx" presStyleIdx="3" presStyleCnt="6">
        <dgm:presLayoutVars/>
      </dgm:prSet>
      <dgm:spPr/>
    </dgm:pt>
    <dgm:pt modelId="{C772F351-A78F-4EE5-B215-3AF7AF237168}" type="pres">
      <dgm:prSet presAssocID="{22F8CB4E-F8E4-4AD1-8B30-E17F845CDB29}" presName="sibTrans" presStyleCnt="0"/>
      <dgm:spPr/>
    </dgm:pt>
    <dgm:pt modelId="{3F70A306-2E81-4676-8AE7-623CF3A7AB40}" type="pres">
      <dgm:prSet presAssocID="{5C578C07-0EE6-4925-8AB7-0A4D4AE92B9B}" presName="compNode" presStyleCnt="0"/>
      <dgm:spPr/>
    </dgm:pt>
    <dgm:pt modelId="{AF357246-F4B3-4992-BD3E-981E57A5DB07}" type="pres">
      <dgm:prSet presAssocID="{5C578C07-0EE6-4925-8AB7-0A4D4AE92B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A70D52E5-FF9B-498C-B02F-002822211757}" type="pres">
      <dgm:prSet presAssocID="{5C578C07-0EE6-4925-8AB7-0A4D4AE92B9B}" presName="iconSpace" presStyleCnt="0"/>
      <dgm:spPr/>
    </dgm:pt>
    <dgm:pt modelId="{47E4A949-1FE3-4867-8F40-23173BD9AD81}" type="pres">
      <dgm:prSet presAssocID="{5C578C07-0EE6-4925-8AB7-0A4D4AE92B9B}" presName="parTx" presStyleLbl="revTx" presStyleIdx="4" presStyleCnt="6">
        <dgm:presLayoutVars>
          <dgm:chMax val="0"/>
          <dgm:chPref val="0"/>
        </dgm:presLayoutVars>
      </dgm:prSet>
      <dgm:spPr/>
    </dgm:pt>
    <dgm:pt modelId="{2A7A438E-4F81-4E67-B14C-92665C4BB6E0}" type="pres">
      <dgm:prSet presAssocID="{5C578C07-0EE6-4925-8AB7-0A4D4AE92B9B}" presName="txSpace" presStyleCnt="0"/>
      <dgm:spPr/>
    </dgm:pt>
    <dgm:pt modelId="{CB18EBBC-727B-4DD7-8F98-60A328E39056}" type="pres">
      <dgm:prSet presAssocID="{5C578C07-0EE6-4925-8AB7-0A4D4AE92B9B}" presName="desTx" presStyleLbl="revTx" presStyleIdx="5" presStyleCnt="6">
        <dgm:presLayoutVars/>
      </dgm:prSet>
      <dgm:spPr/>
    </dgm:pt>
  </dgm:ptLst>
  <dgm:cxnLst>
    <dgm:cxn modelId="{CF143C0A-F996-8947-8B82-65FBC667520D}" type="presOf" srcId="{202C253F-E992-4D37-A32A-0804A19198A0}" destId="{D1F28494-BC17-47B5-B194-507B90F506CA}" srcOrd="0" destOrd="0" presId="urn:microsoft.com/office/officeart/2018/2/layout/IconLabelDescriptionList"/>
    <dgm:cxn modelId="{9F336711-BF7B-4A0E-A069-606D2D2BF1CB}" srcId="{9F0C1FAD-C685-41B4-BA50-376F1C9EB0A0}" destId="{202C253F-E992-4D37-A32A-0804A19198A0}" srcOrd="0" destOrd="0" parTransId="{8C2B7BD1-3753-47A3-A275-7D2D7299271C}" sibTransId="{D0861C0C-66B8-4F7C-9265-A9E991869AAC}"/>
    <dgm:cxn modelId="{AA9F224C-29E0-473F-8DBB-7F5D37673763}" srcId="{9F0C1FAD-C685-41B4-BA50-376F1C9EB0A0}" destId="{5C578C07-0EE6-4925-8AB7-0A4D4AE92B9B}" srcOrd="2" destOrd="0" parTransId="{99C04DA7-1B11-46BD-8475-EC9B95119064}" sibTransId="{FBC8FD82-3D08-4610-B188-30AE83EA3587}"/>
    <dgm:cxn modelId="{E80B5469-CD6E-4CB5-A3AD-F80C691C560B}" srcId="{9F0C1FAD-C685-41B4-BA50-376F1C9EB0A0}" destId="{C2D7ED4C-C24F-404D-A568-18F59E4B5232}" srcOrd="1" destOrd="0" parTransId="{0461A976-654F-4730-83B1-BF6C3D936581}" sibTransId="{22F8CB4E-F8E4-4AD1-8B30-E17F845CDB29}"/>
    <dgm:cxn modelId="{99692891-DBA9-984D-85BC-140A784CB6AC}" type="presOf" srcId="{C2D7ED4C-C24F-404D-A568-18F59E4B5232}" destId="{5EC0E493-3C74-4072-99C9-BDDADA1FC996}" srcOrd="0" destOrd="0" presId="urn:microsoft.com/office/officeart/2018/2/layout/IconLabelDescriptionList"/>
    <dgm:cxn modelId="{794B4FB8-2C4B-224A-AACC-88A9C80B7CDE}" type="presOf" srcId="{5C578C07-0EE6-4925-8AB7-0A4D4AE92B9B}" destId="{47E4A949-1FE3-4867-8F40-23173BD9AD81}" srcOrd="0" destOrd="0" presId="urn:microsoft.com/office/officeart/2018/2/layout/IconLabelDescriptionList"/>
    <dgm:cxn modelId="{9E4C87DD-6997-F44D-8050-7E0C5680C234}" type="presOf" srcId="{9F0C1FAD-C685-41B4-BA50-376F1C9EB0A0}" destId="{8216A512-8173-4608-BEC7-60FBD13DED61}" srcOrd="0" destOrd="0" presId="urn:microsoft.com/office/officeart/2018/2/layout/IconLabelDescriptionList"/>
    <dgm:cxn modelId="{53A25124-D0AD-0142-981C-B99A6380E6BF}" type="presParOf" srcId="{8216A512-8173-4608-BEC7-60FBD13DED61}" destId="{5B95AC84-5EB2-4CEE-9508-C1C597CDAA6C}" srcOrd="0" destOrd="0" presId="urn:microsoft.com/office/officeart/2018/2/layout/IconLabelDescriptionList"/>
    <dgm:cxn modelId="{592941CB-8FCE-9B45-BD22-FA20DA0EFF2E}" type="presParOf" srcId="{5B95AC84-5EB2-4CEE-9508-C1C597CDAA6C}" destId="{F353AF8A-6666-4ED8-A04A-4F128042D1F1}" srcOrd="0" destOrd="0" presId="urn:microsoft.com/office/officeart/2018/2/layout/IconLabelDescriptionList"/>
    <dgm:cxn modelId="{6E830806-E0B8-8F46-9634-71C1B3B5DBE6}" type="presParOf" srcId="{5B95AC84-5EB2-4CEE-9508-C1C597CDAA6C}" destId="{47B36EA2-2E7A-4644-AF39-6143B663066C}" srcOrd="1" destOrd="0" presId="urn:microsoft.com/office/officeart/2018/2/layout/IconLabelDescriptionList"/>
    <dgm:cxn modelId="{BB6EFA56-1147-6B48-AFF1-9526499F9D63}" type="presParOf" srcId="{5B95AC84-5EB2-4CEE-9508-C1C597CDAA6C}" destId="{D1F28494-BC17-47B5-B194-507B90F506CA}" srcOrd="2" destOrd="0" presId="urn:microsoft.com/office/officeart/2018/2/layout/IconLabelDescriptionList"/>
    <dgm:cxn modelId="{8D2A0D6D-0ED3-E94F-AC05-4744B15A8DEF}" type="presParOf" srcId="{5B95AC84-5EB2-4CEE-9508-C1C597CDAA6C}" destId="{2CC515A1-185F-40FF-A1C8-3A7F34E3731F}" srcOrd="3" destOrd="0" presId="urn:microsoft.com/office/officeart/2018/2/layout/IconLabelDescriptionList"/>
    <dgm:cxn modelId="{16D103EE-0A33-D544-B728-70AF4F4F6380}" type="presParOf" srcId="{5B95AC84-5EB2-4CEE-9508-C1C597CDAA6C}" destId="{39EDDDC9-473C-43FB-9479-E4E35C4124BB}" srcOrd="4" destOrd="0" presId="urn:microsoft.com/office/officeart/2018/2/layout/IconLabelDescriptionList"/>
    <dgm:cxn modelId="{22430F49-B29B-5D41-ACBD-CEB31363B8F9}" type="presParOf" srcId="{8216A512-8173-4608-BEC7-60FBD13DED61}" destId="{63B706B8-4B72-4B33-8678-2807B87AF69C}" srcOrd="1" destOrd="0" presId="urn:microsoft.com/office/officeart/2018/2/layout/IconLabelDescriptionList"/>
    <dgm:cxn modelId="{3E93FE9F-CA48-DD41-A322-7A72EB1A046D}" type="presParOf" srcId="{8216A512-8173-4608-BEC7-60FBD13DED61}" destId="{FBE4E375-AE8B-4AF3-8748-A47A6ABC916D}" srcOrd="2" destOrd="0" presId="urn:microsoft.com/office/officeart/2018/2/layout/IconLabelDescriptionList"/>
    <dgm:cxn modelId="{0A1804A1-68CC-364D-A8DD-FBC1D9AD8AA9}" type="presParOf" srcId="{FBE4E375-AE8B-4AF3-8748-A47A6ABC916D}" destId="{08B96681-3B3E-4FD8-9110-CB635EDE670F}" srcOrd="0" destOrd="0" presId="urn:microsoft.com/office/officeart/2018/2/layout/IconLabelDescriptionList"/>
    <dgm:cxn modelId="{510EFA9E-0A4A-F94E-8411-6B7A60861F49}" type="presParOf" srcId="{FBE4E375-AE8B-4AF3-8748-A47A6ABC916D}" destId="{2D6C336B-6508-4C49-9341-7BEDE45E31E3}" srcOrd="1" destOrd="0" presId="urn:microsoft.com/office/officeart/2018/2/layout/IconLabelDescriptionList"/>
    <dgm:cxn modelId="{40E06CC0-E3AD-FA4D-A2B1-E1EDAEA96A9C}" type="presParOf" srcId="{FBE4E375-AE8B-4AF3-8748-A47A6ABC916D}" destId="{5EC0E493-3C74-4072-99C9-BDDADA1FC996}" srcOrd="2" destOrd="0" presId="urn:microsoft.com/office/officeart/2018/2/layout/IconLabelDescriptionList"/>
    <dgm:cxn modelId="{5D582789-926E-D046-A24A-D6A8ED5233D2}" type="presParOf" srcId="{FBE4E375-AE8B-4AF3-8748-A47A6ABC916D}" destId="{FC92A825-36C2-4CA2-964A-45FD5BC1F302}" srcOrd="3" destOrd="0" presId="urn:microsoft.com/office/officeart/2018/2/layout/IconLabelDescriptionList"/>
    <dgm:cxn modelId="{B6441C3C-D56D-9446-90DA-F6FD0D2EF444}" type="presParOf" srcId="{FBE4E375-AE8B-4AF3-8748-A47A6ABC916D}" destId="{276DAFB6-F9F4-41F3-B26D-761CD13473A4}" srcOrd="4" destOrd="0" presId="urn:microsoft.com/office/officeart/2018/2/layout/IconLabelDescriptionList"/>
    <dgm:cxn modelId="{3316614D-E25F-1F41-90A9-088A8E206252}" type="presParOf" srcId="{8216A512-8173-4608-BEC7-60FBD13DED61}" destId="{C772F351-A78F-4EE5-B215-3AF7AF237168}" srcOrd="3" destOrd="0" presId="urn:microsoft.com/office/officeart/2018/2/layout/IconLabelDescriptionList"/>
    <dgm:cxn modelId="{AB89E45B-56EF-BA41-A3C5-E9298DD95027}" type="presParOf" srcId="{8216A512-8173-4608-BEC7-60FBD13DED61}" destId="{3F70A306-2E81-4676-8AE7-623CF3A7AB40}" srcOrd="4" destOrd="0" presId="urn:microsoft.com/office/officeart/2018/2/layout/IconLabelDescriptionList"/>
    <dgm:cxn modelId="{5D1C0BE1-4230-664B-828F-5757166056D0}" type="presParOf" srcId="{3F70A306-2E81-4676-8AE7-623CF3A7AB40}" destId="{AF357246-F4B3-4992-BD3E-981E57A5DB07}" srcOrd="0" destOrd="0" presId="urn:microsoft.com/office/officeart/2018/2/layout/IconLabelDescriptionList"/>
    <dgm:cxn modelId="{21AB13A3-165D-4B4E-9FB2-231089BCF85B}" type="presParOf" srcId="{3F70A306-2E81-4676-8AE7-623CF3A7AB40}" destId="{A70D52E5-FF9B-498C-B02F-002822211757}" srcOrd="1" destOrd="0" presId="urn:microsoft.com/office/officeart/2018/2/layout/IconLabelDescriptionList"/>
    <dgm:cxn modelId="{7CEB8BB5-1767-A648-8E11-6386A5279A33}" type="presParOf" srcId="{3F70A306-2E81-4676-8AE7-623CF3A7AB40}" destId="{47E4A949-1FE3-4867-8F40-23173BD9AD81}" srcOrd="2" destOrd="0" presId="urn:microsoft.com/office/officeart/2018/2/layout/IconLabelDescriptionList"/>
    <dgm:cxn modelId="{22DF95D2-BFA4-1C46-9F52-AD3620037AC6}" type="presParOf" srcId="{3F70A306-2E81-4676-8AE7-623CF3A7AB40}" destId="{2A7A438E-4F81-4E67-B14C-92665C4BB6E0}" srcOrd="3" destOrd="0" presId="urn:microsoft.com/office/officeart/2018/2/layout/IconLabelDescriptionList"/>
    <dgm:cxn modelId="{38AC77E1-1D09-2E43-912A-5219C3FF58C0}" type="presParOf" srcId="{3F70A306-2E81-4676-8AE7-623CF3A7AB40}" destId="{CB18EBBC-727B-4DD7-8F98-60A328E39056}"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0C1FAD-C685-41B4-BA50-376F1C9EB0A0}"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02C253F-E992-4D37-A32A-0804A19198A0}">
      <dgm:prSet/>
      <dgm:spPr/>
      <dgm:t>
        <a:bodyPr/>
        <a:lstStyle/>
        <a:p>
          <a:pPr algn="l">
            <a:lnSpc>
              <a:spcPct val="100000"/>
            </a:lnSpc>
            <a:defRPr b="1"/>
          </a:pPr>
          <a:r>
            <a:rPr lang="en-US" dirty="0"/>
            <a:t>Results: The use of context, helped the industry to setup a model, which helped them realize the potential improvements, as exchange of data could be easily contextualized.</a:t>
          </a:r>
        </a:p>
      </dgm:t>
    </dgm:pt>
    <dgm:pt modelId="{8C2B7BD1-3753-47A3-A275-7D2D7299271C}" type="parTrans" cxnId="{9F336711-BF7B-4A0E-A069-606D2D2BF1CB}">
      <dgm:prSet/>
      <dgm:spPr/>
      <dgm:t>
        <a:bodyPr/>
        <a:lstStyle/>
        <a:p>
          <a:endParaRPr lang="en-US"/>
        </a:p>
      </dgm:t>
    </dgm:pt>
    <dgm:pt modelId="{D0861C0C-66B8-4F7C-9265-A9E991869AAC}" type="sibTrans" cxnId="{9F336711-BF7B-4A0E-A069-606D2D2BF1CB}">
      <dgm:prSet/>
      <dgm:spPr/>
      <dgm:t>
        <a:bodyPr/>
        <a:lstStyle/>
        <a:p>
          <a:endParaRPr lang="en-US"/>
        </a:p>
      </dgm:t>
    </dgm:pt>
    <dgm:pt modelId="{C2D7ED4C-C24F-404D-A568-18F59E4B5232}">
      <dgm:prSet/>
      <dgm:spPr/>
      <dgm:t>
        <a:bodyPr/>
        <a:lstStyle/>
        <a:p>
          <a:pPr algn="l">
            <a:lnSpc>
              <a:spcPct val="100000"/>
            </a:lnSpc>
            <a:defRPr b="1"/>
          </a:pPr>
          <a:r>
            <a:rPr lang="en-US" dirty="0"/>
            <a:t>Conclusion: The interview required to contextualize a process in the industry needs to be done in the requirement/procurement phase.</a:t>
          </a:r>
        </a:p>
        <a:p>
          <a:pPr algn="l">
            <a:lnSpc>
              <a:spcPct val="100000"/>
            </a:lnSpc>
            <a:defRPr b="1"/>
          </a:pPr>
          <a:r>
            <a:rPr lang="en-US" dirty="0"/>
            <a:t>Furthermore, the model should be general, as just interviewing one person can lead to a personalized environment.</a:t>
          </a:r>
        </a:p>
      </dgm:t>
    </dgm:pt>
    <dgm:pt modelId="{0461A976-654F-4730-83B1-BF6C3D936581}" type="parTrans" cxnId="{E80B5469-CD6E-4CB5-A3AD-F80C691C560B}">
      <dgm:prSet/>
      <dgm:spPr/>
      <dgm:t>
        <a:bodyPr/>
        <a:lstStyle/>
        <a:p>
          <a:endParaRPr lang="en-US"/>
        </a:p>
      </dgm:t>
    </dgm:pt>
    <dgm:pt modelId="{22F8CB4E-F8E4-4AD1-8B30-E17F845CDB29}" type="sibTrans" cxnId="{E80B5469-CD6E-4CB5-A3AD-F80C691C560B}">
      <dgm:prSet/>
      <dgm:spPr/>
      <dgm:t>
        <a:bodyPr/>
        <a:lstStyle/>
        <a:p>
          <a:endParaRPr lang="en-US"/>
        </a:p>
      </dgm:t>
    </dgm:pt>
    <dgm:pt modelId="{6C93B274-32E7-4C72-9EDE-EF52D0457D64}" type="pres">
      <dgm:prSet presAssocID="{9F0C1FAD-C685-41B4-BA50-376F1C9EB0A0}" presName="root" presStyleCnt="0">
        <dgm:presLayoutVars>
          <dgm:dir/>
          <dgm:resizeHandles val="exact"/>
        </dgm:presLayoutVars>
      </dgm:prSet>
      <dgm:spPr/>
    </dgm:pt>
    <dgm:pt modelId="{9B5CED3A-9078-439A-9CE7-854B05301D53}" type="pres">
      <dgm:prSet presAssocID="{202C253F-E992-4D37-A32A-0804A19198A0}" presName="compNode" presStyleCnt="0"/>
      <dgm:spPr/>
    </dgm:pt>
    <dgm:pt modelId="{BAF2D168-50FD-4D12-9999-2350365BB737}" type="pres">
      <dgm:prSet presAssocID="{202C253F-E992-4D37-A32A-0804A19198A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4731D164-DCD8-46D2-B694-F36750C74C37}" type="pres">
      <dgm:prSet presAssocID="{202C253F-E992-4D37-A32A-0804A19198A0}" presName="iconSpace" presStyleCnt="0"/>
      <dgm:spPr/>
    </dgm:pt>
    <dgm:pt modelId="{9F907466-BBDA-4230-AABC-F82CA4FC901E}" type="pres">
      <dgm:prSet presAssocID="{202C253F-E992-4D37-A32A-0804A19198A0}" presName="parTx" presStyleLbl="revTx" presStyleIdx="0" presStyleCnt="4">
        <dgm:presLayoutVars>
          <dgm:chMax val="0"/>
          <dgm:chPref val="0"/>
        </dgm:presLayoutVars>
      </dgm:prSet>
      <dgm:spPr/>
    </dgm:pt>
    <dgm:pt modelId="{4BFA37EE-5C88-4C16-A11A-A6E43F5CDA39}" type="pres">
      <dgm:prSet presAssocID="{202C253F-E992-4D37-A32A-0804A19198A0}" presName="txSpace" presStyleCnt="0"/>
      <dgm:spPr/>
    </dgm:pt>
    <dgm:pt modelId="{2A6CF6D0-8F12-4636-8FC3-6B03DAD42E1F}" type="pres">
      <dgm:prSet presAssocID="{202C253F-E992-4D37-A32A-0804A19198A0}" presName="desTx" presStyleLbl="revTx" presStyleIdx="1" presStyleCnt="4">
        <dgm:presLayoutVars/>
      </dgm:prSet>
      <dgm:spPr/>
    </dgm:pt>
    <dgm:pt modelId="{F81DFA22-BAF0-4875-B9F4-3C645E8104D1}" type="pres">
      <dgm:prSet presAssocID="{D0861C0C-66B8-4F7C-9265-A9E991869AAC}" presName="sibTrans" presStyleCnt="0"/>
      <dgm:spPr/>
    </dgm:pt>
    <dgm:pt modelId="{0F01FA8C-23EB-47FB-89EF-9A3A188FE687}" type="pres">
      <dgm:prSet presAssocID="{C2D7ED4C-C24F-404D-A568-18F59E4B5232}" presName="compNode" presStyleCnt="0"/>
      <dgm:spPr/>
    </dgm:pt>
    <dgm:pt modelId="{6F0E8AB0-A7C2-467C-A816-A9A9CB90D948}" type="pres">
      <dgm:prSet presAssocID="{C2D7ED4C-C24F-404D-A568-18F59E4B523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ophy"/>
        </a:ext>
      </dgm:extLst>
    </dgm:pt>
    <dgm:pt modelId="{8E143DD2-CE5C-4C23-A889-3AFF6ECD4BF2}" type="pres">
      <dgm:prSet presAssocID="{C2D7ED4C-C24F-404D-A568-18F59E4B5232}" presName="iconSpace" presStyleCnt="0"/>
      <dgm:spPr/>
    </dgm:pt>
    <dgm:pt modelId="{67B56375-6B81-4E54-A0BB-2820EEB12CEF}" type="pres">
      <dgm:prSet presAssocID="{C2D7ED4C-C24F-404D-A568-18F59E4B5232}" presName="parTx" presStyleLbl="revTx" presStyleIdx="2" presStyleCnt="4">
        <dgm:presLayoutVars>
          <dgm:chMax val="0"/>
          <dgm:chPref val="0"/>
        </dgm:presLayoutVars>
      </dgm:prSet>
      <dgm:spPr/>
    </dgm:pt>
    <dgm:pt modelId="{4A29A324-6C25-4F9C-AE6F-92BC8B797ED9}" type="pres">
      <dgm:prSet presAssocID="{C2D7ED4C-C24F-404D-A568-18F59E4B5232}" presName="txSpace" presStyleCnt="0"/>
      <dgm:spPr/>
    </dgm:pt>
    <dgm:pt modelId="{F959D63A-3DE2-4129-9292-51E8808BBB67}" type="pres">
      <dgm:prSet presAssocID="{C2D7ED4C-C24F-404D-A568-18F59E4B5232}" presName="desTx" presStyleLbl="revTx" presStyleIdx="3" presStyleCnt="4">
        <dgm:presLayoutVars/>
      </dgm:prSet>
      <dgm:spPr/>
    </dgm:pt>
  </dgm:ptLst>
  <dgm:cxnLst>
    <dgm:cxn modelId="{DCECA600-8849-C94B-B839-ED21C5EB15DE}" type="presOf" srcId="{C2D7ED4C-C24F-404D-A568-18F59E4B5232}" destId="{67B56375-6B81-4E54-A0BB-2820EEB12CEF}" srcOrd="0" destOrd="0" presId="urn:microsoft.com/office/officeart/2018/5/layout/CenteredIconLabelDescriptionList"/>
    <dgm:cxn modelId="{9F336711-BF7B-4A0E-A069-606D2D2BF1CB}" srcId="{9F0C1FAD-C685-41B4-BA50-376F1C9EB0A0}" destId="{202C253F-E992-4D37-A32A-0804A19198A0}" srcOrd="0" destOrd="0" parTransId="{8C2B7BD1-3753-47A3-A275-7D2D7299271C}" sibTransId="{D0861C0C-66B8-4F7C-9265-A9E991869AAC}"/>
    <dgm:cxn modelId="{E80B5469-CD6E-4CB5-A3AD-F80C691C560B}" srcId="{9F0C1FAD-C685-41B4-BA50-376F1C9EB0A0}" destId="{C2D7ED4C-C24F-404D-A568-18F59E4B5232}" srcOrd="1" destOrd="0" parTransId="{0461A976-654F-4730-83B1-BF6C3D936581}" sibTransId="{22F8CB4E-F8E4-4AD1-8B30-E17F845CDB29}"/>
    <dgm:cxn modelId="{A411DEB4-F82B-3C44-8195-89940B945FAC}" type="presOf" srcId="{9F0C1FAD-C685-41B4-BA50-376F1C9EB0A0}" destId="{6C93B274-32E7-4C72-9EDE-EF52D0457D64}" srcOrd="0" destOrd="0" presId="urn:microsoft.com/office/officeart/2018/5/layout/CenteredIconLabelDescriptionList"/>
    <dgm:cxn modelId="{EBF396BD-C88E-E74A-AB1E-7FAEA6AD0DDC}" type="presOf" srcId="{202C253F-E992-4D37-A32A-0804A19198A0}" destId="{9F907466-BBDA-4230-AABC-F82CA4FC901E}" srcOrd="0" destOrd="0" presId="urn:microsoft.com/office/officeart/2018/5/layout/CenteredIconLabelDescriptionList"/>
    <dgm:cxn modelId="{7C5B8A39-29C9-A349-A4DC-55774FBBEDB8}" type="presParOf" srcId="{6C93B274-32E7-4C72-9EDE-EF52D0457D64}" destId="{9B5CED3A-9078-439A-9CE7-854B05301D53}" srcOrd="0" destOrd="0" presId="urn:microsoft.com/office/officeart/2018/5/layout/CenteredIconLabelDescriptionList"/>
    <dgm:cxn modelId="{350CB8EA-EF92-8C4C-AFD3-36BCD03CD7F7}" type="presParOf" srcId="{9B5CED3A-9078-439A-9CE7-854B05301D53}" destId="{BAF2D168-50FD-4D12-9999-2350365BB737}" srcOrd="0" destOrd="0" presId="urn:microsoft.com/office/officeart/2018/5/layout/CenteredIconLabelDescriptionList"/>
    <dgm:cxn modelId="{166A5057-AAAC-EB4D-A6B6-7FFE7F86FD99}" type="presParOf" srcId="{9B5CED3A-9078-439A-9CE7-854B05301D53}" destId="{4731D164-DCD8-46D2-B694-F36750C74C37}" srcOrd="1" destOrd="0" presId="urn:microsoft.com/office/officeart/2018/5/layout/CenteredIconLabelDescriptionList"/>
    <dgm:cxn modelId="{84693B19-1AC6-1A4A-BA54-0FC3CA4041CB}" type="presParOf" srcId="{9B5CED3A-9078-439A-9CE7-854B05301D53}" destId="{9F907466-BBDA-4230-AABC-F82CA4FC901E}" srcOrd="2" destOrd="0" presId="urn:microsoft.com/office/officeart/2018/5/layout/CenteredIconLabelDescriptionList"/>
    <dgm:cxn modelId="{C7DE61CA-E488-7E4A-B289-2F6AAC0EA7CB}" type="presParOf" srcId="{9B5CED3A-9078-439A-9CE7-854B05301D53}" destId="{4BFA37EE-5C88-4C16-A11A-A6E43F5CDA39}" srcOrd="3" destOrd="0" presId="urn:microsoft.com/office/officeart/2018/5/layout/CenteredIconLabelDescriptionList"/>
    <dgm:cxn modelId="{254C7108-9455-0F46-9272-665DF2FDF819}" type="presParOf" srcId="{9B5CED3A-9078-439A-9CE7-854B05301D53}" destId="{2A6CF6D0-8F12-4636-8FC3-6B03DAD42E1F}" srcOrd="4" destOrd="0" presId="urn:microsoft.com/office/officeart/2018/5/layout/CenteredIconLabelDescriptionList"/>
    <dgm:cxn modelId="{5239AF5F-B267-1649-B6FA-08F404452F05}" type="presParOf" srcId="{6C93B274-32E7-4C72-9EDE-EF52D0457D64}" destId="{F81DFA22-BAF0-4875-B9F4-3C645E8104D1}" srcOrd="1" destOrd="0" presId="urn:microsoft.com/office/officeart/2018/5/layout/CenteredIconLabelDescriptionList"/>
    <dgm:cxn modelId="{6BB7D68A-6D68-7640-9098-90A2712EFAA9}" type="presParOf" srcId="{6C93B274-32E7-4C72-9EDE-EF52D0457D64}" destId="{0F01FA8C-23EB-47FB-89EF-9A3A188FE687}" srcOrd="2" destOrd="0" presId="urn:microsoft.com/office/officeart/2018/5/layout/CenteredIconLabelDescriptionList"/>
    <dgm:cxn modelId="{822C51B3-76D8-8544-AAF2-36AC333F31E8}" type="presParOf" srcId="{0F01FA8C-23EB-47FB-89EF-9A3A188FE687}" destId="{6F0E8AB0-A7C2-467C-A816-A9A9CB90D948}" srcOrd="0" destOrd="0" presId="urn:microsoft.com/office/officeart/2018/5/layout/CenteredIconLabelDescriptionList"/>
    <dgm:cxn modelId="{78B964C9-840C-5C48-95D9-31D6D1F6F6B3}" type="presParOf" srcId="{0F01FA8C-23EB-47FB-89EF-9A3A188FE687}" destId="{8E143DD2-CE5C-4C23-A889-3AFF6ECD4BF2}" srcOrd="1" destOrd="0" presId="urn:microsoft.com/office/officeart/2018/5/layout/CenteredIconLabelDescriptionList"/>
    <dgm:cxn modelId="{8D4E364F-6766-4541-9F0A-5D3D21D462DF}" type="presParOf" srcId="{0F01FA8C-23EB-47FB-89EF-9A3A188FE687}" destId="{67B56375-6B81-4E54-A0BB-2820EEB12CEF}" srcOrd="2" destOrd="0" presId="urn:microsoft.com/office/officeart/2018/5/layout/CenteredIconLabelDescriptionList"/>
    <dgm:cxn modelId="{CDE5FBDA-F0AB-3541-9A50-99074409A58B}" type="presParOf" srcId="{0F01FA8C-23EB-47FB-89EF-9A3A188FE687}" destId="{4A29A324-6C25-4F9C-AE6F-92BC8B797ED9}" srcOrd="3" destOrd="0" presId="urn:microsoft.com/office/officeart/2018/5/layout/CenteredIconLabelDescriptionList"/>
    <dgm:cxn modelId="{483C8E19-D1FC-B744-8485-1382763D9B5C}" type="presParOf" srcId="{0F01FA8C-23EB-47FB-89EF-9A3A188FE687}" destId="{F959D63A-3DE2-4129-9292-51E8808BBB67}"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F440A-C824-2F42-9DF0-A4EE3F65C8FC}">
      <dsp:nvSpPr>
        <dsp:cNvPr id="0" name=""/>
        <dsp:cNvSpPr/>
      </dsp:nvSpPr>
      <dsp:spPr>
        <a:xfrm>
          <a:off x="0" y="218849"/>
          <a:ext cx="6263640" cy="24917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Context is "a frame that surrounds the event and provides resources for its appropriate interpretation". [1]</a:t>
          </a:r>
        </a:p>
      </dsp:txBody>
      <dsp:txXfrm>
        <a:off x="121636" y="340485"/>
        <a:ext cx="6020368" cy="2248462"/>
      </dsp:txXfrm>
    </dsp:sp>
    <dsp:sp modelId="{3A0660E8-7C22-5047-99A2-2E65C29768D1}">
      <dsp:nvSpPr>
        <dsp:cNvPr id="0" name=""/>
        <dsp:cNvSpPr/>
      </dsp:nvSpPr>
      <dsp:spPr>
        <a:xfrm>
          <a:off x="0" y="2794103"/>
          <a:ext cx="6263640" cy="249173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Context has been used in many of the recommendation systems. Like Google checking your location (Location being context) recommends places, restaurants near you.</a:t>
          </a:r>
        </a:p>
      </dsp:txBody>
      <dsp:txXfrm>
        <a:off x="121636" y="2915739"/>
        <a:ext cx="6020368" cy="2248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3AF8A-6666-4ED8-A04A-4F128042D1F1}">
      <dsp:nvSpPr>
        <dsp:cNvPr id="0" name=""/>
        <dsp:cNvSpPr/>
      </dsp:nvSpPr>
      <dsp:spPr>
        <a:xfrm>
          <a:off x="393" y="808439"/>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F28494-BC17-47B5-B194-507B90F506CA}">
      <dsp:nvSpPr>
        <dsp:cNvPr id="0" name=""/>
        <dsp:cNvSpPr/>
      </dsp:nvSpPr>
      <dsp:spPr>
        <a:xfrm>
          <a:off x="393" y="2024583"/>
          <a:ext cx="3138750" cy="109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err="1"/>
            <a:t>Inka.et.al</a:t>
          </a:r>
          <a:r>
            <a:rPr lang="en-US" sz="1400" kern="1200" dirty="0"/>
            <a:t> [2] introduced context in implementation of ERP systems for the industry. </a:t>
          </a:r>
        </a:p>
      </dsp:txBody>
      <dsp:txXfrm>
        <a:off x="393" y="2024583"/>
        <a:ext cx="3138750" cy="1099635"/>
      </dsp:txXfrm>
    </dsp:sp>
    <dsp:sp modelId="{39EDDDC9-473C-43FB-9479-E4E35C4124BB}">
      <dsp:nvSpPr>
        <dsp:cNvPr id="0" name=""/>
        <dsp:cNvSpPr/>
      </dsp:nvSpPr>
      <dsp:spPr>
        <a:xfrm>
          <a:off x="393" y="3178908"/>
          <a:ext cx="3138750" cy="363990"/>
        </a:xfrm>
        <a:prstGeom prst="rect">
          <a:avLst/>
        </a:prstGeom>
        <a:noFill/>
        <a:ln>
          <a:noFill/>
        </a:ln>
        <a:effectLst/>
      </dsp:spPr>
      <dsp:style>
        <a:lnRef idx="0">
          <a:scrgbClr r="0" g="0" b="0"/>
        </a:lnRef>
        <a:fillRef idx="0">
          <a:scrgbClr r="0" g="0" b="0"/>
        </a:fillRef>
        <a:effectRef idx="0">
          <a:scrgbClr r="0" g="0" b="0"/>
        </a:effectRef>
        <a:fontRef idx="minor"/>
      </dsp:style>
    </dsp:sp>
    <dsp:sp modelId="{08B96681-3B3E-4FD8-9110-CB635EDE670F}">
      <dsp:nvSpPr>
        <dsp:cNvPr id="0" name=""/>
        <dsp:cNvSpPr/>
      </dsp:nvSpPr>
      <dsp:spPr>
        <a:xfrm>
          <a:off x="3688425" y="808439"/>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C0E493-3C74-4072-99C9-BDDADA1FC996}">
      <dsp:nvSpPr>
        <dsp:cNvPr id="0" name=""/>
        <dsp:cNvSpPr/>
      </dsp:nvSpPr>
      <dsp:spPr>
        <a:xfrm>
          <a:off x="3688425" y="2024583"/>
          <a:ext cx="3138750" cy="109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Motivation: To make company Business Process more efficient with the help of using context.</a:t>
          </a:r>
        </a:p>
      </dsp:txBody>
      <dsp:txXfrm>
        <a:off x="3688425" y="2024583"/>
        <a:ext cx="3138750" cy="1099635"/>
      </dsp:txXfrm>
    </dsp:sp>
    <dsp:sp modelId="{276DAFB6-F9F4-41F3-B26D-761CD13473A4}">
      <dsp:nvSpPr>
        <dsp:cNvPr id="0" name=""/>
        <dsp:cNvSpPr/>
      </dsp:nvSpPr>
      <dsp:spPr>
        <a:xfrm>
          <a:off x="3688425" y="3178908"/>
          <a:ext cx="3138750" cy="363990"/>
        </a:xfrm>
        <a:prstGeom prst="rect">
          <a:avLst/>
        </a:prstGeom>
        <a:noFill/>
        <a:ln>
          <a:noFill/>
        </a:ln>
        <a:effectLst/>
      </dsp:spPr>
      <dsp:style>
        <a:lnRef idx="0">
          <a:scrgbClr r="0" g="0" b="0"/>
        </a:lnRef>
        <a:fillRef idx="0">
          <a:scrgbClr r="0" g="0" b="0"/>
        </a:fillRef>
        <a:effectRef idx="0">
          <a:scrgbClr r="0" g="0" b="0"/>
        </a:effectRef>
        <a:fontRef idx="minor"/>
      </dsp:style>
    </dsp:sp>
    <dsp:sp modelId="{AF357246-F4B3-4992-BD3E-981E57A5DB07}">
      <dsp:nvSpPr>
        <dsp:cNvPr id="0" name=""/>
        <dsp:cNvSpPr/>
      </dsp:nvSpPr>
      <dsp:spPr>
        <a:xfrm>
          <a:off x="7376456" y="808439"/>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E4A949-1FE3-4867-8F40-23173BD9AD81}">
      <dsp:nvSpPr>
        <dsp:cNvPr id="0" name=""/>
        <dsp:cNvSpPr/>
      </dsp:nvSpPr>
      <dsp:spPr>
        <a:xfrm>
          <a:off x="7376456" y="2024583"/>
          <a:ext cx="3138750" cy="109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Process:</a:t>
          </a:r>
        </a:p>
        <a:p>
          <a:pPr marL="0" lvl="0" indent="0" algn="l" defTabSz="622300">
            <a:lnSpc>
              <a:spcPct val="100000"/>
            </a:lnSpc>
            <a:spcBef>
              <a:spcPct val="0"/>
            </a:spcBef>
            <a:spcAft>
              <a:spcPct val="35000"/>
            </a:spcAft>
            <a:buNone/>
            <a:defRPr b="1"/>
          </a:pPr>
          <a:r>
            <a:rPr lang="en-US" sz="1400" kern="1200" dirty="0"/>
            <a:t>Conducting Interview,</a:t>
          </a:r>
        </a:p>
        <a:p>
          <a:pPr marL="0" lvl="0" indent="0" algn="l" defTabSz="622300">
            <a:lnSpc>
              <a:spcPct val="100000"/>
            </a:lnSpc>
            <a:spcBef>
              <a:spcPct val="0"/>
            </a:spcBef>
            <a:spcAft>
              <a:spcPct val="35000"/>
            </a:spcAft>
            <a:buNone/>
            <a:defRPr b="1"/>
          </a:pPr>
          <a:r>
            <a:rPr lang="en-US" sz="1400" kern="1200" dirty="0"/>
            <a:t>Design Model,</a:t>
          </a:r>
        </a:p>
        <a:p>
          <a:pPr marL="0" lvl="0" indent="0" algn="l" defTabSz="622300">
            <a:lnSpc>
              <a:spcPct val="100000"/>
            </a:lnSpc>
            <a:spcBef>
              <a:spcPct val="0"/>
            </a:spcBef>
            <a:spcAft>
              <a:spcPct val="35000"/>
            </a:spcAft>
            <a:buNone/>
            <a:defRPr b="1"/>
          </a:pPr>
          <a:r>
            <a:rPr lang="en-US" sz="1400" kern="1200" dirty="0"/>
            <a:t>Information Flow</a:t>
          </a:r>
        </a:p>
      </dsp:txBody>
      <dsp:txXfrm>
        <a:off x="7376456" y="2024583"/>
        <a:ext cx="3138750" cy="1099635"/>
      </dsp:txXfrm>
    </dsp:sp>
    <dsp:sp modelId="{CB18EBBC-727B-4DD7-8F98-60A328E39056}">
      <dsp:nvSpPr>
        <dsp:cNvPr id="0" name=""/>
        <dsp:cNvSpPr/>
      </dsp:nvSpPr>
      <dsp:spPr>
        <a:xfrm>
          <a:off x="7376456" y="3178908"/>
          <a:ext cx="3138750" cy="36399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2D168-50FD-4D12-9999-2350365BB737}">
      <dsp:nvSpPr>
        <dsp:cNvPr id="0" name=""/>
        <dsp:cNvSpPr/>
      </dsp:nvSpPr>
      <dsp:spPr>
        <a:xfrm>
          <a:off x="787475" y="12564"/>
          <a:ext cx="845244" cy="8452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07466-BBDA-4230-AABC-F82CA4FC901E}">
      <dsp:nvSpPr>
        <dsp:cNvPr id="0" name=""/>
        <dsp:cNvSpPr/>
      </dsp:nvSpPr>
      <dsp:spPr>
        <a:xfrm>
          <a:off x="2605" y="1002491"/>
          <a:ext cx="2414983" cy="226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Results: The use of context, helped the industry to setup a model, which helped them realize the potential improvements, as exchange of data could be easily contextualized.</a:t>
          </a:r>
        </a:p>
      </dsp:txBody>
      <dsp:txXfrm>
        <a:off x="2605" y="1002491"/>
        <a:ext cx="2414983" cy="2269506"/>
      </dsp:txXfrm>
    </dsp:sp>
    <dsp:sp modelId="{2A6CF6D0-8F12-4636-8FC3-6B03DAD42E1F}">
      <dsp:nvSpPr>
        <dsp:cNvPr id="0" name=""/>
        <dsp:cNvSpPr/>
      </dsp:nvSpPr>
      <dsp:spPr>
        <a:xfrm>
          <a:off x="2605" y="3339292"/>
          <a:ext cx="2414983" cy="37984"/>
        </a:xfrm>
        <a:prstGeom prst="rect">
          <a:avLst/>
        </a:prstGeom>
        <a:noFill/>
        <a:ln>
          <a:noFill/>
        </a:ln>
        <a:effectLst/>
      </dsp:spPr>
      <dsp:style>
        <a:lnRef idx="0">
          <a:scrgbClr r="0" g="0" b="0"/>
        </a:lnRef>
        <a:fillRef idx="0">
          <a:scrgbClr r="0" g="0" b="0"/>
        </a:fillRef>
        <a:effectRef idx="0">
          <a:scrgbClr r="0" g="0" b="0"/>
        </a:effectRef>
        <a:fontRef idx="minor"/>
      </dsp:style>
    </dsp:sp>
    <dsp:sp modelId="{6F0E8AB0-A7C2-467C-A816-A9A9CB90D948}">
      <dsp:nvSpPr>
        <dsp:cNvPr id="0" name=""/>
        <dsp:cNvSpPr/>
      </dsp:nvSpPr>
      <dsp:spPr>
        <a:xfrm>
          <a:off x="3625080" y="12564"/>
          <a:ext cx="845244" cy="845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56375-6B81-4E54-A0BB-2820EEB12CEF}">
      <dsp:nvSpPr>
        <dsp:cNvPr id="0" name=""/>
        <dsp:cNvSpPr/>
      </dsp:nvSpPr>
      <dsp:spPr>
        <a:xfrm>
          <a:off x="2840211" y="1002491"/>
          <a:ext cx="2414983" cy="226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Conclusion: The interview required to contextualize a process in the industry needs to be done in the requirement/procurement phase.</a:t>
          </a:r>
        </a:p>
        <a:p>
          <a:pPr marL="0" lvl="0" indent="0" algn="l" defTabSz="622300">
            <a:lnSpc>
              <a:spcPct val="100000"/>
            </a:lnSpc>
            <a:spcBef>
              <a:spcPct val="0"/>
            </a:spcBef>
            <a:spcAft>
              <a:spcPct val="35000"/>
            </a:spcAft>
            <a:buNone/>
            <a:defRPr b="1"/>
          </a:pPr>
          <a:r>
            <a:rPr lang="en-US" sz="1400" kern="1200" dirty="0"/>
            <a:t>Furthermore, the model should be general, as just interviewing one person can lead to a personalized environment.</a:t>
          </a:r>
        </a:p>
      </dsp:txBody>
      <dsp:txXfrm>
        <a:off x="2840211" y="1002491"/>
        <a:ext cx="2414983" cy="2269506"/>
      </dsp:txXfrm>
    </dsp:sp>
    <dsp:sp modelId="{F959D63A-3DE2-4129-9292-51E8808BBB67}">
      <dsp:nvSpPr>
        <dsp:cNvPr id="0" name=""/>
        <dsp:cNvSpPr/>
      </dsp:nvSpPr>
      <dsp:spPr>
        <a:xfrm>
          <a:off x="2840211" y="3339292"/>
          <a:ext cx="2414983" cy="3798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7CEB0-F80B-FD41-8F3A-AAE61E2863FD}" type="datetimeFigureOut">
              <a:rPr lang="en-US" smtClean="0"/>
              <a:t>3/21/20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3E057-4668-CC40-AD05-019ACB146461}" type="slidenum">
              <a:rPr lang="en-US" smtClean="0"/>
              <a:t>‹#›</a:t>
            </a:fld>
            <a:endParaRPr lang="en-US"/>
          </a:p>
        </p:txBody>
      </p:sp>
    </p:spTree>
    <p:extLst>
      <p:ext uri="{BB962C8B-B14F-4D97-AF65-F5344CB8AC3E}">
        <p14:creationId xmlns:p14="http://schemas.microsoft.com/office/powerpoint/2010/main" val="224565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D65A-C199-1143-A296-9713409FE7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5E9A3-CCD3-034D-8D67-D285B9771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D6F71B-ACE7-4C47-BFF3-4EDBF96E1938}"/>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92598C8B-F132-1D47-BB8F-8E4E3B409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C1B25-1D53-9745-86B1-AE4A6B8FED09}"/>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101198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4E49-3223-4140-A275-0D03290F58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6D3DA3-C6C8-9148-AA0E-FEC5DEB1E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E7190-97AC-924E-A316-63F49993133A}"/>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6964DCC8-07F8-034C-8804-58FAC1B76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2D68B-028A-C74C-8902-F928225A3CAE}"/>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215267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F7177-F256-7F4C-8177-DD9C35BBF9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96AE5-3B65-BF49-A91F-D8BA7D48B0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25A3A-5AD6-E34A-8890-EBE21864A60A}"/>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49DF26A7-7592-2B4F-B982-56FE32A6A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F70A8-6EEA-0140-84D3-918513B9D735}"/>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304870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46D7-A9F7-8746-8D37-187E7A821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8E99F-64D4-3A40-A19C-C26DB6F6F7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46F7C-8F1C-094E-8659-D4EA6470EB4E}"/>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D56EBDF3-4092-8B4D-80CB-22DA1E130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4D91E-5789-1342-88DF-B85CDA7A6A14}"/>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412065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7A37-4816-0748-A32E-4C3B3B4627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1F8B27-9EE0-DE42-9D9C-A6966C2EA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9ED43-18DF-9A4C-922E-65BD73A77A47}"/>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06C99660-6BD2-184B-A631-1DAE79488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2AE68-2F36-1746-8BE8-52D702081108}"/>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3356322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B9F6-06F3-7544-B23F-AE536E8C9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C2E7B-7BBF-8044-889F-C89F49ACC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EB16A4-32D1-2841-9C33-76870C760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9CE23-5D6D-064C-84C3-A40C23A98DDD}"/>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6" name="Footer Placeholder 5">
            <a:extLst>
              <a:ext uri="{FF2B5EF4-FFF2-40B4-BE49-F238E27FC236}">
                <a16:creationId xmlns:a16="http://schemas.microsoft.com/office/drawing/2014/main" id="{EB76D970-CD14-4B46-B5B7-13341C3E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E7E7E-7572-8C47-B85D-C6FD495C2765}"/>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230290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7BCF-7E4F-2A42-863C-6716B3B4D6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FE4D2-3312-E948-913D-BDFE041A0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2542B-37CA-864B-B34D-45FB342248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8E7F9-BF86-0841-BD69-E6AF6FB2B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CC27A-C53F-694E-A6B0-679488BBF7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A11BF-1960-3D47-BA36-8054E1E1A51D}"/>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8" name="Footer Placeholder 7">
            <a:extLst>
              <a:ext uri="{FF2B5EF4-FFF2-40B4-BE49-F238E27FC236}">
                <a16:creationId xmlns:a16="http://schemas.microsoft.com/office/drawing/2014/main" id="{F1A5AC60-4324-E54A-B526-3642293130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1CD63-0E22-DC41-B38E-62EA6082A1FD}"/>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367557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A151-676F-8245-8FD4-9BEA0C02F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0D9276-7B08-8D41-A11E-27B2D9AF5017}"/>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4" name="Footer Placeholder 3">
            <a:extLst>
              <a:ext uri="{FF2B5EF4-FFF2-40B4-BE49-F238E27FC236}">
                <a16:creationId xmlns:a16="http://schemas.microsoft.com/office/drawing/2014/main" id="{DCA02603-9D08-C842-996B-078A4A090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3DA0EB-A679-DD4A-B71B-0E8760D22D18}"/>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425471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5D7BD-B311-7548-A1FA-21FB7225A14B}"/>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3" name="Footer Placeholder 2">
            <a:extLst>
              <a:ext uri="{FF2B5EF4-FFF2-40B4-BE49-F238E27FC236}">
                <a16:creationId xmlns:a16="http://schemas.microsoft.com/office/drawing/2014/main" id="{4F18EC38-570D-4243-8D06-100D830541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461720-D1FB-2E4D-A13E-7412B7A3A4EE}"/>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266805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9121-AA07-B94C-B5FA-481590388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68847-9AE0-024A-A7D6-F62ED4A2D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EF26B-7CB9-C543-8702-2160036C8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CB1568-8C83-D248-A898-273C26E4E842}"/>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6" name="Footer Placeholder 5">
            <a:extLst>
              <a:ext uri="{FF2B5EF4-FFF2-40B4-BE49-F238E27FC236}">
                <a16:creationId xmlns:a16="http://schemas.microsoft.com/office/drawing/2014/main" id="{8D0342C9-FA46-6241-AA45-8DA639A7D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1485B-90F7-DD49-ACD0-FEBCF7A44F78}"/>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38043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670B-F6CC-0146-9C21-68406FCFE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B6E6D-898B-5442-BC03-CB24A282F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28D77B-9184-F24F-A907-23C3E4278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B9856-A310-C54D-8381-66A436AC892C}"/>
              </a:ext>
            </a:extLst>
          </p:cNvPr>
          <p:cNvSpPr>
            <a:spLocks noGrp="1"/>
          </p:cNvSpPr>
          <p:nvPr>
            <p:ph type="dt" sz="half" idx="10"/>
          </p:nvPr>
        </p:nvSpPr>
        <p:spPr/>
        <p:txBody>
          <a:bodyPr/>
          <a:lstStyle/>
          <a:p>
            <a:fld id="{2EA4FD75-C43E-5B41-88D2-D797B82160FD}" type="datetimeFigureOut">
              <a:rPr lang="en-US" smtClean="0"/>
              <a:t>3/21/20</a:t>
            </a:fld>
            <a:endParaRPr lang="en-US"/>
          </a:p>
        </p:txBody>
      </p:sp>
      <p:sp>
        <p:nvSpPr>
          <p:cNvPr id="6" name="Footer Placeholder 5">
            <a:extLst>
              <a:ext uri="{FF2B5EF4-FFF2-40B4-BE49-F238E27FC236}">
                <a16:creationId xmlns:a16="http://schemas.microsoft.com/office/drawing/2014/main" id="{372B4BAB-BE60-7C42-AC15-78CADBEFE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07982-081C-A347-9E7D-F5EF457CA9DC}"/>
              </a:ext>
            </a:extLst>
          </p:cNvPr>
          <p:cNvSpPr>
            <a:spLocks noGrp="1"/>
          </p:cNvSpPr>
          <p:nvPr>
            <p:ph type="sldNum" sz="quarter" idx="12"/>
          </p:nvPr>
        </p:nvSpPr>
        <p:spPr/>
        <p:txBody>
          <a:bodyPr/>
          <a:lstStyle/>
          <a:p>
            <a:fld id="{7BBAB763-8186-2049-A702-B9AD2399CD84}" type="slidenum">
              <a:rPr lang="en-US" smtClean="0"/>
              <a:t>‹#›</a:t>
            </a:fld>
            <a:endParaRPr lang="en-US"/>
          </a:p>
        </p:txBody>
      </p:sp>
    </p:spTree>
    <p:extLst>
      <p:ext uri="{BB962C8B-B14F-4D97-AF65-F5344CB8AC3E}">
        <p14:creationId xmlns:p14="http://schemas.microsoft.com/office/powerpoint/2010/main" val="4111990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CD072-EF80-C94E-ABD9-9031FEB76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CA43C-F235-7040-917E-C3C75A440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D0B79-B7E4-2149-BBE1-DB0EDA552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4FD75-C43E-5B41-88D2-D797B82160FD}" type="datetimeFigureOut">
              <a:rPr lang="en-US" smtClean="0"/>
              <a:t>3/21/20</a:t>
            </a:fld>
            <a:endParaRPr lang="en-US"/>
          </a:p>
        </p:txBody>
      </p:sp>
      <p:sp>
        <p:nvSpPr>
          <p:cNvPr id="5" name="Footer Placeholder 4">
            <a:extLst>
              <a:ext uri="{FF2B5EF4-FFF2-40B4-BE49-F238E27FC236}">
                <a16:creationId xmlns:a16="http://schemas.microsoft.com/office/drawing/2014/main" id="{0731C990-5918-7D4A-826F-044C46483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A3D3CF-19D6-2140-A873-961330520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AB763-8186-2049-A702-B9AD2399CD84}" type="slidenum">
              <a:rPr lang="en-US" smtClean="0"/>
              <a:t>‹#›</a:t>
            </a:fld>
            <a:endParaRPr lang="en-US"/>
          </a:p>
        </p:txBody>
      </p:sp>
    </p:spTree>
    <p:extLst>
      <p:ext uri="{BB962C8B-B14F-4D97-AF65-F5344CB8AC3E}">
        <p14:creationId xmlns:p14="http://schemas.microsoft.com/office/powerpoint/2010/main" val="3104500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145/3290605.3300845" TargetMode="External"/><Relationship Id="rId3" Type="http://schemas.openxmlformats.org/officeDocument/2006/relationships/slideLayout" Target="../slideLayouts/slideLayout2.xml"/><Relationship Id="rId7" Type="http://schemas.openxmlformats.org/officeDocument/2006/relationships/hyperlink" Target="https://doi.org/10.1145/1125451.1125485"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en.wikipedia.org/w/index.php?title=Context(languageuse)oldid=94150989" TargetMode="External"/><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png"/><Relationship Id="rId4" Type="http://schemas.openxmlformats.org/officeDocument/2006/relationships/diagramData" Target="../diagrams/data3.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BC44-8100-2749-88CC-BD9C41115302}"/>
              </a:ext>
            </a:extLst>
          </p:cNvPr>
          <p:cNvSpPr>
            <a:spLocks noGrp="1"/>
          </p:cNvSpPr>
          <p:nvPr>
            <p:ph type="ctrTitle"/>
          </p:nvPr>
        </p:nvSpPr>
        <p:spPr>
          <a:xfrm>
            <a:off x="1524003" y="1999615"/>
            <a:ext cx="9144000" cy="2764028"/>
          </a:xfrm>
        </p:spPr>
        <p:txBody>
          <a:bodyPr anchor="ctr">
            <a:normAutofit/>
          </a:bodyPr>
          <a:lstStyle/>
          <a:p>
            <a:r>
              <a:rPr lang="en-US" sz="7200"/>
              <a:t>Understanding Personal Productivity</a:t>
            </a:r>
          </a:p>
        </p:txBody>
      </p:sp>
      <p:sp>
        <p:nvSpPr>
          <p:cNvPr id="3" name="Subtitle 2">
            <a:extLst>
              <a:ext uri="{FF2B5EF4-FFF2-40B4-BE49-F238E27FC236}">
                <a16:creationId xmlns:a16="http://schemas.microsoft.com/office/drawing/2014/main" id="{189184F7-8E8E-5346-87F5-EBA3DB43E547}"/>
              </a:ext>
            </a:extLst>
          </p:cNvPr>
          <p:cNvSpPr>
            <a:spLocks noGrp="1"/>
          </p:cNvSpPr>
          <p:nvPr>
            <p:ph type="subTitle" idx="1"/>
          </p:nvPr>
        </p:nvSpPr>
        <p:spPr>
          <a:xfrm>
            <a:off x="1966912" y="5645150"/>
            <a:ext cx="8258176" cy="631825"/>
          </a:xfrm>
        </p:spPr>
        <p:txBody>
          <a:bodyPr anchor="ctr">
            <a:normAutofit/>
          </a:bodyPr>
          <a:lstStyle/>
          <a:p>
            <a:r>
              <a:rPr lang="en-US" sz="2800"/>
              <a:t>-Pratik Musale</a:t>
            </a:r>
          </a:p>
        </p:txBody>
      </p:sp>
      <p:pic>
        <p:nvPicPr>
          <p:cNvPr id="7" name="Audio 6">
            <a:hlinkClick r:id="" action="ppaction://media"/>
            <a:extLst>
              <a:ext uri="{FF2B5EF4-FFF2-40B4-BE49-F238E27FC236}">
                <a16:creationId xmlns:a16="http://schemas.microsoft.com/office/drawing/2014/main" id="{77EA74CA-BE89-A146-B3A1-CB8F158F6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4420203"/>
      </p:ext>
    </p:extLst>
  </p:cSld>
  <p:clrMapOvr>
    <a:masterClrMapping/>
  </p:clrMapOvr>
  <mc:AlternateContent xmlns:mc="http://schemas.openxmlformats.org/markup-compatibility/2006">
    <mc:Choice xmlns:p14="http://schemas.microsoft.com/office/powerpoint/2010/main" Requires="p14">
      <p:transition spd="slow" p14:dur="2000" advTm="11318"/>
    </mc:Choice>
    <mc:Fallback>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Results</a:t>
            </a:r>
          </a:p>
        </p:txBody>
      </p:sp>
      <p:pic>
        <p:nvPicPr>
          <p:cNvPr id="16" name="Graphic 15">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Descriptive Summary of Diaries:</a:t>
            </a:r>
          </a:p>
          <a:p>
            <a:pPr lvl="1"/>
            <a:r>
              <a:rPr lang="en-US" dirty="0"/>
              <a:t>830 Productive Journal entries were captured by 24 participants.</a:t>
            </a:r>
          </a:p>
          <a:p>
            <a:pPr lvl="1"/>
            <a:r>
              <a:rPr lang="en-US" dirty="0"/>
              <a:t>The entries constituted 1197 hours of activities.</a:t>
            </a:r>
          </a:p>
          <a:p>
            <a:pPr marL="457200" lvl="1" indent="0">
              <a:buNone/>
            </a:pPr>
            <a:endParaRPr lang="en-US" dirty="0"/>
          </a:p>
        </p:txBody>
      </p:sp>
      <p:pic>
        <p:nvPicPr>
          <p:cNvPr id="10" name="Picture 9">
            <a:extLst>
              <a:ext uri="{FF2B5EF4-FFF2-40B4-BE49-F238E27FC236}">
                <a16:creationId xmlns:a16="http://schemas.microsoft.com/office/drawing/2014/main" id="{4EDEE199-5814-3241-92ED-32BC1EDD16E8}"/>
              </a:ext>
            </a:extLst>
          </p:cNvPr>
          <p:cNvPicPr>
            <a:picLocks noChangeAspect="1"/>
          </p:cNvPicPr>
          <p:nvPr/>
        </p:nvPicPr>
        <p:blipFill>
          <a:blip r:embed="rId6"/>
          <a:stretch>
            <a:fillRect/>
          </a:stretch>
        </p:blipFill>
        <p:spPr>
          <a:xfrm>
            <a:off x="1295400" y="3101622"/>
            <a:ext cx="7607300" cy="2146300"/>
          </a:xfrm>
          <a:prstGeom prst="rect">
            <a:avLst/>
          </a:prstGeom>
        </p:spPr>
      </p:pic>
      <p:sp>
        <p:nvSpPr>
          <p:cNvPr id="11" name="TextBox 10">
            <a:extLst>
              <a:ext uri="{FF2B5EF4-FFF2-40B4-BE49-F238E27FC236}">
                <a16:creationId xmlns:a16="http://schemas.microsoft.com/office/drawing/2014/main" id="{866DE496-0EA2-EE4E-A535-B4775809E19A}"/>
              </a:ext>
            </a:extLst>
          </p:cNvPr>
          <p:cNvSpPr txBox="1"/>
          <p:nvPr/>
        </p:nvSpPr>
        <p:spPr>
          <a:xfrm>
            <a:off x="1913468" y="5247922"/>
            <a:ext cx="5994400" cy="369332"/>
          </a:xfrm>
          <a:prstGeom prst="rect">
            <a:avLst/>
          </a:prstGeom>
          <a:noFill/>
        </p:spPr>
        <p:txBody>
          <a:bodyPr wrap="square" rtlCol="0">
            <a:spAutoFit/>
          </a:bodyPr>
          <a:lstStyle/>
          <a:p>
            <a:r>
              <a:rPr lang="en-US" dirty="0"/>
              <a:t>Table 2: Summary Statistics of the Productivity Journal</a:t>
            </a:r>
          </a:p>
        </p:txBody>
      </p:sp>
      <p:pic>
        <p:nvPicPr>
          <p:cNvPr id="6" name="Audio 5">
            <a:hlinkClick r:id="" action="ppaction://media"/>
            <a:extLst>
              <a:ext uri="{FF2B5EF4-FFF2-40B4-BE49-F238E27FC236}">
                <a16:creationId xmlns:a16="http://schemas.microsoft.com/office/drawing/2014/main" id="{68F45D1A-39FC-454B-8F2D-4B72266BEC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3730200"/>
      </p:ext>
    </p:extLst>
  </p:cSld>
  <p:clrMapOvr>
    <a:masterClrMapping/>
  </p:clrMapOvr>
  <mc:AlternateContent xmlns:mc="http://schemas.openxmlformats.org/markup-compatibility/2006">
    <mc:Choice xmlns:p14="http://schemas.microsoft.com/office/powerpoint/2010/main" Requires="p14">
      <p:transition spd="slow" p14:dur="2000" advTm="45823"/>
    </mc:Choice>
    <mc:Fallback>
      <p:transition spd="slow" advTm="4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95948" y="329801"/>
            <a:ext cx="9357852" cy="1325563"/>
          </a:xfrm>
        </p:spPr>
        <p:txBody>
          <a:bodyPr>
            <a:normAutofit fontScale="90000"/>
          </a:bodyPr>
          <a:lstStyle/>
          <a:p>
            <a:r>
              <a:rPr lang="en-US" sz="4600" dirty="0">
                <a:solidFill>
                  <a:schemeClr val="accent1"/>
                </a:solidFill>
              </a:rPr>
              <a:t>Understanding Personal Productivity: Results</a:t>
            </a:r>
          </a:p>
        </p:txBody>
      </p:sp>
      <p:sp>
        <p:nvSpPr>
          <p:cNvPr id="3" name="Content Placeholder 2">
            <a:extLst>
              <a:ext uri="{FF2B5EF4-FFF2-40B4-BE49-F238E27FC236}">
                <a16:creationId xmlns:a16="http://schemas.microsoft.com/office/drawing/2014/main" id="{0F1300BE-23D4-A445-9EC3-6836970F86D0}"/>
              </a:ext>
            </a:extLst>
          </p:cNvPr>
          <p:cNvSpPr>
            <a:spLocks noGrp="1"/>
          </p:cNvSpPr>
          <p:nvPr>
            <p:ph sz="half" idx="1"/>
          </p:nvPr>
        </p:nvSpPr>
        <p:spPr>
          <a:xfrm>
            <a:off x="838200" y="2277909"/>
            <a:ext cx="5181600" cy="4351338"/>
          </a:xfrm>
        </p:spPr>
        <p:txBody>
          <a:bodyPr>
            <a:normAutofit fontScale="92500" lnSpcReduction="20000"/>
          </a:bodyPr>
          <a:lstStyle/>
          <a:p>
            <a:r>
              <a:rPr lang="en-US" dirty="0"/>
              <a:t>Work Product:</a:t>
            </a:r>
          </a:p>
          <a:p>
            <a:pPr lvl="1"/>
            <a:r>
              <a:rPr lang="en-US" dirty="0"/>
              <a:t>Concrete Output &amp; Progress</a:t>
            </a:r>
          </a:p>
          <a:p>
            <a:pPr lvl="1"/>
            <a:r>
              <a:rPr lang="en-US" dirty="0"/>
              <a:t>Conceptual achievement</a:t>
            </a:r>
          </a:p>
          <a:p>
            <a:pPr lvl="1"/>
            <a:r>
              <a:rPr lang="en-US" dirty="0"/>
              <a:t>Quality and Quantity of the outcome</a:t>
            </a:r>
          </a:p>
          <a:p>
            <a:r>
              <a:rPr lang="en-US" dirty="0"/>
              <a:t>Time Management:</a:t>
            </a:r>
          </a:p>
          <a:p>
            <a:pPr lvl="1"/>
            <a:r>
              <a:rPr lang="en-US" dirty="0"/>
              <a:t>Efficiency &amp; intensity</a:t>
            </a:r>
          </a:p>
          <a:p>
            <a:pPr lvl="1"/>
            <a:r>
              <a:rPr lang="en-US" dirty="0"/>
              <a:t>Punctuality</a:t>
            </a:r>
          </a:p>
          <a:p>
            <a:pPr lvl="1"/>
            <a:r>
              <a:rPr lang="en-US" dirty="0"/>
              <a:t>Use of Spare time</a:t>
            </a:r>
          </a:p>
          <a:p>
            <a:r>
              <a:rPr lang="en-US" dirty="0"/>
              <a:t>Worker’s State:</a:t>
            </a:r>
          </a:p>
          <a:p>
            <a:pPr lvl="1"/>
            <a:r>
              <a:rPr lang="en-US" dirty="0"/>
              <a:t>Attention &amp; Distraction</a:t>
            </a:r>
          </a:p>
          <a:p>
            <a:pPr lvl="1"/>
            <a:r>
              <a:rPr lang="en-US" dirty="0"/>
              <a:t>Emotional State</a:t>
            </a:r>
          </a:p>
          <a:p>
            <a:pPr lvl="1"/>
            <a:r>
              <a:rPr lang="en-US" dirty="0"/>
              <a:t>Physical State</a:t>
            </a:r>
          </a:p>
          <a:p>
            <a:pPr lvl="2"/>
            <a:endParaRPr lang="en-US" dirty="0"/>
          </a:p>
        </p:txBody>
      </p:sp>
      <p:sp>
        <p:nvSpPr>
          <p:cNvPr id="5" name="Content Placeholder 4">
            <a:extLst>
              <a:ext uri="{FF2B5EF4-FFF2-40B4-BE49-F238E27FC236}">
                <a16:creationId xmlns:a16="http://schemas.microsoft.com/office/drawing/2014/main" id="{9A181EF9-74D6-B14A-8CA3-C69C1808FDEA}"/>
              </a:ext>
            </a:extLst>
          </p:cNvPr>
          <p:cNvSpPr>
            <a:spLocks noGrp="1"/>
          </p:cNvSpPr>
          <p:nvPr>
            <p:ph sz="half" idx="2"/>
          </p:nvPr>
        </p:nvSpPr>
        <p:spPr>
          <a:xfrm>
            <a:off x="6172200" y="2277909"/>
            <a:ext cx="5181600" cy="4351338"/>
          </a:xfrm>
        </p:spPr>
        <p:txBody>
          <a:bodyPr>
            <a:normAutofit fontScale="92500" lnSpcReduction="20000"/>
          </a:bodyPr>
          <a:lstStyle/>
          <a:p>
            <a:r>
              <a:rPr lang="en-US" dirty="0"/>
              <a:t>Attitude towards work:</a:t>
            </a:r>
          </a:p>
          <a:p>
            <a:pPr lvl="1"/>
            <a:r>
              <a:rPr lang="en-US" dirty="0"/>
              <a:t>Chores and Mundane Task</a:t>
            </a:r>
          </a:p>
          <a:p>
            <a:pPr lvl="1"/>
            <a:r>
              <a:rPr lang="en-US" dirty="0"/>
              <a:t>Significance and Rewarding for the task</a:t>
            </a:r>
          </a:p>
          <a:p>
            <a:r>
              <a:rPr lang="en-US" dirty="0"/>
              <a:t>Impact and Benefit:</a:t>
            </a:r>
          </a:p>
          <a:p>
            <a:pPr lvl="1"/>
            <a:r>
              <a:rPr lang="en-US" dirty="0"/>
              <a:t>Long-term Career Benefit</a:t>
            </a:r>
          </a:p>
          <a:p>
            <a:pPr lvl="1"/>
            <a:r>
              <a:rPr lang="en-US" dirty="0"/>
              <a:t>Social and Spiritual Benefit</a:t>
            </a:r>
          </a:p>
          <a:p>
            <a:pPr lvl="1"/>
            <a:r>
              <a:rPr lang="en-US" dirty="0"/>
              <a:t>Self management and well being</a:t>
            </a:r>
          </a:p>
          <a:p>
            <a:pPr lvl="1"/>
            <a:r>
              <a:rPr lang="en-US" dirty="0"/>
              <a:t>Monetary Rewards</a:t>
            </a:r>
          </a:p>
          <a:p>
            <a:r>
              <a:rPr lang="en-US" dirty="0"/>
              <a:t>Compound Task:</a:t>
            </a:r>
          </a:p>
          <a:p>
            <a:pPr lvl="1"/>
            <a:r>
              <a:rPr lang="en-US" dirty="0"/>
              <a:t>Task switching by interruptions</a:t>
            </a:r>
          </a:p>
          <a:p>
            <a:pPr lvl="1"/>
            <a:r>
              <a:rPr lang="en-US" dirty="0"/>
              <a:t>Multitasking</a:t>
            </a:r>
          </a:p>
          <a:p>
            <a:pPr lvl="1"/>
            <a:r>
              <a:rPr lang="en-US" dirty="0"/>
              <a:t>Unexpected Issues</a:t>
            </a:r>
          </a:p>
        </p:txBody>
      </p:sp>
      <p:pic>
        <p:nvPicPr>
          <p:cNvPr id="16" name="Graphic 15">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35383"/>
            <a:ext cx="914400" cy="914400"/>
          </a:xfrm>
          <a:prstGeom prst="rect">
            <a:avLst/>
          </a:prstGeom>
        </p:spPr>
      </p:pic>
      <p:sp>
        <p:nvSpPr>
          <p:cNvPr id="6" name="TextBox 5">
            <a:extLst>
              <a:ext uri="{FF2B5EF4-FFF2-40B4-BE49-F238E27FC236}">
                <a16:creationId xmlns:a16="http://schemas.microsoft.com/office/drawing/2014/main" id="{83BB3F7E-C620-C249-964A-2773439B821A}"/>
              </a:ext>
            </a:extLst>
          </p:cNvPr>
          <p:cNvSpPr txBox="1"/>
          <p:nvPr/>
        </p:nvSpPr>
        <p:spPr>
          <a:xfrm>
            <a:off x="838200" y="1655364"/>
            <a:ext cx="10515600" cy="523220"/>
          </a:xfrm>
          <a:prstGeom prst="rect">
            <a:avLst/>
          </a:prstGeom>
          <a:noFill/>
        </p:spPr>
        <p:txBody>
          <a:bodyPr wrap="square" rtlCol="0">
            <a:spAutoFit/>
          </a:bodyPr>
          <a:lstStyle/>
          <a:p>
            <a:r>
              <a:rPr lang="en-US" sz="2800" dirty="0"/>
              <a:t>Rationales for Productivity Evaluation:</a:t>
            </a:r>
          </a:p>
        </p:txBody>
      </p:sp>
      <p:pic>
        <p:nvPicPr>
          <p:cNvPr id="8" name="Audio 7">
            <a:hlinkClick r:id="" action="ppaction://media"/>
            <a:extLst>
              <a:ext uri="{FF2B5EF4-FFF2-40B4-BE49-F238E27FC236}">
                <a16:creationId xmlns:a16="http://schemas.microsoft.com/office/drawing/2014/main" id="{9CF66CB1-135C-6447-8EF5-05CFE68E3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5797209"/>
      </p:ext>
    </p:extLst>
  </p:cSld>
  <p:clrMapOvr>
    <a:masterClrMapping/>
  </p:clrMapOvr>
  <mc:AlternateContent xmlns:mc="http://schemas.openxmlformats.org/markup-compatibility/2006">
    <mc:Choice xmlns:p14="http://schemas.microsoft.com/office/powerpoint/2010/main" Requires="p14">
      <p:transition spd="slow" p14:dur="2000" advTm="149709"/>
    </mc:Choice>
    <mc:Fallback>
      <p:transition spd="slow" advTm="14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Results</a:t>
            </a:r>
          </a:p>
        </p:txBody>
      </p:sp>
      <p:pic>
        <p:nvPicPr>
          <p:cNvPr id="16" name="Graphic 15">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Task Type of Productive Activities:</a:t>
            </a:r>
          </a:p>
          <a:p>
            <a:pPr lvl="1"/>
            <a:r>
              <a:rPr lang="en-US" b="1" dirty="0"/>
              <a:t>Learning: </a:t>
            </a:r>
            <a:r>
              <a:rPr lang="en-US" dirty="0"/>
              <a:t>Information is a critical capital for knowledge workers, learning activities covered both the work and non-work contexts.</a:t>
            </a:r>
          </a:p>
          <a:p>
            <a:pPr lvl="1"/>
            <a:r>
              <a:rPr lang="en-US" b="1" dirty="0"/>
              <a:t>Communication: </a:t>
            </a:r>
            <a:r>
              <a:rPr lang="en-US" dirty="0"/>
              <a:t>Communication was an essential activity, and authors found in-person communication as more preferred choice compared to email communication. Many of the user considered email as high-level task.</a:t>
            </a:r>
          </a:p>
          <a:p>
            <a:pPr lvl="1"/>
            <a:r>
              <a:rPr lang="en-US" b="1" dirty="0"/>
              <a:t>Personal: </a:t>
            </a:r>
            <a:r>
              <a:rPr lang="en-US" dirty="0"/>
              <a:t>These included a range form exercise to shopping medicines to groceries. </a:t>
            </a:r>
            <a:endParaRPr lang="en-US" b="1" dirty="0"/>
          </a:p>
          <a:p>
            <a:pPr lvl="1"/>
            <a:endParaRPr lang="en-US" dirty="0"/>
          </a:p>
          <a:p>
            <a:endParaRPr lang="en-US" dirty="0"/>
          </a:p>
        </p:txBody>
      </p:sp>
      <p:pic>
        <p:nvPicPr>
          <p:cNvPr id="6" name="Audio 5">
            <a:hlinkClick r:id="" action="ppaction://media"/>
            <a:extLst>
              <a:ext uri="{FF2B5EF4-FFF2-40B4-BE49-F238E27FC236}">
                <a16:creationId xmlns:a16="http://schemas.microsoft.com/office/drawing/2014/main" id="{ACF5F0FE-A6C5-174C-A721-9BEFECC0A1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9226417"/>
      </p:ext>
    </p:extLst>
  </p:cSld>
  <p:clrMapOvr>
    <a:masterClrMapping/>
  </p:clrMapOvr>
  <mc:AlternateContent xmlns:mc="http://schemas.openxmlformats.org/markup-compatibility/2006">
    <mc:Choice xmlns:p14="http://schemas.microsoft.com/office/powerpoint/2010/main" Requires="p14">
      <p:transition spd="slow" p14:dur="2000" advTm="63614"/>
    </mc:Choice>
    <mc:Fallback>
      <p:transition spd="slow" advTm="6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Productivity as a Multifaceted Concept:</a:t>
            </a:r>
          </a:p>
          <a:p>
            <a:pPr lvl="1"/>
            <a:r>
              <a:rPr lang="en-US" dirty="0"/>
              <a:t>Existing productivity tools consider whether a certain time spent on task is productive or not.</a:t>
            </a:r>
          </a:p>
          <a:p>
            <a:pPr lvl="1"/>
            <a:r>
              <a:rPr lang="en-US" dirty="0"/>
              <a:t>Results showed sometimes predisposition to a task (Task is important or not), directly impacted the productivity of the task.</a:t>
            </a:r>
          </a:p>
          <a:p>
            <a:pPr lvl="1"/>
            <a:r>
              <a:rPr lang="en-US" dirty="0"/>
              <a:t>Sometimes the emotional state of the person impacted the productivity of the task.</a:t>
            </a:r>
          </a:p>
          <a:p>
            <a:pPr lvl="1"/>
            <a:r>
              <a:rPr lang="en-US" dirty="0"/>
              <a:t>Thus, existing productivity tools need to consider the complex concept of productivity.</a:t>
            </a:r>
          </a:p>
          <a:p>
            <a:pPr marL="457200" lvl="1"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859F8BBA-589F-714E-B9B9-68BBA14AE0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7856213"/>
      </p:ext>
    </p:extLst>
  </p:cSld>
  <p:clrMapOvr>
    <a:masterClrMapping/>
  </p:clrMapOvr>
  <mc:AlternateContent xmlns:mc="http://schemas.openxmlformats.org/markup-compatibility/2006">
    <mc:Choice xmlns:p14="http://schemas.microsoft.com/office/powerpoint/2010/main" Requires="p14">
      <p:transition spd="slow" p14:dur="2000" advTm="57910"/>
    </mc:Choice>
    <mc:Fallback>
      <p:transition spd="slow" advTm="5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Diverse Productive Activities in Work Context:</a:t>
            </a:r>
          </a:p>
          <a:p>
            <a:pPr lvl="1"/>
            <a:r>
              <a:rPr lang="en-US" dirty="0"/>
              <a:t>Existing models considered productivity tracking has considered only computing devices (Desktops, Laptops, Mobiles).</a:t>
            </a:r>
          </a:p>
          <a:p>
            <a:pPr lvl="1"/>
            <a:r>
              <a:rPr lang="en-US" dirty="0"/>
              <a:t>Face to face meetings, offline learning activities (reading books, research papers).</a:t>
            </a:r>
          </a:p>
          <a:p>
            <a:pPr lvl="1"/>
            <a:r>
              <a:rPr lang="en-US" dirty="0"/>
              <a:t>People lock their devices in office environment take short walk with colleagues to discuss work related issues.</a:t>
            </a:r>
          </a:p>
          <a:p>
            <a:pPr lvl="1"/>
            <a:r>
              <a:rPr lang="en-US" dirty="0"/>
              <a:t>Thus, important aspects are still left.</a:t>
            </a:r>
          </a:p>
          <a:p>
            <a:pPr lvl="1"/>
            <a:endParaRPr lang="en-US" dirty="0"/>
          </a:p>
        </p:txBody>
      </p:sp>
      <p:pic>
        <p:nvPicPr>
          <p:cNvPr id="6" name="Audio 5">
            <a:hlinkClick r:id="" action="ppaction://media"/>
            <a:extLst>
              <a:ext uri="{FF2B5EF4-FFF2-40B4-BE49-F238E27FC236}">
                <a16:creationId xmlns:a16="http://schemas.microsoft.com/office/drawing/2014/main" id="{94A33FA0-2B34-6044-A492-7F5880826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7131482"/>
      </p:ext>
    </p:extLst>
  </p:cSld>
  <p:clrMapOvr>
    <a:masterClrMapping/>
  </p:clrMapOvr>
  <mc:AlternateContent xmlns:mc="http://schemas.openxmlformats.org/markup-compatibility/2006">
    <mc:Choice xmlns:p14="http://schemas.microsoft.com/office/powerpoint/2010/main" Requires="p14">
      <p:transition spd="slow" p14:dur="2000" advTm="53397"/>
    </mc:Choice>
    <mc:Fallback>
      <p:transition spd="slow" advTm="5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Productive Activities in Personal Context:</a:t>
            </a:r>
          </a:p>
          <a:p>
            <a:pPr lvl="1"/>
            <a:r>
              <a:rPr lang="en-US" dirty="0"/>
              <a:t>Participants were not restricted to only work activities records.</a:t>
            </a:r>
          </a:p>
          <a:p>
            <a:pPr lvl="1"/>
            <a:r>
              <a:rPr lang="en-US" dirty="0"/>
              <a:t>Assumption was that there would be much more activities work related.</a:t>
            </a:r>
          </a:p>
          <a:p>
            <a:pPr lvl="1"/>
            <a:r>
              <a:rPr lang="en-US" dirty="0"/>
              <a:t>For example, many personal activities like updating a resume, will help the user for a </a:t>
            </a:r>
            <a:r>
              <a:rPr lang="en-US" dirty="0" err="1"/>
              <a:t>longterm</a:t>
            </a:r>
            <a:r>
              <a:rPr lang="en-US" dirty="0"/>
              <a:t> career.</a:t>
            </a:r>
          </a:p>
          <a:p>
            <a:pPr lvl="1"/>
            <a:r>
              <a:rPr lang="en-US" dirty="0"/>
              <a:t>Author were able to prove there should be a symbiotic relationship between individual values and organizational productivity. </a:t>
            </a:r>
          </a:p>
          <a:p>
            <a:endParaRPr lang="en-US" dirty="0"/>
          </a:p>
        </p:txBody>
      </p:sp>
      <p:pic>
        <p:nvPicPr>
          <p:cNvPr id="6" name="Audio 5">
            <a:hlinkClick r:id="" action="ppaction://media"/>
            <a:extLst>
              <a:ext uri="{FF2B5EF4-FFF2-40B4-BE49-F238E27FC236}">
                <a16:creationId xmlns:a16="http://schemas.microsoft.com/office/drawing/2014/main" id="{D47E0F65-DC93-474E-A310-160A2E1FA5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2203607"/>
      </p:ext>
    </p:extLst>
  </p:cSld>
  <p:clrMapOvr>
    <a:masterClrMapping/>
  </p:clrMapOvr>
  <mc:AlternateContent xmlns:mc="http://schemas.openxmlformats.org/markup-compatibility/2006">
    <mc:Choice xmlns:p14="http://schemas.microsoft.com/office/powerpoint/2010/main" Requires="p14">
      <p:transition spd="slow" p14:dur="2000" advTm="59336"/>
    </mc:Choice>
    <mc:Fallback>
      <p:transition spd="slow" advTm="5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Factors Affecting Productivity:</a:t>
            </a:r>
          </a:p>
          <a:p>
            <a:pPr lvl="1"/>
            <a:r>
              <a:rPr lang="en-US" dirty="0"/>
              <a:t>Rationales for productivity evaluation were highly entwined within activities.</a:t>
            </a:r>
          </a:p>
          <a:p>
            <a:pPr lvl="1"/>
            <a:r>
              <a:rPr lang="en-US" dirty="0"/>
              <a:t>Mundane activities are often connected to attention and distraction.</a:t>
            </a:r>
          </a:p>
          <a:p>
            <a:pPr lvl="1"/>
            <a:r>
              <a:rPr lang="en-US" dirty="0"/>
              <a:t>And  low attention was connected to efficiency and intensity leading to low perceived productivity.</a:t>
            </a:r>
          </a:p>
          <a:p>
            <a:pPr marL="457200" lvl="1" indent="0">
              <a:buNone/>
            </a:pPr>
            <a:endParaRPr lang="en-US" dirty="0"/>
          </a:p>
        </p:txBody>
      </p:sp>
      <p:pic>
        <p:nvPicPr>
          <p:cNvPr id="6" name="Audio 5">
            <a:hlinkClick r:id="" action="ppaction://media"/>
            <a:extLst>
              <a:ext uri="{FF2B5EF4-FFF2-40B4-BE49-F238E27FC236}">
                <a16:creationId xmlns:a16="http://schemas.microsoft.com/office/drawing/2014/main" id="{F37846FD-66F8-BA48-AC0E-796098896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15771932"/>
      </p:ext>
    </p:extLst>
  </p:cSld>
  <p:clrMapOvr>
    <a:masterClrMapping/>
  </p:clrMapOvr>
  <mc:AlternateContent xmlns:mc="http://schemas.openxmlformats.org/markup-compatibility/2006">
    <mc:Choice xmlns:p14="http://schemas.microsoft.com/office/powerpoint/2010/main" Requires="p14">
      <p:transition spd="slow" p14:dur="2000" advTm="62259"/>
    </mc:Choice>
    <mc:Fallback>
      <p:transition spd="slow" advTm="6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Opportunities for Tracking Tool Customization:</a:t>
            </a:r>
          </a:p>
          <a:p>
            <a:pPr lvl="1"/>
            <a:r>
              <a:rPr lang="en-US" dirty="0"/>
              <a:t>There were 183 unique task, but individuals engage on an average 8.8 unique tasks.</a:t>
            </a:r>
          </a:p>
          <a:p>
            <a:pPr lvl="1"/>
            <a:r>
              <a:rPr lang="en-US" dirty="0"/>
              <a:t>Thus, the current tracking tools should consider the preference, context for tracking user activities. </a:t>
            </a:r>
          </a:p>
          <a:p>
            <a:pPr lvl="1"/>
            <a:r>
              <a:rPr lang="en-US" dirty="0"/>
              <a:t>As the study involved various facets of context and preference, a semi automatic tracking can be a future were user also gives a feedback. </a:t>
            </a:r>
          </a:p>
        </p:txBody>
      </p:sp>
      <p:pic>
        <p:nvPicPr>
          <p:cNvPr id="6" name="Audio 5">
            <a:hlinkClick r:id="" action="ppaction://media"/>
            <a:extLst>
              <a:ext uri="{FF2B5EF4-FFF2-40B4-BE49-F238E27FC236}">
                <a16:creationId xmlns:a16="http://schemas.microsoft.com/office/drawing/2014/main" id="{C62F629E-D991-7944-8D7E-AD21DED6DE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777457"/>
      </p:ext>
    </p:extLst>
  </p:cSld>
  <p:clrMapOvr>
    <a:masterClrMapping/>
  </p:clrMapOvr>
  <mc:AlternateContent xmlns:mc="http://schemas.openxmlformats.org/markup-compatibility/2006">
    <mc:Choice xmlns:p14="http://schemas.microsoft.com/office/powerpoint/2010/main" Requires="p14">
      <p:transition spd="slow" p14:dur="2000" advTm="68038"/>
    </mc:Choice>
    <mc:Fallback>
      <p:transition spd="slow" advTm="6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Study Limitations:</a:t>
            </a:r>
          </a:p>
          <a:p>
            <a:pPr lvl="1"/>
            <a:r>
              <a:rPr lang="en-US" dirty="0"/>
              <a:t>Though the study has covered 11 participants of different occupations. But, its still not diverse enough.</a:t>
            </a:r>
          </a:p>
          <a:p>
            <a:pPr lvl="1"/>
            <a:r>
              <a:rPr lang="en-US" dirty="0"/>
              <a:t>All these people were form same country South Korea, so the cultural aspects are not considered that enough.</a:t>
            </a:r>
          </a:p>
          <a:p>
            <a:pPr lvl="1"/>
            <a:r>
              <a:rPr lang="en-US" dirty="0"/>
              <a:t>Many of the activities the user can oversample it as non-productive, but those can be an actual productive activity.</a:t>
            </a:r>
          </a:p>
          <a:p>
            <a:pPr lvl="1"/>
            <a:endParaRPr lang="en-US" dirty="0"/>
          </a:p>
          <a:p>
            <a:pPr lvl="1"/>
            <a:endParaRPr lang="en-US" dirty="0"/>
          </a:p>
        </p:txBody>
      </p:sp>
      <p:pic>
        <p:nvPicPr>
          <p:cNvPr id="5" name="Audio 4">
            <a:hlinkClick r:id="" action="ppaction://media"/>
            <a:extLst>
              <a:ext uri="{FF2B5EF4-FFF2-40B4-BE49-F238E27FC236}">
                <a16:creationId xmlns:a16="http://schemas.microsoft.com/office/drawing/2014/main" id="{D14AF3EC-555F-624D-96EE-443FA25FC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1969877"/>
      </p:ext>
    </p:extLst>
  </p:cSld>
  <p:clrMapOvr>
    <a:masterClrMapping/>
  </p:clrMapOvr>
  <mc:AlternateContent xmlns:mc="http://schemas.openxmlformats.org/markup-compatibility/2006">
    <mc:Choice xmlns:p14="http://schemas.microsoft.com/office/powerpoint/2010/main" Requires="p14">
      <p:transition spd="slow" p14:dur="2000" advTm="62950"/>
    </mc:Choice>
    <mc:Fallback>
      <p:transition spd="slow" advTm="6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Discussion</a:t>
            </a:r>
          </a:p>
        </p:txBody>
      </p:sp>
      <p:pic>
        <p:nvPicPr>
          <p:cNvPr id="16" name="Graphic 15" descr="Confused person">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lnSpcReduction="10000"/>
          </a:bodyPr>
          <a:lstStyle/>
          <a:p>
            <a:r>
              <a:rPr lang="en-US" dirty="0"/>
              <a:t>Paper Limitation:</a:t>
            </a:r>
          </a:p>
          <a:p>
            <a:pPr lvl="1"/>
            <a:r>
              <a:rPr lang="en-US" dirty="0"/>
              <a:t>Figure name has spelling mistake.</a:t>
            </a:r>
          </a:p>
          <a:p>
            <a:pPr lvl="1"/>
            <a:r>
              <a:rPr lang="en-US" dirty="0"/>
              <a:t>The paper didn’t discuss the future, but rather that are some of the trivial understandings of human life. </a:t>
            </a:r>
          </a:p>
          <a:p>
            <a:pPr lvl="1"/>
            <a:r>
              <a:rPr lang="en-US" dirty="0"/>
              <a:t>The paper only discusses the how a human mind perceives the productivity in the study. It doesn’t show the impact on the human lives once they are made aware of their productive activities.</a:t>
            </a:r>
          </a:p>
          <a:p>
            <a:pPr lvl="1"/>
            <a:r>
              <a:rPr lang="en-US" dirty="0"/>
              <a:t>Another aspect the paper didn’t discuss was the amount of private information the user has to give in to understand the actual productivity of his/her own.</a:t>
            </a:r>
          </a:p>
          <a:p>
            <a:pPr lvl="1"/>
            <a:r>
              <a:rPr lang="en-US" dirty="0"/>
              <a:t>The study could have predicted some of the usage by seeing the calendar of the user, instead of a manual entry of every task.</a:t>
            </a:r>
          </a:p>
          <a:p>
            <a:pPr lvl="1"/>
            <a:endParaRPr lang="en-US" dirty="0"/>
          </a:p>
          <a:p>
            <a:pPr lvl="1"/>
            <a:endParaRPr lang="en-US" dirty="0"/>
          </a:p>
          <a:p>
            <a:pPr lvl="1"/>
            <a:endParaRPr lang="en-US" dirty="0"/>
          </a:p>
        </p:txBody>
      </p:sp>
      <p:pic>
        <p:nvPicPr>
          <p:cNvPr id="6" name="Audio 5">
            <a:hlinkClick r:id="" action="ppaction://media"/>
            <a:extLst>
              <a:ext uri="{FF2B5EF4-FFF2-40B4-BE49-F238E27FC236}">
                <a16:creationId xmlns:a16="http://schemas.microsoft.com/office/drawing/2014/main" id="{87A15400-D8DE-E146-904C-F86F622031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8326364"/>
      </p:ext>
    </p:extLst>
  </p:cSld>
  <p:clrMapOvr>
    <a:masterClrMapping/>
  </p:clrMapOvr>
  <mc:AlternateContent xmlns:mc="http://schemas.openxmlformats.org/markup-compatibility/2006">
    <mc:Choice xmlns:p14="http://schemas.microsoft.com/office/powerpoint/2010/main" Requires="p14">
      <p:transition spd="slow" p14:dur="2000" advTm="97479"/>
    </mc:Choice>
    <mc:Fallback>
      <p:transition spd="slow" advTm="9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C409-78C2-0E4A-A400-D49748D28FBE}"/>
              </a:ext>
            </a:extLst>
          </p:cNvPr>
          <p:cNvSpPr>
            <a:spLocks noGrp="1"/>
          </p:cNvSpPr>
          <p:nvPr>
            <p:ph type="title"/>
          </p:nvPr>
        </p:nvSpPr>
        <p:spPr>
          <a:xfrm>
            <a:off x="838200" y="620392"/>
            <a:ext cx="3374136" cy="5504688"/>
          </a:xfrm>
        </p:spPr>
        <p:txBody>
          <a:bodyPr>
            <a:normAutofit/>
          </a:bodyPr>
          <a:lstStyle/>
          <a:p>
            <a:r>
              <a:rPr lang="en-US"/>
              <a:t>Context Definition</a:t>
            </a:r>
          </a:p>
        </p:txBody>
      </p:sp>
      <p:graphicFrame>
        <p:nvGraphicFramePr>
          <p:cNvPr id="22" name="Content Placeholder 2">
            <a:extLst>
              <a:ext uri="{FF2B5EF4-FFF2-40B4-BE49-F238E27FC236}">
                <a16:creationId xmlns:a16="http://schemas.microsoft.com/office/drawing/2014/main" id="{BE1320B4-19AA-4DED-BA7F-658C61D8414D}"/>
              </a:ext>
            </a:extLst>
          </p:cNvPr>
          <p:cNvGraphicFramePr>
            <a:graphicFrameLocks noGrp="1"/>
          </p:cNvGraphicFramePr>
          <p:nvPr>
            <p:ph idx="1"/>
            <p:extLst>
              <p:ext uri="{D42A27DB-BD31-4B8C-83A1-F6EECF244321}">
                <p14:modId xmlns:p14="http://schemas.microsoft.com/office/powerpoint/2010/main" val="77709509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B8AF866-F15E-D14A-9370-E2FF63BAA4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0949348"/>
      </p:ext>
    </p:extLst>
  </p:cSld>
  <p:clrMapOvr>
    <a:masterClrMapping/>
  </p:clrMapOvr>
  <mc:AlternateContent xmlns:mc="http://schemas.openxmlformats.org/markup-compatibility/2006">
    <mc:Choice xmlns:p14="http://schemas.microsoft.com/office/powerpoint/2010/main" Requires="p14">
      <p:transition spd="slow" p14:dur="2000" advTm="34731"/>
    </mc:Choice>
    <mc:Fallback>
      <p:transition spd="slow" advTm="3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Future work</a:t>
            </a:r>
          </a:p>
        </p:txBody>
      </p:sp>
      <p:pic>
        <p:nvPicPr>
          <p:cNvPr id="16" name="Graphic 15" descr="Magnifying glass">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Future Work Regarding the Health:</a:t>
            </a:r>
          </a:p>
          <a:p>
            <a:pPr lvl="1"/>
            <a:r>
              <a:rPr lang="en-US" dirty="0"/>
              <a:t>Can we use a similar idea in healthcare to understand personal productivity in staying healthy?</a:t>
            </a:r>
          </a:p>
          <a:p>
            <a:pPr lvl="1"/>
            <a:r>
              <a:rPr lang="en-US" dirty="0"/>
              <a:t>Can we determine the culture and personalized health practices according to culture, to sustain in a different environment?</a:t>
            </a:r>
          </a:p>
          <a:p>
            <a:pPr lvl="1"/>
            <a:r>
              <a:rPr lang="en-US" dirty="0"/>
              <a:t>As staying healthy mentally and physically is important task across all age groups. Can we pinout the major aspects for individual improve on?</a:t>
            </a:r>
          </a:p>
          <a:p>
            <a:pPr lvl="1"/>
            <a:r>
              <a:rPr lang="en-US" dirty="0"/>
              <a:t>The tool developed needs to very much user friendly and automated in all aspects, as a manual entries is not possible for every age group.</a:t>
            </a:r>
          </a:p>
        </p:txBody>
      </p:sp>
      <p:pic>
        <p:nvPicPr>
          <p:cNvPr id="6" name="Audio 5">
            <a:hlinkClick r:id="" action="ppaction://media"/>
            <a:extLst>
              <a:ext uri="{FF2B5EF4-FFF2-40B4-BE49-F238E27FC236}">
                <a16:creationId xmlns:a16="http://schemas.microsoft.com/office/drawing/2014/main" id="{161846DA-BF0C-D043-8390-F660DE0AE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63131640"/>
      </p:ext>
    </p:extLst>
  </p:cSld>
  <p:clrMapOvr>
    <a:masterClrMapping/>
  </p:clrMapOvr>
  <mc:AlternateContent xmlns:mc="http://schemas.openxmlformats.org/markup-compatibility/2006">
    <mc:Choice xmlns:p14="http://schemas.microsoft.com/office/powerpoint/2010/main" Requires="p14">
      <p:transition spd="slow" p14:dur="2000" advTm="72166"/>
    </mc:Choice>
    <mc:Fallback>
      <p:transition spd="slow" advTm="7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Conclusion</a:t>
            </a:r>
          </a:p>
        </p:txBody>
      </p:sp>
      <p:pic>
        <p:nvPicPr>
          <p:cNvPr id="16" name="Graphic 15" descr="Target">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In the background paper we saw a simple interview process in the deployment of ERP system considered context design the new system models.</a:t>
            </a:r>
          </a:p>
          <a:p>
            <a:r>
              <a:rPr lang="en-US" dirty="0"/>
              <a:t>The second paper, showed how personal productivity can be utilized for improvement of the worker. But we can still use this work as benchmark and explore in the realm of healthcare.</a:t>
            </a:r>
          </a:p>
        </p:txBody>
      </p:sp>
      <p:pic>
        <p:nvPicPr>
          <p:cNvPr id="6" name="Audio 5">
            <a:hlinkClick r:id="" action="ppaction://media"/>
            <a:extLst>
              <a:ext uri="{FF2B5EF4-FFF2-40B4-BE49-F238E27FC236}">
                <a16:creationId xmlns:a16="http://schemas.microsoft.com/office/drawing/2014/main" id="{E61350A1-7333-374F-A7C4-3672205B29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9857864"/>
      </p:ext>
    </p:extLst>
  </p:cSld>
  <p:clrMapOvr>
    <a:masterClrMapping/>
  </p:clrMapOvr>
  <mc:AlternateContent xmlns:mc="http://schemas.openxmlformats.org/markup-compatibility/2006">
    <mc:Choice xmlns:p14="http://schemas.microsoft.com/office/powerpoint/2010/main" Requires="p14">
      <p:transition spd="slow" p14:dur="2000" advTm="25721"/>
    </mc:Choice>
    <mc:Fallback>
      <p:transition spd="slow" advTm="2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244953"/>
          </a:xfrm>
        </p:spPr>
        <p:txBody>
          <a:bodyPr>
            <a:normAutofit fontScale="90000"/>
          </a:bodyPr>
          <a:lstStyle/>
          <a:p>
            <a:r>
              <a:rPr lang="en-US" sz="4600" dirty="0">
                <a:solidFill>
                  <a:schemeClr val="accent1"/>
                </a:solidFill>
              </a:rPr>
              <a:t>Understanding Personal Productivity: References</a:t>
            </a:r>
          </a:p>
        </p:txBody>
      </p:sp>
      <p:pic>
        <p:nvPicPr>
          <p:cNvPr id="16" name="Graphic 15" descr="Bank">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fontScale="85000" lnSpcReduction="20000"/>
          </a:bodyPr>
          <a:lstStyle/>
          <a:p>
            <a:pPr marL="0" indent="0">
              <a:buNone/>
            </a:pPr>
            <a:r>
              <a:rPr lang="en-US" dirty="0"/>
              <a:t>[1] Wikipedia contributors, “Context (language use) — Wikipedia, the </a:t>
            </a:r>
            <a:r>
              <a:rPr lang="en-US" dirty="0" err="1"/>
              <a:t>freeencyclopedia</a:t>
            </a:r>
            <a:r>
              <a:rPr lang="en-US" dirty="0"/>
              <a:t>,” 2020, [Online; accessed 22-March-2020]. [Online]. </a:t>
            </a:r>
            <a:r>
              <a:rPr lang="en-US" dirty="0" err="1"/>
              <a:t>Available:</a:t>
            </a:r>
            <a:r>
              <a:rPr lang="en-US" dirty="0" err="1">
                <a:hlinkClick r:id="rId6"/>
              </a:rPr>
              <a:t>https</a:t>
            </a:r>
            <a:r>
              <a:rPr lang="en-US" dirty="0">
                <a:hlinkClick r:id="rId6"/>
              </a:rPr>
              <a:t>://en.wikipedia.org/w/index.php?title=Context(languageuse)oldid=94150989</a:t>
            </a:r>
            <a:endParaRPr lang="en-US" dirty="0"/>
          </a:p>
          <a:p>
            <a:pPr marL="0" indent="0">
              <a:buNone/>
            </a:pPr>
            <a:r>
              <a:rPr lang="en-US" dirty="0"/>
              <a:t>[2] I. </a:t>
            </a:r>
            <a:r>
              <a:rPr lang="en-US" dirty="0" err="1"/>
              <a:t>Vilpola</a:t>
            </a:r>
            <a:r>
              <a:rPr lang="en-US" dirty="0"/>
              <a:t>, K. V ̈a ̈an ̈</a:t>
            </a:r>
            <a:r>
              <a:rPr lang="en-US" dirty="0" err="1"/>
              <a:t>anen</a:t>
            </a:r>
            <a:r>
              <a:rPr lang="en-US" dirty="0"/>
              <a:t>-</a:t>
            </a:r>
            <a:r>
              <a:rPr lang="en-US" dirty="0" err="1"/>
              <a:t>Vainio</a:t>
            </a:r>
            <a:r>
              <a:rPr lang="en-US" dirty="0"/>
              <a:t>-Mattila, and T. </a:t>
            </a:r>
            <a:r>
              <a:rPr lang="en-US" dirty="0" err="1"/>
              <a:t>Salmimaa</a:t>
            </a:r>
            <a:r>
              <a:rPr lang="en-US" dirty="0"/>
              <a:t>, “</a:t>
            </a:r>
            <a:r>
              <a:rPr lang="en-US" dirty="0" err="1"/>
              <a:t>Applyingcontextual</a:t>
            </a:r>
            <a:r>
              <a:rPr lang="en-US" dirty="0"/>
              <a:t> design to </a:t>
            </a:r>
            <a:r>
              <a:rPr lang="en-US" dirty="0" err="1"/>
              <a:t>erp</a:t>
            </a:r>
            <a:r>
              <a:rPr lang="en-US" dirty="0"/>
              <a:t> system implementation,” </a:t>
            </a:r>
            <a:r>
              <a:rPr lang="en-US" dirty="0" err="1"/>
              <a:t>inCHI</a:t>
            </a:r>
            <a:r>
              <a:rPr lang="en-US" dirty="0"/>
              <a:t> ’06 </a:t>
            </a:r>
            <a:r>
              <a:rPr lang="en-US" dirty="0" err="1"/>
              <a:t>ExtendedAbstracts</a:t>
            </a:r>
            <a:r>
              <a:rPr lang="en-US" dirty="0"/>
              <a:t> on Human Factors in Computing Systems, ser. CHI EA ’06. </a:t>
            </a:r>
            <a:r>
              <a:rPr lang="en-US" dirty="0" err="1"/>
              <a:t>NewYork</a:t>
            </a:r>
            <a:r>
              <a:rPr lang="en-US" dirty="0"/>
              <a:t>, NY, USA: Association for Computing Machinery, 2006, p. 147–152.[Online]. Available: </a:t>
            </a:r>
            <a:r>
              <a:rPr lang="en-US" dirty="0">
                <a:hlinkClick r:id="rId7"/>
              </a:rPr>
              <a:t>https://doi.org/10.1145/1125451.1125485</a:t>
            </a:r>
            <a:endParaRPr lang="en-US" dirty="0"/>
          </a:p>
          <a:p>
            <a:pPr marL="0" indent="0">
              <a:buNone/>
            </a:pPr>
            <a:r>
              <a:rPr lang="en-US" dirty="0"/>
              <a:t>[3] Y.-H. Kim, E. K. Choe, B. Lee, and J. </a:t>
            </a:r>
            <a:r>
              <a:rPr lang="en-US" dirty="0" err="1"/>
              <a:t>Seo</a:t>
            </a:r>
            <a:r>
              <a:rPr lang="en-US" dirty="0"/>
              <a:t>, “Understanding personal productivity: How knowledge workers define, evaluate, and reflect </a:t>
            </a:r>
            <a:r>
              <a:rPr lang="en-US" dirty="0" err="1"/>
              <a:t>ontheir</a:t>
            </a:r>
            <a:r>
              <a:rPr lang="en-US" dirty="0"/>
              <a:t> productivity,” in Proceedings of the 2019 CHI Conference </a:t>
            </a:r>
            <a:r>
              <a:rPr lang="en-US" dirty="0" err="1"/>
              <a:t>onHuman</a:t>
            </a:r>
            <a:r>
              <a:rPr lang="en-US" dirty="0"/>
              <a:t> Factors in Computing Systems, ser. CHI ’19.New York, NY,USA: Association for Computing Machinery, 2019. [Online]. </a:t>
            </a:r>
            <a:r>
              <a:rPr lang="en-US" dirty="0" err="1"/>
              <a:t>Available:</a:t>
            </a:r>
            <a:r>
              <a:rPr lang="en-US" dirty="0" err="1">
                <a:hlinkClick r:id="rId8"/>
              </a:rPr>
              <a:t>https</a:t>
            </a:r>
            <a:r>
              <a:rPr lang="en-US" dirty="0">
                <a:hlinkClick r:id="rId8"/>
              </a:rPr>
              <a:t>://doi.org/10.1145/3290605.3300845</a:t>
            </a:r>
            <a:endParaRPr lang="en-US" dirty="0"/>
          </a:p>
        </p:txBody>
      </p:sp>
      <p:pic>
        <p:nvPicPr>
          <p:cNvPr id="5" name="Audio 4">
            <a:hlinkClick r:id="" action="ppaction://media"/>
            <a:extLst>
              <a:ext uri="{FF2B5EF4-FFF2-40B4-BE49-F238E27FC236}">
                <a16:creationId xmlns:a16="http://schemas.microsoft.com/office/drawing/2014/main" id="{CBD56484-61B9-D44C-BDD2-565C24FD1C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7161893"/>
      </p:ext>
    </p:extLst>
  </p:cSld>
  <p:clrMapOvr>
    <a:masterClrMapping/>
  </p:clrMapOvr>
  <mc:AlternateContent xmlns:mc="http://schemas.openxmlformats.org/markup-compatibility/2006">
    <mc:Choice xmlns:p14="http://schemas.microsoft.com/office/powerpoint/2010/main" Requires="p14">
      <p:transition spd="slow" p14:dur="2000" advTm="7727"/>
    </mc:Choice>
    <mc:Fallback>
      <p:transition spd="slow" advTm="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8103-7658-794D-A082-0686DD2D4CA0}"/>
              </a:ext>
            </a:extLst>
          </p:cNvPr>
          <p:cNvSpPr>
            <a:spLocks noGrp="1"/>
          </p:cNvSpPr>
          <p:nvPr>
            <p:ph type="title"/>
          </p:nvPr>
        </p:nvSpPr>
        <p:spPr>
          <a:xfrm>
            <a:off x="838200" y="365125"/>
            <a:ext cx="10515600" cy="1325563"/>
          </a:xfrm>
        </p:spPr>
        <p:txBody>
          <a:bodyPr>
            <a:normAutofit/>
          </a:bodyPr>
          <a:lstStyle/>
          <a:p>
            <a:r>
              <a:rPr lang="en-US" dirty="0"/>
              <a:t>Use of Context in ERP System (Background)</a:t>
            </a:r>
          </a:p>
        </p:txBody>
      </p:sp>
      <p:graphicFrame>
        <p:nvGraphicFramePr>
          <p:cNvPr id="15" name="Content Placeholder 2">
            <a:extLst>
              <a:ext uri="{FF2B5EF4-FFF2-40B4-BE49-F238E27FC236}">
                <a16:creationId xmlns:a16="http://schemas.microsoft.com/office/drawing/2014/main" id="{F3121D4F-7041-4EB9-A6C4-2D23772E4268}"/>
              </a:ext>
            </a:extLst>
          </p:cNvPr>
          <p:cNvGraphicFramePr>
            <a:graphicFrameLocks noGrp="1"/>
          </p:cNvGraphicFramePr>
          <p:nvPr>
            <p:ph idx="1"/>
            <p:extLst>
              <p:ext uri="{D42A27DB-BD31-4B8C-83A1-F6EECF244321}">
                <p14:modId xmlns:p14="http://schemas.microsoft.com/office/powerpoint/2010/main" val="28272625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5A7E837-87EE-0C4D-9F40-CD88DBC6D4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8208624"/>
      </p:ext>
    </p:extLst>
  </p:cSld>
  <p:clrMapOvr>
    <a:masterClrMapping/>
  </p:clrMapOvr>
  <mc:AlternateContent xmlns:mc="http://schemas.openxmlformats.org/markup-compatibility/2006">
    <mc:Choice xmlns:p14="http://schemas.microsoft.com/office/powerpoint/2010/main" Requires="p14">
      <p:transition spd="slow" p14:dur="2000" advTm="96868"/>
    </mc:Choice>
    <mc:Fallback>
      <p:transition spd="slow" advTm="9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8103-7658-794D-A082-0686DD2D4CA0}"/>
              </a:ext>
            </a:extLst>
          </p:cNvPr>
          <p:cNvSpPr>
            <a:spLocks noGrp="1"/>
          </p:cNvSpPr>
          <p:nvPr>
            <p:ph type="title"/>
          </p:nvPr>
        </p:nvSpPr>
        <p:spPr>
          <a:xfrm>
            <a:off x="838200" y="365125"/>
            <a:ext cx="10515600" cy="1325563"/>
          </a:xfrm>
        </p:spPr>
        <p:txBody>
          <a:bodyPr>
            <a:normAutofit/>
          </a:bodyPr>
          <a:lstStyle/>
          <a:p>
            <a:r>
              <a:rPr lang="en-US" dirty="0"/>
              <a:t>Use of Context in ERP System (Background)</a:t>
            </a:r>
          </a:p>
        </p:txBody>
      </p:sp>
      <p:graphicFrame>
        <p:nvGraphicFramePr>
          <p:cNvPr id="15" name="Content Placeholder 2">
            <a:extLst>
              <a:ext uri="{FF2B5EF4-FFF2-40B4-BE49-F238E27FC236}">
                <a16:creationId xmlns:a16="http://schemas.microsoft.com/office/drawing/2014/main" id="{F3121D4F-7041-4EB9-A6C4-2D23772E4268}"/>
              </a:ext>
            </a:extLst>
          </p:cNvPr>
          <p:cNvGraphicFramePr>
            <a:graphicFrameLocks noGrp="1"/>
          </p:cNvGraphicFramePr>
          <p:nvPr>
            <p:ph idx="1"/>
            <p:extLst>
              <p:ext uri="{D42A27DB-BD31-4B8C-83A1-F6EECF244321}">
                <p14:modId xmlns:p14="http://schemas.microsoft.com/office/powerpoint/2010/main" val="3308939106"/>
              </p:ext>
            </p:extLst>
          </p:nvPr>
        </p:nvGraphicFramePr>
        <p:xfrm>
          <a:off x="838201" y="1825626"/>
          <a:ext cx="5257800" cy="33898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screenshot of a cell phone&#10;&#10;Description automatically generated">
            <a:extLst>
              <a:ext uri="{FF2B5EF4-FFF2-40B4-BE49-F238E27FC236}">
                <a16:creationId xmlns:a16="http://schemas.microsoft.com/office/drawing/2014/main" id="{1C61C920-D6E8-A546-A1E3-163CE4907C45}"/>
              </a:ext>
            </a:extLst>
          </p:cNvPr>
          <p:cNvPicPr>
            <a:picLocks noChangeAspect="1"/>
          </p:cNvPicPr>
          <p:nvPr/>
        </p:nvPicPr>
        <p:blipFill>
          <a:blip r:embed="rId9"/>
          <a:stretch>
            <a:fillRect/>
          </a:stretch>
        </p:blipFill>
        <p:spPr>
          <a:xfrm>
            <a:off x="6888220" y="1825626"/>
            <a:ext cx="4465579" cy="3062111"/>
          </a:xfrm>
          <a:prstGeom prst="rect">
            <a:avLst/>
          </a:prstGeom>
        </p:spPr>
      </p:pic>
      <p:sp>
        <p:nvSpPr>
          <p:cNvPr id="8" name="TextBox 7">
            <a:extLst>
              <a:ext uri="{FF2B5EF4-FFF2-40B4-BE49-F238E27FC236}">
                <a16:creationId xmlns:a16="http://schemas.microsoft.com/office/drawing/2014/main" id="{A209AFFF-F0FB-CE47-A648-4596BDC44CD5}"/>
              </a:ext>
            </a:extLst>
          </p:cNvPr>
          <p:cNvSpPr txBox="1"/>
          <p:nvPr/>
        </p:nvSpPr>
        <p:spPr>
          <a:xfrm>
            <a:off x="6947266" y="4887737"/>
            <a:ext cx="4406533" cy="338554"/>
          </a:xfrm>
          <a:prstGeom prst="rect">
            <a:avLst/>
          </a:prstGeom>
          <a:noFill/>
        </p:spPr>
        <p:txBody>
          <a:bodyPr wrap="square" rtlCol="0">
            <a:spAutoFit/>
          </a:bodyPr>
          <a:lstStyle/>
          <a:p>
            <a:r>
              <a:rPr lang="en-US" sz="1600" dirty="0"/>
              <a:t>Figure 1: Phases of Contextual Methods Applied [2]</a:t>
            </a:r>
          </a:p>
        </p:txBody>
      </p:sp>
      <p:pic>
        <p:nvPicPr>
          <p:cNvPr id="5" name="Audio 4">
            <a:hlinkClick r:id="" action="ppaction://media"/>
            <a:extLst>
              <a:ext uri="{FF2B5EF4-FFF2-40B4-BE49-F238E27FC236}">
                <a16:creationId xmlns:a16="http://schemas.microsoft.com/office/drawing/2014/main" id="{BD115C55-34D9-5D41-B37C-C6998DE2B6E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5805037"/>
      </p:ext>
    </p:extLst>
  </p:cSld>
  <p:clrMapOvr>
    <a:masterClrMapping/>
  </p:clrMapOvr>
  <mc:AlternateContent xmlns:mc="http://schemas.openxmlformats.org/markup-compatibility/2006">
    <mc:Choice xmlns:p14="http://schemas.microsoft.com/office/powerpoint/2010/main" Requires="p14">
      <p:transition spd="slow" p14:dur="2000" advTm="63680"/>
    </mc:Choice>
    <mc:Fallback>
      <p:transition spd="slow" advTm="6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325563"/>
          </a:xfrm>
        </p:spPr>
        <p:txBody>
          <a:bodyPr>
            <a:normAutofit fontScale="90000"/>
          </a:bodyPr>
          <a:lstStyle/>
          <a:p>
            <a:r>
              <a:rPr lang="en-US" sz="4600" dirty="0">
                <a:solidFill>
                  <a:schemeClr val="accent1"/>
                </a:solidFill>
              </a:rPr>
              <a:t>Understanding Personal Productivity: Motivation</a:t>
            </a:r>
          </a:p>
        </p:txBody>
      </p:sp>
      <p:pic>
        <p:nvPicPr>
          <p:cNvPr id="16" name="Graphic 15" descr="Head with gears">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Motivation: </a:t>
            </a:r>
          </a:p>
          <a:p>
            <a:pPr lvl="1"/>
            <a:r>
              <a:rPr lang="en-US" dirty="0"/>
              <a:t>Self knowledge plays a vital role in personal productivity as it helps users to reflect upon.</a:t>
            </a:r>
          </a:p>
          <a:p>
            <a:pPr lvl="1"/>
            <a:r>
              <a:rPr lang="en-US" dirty="0"/>
              <a:t>Existing work measure activities that are simple to monitor, just like seeing what percentage usage of device is used by users to determine its distraction level.</a:t>
            </a:r>
          </a:p>
          <a:p>
            <a:pPr lvl="1"/>
            <a:r>
              <a:rPr lang="en-US" dirty="0"/>
              <a:t>Furthermore, there is very little work done to understand productivity effecting both work and non-work context and the relationship between them.</a:t>
            </a:r>
          </a:p>
          <a:p>
            <a:endParaRPr lang="en-US" dirty="0"/>
          </a:p>
        </p:txBody>
      </p:sp>
      <p:pic>
        <p:nvPicPr>
          <p:cNvPr id="5" name="Audio 4">
            <a:hlinkClick r:id="" action="ppaction://media"/>
            <a:extLst>
              <a:ext uri="{FF2B5EF4-FFF2-40B4-BE49-F238E27FC236}">
                <a16:creationId xmlns:a16="http://schemas.microsoft.com/office/drawing/2014/main" id="{5E334823-7CE4-464D-8269-3C5EEDF7C4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2191371"/>
      </p:ext>
    </p:extLst>
  </p:cSld>
  <p:clrMapOvr>
    <a:masterClrMapping/>
  </p:clrMapOvr>
  <mc:AlternateContent xmlns:mc="http://schemas.openxmlformats.org/markup-compatibility/2006">
    <mc:Choice xmlns:p14="http://schemas.microsoft.com/office/powerpoint/2010/main" Requires="p14">
      <p:transition spd="slow" p14:dur="2000" advTm="63146"/>
    </mc:Choice>
    <mc:Fallback>
      <p:transition spd="slow" advTm="6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325563"/>
          </a:xfrm>
        </p:spPr>
        <p:txBody>
          <a:bodyPr>
            <a:normAutofit fontScale="90000"/>
          </a:bodyPr>
          <a:lstStyle/>
          <a:p>
            <a:r>
              <a:rPr lang="en-US" sz="4600" dirty="0">
                <a:solidFill>
                  <a:schemeClr val="accent1"/>
                </a:solidFill>
              </a:rPr>
              <a:t>Understanding Personal Productivity: Setup/Experiment</a:t>
            </a:r>
          </a:p>
        </p:txBody>
      </p:sp>
      <p:pic>
        <p:nvPicPr>
          <p:cNvPr id="16" name="Graphic 15" descr="Closed book">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Diary Study:</a:t>
            </a:r>
          </a:p>
          <a:p>
            <a:pPr lvl="1"/>
            <a:r>
              <a:rPr lang="en-US" dirty="0"/>
              <a:t>A diary study was conducted to record the events and experiences in of users.</a:t>
            </a:r>
          </a:p>
          <a:p>
            <a:pPr lvl="1"/>
            <a:r>
              <a:rPr lang="en-US" dirty="0"/>
              <a:t>Duration: 2 weeks, Place: South Korea</a:t>
            </a:r>
          </a:p>
          <a:p>
            <a:pPr lvl="1"/>
            <a:r>
              <a:rPr lang="en-US" dirty="0"/>
              <a:t>Platform: Android</a:t>
            </a:r>
          </a:p>
          <a:p>
            <a:r>
              <a:rPr lang="en-US" dirty="0"/>
              <a:t>Participants:</a:t>
            </a:r>
          </a:p>
          <a:p>
            <a:pPr lvl="1"/>
            <a:r>
              <a:rPr lang="en-US" dirty="0"/>
              <a:t>All were working at least 30 hours per week.</a:t>
            </a:r>
          </a:p>
          <a:p>
            <a:pPr lvl="1"/>
            <a:r>
              <a:rPr lang="en-US" dirty="0"/>
              <a:t>Not an undergraduate student and not a participant in any other data study</a:t>
            </a:r>
          </a:p>
          <a:p>
            <a:pPr lvl="1"/>
            <a:r>
              <a:rPr lang="en-US" dirty="0"/>
              <a:t>24 participants: 12 male, 12 female</a:t>
            </a:r>
          </a:p>
          <a:p>
            <a:pPr lvl="1"/>
            <a:r>
              <a:rPr lang="en-US" dirty="0"/>
              <a:t>Age Range: 23 to 46</a:t>
            </a:r>
          </a:p>
          <a:p>
            <a:endParaRPr lang="en-US" dirty="0"/>
          </a:p>
        </p:txBody>
      </p:sp>
      <p:pic>
        <p:nvPicPr>
          <p:cNvPr id="5" name="Audio 4">
            <a:hlinkClick r:id="" action="ppaction://media"/>
            <a:extLst>
              <a:ext uri="{FF2B5EF4-FFF2-40B4-BE49-F238E27FC236}">
                <a16:creationId xmlns:a16="http://schemas.microsoft.com/office/drawing/2014/main" id="{CF355A5F-2DBC-2447-B6A8-59884BC25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89978490"/>
      </p:ext>
    </p:extLst>
  </p:cSld>
  <p:clrMapOvr>
    <a:masterClrMapping/>
  </p:clrMapOvr>
  <mc:AlternateContent xmlns:mc="http://schemas.openxmlformats.org/markup-compatibility/2006">
    <mc:Choice xmlns:p14="http://schemas.microsoft.com/office/powerpoint/2010/main" Requires="p14">
      <p:transition spd="slow" p14:dur="2000" advTm="58125"/>
    </mc:Choice>
    <mc:Fallback>
      <p:transition spd="slow" advTm="5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325563"/>
          </a:xfrm>
        </p:spPr>
        <p:txBody>
          <a:bodyPr>
            <a:normAutofit fontScale="90000"/>
          </a:bodyPr>
          <a:lstStyle/>
          <a:p>
            <a:r>
              <a:rPr lang="en-US" sz="4600" dirty="0">
                <a:solidFill>
                  <a:schemeClr val="accent1"/>
                </a:solidFill>
              </a:rPr>
              <a:t>Understanding Personal Productivity: Setup/Experiment</a:t>
            </a:r>
          </a:p>
        </p:txBody>
      </p:sp>
      <p:pic>
        <p:nvPicPr>
          <p:cNvPr id="16" name="Graphic 15" descr="Closed book">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pPr marL="0" indent="0">
              <a:buNone/>
            </a:pPr>
            <a:endParaRPr lang="en-US" dirty="0"/>
          </a:p>
        </p:txBody>
      </p:sp>
      <p:pic>
        <p:nvPicPr>
          <p:cNvPr id="6" name="Picture 5">
            <a:extLst>
              <a:ext uri="{FF2B5EF4-FFF2-40B4-BE49-F238E27FC236}">
                <a16:creationId xmlns:a16="http://schemas.microsoft.com/office/drawing/2014/main" id="{FA2F54AA-4C71-8F46-BCA7-56C770BDC590}"/>
              </a:ext>
            </a:extLst>
          </p:cNvPr>
          <p:cNvPicPr>
            <a:picLocks noChangeAspect="1"/>
          </p:cNvPicPr>
          <p:nvPr/>
        </p:nvPicPr>
        <p:blipFill>
          <a:blip r:embed="rId6"/>
          <a:stretch>
            <a:fillRect/>
          </a:stretch>
        </p:blipFill>
        <p:spPr>
          <a:xfrm>
            <a:off x="3380313" y="1967757"/>
            <a:ext cx="4837998" cy="4209206"/>
          </a:xfrm>
          <a:prstGeom prst="rect">
            <a:avLst/>
          </a:prstGeom>
        </p:spPr>
      </p:pic>
      <p:sp>
        <p:nvSpPr>
          <p:cNvPr id="7" name="TextBox 6">
            <a:extLst>
              <a:ext uri="{FF2B5EF4-FFF2-40B4-BE49-F238E27FC236}">
                <a16:creationId xmlns:a16="http://schemas.microsoft.com/office/drawing/2014/main" id="{11BC19D6-6D60-8D4D-A383-1EB43AE3574E}"/>
              </a:ext>
            </a:extLst>
          </p:cNvPr>
          <p:cNvSpPr txBox="1"/>
          <p:nvPr/>
        </p:nvSpPr>
        <p:spPr>
          <a:xfrm>
            <a:off x="3993089" y="6134429"/>
            <a:ext cx="3612445" cy="369332"/>
          </a:xfrm>
          <a:prstGeom prst="rect">
            <a:avLst/>
          </a:prstGeom>
          <a:noFill/>
        </p:spPr>
        <p:txBody>
          <a:bodyPr wrap="square" rtlCol="0">
            <a:spAutoFit/>
          </a:bodyPr>
          <a:lstStyle/>
          <a:p>
            <a:r>
              <a:rPr lang="en-US" dirty="0"/>
              <a:t>Figure 2: Diary Study Application [3]</a:t>
            </a:r>
          </a:p>
        </p:txBody>
      </p:sp>
      <p:pic>
        <p:nvPicPr>
          <p:cNvPr id="5" name="Audio 4">
            <a:hlinkClick r:id="" action="ppaction://media"/>
            <a:extLst>
              <a:ext uri="{FF2B5EF4-FFF2-40B4-BE49-F238E27FC236}">
                <a16:creationId xmlns:a16="http://schemas.microsoft.com/office/drawing/2014/main" id="{5EE29F38-16C5-1640-988C-76FEF9967D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9822354"/>
      </p:ext>
    </p:extLst>
  </p:cSld>
  <p:clrMapOvr>
    <a:masterClrMapping/>
  </p:clrMapOvr>
  <mc:AlternateContent xmlns:mc="http://schemas.openxmlformats.org/markup-compatibility/2006">
    <mc:Choice xmlns:p14="http://schemas.microsoft.com/office/powerpoint/2010/main" Requires="p14">
      <p:transition spd="slow" p14:dur="2000" advTm="37818"/>
    </mc:Choice>
    <mc:Fallback>
      <p:transition spd="slow" advTm="3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325563"/>
          </a:xfrm>
        </p:spPr>
        <p:txBody>
          <a:bodyPr>
            <a:normAutofit fontScale="90000"/>
          </a:bodyPr>
          <a:lstStyle/>
          <a:p>
            <a:r>
              <a:rPr lang="en-US" sz="4600" dirty="0">
                <a:solidFill>
                  <a:schemeClr val="accent1"/>
                </a:solidFill>
              </a:rPr>
              <a:t>Understanding Personal Productivity: Setup/Experiment</a:t>
            </a:r>
          </a:p>
        </p:txBody>
      </p:sp>
      <p:pic>
        <p:nvPicPr>
          <p:cNvPr id="16" name="Graphic 15" descr="Closed book">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Two applications where developed one named as Productivity Journal and other named as Skip Journal</a:t>
            </a:r>
          </a:p>
          <a:p>
            <a:pPr marL="0" indent="0">
              <a:buNone/>
            </a:pPr>
            <a:endParaRPr lang="en-US" dirty="0"/>
          </a:p>
        </p:txBody>
      </p:sp>
      <p:pic>
        <p:nvPicPr>
          <p:cNvPr id="8" name="Content Placeholder 3">
            <a:extLst>
              <a:ext uri="{FF2B5EF4-FFF2-40B4-BE49-F238E27FC236}">
                <a16:creationId xmlns:a16="http://schemas.microsoft.com/office/drawing/2014/main" id="{F94D5936-FBEC-344A-80C7-E3FF71DB799B}"/>
              </a:ext>
            </a:extLst>
          </p:cNvPr>
          <p:cNvPicPr>
            <a:picLocks noChangeAspect="1"/>
          </p:cNvPicPr>
          <p:nvPr/>
        </p:nvPicPr>
        <p:blipFill>
          <a:blip r:embed="rId6"/>
          <a:stretch>
            <a:fillRect/>
          </a:stretch>
        </p:blipFill>
        <p:spPr>
          <a:xfrm>
            <a:off x="3255390" y="1788548"/>
            <a:ext cx="5681220" cy="3280903"/>
          </a:xfrm>
          <a:prstGeom prst="rect">
            <a:avLst/>
          </a:prstGeom>
        </p:spPr>
      </p:pic>
      <p:sp>
        <p:nvSpPr>
          <p:cNvPr id="9" name="Content Placeholder 8">
            <a:extLst>
              <a:ext uri="{FF2B5EF4-FFF2-40B4-BE49-F238E27FC236}">
                <a16:creationId xmlns:a16="http://schemas.microsoft.com/office/drawing/2014/main" id="{E8A92A25-0395-C340-B0C6-B9E88F48D7F0}"/>
              </a:ext>
            </a:extLst>
          </p:cNvPr>
          <p:cNvSpPr txBox="1">
            <a:spLocks/>
          </p:cNvSpPr>
          <p:nvPr/>
        </p:nvSpPr>
        <p:spPr>
          <a:xfrm>
            <a:off x="3255391" y="5069451"/>
            <a:ext cx="5681220" cy="530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Table 1:Demographics of the participants [3]</a:t>
            </a:r>
            <a:endParaRPr lang="en-US" sz="2000" dirty="0"/>
          </a:p>
        </p:txBody>
      </p:sp>
      <p:pic>
        <p:nvPicPr>
          <p:cNvPr id="5" name="Audio 4">
            <a:hlinkClick r:id="" action="ppaction://media"/>
            <a:extLst>
              <a:ext uri="{FF2B5EF4-FFF2-40B4-BE49-F238E27FC236}">
                <a16:creationId xmlns:a16="http://schemas.microsoft.com/office/drawing/2014/main" id="{5EB547A4-724F-B546-BEE0-61F5C79529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7050104"/>
      </p:ext>
    </p:extLst>
  </p:cSld>
  <p:clrMapOvr>
    <a:masterClrMapping/>
  </p:clrMapOvr>
  <mc:AlternateContent xmlns:mc="http://schemas.openxmlformats.org/markup-compatibility/2006">
    <mc:Choice xmlns:p14="http://schemas.microsoft.com/office/powerpoint/2010/main" Requires="p14">
      <p:transition spd="slow" p14:dur="2000" advTm="68607"/>
    </mc:Choice>
    <mc:Fallback>
      <p:transition spd="slow" advTm="6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4C31-E8F4-F744-89BD-2A84AD3AB83F}"/>
              </a:ext>
            </a:extLst>
          </p:cNvPr>
          <p:cNvSpPr>
            <a:spLocks noGrp="1"/>
          </p:cNvSpPr>
          <p:nvPr>
            <p:ph type="title"/>
          </p:nvPr>
        </p:nvSpPr>
        <p:spPr>
          <a:xfrm>
            <a:off x="1913468" y="365125"/>
            <a:ext cx="9440332" cy="1325563"/>
          </a:xfrm>
        </p:spPr>
        <p:txBody>
          <a:bodyPr>
            <a:normAutofit fontScale="90000"/>
          </a:bodyPr>
          <a:lstStyle/>
          <a:p>
            <a:r>
              <a:rPr lang="en-US" sz="4600" dirty="0">
                <a:solidFill>
                  <a:schemeClr val="accent1"/>
                </a:solidFill>
              </a:rPr>
              <a:t>Understanding Personal Productivity: Procedure</a:t>
            </a:r>
          </a:p>
        </p:txBody>
      </p:sp>
      <p:pic>
        <p:nvPicPr>
          <p:cNvPr id="16" name="Graphic 15" descr="Circular flowchart">
            <a:extLst>
              <a:ext uri="{FF2B5EF4-FFF2-40B4-BE49-F238E27FC236}">
                <a16:creationId xmlns:a16="http://schemas.microsoft.com/office/drawing/2014/main" id="{DD9156D2-0524-4BD2-8CD2-94D10C92F63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0F1300BE-23D4-A445-9EC3-6836970F86D0}"/>
              </a:ext>
            </a:extLst>
          </p:cNvPr>
          <p:cNvSpPr>
            <a:spLocks noGrp="1"/>
          </p:cNvSpPr>
          <p:nvPr>
            <p:ph idx="1"/>
          </p:nvPr>
        </p:nvSpPr>
        <p:spPr>
          <a:xfrm>
            <a:off x="838200" y="1825625"/>
            <a:ext cx="10515600" cy="4351338"/>
          </a:xfrm>
        </p:spPr>
        <p:txBody>
          <a:bodyPr>
            <a:normAutofit/>
          </a:bodyPr>
          <a:lstStyle/>
          <a:p>
            <a:r>
              <a:rPr lang="en-US" dirty="0"/>
              <a:t>2 weeks of study of which 10 mandatory weekdays and 4 voluntary days weekends.</a:t>
            </a:r>
          </a:p>
          <a:p>
            <a:r>
              <a:rPr lang="en-US" dirty="0"/>
              <a:t>Number of entries wasn’t tied to the study. Thus, the user had a freedom to define his/her own activity, and its impact on his/her own life.</a:t>
            </a:r>
          </a:p>
          <a:p>
            <a:r>
              <a:rPr lang="en-US" dirty="0"/>
              <a:t>After, 2 weeks of data gathering a semi structured interview was conducted to understand user’s activities and selections of choices in a rational manner.</a:t>
            </a:r>
          </a:p>
        </p:txBody>
      </p:sp>
      <p:pic>
        <p:nvPicPr>
          <p:cNvPr id="7" name="Audio 6">
            <a:hlinkClick r:id="" action="ppaction://media"/>
            <a:extLst>
              <a:ext uri="{FF2B5EF4-FFF2-40B4-BE49-F238E27FC236}">
                <a16:creationId xmlns:a16="http://schemas.microsoft.com/office/drawing/2014/main" id="{7DB7F351-ACED-4240-B71B-4D2B8D95D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4670394"/>
      </p:ext>
    </p:extLst>
  </p:cSld>
  <p:clrMapOvr>
    <a:masterClrMapping/>
  </p:clrMapOvr>
  <mc:AlternateContent xmlns:mc="http://schemas.openxmlformats.org/markup-compatibility/2006">
    <mc:Choice xmlns:p14="http://schemas.microsoft.com/office/powerpoint/2010/main" Requires="p14">
      <p:transition spd="slow" p14:dur="2000" advTm="49072"/>
    </mc:Choice>
    <mc:Fallback>
      <p:transition spd="slow" advTm="4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4234</TotalTime>
  <Words>1592</Words>
  <Application>Microsoft Macintosh PowerPoint</Application>
  <PresentationFormat>Widescreen</PresentationFormat>
  <Paragraphs>139</Paragraphs>
  <Slides>22</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Understanding Personal Productivity</vt:lpstr>
      <vt:lpstr>Context Definition</vt:lpstr>
      <vt:lpstr>Use of Context in ERP System (Background)</vt:lpstr>
      <vt:lpstr>Use of Context in ERP System (Background)</vt:lpstr>
      <vt:lpstr>Understanding Personal Productivity: Motivation</vt:lpstr>
      <vt:lpstr>Understanding Personal Productivity: Setup/Experiment</vt:lpstr>
      <vt:lpstr>Understanding Personal Productivity: Setup/Experiment</vt:lpstr>
      <vt:lpstr>Understanding Personal Productivity: Setup/Experiment</vt:lpstr>
      <vt:lpstr>Understanding Personal Productivity: Procedure</vt:lpstr>
      <vt:lpstr>Understanding Personal Productivity: Results</vt:lpstr>
      <vt:lpstr>Understanding Personal Productivity: Results</vt:lpstr>
      <vt:lpstr>Understanding Personal Productivity: Results</vt:lpstr>
      <vt:lpstr>Understanding Personal Productivity: Discussion</vt:lpstr>
      <vt:lpstr>Understanding Personal Productivity: Discussion</vt:lpstr>
      <vt:lpstr>Understanding Personal Productivity: Discussion</vt:lpstr>
      <vt:lpstr>Understanding Personal Productivity: Discussion</vt:lpstr>
      <vt:lpstr>Understanding Personal Productivity: Discussion</vt:lpstr>
      <vt:lpstr>Understanding Personal Productivity: Discussion</vt:lpstr>
      <vt:lpstr>Understanding Personal Productivity: Discussion</vt:lpstr>
      <vt:lpstr>Understanding Personal Productivity: Future work</vt:lpstr>
      <vt:lpstr>Understanding Personal Productivity: Conclusion</vt:lpstr>
      <vt:lpstr>Understanding Personal Productivity: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Personal Productivity</dc:title>
  <dc:creator>Musale, Pratik Uday</dc:creator>
  <cp:lastModifiedBy>Musale, Pratik Uday</cp:lastModifiedBy>
  <cp:revision>26</cp:revision>
  <dcterms:created xsi:type="dcterms:W3CDTF">2020-03-17T23:32:19Z</dcterms:created>
  <dcterms:modified xsi:type="dcterms:W3CDTF">2020-03-22T06:59:15Z</dcterms:modified>
</cp:coreProperties>
</file>