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256" r:id="rId2"/>
    <p:sldId id="257" r:id="rId3"/>
    <p:sldId id="258" r:id="rId4"/>
    <p:sldId id="259" r:id="rId5"/>
    <p:sldId id="27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9" d="100"/>
          <a:sy n="119" d="100"/>
        </p:scale>
        <p:origin x="2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946B8-3B1F-4DA2-9BF3-6F5A3DC2A9D8}"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A792D-8233-4A59-8D9F-F35C6A828EC8}" type="slidenum">
              <a:rPr lang="en-US" smtClean="0"/>
              <a:t>‹#›</a:t>
            </a:fld>
            <a:endParaRPr lang="en-US"/>
          </a:p>
        </p:txBody>
      </p:sp>
    </p:spTree>
    <p:extLst>
      <p:ext uri="{BB962C8B-B14F-4D97-AF65-F5344CB8AC3E}">
        <p14:creationId xmlns:p14="http://schemas.microsoft.com/office/powerpoint/2010/main" val="348947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5831-4089-4D46-AB31-7F5D79745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7FE52-1E42-491A-A810-0EDF75B55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671C5-38C1-4B85-BDB5-E674B29FEADF}"/>
              </a:ext>
            </a:extLst>
          </p:cNvPr>
          <p:cNvSpPr>
            <a:spLocks noGrp="1"/>
          </p:cNvSpPr>
          <p:nvPr>
            <p:ph type="dt" sz="half" idx="10"/>
          </p:nvPr>
        </p:nvSpPr>
        <p:spPr/>
        <p:txBody>
          <a:bodyPr/>
          <a:lstStyle/>
          <a:p>
            <a:fld id="{320B3FB9-F214-4C69-AAF6-1383DBFA3812}" type="datetime1">
              <a:rPr lang="en-US" smtClean="0"/>
              <a:t>4/2/2020</a:t>
            </a:fld>
            <a:endParaRPr lang="en-US"/>
          </a:p>
        </p:txBody>
      </p:sp>
      <p:sp>
        <p:nvSpPr>
          <p:cNvPr id="5" name="Footer Placeholder 4">
            <a:extLst>
              <a:ext uri="{FF2B5EF4-FFF2-40B4-BE49-F238E27FC236}">
                <a16:creationId xmlns:a16="http://schemas.microsoft.com/office/drawing/2014/main" id="{EFEB9A9B-6877-4821-8E34-0F434ED46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63A5E-E2E5-4999-88BE-0E3C4005EE2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2059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4611-77D7-4357-817A-CD066E15A5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CEE482-C7A5-470C-9AF9-0D3BD21E3B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05A37-3728-423F-A025-F6B1FAFCB532}"/>
              </a:ext>
            </a:extLst>
          </p:cNvPr>
          <p:cNvSpPr>
            <a:spLocks noGrp="1"/>
          </p:cNvSpPr>
          <p:nvPr>
            <p:ph type="dt" sz="half" idx="10"/>
          </p:nvPr>
        </p:nvSpPr>
        <p:spPr/>
        <p:txBody>
          <a:bodyPr/>
          <a:lstStyle/>
          <a:p>
            <a:fld id="{9E348E5E-0525-4FDA-B142-C64C8D0DECEC}" type="datetime1">
              <a:rPr lang="en-US" smtClean="0"/>
              <a:t>4/2/2020</a:t>
            </a:fld>
            <a:endParaRPr lang="en-US"/>
          </a:p>
        </p:txBody>
      </p:sp>
      <p:sp>
        <p:nvSpPr>
          <p:cNvPr id="5" name="Footer Placeholder 4">
            <a:extLst>
              <a:ext uri="{FF2B5EF4-FFF2-40B4-BE49-F238E27FC236}">
                <a16:creationId xmlns:a16="http://schemas.microsoft.com/office/drawing/2014/main" id="{0A9D3423-6D0E-437B-AAC6-D98826C89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7F028-2458-49E8-90FF-CBB1491BBE0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6129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369C64-B2DD-42F7-951D-7EFFEA3D2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E08AAE-7FCF-4B6E-A350-104A75795E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404AD-3EB4-44D0-9FB9-CD33783920E5}"/>
              </a:ext>
            </a:extLst>
          </p:cNvPr>
          <p:cNvSpPr>
            <a:spLocks noGrp="1"/>
          </p:cNvSpPr>
          <p:nvPr>
            <p:ph type="dt" sz="half" idx="10"/>
          </p:nvPr>
        </p:nvSpPr>
        <p:spPr/>
        <p:txBody>
          <a:bodyPr/>
          <a:lstStyle/>
          <a:p>
            <a:fld id="{0F593194-FA84-4681-8959-2644C27E35A4}" type="datetime1">
              <a:rPr lang="en-US" smtClean="0"/>
              <a:t>4/2/2020</a:t>
            </a:fld>
            <a:endParaRPr lang="en-US"/>
          </a:p>
        </p:txBody>
      </p:sp>
      <p:sp>
        <p:nvSpPr>
          <p:cNvPr id="5" name="Footer Placeholder 4">
            <a:extLst>
              <a:ext uri="{FF2B5EF4-FFF2-40B4-BE49-F238E27FC236}">
                <a16:creationId xmlns:a16="http://schemas.microsoft.com/office/drawing/2014/main" id="{B05925C1-E7DD-45A7-85D8-ECDB29116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77331-2A34-49F6-85A4-6538C47347D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5450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2B95-2D8F-499E-AF92-D1A3622F2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F860A-B169-497F-A831-2FDF39260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F1624-75B3-41BF-A280-F85AE71CCEFB}"/>
              </a:ext>
            </a:extLst>
          </p:cNvPr>
          <p:cNvSpPr>
            <a:spLocks noGrp="1"/>
          </p:cNvSpPr>
          <p:nvPr>
            <p:ph type="dt" sz="half" idx="10"/>
          </p:nvPr>
        </p:nvSpPr>
        <p:spPr/>
        <p:txBody>
          <a:bodyPr/>
          <a:lstStyle/>
          <a:p>
            <a:fld id="{6A5D9C78-5FD0-4ADB-8609-078003A1EF5F}" type="datetime1">
              <a:rPr lang="en-US" smtClean="0"/>
              <a:t>4/2/2020</a:t>
            </a:fld>
            <a:endParaRPr lang="en-US"/>
          </a:p>
        </p:txBody>
      </p:sp>
      <p:sp>
        <p:nvSpPr>
          <p:cNvPr id="5" name="Footer Placeholder 4">
            <a:extLst>
              <a:ext uri="{FF2B5EF4-FFF2-40B4-BE49-F238E27FC236}">
                <a16:creationId xmlns:a16="http://schemas.microsoft.com/office/drawing/2014/main" id="{0EF39A1C-5D66-4204-8F3D-D928A2D32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AF9AC-EFF1-4959-A53E-D9E98876788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8222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AC95-E595-41A0-BD8C-5C87A4372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1CBEE-A5FF-4744-AC6B-B26E714B4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E1489-2327-4CD0-A244-2216365BA624}"/>
              </a:ext>
            </a:extLst>
          </p:cNvPr>
          <p:cNvSpPr>
            <a:spLocks noGrp="1"/>
          </p:cNvSpPr>
          <p:nvPr>
            <p:ph type="dt" sz="half" idx="10"/>
          </p:nvPr>
        </p:nvSpPr>
        <p:spPr/>
        <p:txBody>
          <a:bodyPr/>
          <a:lstStyle/>
          <a:p>
            <a:fld id="{2EF1E46B-4A69-4020-A4FB-C828E8FF1A3C}" type="datetime1">
              <a:rPr lang="en-US" smtClean="0"/>
              <a:t>4/2/2020</a:t>
            </a:fld>
            <a:endParaRPr lang="en-US"/>
          </a:p>
        </p:txBody>
      </p:sp>
      <p:sp>
        <p:nvSpPr>
          <p:cNvPr id="5" name="Footer Placeholder 4">
            <a:extLst>
              <a:ext uri="{FF2B5EF4-FFF2-40B4-BE49-F238E27FC236}">
                <a16:creationId xmlns:a16="http://schemas.microsoft.com/office/drawing/2014/main" id="{DB8F5FF5-55BF-4F8B-9C5D-DF890A6A2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9B437-4D1F-45F0-909C-A8813F4114F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8248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A28E-7D0A-42A9-9087-6BD50B7BE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790E2-4F1B-4D13-AEC0-EC676B4D89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8BBA61-5AD1-402A-9FC9-7E898CA49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6C1561-3074-4057-AC3F-734CE9245E53}"/>
              </a:ext>
            </a:extLst>
          </p:cNvPr>
          <p:cNvSpPr>
            <a:spLocks noGrp="1"/>
          </p:cNvSpPr>
          <p:nvPr>
            <p:ph type="dt" sz="half" idx="10"/>
          </p:nvPr>
        </p:nvSpPr>
        <p:spPr/>
        <p:txBody>
          <a:bodyPr/>
          <a:lstStyle/>
          <a:p>
            <a:fld id="{9303DAE3-EC41-46D0-B823-E7385F016B82}" type="datetime1">
              <a:rPr lang="en-US" smtClean="0"/>
              <a:t>4/2/2020</a:t>
            </a:fld>
            <a:endParaRPr lang="en-US"/>
          </a:p>
        </p:txBody>
      </p:sp>
      <p:sp>
        <p:nvSpPr>
          <p:cNvPr id="6" name="Footer Placeholder 5">
            <a:extLst>
              <a:ext uri="{FF2B5EF4-FFF2-40B4-BE49-F238E27FC236}">
                <a16:creationId xmlns:a16="http://schemas.microsoft.com/office/drawing/2014/main" id="{1D2D0796-809C-48B1-8BEE-19B4227E6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73C66-5497-47CC-AD7D-40B7FF421E4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5290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70AB-86F8-4E5F-A3F1-C1FF422437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DAE0D6-B1E1-4830-9020-D4492EC2A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02DD4-4D15-47B4-82CB-519AB7CB0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6C2856-5A9F-4B60-8564-961905037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27631-C542-4E91-9007-05324B0A6F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CAC7F-B5A5-487E-8202-09657B3645A9}"/>
              </a:ext>
            </a:extLst>
          </p:cNvPr>
          <p:cNvSpPr>
            <a:spLocks noGrp="1"/>
          </p:cNvSpPr>
          <p:nvPr>
            <p:ph type="dt" sz="half" idx="10"/>
          </p:nvPr>
        </p:nvSpPr>
        <p:spPr/>
        <p:txBody>
          <a:bodyPr/>
          <a:lstStyle/>
          <a:p>
            <a:fld id="{1E78092B-F485-45E6-9D23-A7A75CDEC64E}" type="datetime1">
              <a:rPr lang="en-US" smtClean="0"/>
              <a:t>4/2/2020</a:t>
            </a:fld>
            <a:endParaRPr lang="en-US"/>
          </a:p>
        </p:txBody>
      </p:sp>
      <p:sp>
        <p:nvSpPr>
          <p:cNvPr id="8" name="Footer Placeholder 7">
            <a:extLst>
              <a:ext uri="{FF2B5EF4-FFF2-40B4-BE49-F238E27FC236}">
                <a16:creationId xmlns:a16="http://schemas.microsoft.com/office/drawing/2014/main" id="{BDEDDB3F-F39B-4CF7-BD3C-8A27FB12B3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97FDBF-B370-4C1C-87AE-19ED4C9845F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5489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24E5-64BD-4FD9-B340-678ADA2F7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F31EF8-C127-4022-B09E-B588E3CF8DC3}"/>
              </a:ext>
            </a:extLst>
          </p:cNvPr>
          <p:cNvSpPr>
            <a:spLocks noGrp="1"/>
          </p:cNvSpPr>
          <p:nvPr>
            <p:ph type="dt" sz="half" idx="10"/>
          </p:nvPr>
        </p:nvSpPr>
        <p:spPr/>
        <p:txBody>
          <a:bodyPr/>
          <a:lstStyle/>
          <a:p>
            <a:fld id="{C0E10AFB-C0C3-4CC9-8FB8-D13473F281F5}" type="datetime1">
              <a:rPr lang="en-US" smtClean="0"/>
              <a:t>4/2/2020</a:t>
            </a:fld>
            <a:endParaRPr lang="en-US"/>
          </a:p>
        </p:txBody>
      </p:sp>
      <p:sp>
        <p:nvSpPr>
          <p:cNvPr id="4" name="Footer Placeholder 3">
            <a:extLst>
              <a:ext uri="{FF2B5EF4-FFF2-40B4-BE49-F238E27FC236}">
                <a16:creationId xmlns:a16="http://schemas.microsoft.com/office/drawing/2014/main" id="{BEA77ABE-2327-47DD-8A91-56EFD1261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FAB0E4-FFE6-468F-9506-07356A9B64A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8190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FB2AFE-3355-4056-BD4C-563F92298D93}"/>
              </a:ext>
            </a:extLst>
          </p:cNvPr>
          <p:cNvSpPr>
            <a:spLocks noGrp="1"/>
          </p:cNvSpPr>
          <p:nvPr>
            <p:ph type="dt" sz="half" idx="10"/>
          </p:nvPr>
        </p:nvSpPr>
        <p:spPr/>
        <p:txBody>
          <a:bodyPr/>
          <a:lstStyle/>
          <a:p>
            <a:fld id="{3C3377B1-6C4B-4D9E-8E71-CD1BB3E8A21C}" type="datetime1">
              <a:rPr lang="en-US" smtClean="0"/>
              <a:t>4/2/2020</a:t>
            </a:fld>
            <a:endParaRPr lang="en-US"/>
          </a:p>
        </p:txBody>
      </p:sp>
      <p:sp>
        <p:nvSpPr>
          <p:cNvPr id="3" name="Footer Placeholder 2">
            <a:extLst>
              <a:ext uri="{FF2B5EF4-FFF2-40B4-BE49-F238E27FC236}">
                <a16:creationId xmlns:a16="http://schemas.microsoft.com/office/drawing/2014/main" id="{B82C6E06-4717-4107-9DBF-7FD3B10A00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14DF07-04ED-4996-B63E-62B056A719F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4028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BF66-0E5D-465B-A5EB-8C55BC32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E805A-D80F-49EC-BCDF-B067B59B3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476275-A210-4092-939B-0CD1460A8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9A8B7-E341-4880-ADB5-C5B296F8A0C8}"/>
              </a:ext>
            </a:extLst>
          </p:cNvPr>
          <p:cNvSpPr>
            <a:spLocks noGrp="1"/>
          </p:cNvSpPr>
          <p:nvPr>
            <p:ph type="dt" sz="half" idx="10"/>
          </p:nvPr>
        </p:nvSpPr>
        <p:spPr/>
        <p:txBody>
          <a:bodyPr/>
          <a:lstStyle/>
          <a:p>
            <a:fld id="{C3110872-28B4-4D4A-A221-F1DA48E965A4}" type="datetime1">
              <a:rPr lang="en-US" smtClean="0"/>
              <a:t>4/2/2020</a:t>
            </a:fld>
            <a:endParaRPr lang="en-US"/>
          </a:p>
        </p:txBody>
      </p:sp>
      <p:sp>
        <p:nvSpPr>
          <p:cNvPr id="6" name="Footer Placeholder 5">
            <a:extLst>
              <a:ext uri="{FF2B5EF4-FFF2-40B4-BE49-F238E27FC236}">
                <a16:creationId xmlns:a16="http://schemas.microsoft.com/office/drawing/2014/main" id="{D0441A70-4481-4ED0-8AC9-A858A1332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B84BD-13A5-4FA1-A905-2A391907F3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968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B0F0-AB03-49D9-AD9D-D11DA01FE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9F4EA-37C7-4B28-A8C0-E09F4E974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3C8FF-A4DB-4B17-87D0-6583718BB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D4909-BCF7-41AD-858B-F9F019FE4519}"/>
              </a:ext>
            </a:extLst>
          </p:cNvPr>
          <p:cNvSpPr>
            <a:spLocks noGrp="1"/>
          </p:cNvSpPr>
          <p:nvPr>
            <p:ph type="dt" sz="half" idx="10"/>
          </p:nvPr>
        </p:nvSpPr>
        <p:spPr/>
        <p:txBody>
          <a:bodyPr/>
          <a:lstStyle/>
          <a:p>
            <a:fld id="{28EE4554-80A3-4E29-BE7E-002ECD2F8409}" type="datetime1">
              <a:rPr lang="en-US" smtClean="0"/>
              <a:t>4/2/2020</a:t>
            </a:fld>
            <a:endParaRPr lang="en-US"/>
          </a:p>
        </p:txBody>
      </p:sp>
      <p:sp>
        <p:nvSpPr>
          <p:cNvPr id="6" name="Footer Placeholder 5">
            <a:extLst>
              <a:ext uri="{FF2B5EF4-FFF2-40B4-BE49-F238E27FC236}">
                <a16:creationId xmlns:a16="http://schemas.microsoft.com/office/drawing/2014/main" id="{19951CD8-368B-4B52-A98A-DD2E07458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1982B-B671-4AD6-B131-C620BCE8979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207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38FF15-FE59-4ECE-8293-31D3364D1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23B17-3833-4DDB-A574-F9B1999A3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83847-58D4-4D97-A88E-68509ACBB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4E907-7635-4E50-A8D4-B730FF94ED8D}" type="datetime1">
              <a:rPr lang="en-US" smtClean="0"/>
              <a:t>4/2/2020</a:t>
            </a:fld>
            <a:endParaRPr lang="en-US"/>
          </a:p>
        </p:txBody>
      </p:sp>
      <p:sp>
        <p:nvSpPr>
          <p:cNvPr id="5" name="Footer Placeholder 4">
            <a:extLst>
              <a:ext uri="{FF2B5EF4-FFF2-40B4-BE49-F238E27FC236}">
                <a16:creationId xmlns:a16="http://schemas.microsoft.com/office/drawing/2014/main" id="{B19DFC61-D6A8-4F40-9993-D2ECB8B4B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3000BA-4BD6-4360-AEF8-CDF2D55D0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0594568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ipkitten.blogspot.com/2013/01/why-not-everyone-is-happy-to-tick-box.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theworstprogrammerever.com/post/scrum-is-lif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antoniopatti.it/tesla-model-3-agile-car-development-framework-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bookcentral.proquest.com/lib/pitt-ebooks/detail.action?docID=58993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ieeexplore-ieee-org.pitt.idm.oclc.org/document/749658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lickr.com/photos/defenceimages/2839034911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damian.commons.gc.cuny.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8C5534-9FF5-4D08-A023-CD111A82EA43}"/>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9E126FAF-C64B-43D1-8BC8-9FBEFCAFB8B2}"/>
              </a:ext>
            </a:extLst>
          </p:cNvPr>
          <p:cNvSpPr>
            <a:spLocks noGrp="1"/>
          </p:cNvSpPr>
          <p:nvPr>
            <p:ph type="ctrTitle"/>
          </p:nvPr>
        </p:nvSpPr>
        <p:spPr/>
        <p:txBody>
          <a:bodyPr>
            <a:normAutofit/>
          </a:bodyPr>
          <a:lstStyle/>
          <a:p>
            <a:r>
              <a:rPr lang="en-US" dirty="0"/>
              <a:t>Agile in the Military</a:t>
            </a:r>
          </a:p>
        </p:txBody>
      </p:sp>
      <p:sp>
        <p:nvSpPr>
          <p:cNvPr id="3" name="Subtitle 2">
            <a:extLst>
              <a:ext uri="{FF2B5EF4-FFF2-40B4-BE49-F238E27FC236}">
                <a16:creationId xmlns:a16="http://schemas.microsoft.com/office/drawing/2014/main" id="{E2ED32DE-73F3-40EC-9A65-CF4012C1B5C4}"/>
              </a:ext>
            </a:extLst>
          </p:cNvPr>
          <p:cNvSpPr>
            <a:spLocks noGrp="1"/>
          </p:cNvSpPr>
          <p:nvPr>
            <p:ph type="subTitle" idx="1"/>
          </p:nvPr>
        </p:nvSpPr>
        <p:spPr/>
        <p:txBody>
          <a:bodyPr>
            <a:normAutofit/>
          </a:bodyPr>
          <a:lstStyle/>
          <a:p>
            <a:r>
              <a:rPr lang="en-US"/>
              <a:t>Justin Kramer</a:t>
            </a:r>
          </a:p>
        </p:txBody>
      </p:sp>
      <p:sp>
        <p:nvSpPr>
          <p:cNvPr id="5" name="Footer Placeholder 4">
            <a:extLst>
              <a:ext uri="{FF2B5EF4-FFF2-40B4-BE49-F238E27FC236}">
                <a16:creationId xmlns:a16="http://schemas.microsoft.com/office/drawing/2014/main" id="{09B54879-6E48-421F-8F15-2B34D3D4A44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0671702"/>
      </p:ext>
    </p:extLst>
  </p:cSld>
  <p:clrMapOvr>
    <a:masterClrMapping/>
  </p:clrMapOvr>
  <mc:AlternateContent xmlns:mc="http://schemas.openxmlformats.org/markup-compatibility/2006" xmlns:p14="http://schemas.microsoft.com/office/powerpoint/2010/main">
    <mc:Choice Requires="p14">
      <p:transition spd="slow" p14:dur="2000" advTm="6813"/>
    </mc:Choice>
    <mc:Fallback xmlns="">
      <p:transition spd="slow" advTm="68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Beginning: Experimentation</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First 3-week cycle	</a:t>
            </a:r>
          </a:p>
          <a:p>
            <a:pPr lvl="1"/>
            <a:r>
              <a:rPr lang="en-US" dirty="0"/>
              <a:t>Extremely successful</a:t>
            </a:r>
          </a:p>
          <a:p>
            <a:pPr lvl="1"/>
            <a:r>
              <a:rPr lang="en-US" dirty="0"/>
              <a:t>Delivered Planned Product</a:t>
            </a:r>
          </a:p>
          <a:p>
            <a:r>
              <a:rPr lang="en-US" dirty="0"/>
              <a:t>Followed Scrum</a:t>
            </a:r>
          </a:p>
          <a:p>
            <a:pPr lvl="1"/>
            <a:r>
              <a:rPr lang="en-US" dirty="0"/>
              <a:t>Scrum Master</a:t>
            </a:r>
          </a:p>
          <a:p>
            <a:pPr lvl="1"/>
            <a:r>
              <a:rPr lang="en-US" dirty="0"/>
              <a:t>Product Owner</a:t>
            </a:r>
          </a:p>
          <a:p>
            <a:pPr lvl="1"/>
            <a:r>
              <a:rPr lang="en-US" dirty="0"/>
              <a:t>Daily standup</a:t>
            </a:r>
          </a:p>
          <a:p>
            <a:r>
              <a:rPr lang="en-US" dirty="0"/>
              <a:t>Issues</a:t>
            </a:r>
          </a:p>
          <a:p>
            <a:pPr lvl="1"/>
            <a:r>
              <a:rPr lang="en-US" dirty="0"/>
              <a:t>Product became too complex</a:t>
            </a:r>
          </a:p>
        </p:txBody>
      </p:sp>
      <p:sp>
        <p:nvSpPr>
          <p:cNvPr id="6" name="Footer Placeholder 5">
            <a:extLst>
              <a:ext uri="{FF2B5EF4-FFF2-40B4-BE49-F238E27FC236}">
                <a16:creationId xmlns:a16="http://schemas.microsoft.com/office/drawing/2014/main" id="{F61995C5-DA4D-450F-8CE2-C96669602FB5}"/>
              </a:ext>
            </a:extLst>
          </p:cNvPr>
          <p:cNvSpPr>
            <a:spLocks noGrp="1"/>
          </p:cNvSpPr>
          <p:nvPr>
            <p:ph type="ftr" sz="quarter" idx="11"/>
          </p:nvPr>
        </p:nvSpPr>
        <p:spPr>
          <a:xfrm>
            <a:off x="4038600" y="6310312"/>
            <a:ext cx="4114800" cy="365125"/>
          </a:xfrm>
        </p:spPr>
        <p:txBody>
          <a:bodyPr/>
          <a:lstStyle/>
          <a:p>
            <a:r>
              <a:rPr lang="en-US" sz="1100" dirty="0"/>
              <a:t>The first 3-week cycle went extremely well, and it was carried out with rigid Scrum and Agile rules. Once the project became more complex, the military realized they needed to change the Agile process since it didn’t feature enough documentation.</a:t>
            </a:r>
          </a:p>
        </p:txBody>
      </p:sp>
    </p:spTree>
    <p:extLst>
      <p:ext uri="{BB962C8B-B14F-4D97-AF65-F5344CB8AC3E}">
        <p14:creationId xmlns:p14="http://schemas.microsoft.com/office/powerpoint/2010/main" val="3843472668"/>
      </p:ext>
    </p:extLst>
  </p:cSld>
  <p:clrMapOvr>
    <a:masterClrMapping/>
  </p:clrMapOvr>
  <mc:AlternateContent xmlns:mc="http://schemas.openxmlformats.org/markup-compatibility/2006" xmlns:p14="http://schemas.microsoft.com/office/powerpoint/2010/main">
    <mc:Choice Requires="p14">
      <p:transition spd="slow" p14:dur="2000" advTm="57502"/>
    </mc:Choice>
    <mc:Fallback xmlns="">
      <p:transition spd="slow" advTm="575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Adjustments: Military Reliability</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Military Products</a:t>
            </a:r>
          </a:p>
          <a:p>
            <a:pPr lvl="1"/>
            <a:r>
              <a:rPr lang="en-US" dirty="0"/>
              <a:t>Extremely high reliability </a:t>
            </a:r>
          </a:p>
          <a:p>
            <a:pPr lvl="1"/>
            <a:r>
              <a:rPr lang="en-US" dirty="0"/>
              <a:t>Skeptical user community</a:t>
            </a:r>
          </a:p>
          <a:p>
            <a:r>
              <a:rPr lang="en-US" dirty="0"/>
              <a:t>Adjusting Agile</a:t>
            </a:r>
          </a:p>
          <a:p>
            <a:pPr lvl="1"/>
            <a:r>
              <a:rPr lang="en-US" dirty="0"/>
              <a:t>Italian Army Agile (ITA)</a:t>
            </a:r>
          </a:p>
          <a:p>
            <a:pPr lvl="1"/>
            <a:r>
              <a:rPr lang="en-US" dirty="0"/>
              <a:t>Tested in LC2EVO production</a:t>
            </a:r>
          </a:p>
          <a:p>
            <a:pPr lvl="1"/>
            <a:r>
              <a:rPr lang="en-US" dirty="0"/>
              <a:t>Shared approach</a:t>
            </a:r>
          </a:p>
          <a:p>
            <a:r>
              <a:rPr lang="en-US" dirty="0"/>
              <a:t>Basis</a:t>
            </a:r>
          </a:p>
          <a:p>
            <a:pPr lvl="1"/>
            <a:r>
              <a:rPr lang="en-US" dirty="0"/>
              <a:t>Core Services</a:t>
            </a:r>
          </a:p>
          <a:p>
            <a:pPr lvl="1"/>
            <a:r>
              <a:rPr lang="en-US" dirty="0"/>
              <a:t>Functional Area Services</a:t>
            </a:r>
          </a:p>
          <a:p>
            <a:pPr lvl="1"/>
            <a:endParaRPr lang="en-US" dirty="0"/>
          </a:p>
        </p:txBody>
      </p:sp>
      <p:sp>
        <p:nvSpPr>
          <p:cNvPr id="6" name="Footer Placeholder 5">
            <a:extLst>
              <a:ext uri="{FF2B5EF4-FFF2-40B4-BE49-F238E27FC236}">
                <a16:creationId xmlns:a16="http://schemas.microsoft.com/office/drawing/2014/main" id="{83422430-45C9-49D7-A96D-550063413BC9}"/>
              </a:ext>
            </a:extLst>
          </p:cNvPr>
          <p:cNvSpPr>
            <a:spLocks noGrp="1"/>
          </p:cNvSpPr>
          <p:nvPr>
            <p:ph type="ftr" sz="quarter" idx="11"/>
          </p:nvPr>
        </p:nvSpPr>
        <p:spPr>
          <a:xfrm>
            <a:off x="4038600" y="6310312"/>
            <a:ext cx="4114800" cy="365125"/>
          </a:xfrm>
        </p:spPr>
        <p:txBody>
          <a:bodyPr/>
          <a:lstStyle/>
          <a:p>
            <a:r>
              <a:rPr lang="en-US" sz="1100" dirty="0"/>
              <a:t>The Italian government developed Italian Army Agile, which was Agile with much more documentation and a bunch of changes to make it work with the military. They then built the rest of LC2EVO using Italian Army Agile.</a:t>
            </a:r>
          </a:p>
        </p:txBody>
      </p:sp>
    </p:spTree>
    <p:extLst>
      <p:ext uri="{BB962C8B-B14F-4D97-AF65-F5344CB8AC3E}">
        <p14:creationId xmlns:p14="http://schemas.microsoft.com/office/powerpoint/2010/main" val="2294332839"/>
      </p:ext>
    </p:extLst>
  </p:cSld>
  <p:clrMapOvr>
    <a:masterClrMapping/>
  </p:clrMapOvr>
  <mc:AlternateContent xmlns:mc="http://schemas.openxmlformats.org/markup-compatibility/2006" xmlns:p14="http://schemas.microsoft.com/office/powerpoint/2010/main">
    <mc:Choice Requires="p14">
      <p:transition spd="slow" p14:dur="2000" advTm="74476"/>
    </mc:Choice>
    <mc:Fallback xmlns="">
      <p:transition spd="slow" advTm="7447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70608" y="195953"/>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Web Based: LC2EVO</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No more client-server architecture</a:t>
            </a:r>
          </a:p>
          <a:p>
            <a:pPr lvl="1"/>
            <a:r>
              <a:rPr lang="en-US" dirty="0"/>
              <a:t>On the Web</a:t>
            </a:r>
          </a:p>
          <a:p>
            <a:pPr lvl="1"/>
            <a:r>
              <a:rPr lang="en-US" dirty="0"/>
              <a:t>Widely accessible</a:t>
            </a:r>
          </a:p>
          <a:p>
            <a:r>
              <a:rPr lang="en-US" dirty="0"/>
              <a:t>Mission Threads</a:t>
            </a:r>
          </a:p>
          <a:p>
            <a:pPr lvl="1"/>
            <a:r>
              <a:rPr lang="en-US" dirty="0"/>
              <a:t>Separates views</a:t>
            </a:r>
          </a:p>
          <a:p>
            <a:pPr lvl="1"/>
            <a:r>
              <a:rPr lang="en-US" dirty="0"/>
              <a:t>Share code between mission displays</a:t>
            </a:r>
          </a:p>
          <a:p>
            <a:r>
              <a:rPr lang="en-US" dirty="0"/>
              <a:t>Common Mapping</a:t>
            </a:r>
          </a:p>
          <a:p>
            <a:pPr lvl="1"/>
            <a:r>
              <a:rPr lang="en-US" dirty="0"/>
              <a:t>Web based map display</a:t>
            </a:r>
          </a:p>
          <a:p>
            <a:pPr lvl="1"/>
            <a:r>
              <a:rPr lang="en-US" dirty="0"/>
              <a:t>Similar information dataflow</a:t>
            </a:r>
          </a:p>
          <a:p>
            <a:pPr marL="457200" lvl="1" indent="0">
              <a:buNone/>
            </a:pPr>
            <a:endParaRPr lang="en-US" dirty="0"/>
          </a:p>
          <a:p>
            <a:pPr lvl="1"/>
            <a:endParaRPr lang="en-US" dirty="0"/>
          </a:p>
        </p:txBody>
      </p:sp>
      <p:pic>
        <p:nvPicPr>
          <p:cNvPr id="6" name="Picture 5" descr="A screenshot of a map&#10;&#10;Description automatically generated">
            <a:extLst>
              <a:ext uri="{FF2B5EF4-FFF2-40B4-BE49-F238E27FC236}">
                <a16:creationId xmlns:a16="http://schemas.microsoft.com/office/drawing/2014/main" id="{483896B8-76AC-446E-9CE2-2E8519F20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597" y="1296792"/>
            <a:ext cx="5694006" cy="3974014"/>
          </a:xfrm>
          <a:prstGeom prst="rect">
            <a:avLst/>
          </a:prstGeom>
        </p:spPr>
      </p:pic>
      <p:sp>
        <p:nvSpPr>
          <p:cNvPr id="7" name="TextBox 6">
            <a:extLst>
              <a:ext uri="{FF2B5EF4-FFF2-40B4-BE49-F238E27FC236}">
                <a16:creationId xmlns:a16="http://schemas.microsoft.com/office/drawing/2014/main" id="{4C0927E3-E4C7-46EC-8B40-879FEC248633}"/>
              </a:ext>
            </a:extLst>
          </p:cNvPr>
          <p:cNvSpPr txBox="1"/>
          <p:nvPr/>
        </p:nvSpPr>
        <p:spPr>
          <a:xfrm>
            <a:off x="7674429" y="5270806"/>
            <a:ext cx="3078343" cy="369332"/>
          </a:xfrm>
          <a:prstGeom prst="rect">
            <a:avLst/>
          </a:prstGeom>
          <a:noFill/>
        </p:spPr>
        <p:txBody>
          <a:bodyPr wrap="none" rtlCol="0">
            <a:spAutoFit/>
          </a:bodyPr>
          <a:lstStyle/>
          <a:p>
            <a:r>
              <a:rPr lang="en-US" dirty="0"/>
              <a:t>Table 3: LC2EVO In-Browser [2]</a:t>
            </a:r>
          </a:p>
        </p:txBody>
      </p:sp>
      <p:sp>
        <p:nvSpPr>
          <p:cNvPr id="5" name="Footer Placeholder 4">
            <a:extLst>
              <a:ext uri="{FF2B5EF4-FFF2-40B4-BE49-F238E27FC236}">
                <a16:creationId xmlns:a16="http://schemas.microsoft.com/office/drawing/2014/main" id="{20F6C2ED-AAD0-42B4-970B-1DF92051B4E1}"/>
              </a:ext>
            </a:extLst>
          </p:cNvPr>
          <p:cNvSpPr>
            <a:spLocks noGrp="1"/>
          </p:cNvSpPr>
          <p:nvPr>
            <p:ph type="ftr" sz="quarter" idx="11"/>
          </p:nvPr>
        </p:nvSpPr>
        <p:spPr>
          <a:xfrm>
            <a:off x="4038600" y="6250327"/>
            <a:ext cx="4114800" cy="365125"/>
          </a:xfrm>
        </p:spPr>
        <p:txBody>
          <a:bodyPr/>
          <a:lstStyle/>
          <a:p>
            <a:r>
              <a:rPr lang="en-US" sz="1100" dirty="0"/>
              <a:t>Another advantage of the new software was that it was web-based, meaning that a variety of machines could access its information and distribute information to one another on the battlefield.</a:t>
            </a:r>
          </a:p>
        </p:txBody>
      </p:sp>
    </p:spTree>
    <p:extLst>
      <p:ext uri="{BB962C8B-B14F-4D97-AF65-F5344CB8AC3E}">
        <p14:creationId xmlns:p14="http://schemas.microsoft.com/office/powerpoint/2010/main" val="2708703319"/>
      </p:ext>
    </p:extLst>
  </p:cSld>
  <p:clrMapOvr>
    <a:masterClrMapping/>
  </p:clrMapOvr>
  <mc:AlternateContent xmlns:mc="http://schemas.openxmlformats.org/markup-compatibility/2006" xmlns:p14="http://schemas.microsoft.com/office/powerpoint/2010/main">
    <mc:Choice Requires="p14">
      <p:transition spd="slow" p14:dur="2000" advTm="75172"/>
    </mc:Choice>
    <mc:Fallback xmlns="">
      <p:transition spd="slow" advTm="751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Hardware: Advanced Networking</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New Technology</a:t>
            </a:r>
          </a:p>
          <a:p>
            <a:pPr lvl="1"/>
            <a:r>
              <a:rPr lang="en-US" dirty="0"/>
              <a:t>Google Glass</a:t>
            </a:r>
          </a:p>
          <a:p>
            <a:pPr lvl="1"/>
            <a:r>
              <a:rPr lang="en-US" dirty="0"/>
              <a:t>4G communication</a:t>
            </a:r>
          </a:p>
          <a:p>
            <a:r>
              <a:rPr lang="en-US" dirty="0"/>
              <a:t>Relying Information</a:t>
            </a:r>
          </a:p>
          <a:p>
            <a:pPr lvl="1"/>
            <a:r>
              <a:rPr lang="en-US" dirty="0"/>
              <a:t>Google Glass view information</a:t>
            </a:r>
          </a:p>
          <a:p>
            <a:pPr lvl="1"/>
            <a:r>
              <a:rPr lang="en-US" dirty="0"/>
              <a:t>Phone location information</a:t>
            </a:r>
          </a:p>
          <a:p>
            <a:r>
              <a:rPr lang="en-US" dirty="0"/>
              <a:t>Information Processing</a:t>
            </a:r>
          </a:p>
          <a:p>
            <a:pPr lvl="1"/>
            <a:r>
              <a:rPr lang="en-US" dirty="0"/>
              <a:t>Central software servers</a:t>
            </a:r>
          </a:p>
          <a:p>
            <a:pPr lvl="1"/>
            <a:r>
              <a:rPr lang="en-US" dirty="0"/>
              <a:t>Displaying live data</a:t>
            </a:r>
          </a:p>
          <a:p>
            <a:pPr lvl="1"/>
            <a:endParaRPr lang="en-US" dirty="0"/>
          </a:p>
        </p:txBody>
      </p:sp>
      <p:pic>
        <p:nvPicPr>
          <p:cNvPr id="6" name="Picture 5" descr="A close up of a device&#10;&#10;Description automatically generated">
            <a:extLst>
              <a:ext uri="{FF2B5EF4-FFF2-40B4-BE49-F238E27FC236}">
                <a16:creationId xmlns:a16="http://schemas.microsoft.com/office/drawing/2014/main" id="{DD329230-4187-498E-93D9-D8DB6BD84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037" y="1616374"/>
            <a:ext cx="6336626" cy="3183436"/>
          </a:xfrm>
          <a:prstGeom prst="rect">
            <a:avLst/>
          </a:prstGeom>
        </p:spPr>
      </p:pic>
      <p:sp>
        <p:nvSpPr>
          <p:cNvPr id="7" name="TextBox 6">
            <a:extLst>
              <a:ext uri="{FF2B5EF4-FFF2-40B4-BE49-F238E27FC236}">
                <a16:creationId xmlns:a16="http://schemas.microsoft.com/office/drawing/2014/main" id="{86059306-1DDC-4746-B8FC-39FBC755243D}"/>
              </a:ext>
            </a:extLst>
          </p:cNvPr>
          <p:cNvSpPr txBox="1"/>
          <p:nvPr/>
        </p:nvSpPr>
        <p:spPr>
          <a:xfrm>
            <a:off x="6545943" y="4934388"/>
            <a:ext cx="4422814" cy="369332"/>
          </a:xfrm>
          <a:prstGeom prst="rect">
            <a:avLst/>
          </a:prstGeom>
          <a:noFill/>
        </p:spPr>
        <p:txBody>
          <a:bodyPr wrap="none" rtlCol="0">
            <a:spAutoFit/>
          </a:bodyPr>
          <a:lstStyle/>
          <a:p>
            <a:r>
              <a:rPr lang="en-US" dirty="0"/>
              <a:t>Table 4: Hardware Connections in LC2EVO [2]</a:t>
            </a:r>
          </a:p>
        </p:txBody>
      </p:sp>
      <p:sp>
        <p:nvSpPr>
          <p:cNvPr id="5" name="Footer Placeholder 4">
            <a:extLst>
              <a:ext uri="{FF2B5EF4-FFF2-40B4-BE49-F238E27FC236}">
                <a16:creationId xmlns:a16="http://schemas.microsoft.com/office/drawing/2014/main" id="{E5AEC408-4152-422F-A701-F9820ABBC84C}"/>
              </a:ext>
            </a:extLst>
          </p:cNvPr>
          <p:cNvSpPr>
            <a:spLocks noGrp="1"/>
          </p:cNvSpPr>
          <p:nvPr>
            <p:ph type="ftr" sz="quarter" idx="11"/>
          </p:nvPr>
        </p:nvSpPr>
        <p:spPr>
          <a:xfrm>
            <a:off x="4038600" y="6176963"/>
            <a:ext cx="4114800" cy="365125"/>
          </a:xfrm>
        </p:spPr>
        <p:txBody>
          <a:bodyPr/>
          <a:lstStyle/>
          <a:p>
            <a:r>
              <a:rPr lang="en-US" sz="1100" dirty="0"/>
              <a:t>Due to the new web-based structure, you could now use Google Glass to communicate information to a phone, which could transmit to a central server. The central server could process the data, give it to the generals, who could then give new commands based on real-time updates.</a:t>
            </a:r>
          </a:p>
        </p:txBody>
      </p:sp>
    </p:spTree>
    <p:extLst>
      <p:ext uri="{BB962C8B-B14F-4D97-AF65-F5344CB8AC3E}">
        <p14:creationId xmlns:p14="http://schemas.microsoft.com/office/powerpoint/2010/main" val="1657108735"/>
      </p:ext>
    </p:extLst>
  </p:cSld>
  <p:clrMapOvr>
    <a:masterClrMapping/>
  </p:clrMapOvr>
  <mc:AlternateContent xmlns:mc="http://schemas.openxmlformats.org/markup-compatibility/2006" xmlns:p14="http://schemas.microsoft.com/office/powerpoint/2010/main">
    <mc:Choice Requires="p14">
      <p:transition spd="slow" p14:dur="2000" advTm="60520"/>
    </mc:Choice>
    <mc:Fallback xmlns="">
      <p:transition spd="slow" advTm="6052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Growth: Larger Agile Use</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Software Intensive Projects (SIP)</a:t>
            </a:r>
          </a:p>
          <a:p>
            <a:pPr lvl="1"/>
            <a:r>
              <a:rPr lang="en-US" dirty="0"/>
              <a:t>Currently facing issues with Waterfall method</a:t>
            </a:r>
          </a:p>
          <a:p>
            <a:pPr lvl="1"/>
            <a:r>
              <a:rPr lang="en-US" dirty="0"/>
              <a:t>2014 – SIP Task Force created by NATO</a:t>
            </a:r>
          </a:p>
          <a:p>
            <a:pPr lvl="1"/>
            <a:r>
              <a:rPr lang="en-US" dirty="0"/>
              <a:t>Improve project performance</a:t>
            </a:r>
          </a:p>
          <a:p>
            <a:r>
              <a:rPr lang="en-US" dirty="0"/>
              <a:t>Identified 6 key issue points</a:t>
            </a:r>
          </a:p>
          <a:p>
            <a:pPr lvl="1"/>
            <a:r>
              <a:rPr lang="en-US" dirty="0"/>
              <a:t>Two relate to modernization</a:t>
            </a:r>
          </a:p>
          <a:p>
            <a:pPr lvl="1"/>
            <a:r>
              <a:rPr lang="en-US" dirty="0"/>
              <a:t>Delivery early and often</a:t>
            </a:r>
          </a:p>
          <a:p>
            <a:pPr lvl="1"/>
            <a:r>
              <a:rPr lang="en-US" dirty="0"/>
              <a:t>Incremental and iterative testing/development</a:t>
            </a:r>
          </a:p>
          <a:p>
            <a:pPr lvl="1"/>
            <a:endParaRPr lang="en-US" dirty="0"/>
          </a:p>
        </p:txBody>
      </p:sp>
      <p:sp>
        <p:nvSpPr>
          <p:cNvPr id="6" name="Footer Placeholder 5">
            <a:extLst>
              <a:ext uri="{FF2B5EF4-FFF2-40B4-BE49-F238E27FC236}">
                <a16:creationId xmlns:a16="http://schemas.microsoft.com/office/drawing/2014/main" id="{8FEDD043-9DDF-4515-8EF3-9DB0D48E5DEB}"/>
              </a:ext>
            </a:extLst>
          </p:cNvPr>
          <p:cNvSpPr>
            <a:spLocks noGrp="1"/>
          </p:cNvSpPr>
          <p:nvPr>
            <p:ph type="ftr" sz="quarter" idx="11"/>
          </p:nvPr>
        </p:nvSpPr>
        <p:spPr/>
        <p:txBody>
          <a:bodyPr/>
          <a:lstStyle/>
          <a:p>
            <a:r>
              <a:rPr lang="en-US" sz="1100" dirty="0"/>
              <a:t>Once the LC2EVO project was a success with Italian Army Agile, the rest of the world began to look into how to start using Agile in their militaries.</a:t>
            </a:r>
          </a:p>
        </p:txBody>
      </p:sp>
    </p:spTree>
    <p:extLst>
      <p:ext uri="{BB962C8B-B14F-4D97-AF65-F5344CB8AC3E}">
        <p14:creationId xmlns:p14="http://schemas.microsoft.com/office/powerpoint/2010/main" val="1245311840"/>
      </p:ext>
    </p:extLst>
  </p:cSld>
  <p:clrMapOvr>
    <a:masterClrMapping/>
  </p:clrMapOvr>
  <mc:AlternateContent xmlns:mc="http://schemas.openxmlformats.org/markup-compatibility/2006" xmlns:p14="http://schemas.microsoft.com/office/powerpoint/2010/main">
    <mc:Choice Requires="p14">
      <p:transition spd="slow" p14:dur="2000" advTm="57966"/>
    </mc:Choice>
    <mc:Fallback xmlns="">
      <p:transition spd="slow" advTm="5796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Modernization: SIP Task Force Issues</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Deliver Early and Often</a:t>
            </a:r>
          </a:p>
          <a:p>
            <a:pPr lvl="1"/>
            <a:r>
              <a:rPr lang="en-US" dirty="0"/>
              <a:t>Previously single delivery at end</a:t>
            </a:r>
          </a:p>
          <a:p>
            <a:pPr lvl="1"/>
            <a:r>
              <a:rPr lang="en-US" dirty="0"/>
              <a:t>Now multiple deliveries</a:t>
            </a:r>
          </a:p>
          <a:p>
            <a:pPr lvl="1"/>
            <a:r>
              <a:rPr lang="en-US" dirty="0"/>
              <a:t>Adjusts to changing requirements</a:t>
            </a:r>
          </a:p>
          <a:p>
            <a:r>
              <a:rPr lang="en-US" dirty="0"/>
              <a:t>Incremental testing/development</a:t>
            </a:r>
          </a:p>
          <a:p>
            <a:pPr lvl="1"/>
            <a:r>
              <a:rPr lang="en-US" dirty="0"/>
              <a:t>Previously “big bang” development</a:t>
            </a:r>
          </a:p>
          <a:p>
            <a:pPr lvl="1"/>
            <a:r>
              <a:rPr lang="en-US" dirty="0"/>
              <a:t>Prototyping</a:t>
            </a:r>
          </a:p>
          <a:p>
            <a:pPr lvl="1"/>
            <a:r>
              <a:rPr lang="en-US" dirty="0"/>
              <a:t>Move through iterations of a product</a:t>
            </a:r>
          </a:p>
          <a:p>
            <a:pPr lvl="1"/>
            <a:endParaRPr lang="en-US" dirty="0"/>
          </a:p>
        </p:txBody>
      </p:sp>
      <p:sp>
        <p:nvSpPr>
          <p:cNvPr id="6" name="Footer Placeholder 5">
            <a:extLst>
              <a:ext uri="{FF2B5EF4-FFF2-40B4-BE49-F238E27FC236}">
                <a16:creationId xmlns:a16="http://schemas.microsoft.com/office/drawing/2014/main" id="{7F5195CB-A059-4D2B-B8AF-0C1E4CE02DB0}"/>
              </a:ext>
            </a:extLst>
          </p:cNvPr>
          <p:cNvSpPr>
            <a:spLocks noGrp="1"/>
          </p:cNvSpPr>
          <p:nvPr>
            <p:ph type="ftr" sz="quarter" idx="11"/>
          </p:nvPr>
        </p:nvSpPr>
        <p:spPr/>
        <p:txBody>
          <a:bodyPr/>
          <a:lstStyle/>
          <a:p>
            <a:r>
              <a:rPr lang="en-US" sz="1100" dirty="0"/>
              <a:t>The world realized that the waterfall method was outdated for building their software and decided to adopt parts of the Agile methodology.</a:t>
            </a:r>
          </a:p>
        </p:txBody>
      </p:sp>
    </p:spTree>
    <p:extLst>
      <p:ext uri="{BB962C8B-B14F-4D97-AF65-F5344CB8AC3E}">
        <p14:creationId xmlns:p14="http://schemas.microsoft.com/office/powerpoint/2010/main" val="3332482896"/>
      </p:ext>
    </p:extLst>
  </p:cSld>
  <p:clrMapOvr>
    <a:masterClrMapping/>
  </p:clrMapOvr>
  <mc:AlternateContent xmlns:mc="http://schemas.openxmlformats.org/markup-compatibility/2006" xmlns:p14="http://schemas.microsoft.com/office/powerpoint/2010/main">
    <mc:Choice Requires="p14">
      <p:transition spd="slow" p14:dur="2000" advTm="63400"/>
    </mc:Choice>
    <mc:Fallback xmlns="">
      <p:transition spd="slow" advTm="634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Procedures: Previous Software Development</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CASE tools in place</a:t>
            </a:r>
          </a:p>
          <a:p>
            <a:pPr lvl="1"/>
            <a:r>
              <a:rPr lang="en-US" dirty="0"/>
              <a:t>Creates documentation</a:t>
            </a:r>
          </a:p>
          <a:p>
            <a:pPr lvl="1"/>
            <a:r>
              <a:rPr lang="en-US" dirty="0"/>
              <a:t>Very articulated</a:t>
            </a:r>
          </a:p>
          <a:p>
            <a:r>
              <a:rPr lang="en-US" dirty="0"/>
              <a:t>Focus on documentation</a:t>
            </a:r>
          </a:p>
          <a:p>
            <a:pPr lvl="1"/>
            <a:r>
              <a:rPr lang="en-US" dirty="0"/>
              <a:t>More effort than actual coding</a:t>
            </a:r>
          </a:p>
          <a:p>
            <a:pPr lvl="1"/>
            <a:r>
              <a:rPr lang="en-US" dirty="0"/>
              <a:t>Fails at reducing software errors</a:t>
            </a:r>
          </a:p>
          <a:p>
            <a:pPr lvl="1"/>
            <a:r>
              <a:rPr lang="en-US" dirty="0"/>
              <a:t>Issues based on intrinsic complexity</a:t>
            </a:r>
          </a:p>
          <a:p>
            <a:pPr marL="457200" lvl="1" indent="0">
              <a:buNone/>
            </a:pPr>
            <a:endParaRPr lang="en-US" dirty="0"/>
          </a:p>
          <a:p>
            <a:pPr lvl="1"/>
            <a:endParaRPr lang="en-US" dirty="0"/>
          </a:p>
        </p:txBody>
      </p:sp>
      <p:pic>
        <p:nvPicPr>
          <p:cNvPr id="6" name="Picture 5" descr="A close up of a logo&#10;&#10;Description automatically generated">
            <a:extLst>
              <a:ext uri="{FF2B5EF4-FFF2-40B4-BE49-F238E27FC236}">
                <a16:creationId xmlns:a16="http://schemas.microsoft.com/office/drawing/2014/main" id="{AB383F6A-B927-4447-8D07-0660C18B2B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73616" y="1815529"/>
            <a:ext cx="4780184" cy="3226941"/>
          </a:xfrm>
          <a:prstGeom prst="rect">
            <a:avLst/>
          </a:prstGeom>
        </p:spPr>
      </p:pic>
      <p:sp>
        <p:nvSpPr>
          <p:cNvPr id="5" name="Footer Placeholder 4">
            <a:extLst>
              <a:ext uri="{FF2B5EF4-FFF2-40B4-BE49-F238E27FC236}">
                <a16:creationId xmlns:a16="http://schemas.microsoft.com/office/drawing/2014/main" id="{37DEE62B-E470-4E61-85A6-1AE847986FB7}"/>
              </a:ext>
            </a:extLst>
          </p:cNvPr>
          <p:cNvSpPr>
            <a:spLocks noGrp="1"/>
          </p:cNvSpPr>
          <p:nvPr>
            <p:ph type="ftr" sz="quarter" idx="11"/>
          </p:nvPr>
        </p:nvSpPr>
        <p:spPr/>
        <p:txBody>
          <a:bodyPr/>
          <a:lstStyle/>
          <a:p>
            <a:r>
              <a:rPr lang="en-US" sz="1100" dirty="0"/>
              <a:t>Before Agile in the military, everything was done with insane amounts of documentation and CASE tools that also produced documentation.</a:t>
            </a:r>
          </a:p>
        </p:txBody>
      </p:sp>
    </p:spTree>
    <p:extLst>
      <p:ext uri="{BB962C8B-B14F-4D97-AF65-F5344CB8AC3E}">
        <p14:creationId xmlns:p14="http://schemas.microsoft.com/office/powerpoint/2010/main" val="545637468"/>
      </p:ext>
    </p:extLst>
  </p:cSld>
  <p:clrMapOvr>
    <a:masterClrMapping/>
  </p:clrMapOvr>
  <mc:AlternateContent xmlns:mc="http://schemas.openxmlformats.org/markup-compatibility/2006" xmlns:p14="http://schemas.microsoft.com/office/powerpoint/2010/main">
    <mc:Choice Requires="p14">
      <p:transition spd="slow" p14:dur="2000" advTm="65188"/>
    </mc:Choice>
    <mc:Fallback xmlns="">
      <p:transition spd="slow" advTm="651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Unregulated: Agile Concerns</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Agile Is Lightweight</a:t>
            </a:r>
          </a:p>
          <a:p>
            <a:pPr lvl="1"/>
            <a:r>
              <a:rPr lang="en-US" dirty="0"/>
              <a:t>Focuses on results, not documentation</a:t>
            </a:r>
          </a:p>
          <a:p>
            <a:pPr lvl="1"/>
            <a:r>
              <a:rPr lang="en-US" dirty="0"/>
              <a:t>Lacks detail</a:t>
            </a:r>
          </a:p>
          <a:p>
            <a:pPr lvl="1"/>
            <a:r>
              <a:rPr lang="en-US" dirty="0"/>
              <a:t>Unregulated environment</a:t>
            </a:r>
          </a:p>
          <a:p>
            <a:r>
              <a:rPr lang="en-US" dirty="0"/>
              <a:t>Modern Military Agile</a:t>
            </a:r>
          </a:p>
          <a:p>
            <a:pPr lvl="1"/>
            <a:r>
              <a:rPr lang="en-US" dirty="0"/>
              <a:t>Extremely stringent</a:t>
            </a:r>
          </a:p>
          <a:p>
            <a:pPr lvl="1"/>
            <a:r>
              <a:rPr lang="en-US" dirty="0"/>
              <a:t>Every single step is monitored</a:t>
            </a:r>
          </a:p>
          <a:p>
            <a:pPr lvl="1"/>
            <a:r>
              <a:rPr lang="en-US" dirty="0"/>
              <a:t>Evaluating all procedures</a:t>
            </a:r>
          </a:p>
        </p:txBody>
      </p:sp>
      <p:sp>
        <p:nvSpPr>
          <p:cNvPr id="6" name="Footer Placeholder 5">
            <a:extLst>
              <a:ext uri="{FF2B5EF4-FFF2-40B4-BE49-F238E27FC236}">
                <a16:creationId xmlns:a16="http://schemas.microsoft.com/office/drawing/2014/main" id="{44DA7064-CECF-4827-B9FE-24B54D7402DF}"/>
              </a:ext>
            </a:extLst>
          </p:cNvPr>
          <p:cNvSpPr>
            <a:spLocks noGrp="1"/>
          </p:cNvSpPr>
          <p:nvPr>
            <p:ph type="ftr" sz="quarter" idx="11"/>
          </p:nvPr>
        </p:nvSpPr>
        <p:spPr>
          <a:xfrm>
            <a:off x="4880810" y="5811838"/>
            <a:ext cx="4114800" cy="365125"/>
          </a:xfrm>
        </p:spPr>
        <p:txBody>
          <a:bodyPr/>
          <a:lstStyle/>
          <a:p>
            <a:r>
              <a:rPr lang="en-US" sz="1100" dirty="0"/>
              <a:t>The major problem to address was the lack of documentation in Agile. The military fixed this problem by adding an additional step to each sprint in the Scrum process. In this sprint, the team would have to review all of their documentation to make sure it followed the systems engineering requirements. Furthermore, there were additional teams setup that worked in Agile, but their entire job was to create documentation based on the work of the coders. They added and reviewed paperwork all day, so that there was enough documentation, but they worked in an Agile style sprint. These teams used old CASE tools which also produce the proper documentation.</a:t>
            </a:r>
          </a:p>
        </p:txBody>
      </p:sp>
    </p:spTree>
    <p:extLst>
      <p:ext uri="{BB962C8B-B14F-4D97-AF65-F5344CB8AC3E}">
        <p14:creationId xmlns:p14="http://schemas.microsoft.com/office/powerpoint/2010/main" val="3428763745"/>
      </p:ext>
    </p:extLst>
  </p:cSld>
  <p:clrMapOvr>
    <a:masterClrMapping/>
  </p:clrMapOvr>
  <mc:AlternateContent xmlns:mc="http://schemas.openxmlformats.org/markup-compatibility/2006" xmlns:p14="http://schemas.microsoft.com/office/powerpoint/2010/main">
    <mc:Choice Requires="p14">
      <p:transition spd="slow" p14:dur="2000" advTm="58756"/>
    </mc:Choice>
    <mc:Fallback xmlns="">
      <p:transition spd="slow" advTm="5875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Methodology: The 4 Pillars</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Needed dedicated rules for Military Agile</a:t>
            </a:r>
          </a:p>
          <a:p>
            <a:r>
              <a:rPr lang="en-US" dirty="0"/>
              <a:t>Created after LC2EVO success</a:t>
            </a:r>
          </a:p>
          <a:p>
            <a:r>
              <a:rPr lang="en-US" dirty="0"/>
              <a:t>Brand new environment pillars</a:t>
            </a:r>
          </a:p>
          <a:p>
            <a:pPr lvl="1"/>
            <a:r>
              <a:rPr lang="en-US" dirty="0"/>
              <a:t>User Community Governance</a:t>
            </a:r>
          </a:p>
          <a:p>
            <a:pPr lvl="1"/>
            <a:r>
              <a:rPr lang="en-US" dirty="0"/>
              <a:t>Innovative agile training</a:t>
            </a:r>
          </a:p>
          <a:p>
            <a:pPr lvl="1"/>
            <a:r>
              <a:rPr lang="en-US" dirty="0"/>
              <a:t>Innovative CASE tools</a:t>
            </a:r>
          </a:p>
          <a:p>
            <a:pPr lvl="1"/>
            <a:r>
              <a:rPr lang="en-US" dirty="0"/>
              <a:t>High Reliability agile doctrine</a:t>
            </a:r>
          </a:p>
          <a:p>
            <a:pPr lvl="1"/>
            <a:endParaRPr lang="en-US" dirty="0"/>
          </a:p>
          <a:p>
            <a:endParaRPr lang="en-US" dirty="0"/>
          </a:p>
        </p:txBody>
      </p:sp>
      <p:sp>
        <p:nvSpPr>
          <p:cNvPr id="6" name="Footer Placeholder 5">
            <a:extLst>
              <a:ext uri="{FF2B5EF4-FFF2-40B4-BE49-F238E27FC236}">
                <a16:creationId xmlns:a16="http://schemas.microsoft.com/office/drawing/2014/main" id="{18A23668-A9F1-4BBD-8AA8-4604163521D0}"/>
              </a:ext>
            </a:extLst>
          </p:cNvPr>
          <p:cNvSpPr>
            <a:spLocks noGrp="1"/>
          </p:cNvSpPr>
          <p:nvPr>
            <p:ph type="ftr" sz="quarter" idx="11"/>
          </p:nvPr>
        </p:nvSpPr>
        <p:spPr>
          <a:xfrm>
            <a:off x="4038600" y="6127750"/>
            <a:ext cx="4114800" cy="365125"/>
          </a:xfrm>
        </p:spPr>
        <p:txBody>
          <a:bodyPr/>
          <a:lstStyle/>
          <a:p>
            <a:r>
              <a:rPr lang="en-US" sz="1100" dirty="0"/>
              <a:t>In order for a new version of Agile, four pillars of the new methodology were setup. They focused upon the high reliability and paperwork of the new Agile process, following what users ask for, training people on Agile, and using the old CASE tools to still have documentation.</a:t>
            </a:r>
          </a:p>
        </p:txBody>
      </p:sp>
    </p:spTree>
    <p:extLst>
      <p:ext uri="{BB962C8B-B14F-4D97-AF65-F5344CB8AC3E}">
        <p14:creationId xmlns:p14="http://schemas.microsoft.com/office/powerpoint/2010/main" val="106760660"/>
      </p:ext>
    </p:extLst>
  </p:cSld>
  <p:clrMapOvr>
    <a:masterClrMapping/>
  </p:clrMapOvr>
  <mc:AlternateContent xmlns:mc="http://schemas.openxmlformats.org/markup-compatibility/2006" xmlns:p14="http://schemas.microsoft.com/office/powerpoint/2010/main">
    <mc:Choice Requires="p14">
      <p:transition spd="slow" p14:dur="2000" advTm="45103"/>
    </mc:Choice>
    <mc:Fallback xmlns="">
      <p:transition spd="slow" advTm="4510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Details: The 4 Pillars </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normAutofit lnSpcReduction="10000"/>
          </a:bodyPr>
          <a:lstStyle/>
          <a:p>
            <a:r>
              <a:rPr lang="en-US" dirty="0"/>
              <a:t>User Community Governance</a:t>
            </a:r>
          </a:p>
          <a:p>
            <a:pPr lvl="1"/>
            <a:r>
              <a:rPr lang="en-US" dirty="0"/>
              <a:t>Multiple stake-holders</a:t>
            </a:r>
          </a:p>
          <a:p>
            <a:pPr lvl="1"/>
            <a:r>
              <a:rPr lang="en-US" dirty="0"/>
              <a:t>Ad-hoc social networks for users</a:t>
            </a:r>
          </a:p>
          <a:p>
            <a:pPr lvl="1"/>
            <a:r>
              <a:rPr lang="en-US" dirty="0"/>
              <a:t>Maintaining needs of users</a:t>
            </a:r>
          </a:p>
          <a:p>
            <a:r>
              <a:rPr lang="en-US" dirty="0"/>
              <a:t>Innovative agile training</a:t>
            </a:r>
          </a:p>
          <a:p>
            <a:pPr lvl="1"/>
            <a:r>
              <a:rPr lang="en-US" dirty="0"/>
              <a:t>New training courses</a:t>
            </a:r>
          </a:p>
          <a:p>
            <a:r>
              <a:rPr lang="en-US" dirty="0"/>
              <a:t>Innovative CASE tools</a:t>
            </a:r>
          </a:p>
          <a:p>
            <a:pPr lvl="1"/>
            <a:r>
              <a:rPr lang="en-US" dirty="0"/>
              <a:t>Use of natural language stories</a:t>
            </a:r>
          </a:p>
          <a:p>
            <a:r>
              <a:rPr lang="en-US" dirty="0"/>
              <a:t>High Reliability agile doctrine</a:t>
            </a:r>
          </a:p>
          <a:p>
            <a:pPr lvl="1"/>
            <a:r>
              <a:rPr lang="en-US" dirty="0"/>
              <a:t>Following documentation</a:t>
            </a:r>
          </a:p>
          <a:p>
            <a:pPr lvl="1"/>
            <a:endParaRPr lang="en-US" dirty="0"/>
          </a:p>
        </p:txBody>
      </p:sp>
      <p:pic>
        <p:nvPicPr>
          <p:cNvPr id="6" name="Picture 5" descr="A screenshot of a cell phone&#10;&#10;Description automatically generated">
            <a:extLst>
              <a:ext uri="{FF2B5EF4-FFF2-40B4-BE49-F238E27FC236}">
                <a16:creationId xmlns:a16="http://schemas.microsoft.com/office/drawing/2014/main" id="{925F256B-7308-41E6-A144-042934D8F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158" y="1144588"/>
            <a:ext cx="6278040" cy="3599112"/>
          </a:xfrm>
          <a:prstGeom prst="rect">
            <a:avLst/>
          </a:prstGeom>
        </p:spPr>
      </p:pic>
      <p:sp>
        <p:nvSpPr>
          <p:cNvPr id="7" name="TextBox 6">
            <a:extLst>
              <a:ext uri="{FF2B5EF4-FFF2-40B4-BE49-F238E27FC236}">
                <a16:creationId xmlns:a16="http://schemas.microsoft.com/office/drawing/2014/main" id="{8EEE690D-A25E-415F-A1CE-E5199F1A1BFB}"/>
              </a:ext>
            </a:extLst>
          </p:cNvPr>
          <p:cNvSpPr txBox="1"/>
          <p:nvPr/>
        </p:nvSpPr>
        <p:spPr>
          <a:xfrm>
            <a:off x="6629211" y="4878637"/>
            <a:ext cx="4251933" cy="369332"/>
          </a:xfrm>
          <a:prstGeom prst="rect">
            <a:avLst/>
          </a:prstGeom>
          <a:noFill/>
        </p:spPr>
        <p:txBody>
          <a:bodyPr wrap="none" rtlCol="0">
            <a:spAutoFit/>
          </a:bodyPr>
          <a:lstStyle/>
          <a:p>
            <a:r>
              <a:rPr lang="en-US" dirty="0"/>
              <a:t>Table 5: The Four Pillars of Military Agile [2]</a:t>
            </a:r>
          </a:p>
        </p:txBody>
      </p:sp>
      <p:sp>
        <p:nvSpPr>
          <p:cNvPr id="5" name="Footer Placeholder 4">
            <a:extLst>
              <a:ext uri="{FF2B5EF4-FFF2-40B4-BE49-F238E27FC236}">
                <a16:creationId xmlns:a16="http://schemas.microsoft.com/office/drawing/2014/main" id="{F1FA3773-8820-4462-A0B9-82F692AFD3A3}"/>
              </a:ext>
            </a:extLst>
          </p:cNvPr>
          <p:cNvSpPr>
            <a:spLocks noGrp="1"/>
          </p:cNvSpPr>
          <p:nvPr>
            <p:ph type="ftr" sz="quarter" idx="11"/>
          </p:nvPr>
        </p:nvSpPr>
        <p:spPr/>
        <p:txBody>
          <a:bodyPr/>
          <a:lstStyle/>
          <a:p>
            <a:r>
              <a:rPr lang="en-US" sz="1100" dirty="0"/>
              <a:t>The four pillars map similarly to what is asked for in the Agile methodology, except that they introduce more documentation and the use of CASE tools at all steps.</a:t>
            </a:r>
          </a:p>
        </p:txBody>
      </p:sp>
    </p:spTree>
    <p:extLst>
      <p:ext uri="{BB962C8B-B14F-4D97-AF65-F5344CB8AC3E}">
        <p14:creationId xmlns:p14="http://schemas.microsoft.com/office/powerpoint/2010/main" val="1938474807"/>
      </p:ext>
    </p:extLst>
  </p:cSld>
  <p:clrMapOvr>
    <a:masterClrMapping/>
  </p:clrMapOvr>
  <mc:AlternateContent xmlns:mc="http://schemas.openxmlformats.org/markup-compatibility/2006" xmlns:p14="http://schemas.microsoft.com/office/powerpoint/2010/main">
    <mc:Choice Requires="p14">
      <p:transition spd="slow" p14:dur="2000" advTm="85458"/>
    </mc:Choice>
    <mc:Fallback xmlns="">
      <p:transition spd="slow" advTm="8545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8548"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Background: Scrum Vs. Systems Engineering</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Scrum</a:t>
            </a:r>
          </a:p>
          <a:p>
            <a:pPr lvl="1"/>
            <a:r>
              <a:rPr lang="en-US" dirty="0"/>
              <a:t>Backlog generation</a:t>
            </a:r>
          </a:p>
          <a:p>
            <a:pPr lvl="1"/>
            <a:r>
              <a:rPr lang="en-US" dirty="0"/>
              <a:t>Sprint planning</a:t>
            </a:r>
          </a:p>
          <a:p>
            <a:pPr lvl="1"/>
            <a:r>
              <a:rPr lang="en-US" dirty="0"/>
              <a:t>Daily standup meetings</a:t>
            </a:r>
          </a:p>
          <a:p>
            <a:r>
              <a:rPr lang="en-US" dirty="0"/>
              <a:t>Systems Engineering</a:t>
            </a:r>
          </a:p>
          <a:p>
            <a:pPr lvl="1"/>
            <a:r>
              <a:rPr lang="en-US" dirty="0"/>
              <a:t>Methodical, meticulous</a:t>
            </a:r>
          </a:p>
          <a:p>
            <a:pPr lvl="1"/>
            <a:r>
              <a:rPr lang="en-US" dirty="0"/>
              <a:t>Detailed engineering process</a:t>
            </a:r>
          </a:p>
          <a:p>
            <a:pPr lvl="1"/>
            <a:r>
              <a:rPr lang="en-US" dirty="0"/>
              <a:t>Emphasis on complete testing</a:t>
            </a:r>
          </a:p>
        </p:txBody>
      </p:sp>
      <p:pic>
        <p:nvPicPr>
          <p:cNvPr id="6" name="Picture 5" descr="A close up of a map&#10;&#10;Description automatically generated">
            <a:extLst>
              <a:ext uri="{FF2B5EF4-FFF2-40B4-BE49-F238E27FC236}">
                <a16:creationId xmlns:a16="http://schemas.microsoft.com/office/drawing/2014/main" id="{194B8F90-4138-4B27-B61C-885DCD39AC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80718" y="1825625"/>
            <a:ext cx="5735615" cy="3510124"/>
          </a:xfrm>
          <a:prstGeom prst="rect">
            <a:avLst/>
          </a:prstGeom>
        </p:spPr>
      </p:pic>
      <p:sp>
        <p:nvSpPr>
          <p:cNvPr id="5" name="Footer Placeholder 4">
            <a:extLst>
              <a:ext uri="{FF2B5EF4-FFF2-40B4-BE49-F238E27FC236}">
                <a16:creationId xmlns:a16="http://schemas.microsoft.com/office/drawing/2014/main" id="{72880AD9-32EF-41DD-AF10-FA16DABD2C80}"/>
              </a:ext>
            </a:extLst>
          </p:cNvPr>
          <p:cNvSpPr>
            <a:spLocks noGrp="1"/>
          </p:cNvSpPr>
          <p:nvPr>
            <p:ph type="ftr" sz="quarter" idx="11"/>
          </p:nvPr>
        </p:nvSpPr>
        <p:spPr>
          <a:xfrm>
            <a:off x="4038600" y="6176963"/>
            <a:ext cx="4114800" cy="365125"/>
          </a:xfrm>
        </p:spPr>
        <p:txBody>
          <a:bodyPr/>
          <a:lstStyle/>
          <a:p>
            <a:r>
              <a:rPr lang="en-US" sz="1100" dirty="0">
                <a:cs typeface="Times New Roman" panose="02020603050405020304" pitchFamily="18" charset="0"/>
              </a:rPr>
              <a:t>Systems engineering focuses upon complete documentation by ensuring that every step of the process, date by date, is written out how and when it will be executed. The entire project becomes a waterfall model where everything falls into place and finishes at a specific date. Scrum focuses upon creating swim lanes over every few weeks for parts of the project to be achieved over iterations.</a:t>
            </a:r>
          </a:p>
        </p:txBody>
      </p:sp>
    </p:spTree>
    <p:extLst>
      <p:ext uri="{BB962C8B-B14F-4D97-AF65-F5344CB8AC3E}">
        <p14:creationId xmlns:p14="http://schemas.microsoft.com/office/powerpoint/2010/main" val="2110240267"/>
      </p:ext>
    </p:extLst>
  </p:cSld>
  <p:clrMapOvr>
    <a:masterClrMapping/>
  </p:clrMapOvr>
  <mc:AlternateContent xmlns:mc="http://schemas.openxmlformats.org/markup-compatibility/2006" xmlns:p14="http://schemas.microsoft.com/office/powerpoint/2010/main">
    <mc:Choice Requires="p14">
      <p:transition spd="slow" p14:dur="2000" advTm="63028"/>
    </mc:Choice>
    <mc:Fallback xmlns="">
      <p:transition spd="slow" advTm="630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Results: </a:t>
            </a:r>
            <a:r>
              <a:rPr lang="en-US" dirty="0" err="1"/>
              <a:t>Agile’s</a:t>
            </a:r>
            <a:r>
              <a:rPr lang="en-US" dirty="0"/>
              <a:t> Success</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More Than 1,000 Daily Users</a:t>
            </a:r>
          </a:p>
          <a:p>
            <a:r>
              <a:rPr lang="en-US" dirty="0"/>
              <a:t>Customer Satisfaction Near 100%</a:t>
            </a:r>
          </a:p>
          <a:p>
            <a:r>
              <a:rPr lang="en-US" dirty="0"/>
              <a:t>Cost Per Code Line Down 50%</a:t>
            </a:r>
          </a:p>
          <a:p>
            <a:r>
              <a:rPr lang="en-US" dirty="0"/>
              <a:t>LC2EVO Only Took 8 Months</a:t>
            </a:r>
          </a:p>
          <a:p>
            <a:pPr lvl="1"/>
            <a:r>
              <a:rPr lang="en-US" dirty="0"/>
              <a:t>Proof of </a:t>
            </a:r>
            <a:r>
              <a:rPr lang="en-US" dirty="0" err="1"/>
              <a:t>Agile’s</a:t>
            </a:r>
            <a:r>
              <a:rPr lang="en-US" dirty="0"/>
              <a:t> Success</a:t>
            </a:r>
          </a:p>
          <a:p>
            <a:pPr lvl="1"/>
            <a:r>
              <a:rPr lang="en-US" dirty="0"/>
              <a:t>Continuous Development</a:t>
            </a:r>
          </a:p>
        </p:txBody>
      </p:sp>
      <p:sp>
        <p:nvSpPr>
          <p:cNvPr id="6" name="Footer Placeholder 5">
            <a:extLst>
              <a:ext uri="{FF2B5EF4-FFF2-40B4-BE49-F238E27FC236}">
                <a16:creationId xmlns:a16="http://schemas.microsoft.com/office/drawing/2014/main" id="{CDBEFC6A-C97D-44FA-930F-E3B8E3DDF899}"/>
              </a:ext>
            </a:extLst>
          </p:cNvPr>
          <p:cNvSpPr>
            <a:spLocks noGrp="1"/>
          </p:cNvSpPr>
          <p:nvPr>
            <p:ph type="ftr" sz="quarter" idx="11"/>
          </p:nvPr>
        </p:nvSpPr>
        <p:spPr/>
        <p:txBody>
          <a:bodyPr/>
          <a:lstStyle/>
          <a:p>
            <a:r>
              <a:rPr lang="en-US" sz="1100" dirty="0"/>
              <a:t>This new military Agile was a huge success, allowing LC2EVO to be finished up very quickly.</a:t>
            </a:r>
          </a:p>
        </p:txBody>
      </p:sp>
    </p:spTree>
    <p:extLst>
      <p:ext uri="{BB962C8B-B14F-4D97-AF65-F5344CB8AC3E}">
        <p14:creationId xmlns:p14="http://schemas.microsoft.com/office/powerpoint/2010/main" val="4043046637"/>
      </p:ext>
    </p:extLst>
  </p:cSld>
  <p:clrMapOvr>
    <a:masterClrMapping/>
  </p:clrMapOvr>
  <mc:AlternateContent xmlns:mc="http://schemas.openxmlformats.org/markup-compatibility/2006" xmlns:p14="http://schemas.microsoft.com/office/powerpoint/2010/main">
    <mc:Choice Requires="p14">
      <p:transition spd="slow" p14:dur="2000" advTm="59034"/>
    </mc:Choice>
    <mc:Fallback xmlns="">
      <p:transition spd="slow" advTm="5903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Conclusions: Military Agile</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Traditional Software Engineering</a:t>
            </a:r>
          </a:p>
          <a:p>
            <a:pPr lvl="1"/>
            <a:r>
              <a:rPr lang="en-US" dirty="0"/>
              <a:t>Outdated</a:t>
            </a:r>
          </a:p>
          <a:p>
            <a:pPr lvl="1"/>
            <a:r>
              <a:rPr lang="en-US" dirty="0"/>
              <a:t>Is being replaced by Agile</a:t>
            </a:r>
          </a:p>
          <a:p>
            <a:r>
              <a:rPr lang="en-US" dirty="0"/>
              <a:t>Issues Addressed</a:t>
            </a:r>
          </a:p>
          <a:p>
            <a:pPr lvl="1"/>
            <a:r>
              <a:rPr lang="en-US" dirty="0"/>
              <a:t>Management of User Requirements</a:t>
            </a:r>
          </a:p>
          <a:p>
            <a:pPr lvl="1"/>
            <a:r>
              <a:rPr lang="en-US" dirty="0"/>
              <a:t>Evolution of User Requirements</a:t>
            </a:r>
          </a:p>
          <a:p>
            <a:r>
              <a:rPr lang="en-US" dirty="0"/>
              <a:t>Compromise</a:t>
            </a:r>
          </a:p>
          <a:p>
            <a:pPr lvl="1"/>
            <a:r>
              <a:rPr lang="en-US" dirty="0"/>
              <a:t>Military standards</a:t>
            </a:r>
          </a:p>
          <a:p>
            <a:pPr lvl="1"/>
            <a:r>
              <a:rPr lang="en-US" dirty="0"/>
              <a:t>Lightweight Agile speed</a:t>
            </a:r>
          </a:p>
          <a:p>
            <a:pPr lvl="1"/>
            <a:endParaRPr lang="en-US" dirty="0"/>
          </a:p>
        </p:txBody>
      </p:sp>
      <p:pic>
        <p:nvPicPr>
          <p:cNvPr id="6" name="Picture 5" descr="A close up of a logo&#10;&#10;Description automatically generated">
            <a:extLst>
              <a:ext uri="{FF2B5EF4-FFF2-40B4-BE49-F238E27FC236}">
                <a16:creationId xmlns:a16="http://schemas.microsoft.com/office/drawing/2014/main" id="{3A595896-2ABC-4FCA-8450-CF7EF141CE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47973" y="1122364"/>
            <a:ext cx="3905827" cy="5054599"/>
          </a:xfrm>
          <a:prstGeom prst="rect">
            <a:avLst/>
          </a:prstGeom>
        </p:spPr>
      </p:pic>
      <p:sp>
        <p:nvSpPr>
          <p:cNvPr id="5" name="Footer Placeholder 4">
            <a:extLst>
              <a:ext uri="{FF2B5EF4-FFF2-40B4-BE49-F238E27FC236}">
                <a16:creationId xmlns:a16="http://schemas.microsoft.com/office/drawing/2014/main" id="{4CDFC5FE-BC9D-4DF9-BE8F-EB4593CE4055}"/>
              </a:ext>
            </a:extLst>
          </p:cNvPr>
          <p:cNvSpPr>
            <a:spLocks noGrp="1"/>
          </p:cNvSpPr>
          <p:nvPr>
            <p:ph type="ftr" sz="quarter" idx="11"/>
          </p:nvPr>
        </p:nvSpPr>
        <p:spPr>
          <a:xfrm>
            <a:off x="4038600" y="6176963"/>
            <a:ext cx="4114800" cy="365125"/>
          </a:xfrm>
        </p:spPr>
        <p:txBody>
          <a:bodyPr/>
          <a:lstStyle/>
          <a:p>
            <a:r>
              <a:rPr lang="en-US" sz="1100" dirty="0"/>
              <a:t>Military Agile addressed the concerns of lightweight Agile through adding four pillars that ensured proper documentation through extra teams that produce documentation, and the use of systems engineering to gather specific requirements which are checked each sprint.</a:t>
            </a:r>
          </a:p>
        </p:txBody>
      </p:sp>
    </p:spTree>
    <p:extLst>
      <p:ext uri="{BB962C8B-B14F-4D97-AF65-F5344CB8AC3E}">
        <p14:creationId xmlns:p14="http://schemas.microsoft.com/office/powerpoint/2010/main" val="1919327491"/>
      </p:ext>
    </p:extLst>
  </p:cSld>
  <p:clrMapOvr>
    <a:masterClrMapping/>
  </p:clrMapOvr>
  <mc:AlternateContent xmlns:mc="http://schemas.openxmlformats.org/markup-compatibility/2006" xmlns:p14="http://schemas.microsoft.com/office/powerpoint/2010/main">
    <mc:Choice Requires="p14">
      <p:transition spd="slow" p14:dur="2000" advTm="57107"/>
    </mc:Choice>
    <mc:Fallback xmlns="">
      <p:transition spd="slow" advTm="5710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[1] Pries, Kim H., and Jon M. Quigley. Scrum Project Management, CRC Press LLC, 2010. ProQuest </a:t>
            </a:r>
            <a:r>
              <a:rPr lang="en-US" dirty="0" err="1"/>
              <a:t>Ebook</a:t>
            </a:r>
            <a:r>
              <a:rPr lang="en-US" dirty="0"/>
              <a:t> Central,         </a:t>
            </a:r>
            <a:r>
              <a:rPr lang="en-US" dirty="0">
                <a:hlinkClick r:id="rId3"/>
              </a:rPr>
              <a:t>http://ebookcentral.proquest.com/lib/pitt-ebooks/detail.action?docID=589930</a:t>
            </a:r>
            <a:endParaRPr lang="en-US" dirty="0"/>
          </a:p>
          <a:p>
            <a:r>
              <a:rPr lang="en-US" dirty="0"/>
              <a:t>[2] Messina, Angelo, and Fiore, Franco. The Italian Army C2 Evolution: From the current SIACCON2 land command &amp; control system to…, International Conference on Military Communications and Information Systems, 2016. </a:t>
            </a:r>
            <a:r>
              <a:rPr lang="en-US" dirty="0" err="1"/>
              <a:t>PittCat</a:t>
            </a:r>
            <a:r>
              <a:rPr lang="en-US" dirty="0"/>
              <a:t>+, </a:t>
            </a:r>
            <a:r>
              <a:rPr lang="en-US" dirty="0">
                <a:hlinkClick r:id="rId4"/>
              </a:rPr>
              <a:t>https://ieeexplore-ieee-org.pitt.idm.oclc.org/document/7496585</a:t>
            </a:r>
            <a:endParaRPr lang="en-US" dirty="0"/>
          </a:p>
        </p:txBody>
      </p:sp>
      <p:sp>
        <p:nvSpPr>
          <p:cNvPr id="5" name="Footer Placeholder 4">
            <a:extLst>
              <a:ext uri="{FF2B5EF4-FFF2-40B4-BE49-F238E27FC236}">
                <a16:creationId xmlns:a16="http://schemas.microsoft.com/office/drawing/2014/main" id="{9A97938D-47DA-493C-904F-FE618A2ABE1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4876315"/>
      </p:ext>
    </p:extLst>
  </p:cSld>
  <p:clrMapOvr>
    <a:masterClrMapping/>
  </p:clrMapOvr>
  <mc:AlternateContent xmlns:mc="http://schemas.openxmlformats.org/markup-compatibility/2006" xmlns:p14="http://schemas.microsoft.com/office/powerpoint/2010/main">
    <mc:Choice Requires="p14">
      <p:transition spd="slow" p14:dur="2000" advTm="13802"/>
    </mc:Choice>
    <mc:Fallback xmlns="">
      <p:transition spd="slow" advTm="138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Background: Scrum Vs. Systems Engineering</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Scrum</a:t>
            </a:r>
          </a:p>
          <a:p>
            <a:pPr lvl="1"/>
            <a:r>
              <a:rPr lang="en-US" dirty="0"/>
              <a:t>Fast, lightweight</a:t>
            </a:r>
          </a:p>
          <a:p>
            <a:pPr lvl="1"/>
            <a:r>
              <a:rPr lang="en-US" dirty="0"/>
              <a:t>Team-based</a:t>
            </a:r>
          </a:p>
          <a:p>
            <a:pPr lvl="1"/>
            <a:r>
              <a:rPr lang="en-US" dirty="0"/>
              <a:t>Testing focused</a:t>
            </a:r>
          </a:p>
          <a:p>
            <a:pPr lvl="1"/>
            <a:r>
              <a:rPr lang="en-US" dirty="0"/>
              <a:t>Widely applicable</a:t>
            </a:r>
          </a:p>
          <a:p>
            <a:r>
              <a:rPr lang="en-US" dirty="0"/>
              <a:t>Systems Engineering</a:t>
            </a:r>
          </a:p>
          <a:p>
            <a:pPr lvl="1"/>
            <a:r>
              <a:rPr lang="en-US" dirty="0"/>
              <a:t>Complete testing</a:t>
            </a:r>
          </a:p>
          <a:p>
            <a:pPr lvl="1"/>
            <a:r>
              <a:rPr lang="en-US" dirty="0"/>
              <a:t>Slow</a:t>
            </a:r>
          </a:p>
          <a:p>
            <a:pPr lvl="1"/>
            <a:r>
              <a:rPr lang="en-US" dirty="0"/>
              <a:t>Historically verified</a:t>
            </a:r>
          </a:p>
          <a:p>
            <a:pPr lvl="1"/>
            <a:endParaRPr lang="en-US" dirty="0"/>
          </a:p>
        </p:txBody>
      </p:sp>
      <p:sp>
        <p:nvSpPr>
          <p:cNvPr id="6" name="Footer Placeholder 5">
            <a:extLst>
              <a:ext uri="{FF2B5EF4-FFF2-40B4-BE49-F238E27FC236}">
                <a16:creationId xmlns:a16="http://schemas.microsoft.com/office/drawing/2014/main" id="{1D9E16B1-0A46-4DFD-9627-C75414D74D3F}"/>
              </a:ext>
            </a:extLst>
          </p:cNvPr>
          <p:cNvSpPr>
            <a:spLocks noGrp="1"/>
          </p:cNvSpPr>
          <p:nvPr>
            <p:ph type="ftr" sz="quarter" idx="11"/>
          </p:nvPr>
        </p:nvSpPr>
        <p:spPr>
          <a:xfrm>
            <a:off x="4584032" y="5811838"/>
            <a:ext cx="4114800" cy="365125"/>
          </a:xfrm>
        </p:spPr>
        <p:txBody>
          <a:bodyPr/>
          <a:lstStyle/>
          <a:p>
            <a:r>
              <a:rPr lang="en-US" sz="1100" dirty="0"/>
              <a:t>Systems Engineering gathers requirements by viewing standards of performance, schedule, cost, and lifecycle properties. They are quantifiable objectives with dates attached to them to be reached. The requirements in Systems Engineering are complete and thorough, covering all the documentation and review that is necessary. Once this documentation is complete, you can break each part of the process into Agile sprints. At the end of each sprint, you have to let Systems Engineering perform a formal review of your work by checking standards. Through this, the two are combined to be iterative, yet still thorough.</a:t>
            </a:r>
          </a:p>
        </p:txBody>
      </p:sp>
    </p:spTree>
    <p:extLst>
      <p:ext uri="{BB962C8B-B14F-4D97-AF65-F5344CB8AC3E}">
        <p14:creationId xmlns:p14="http://schemas.microsoft.com/office/powerpoint/2010/main" val="897901938"/>
      </p:ext>
    </p:extLst>
  </p:cSld>
  <p:clrMapOvr>
    <a:masterClrMapping/>
  </p:clrMapOvr>
  <mc:AlternateContent xmlns:mc="http://schemas.openxmlformats.org/markup-compatibility/2006" xmlns:p14="http://schemas.microsoft.com/office/powerpoint/2010/main">
    <mc:Choice Requires="p14">
      <p:transition spd="slow" p14:dur="2000" advTm="63911"/>
    </mc:Choice>
    <mc:Fallback xmlns="">
      <p:transition spd="slow" advTm="6391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Background: Scrum Uses</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Design</a:t>
            </a:r>
          </a:p>
          <a:p>
            <a:r>
              <a:rPr lang="en-US" dirty="0"/>
              <a:t>Verification</a:t>
            </a:r>
          </a:p>
          <a:p>
            <a:r>
              <a:rPr lang="en-US" dirty="0"/>
              <a:t>Response to Change</a:t>
            </a:r>
          </a:p>
          <a:p>
            <a:r>
              <a:rPr lang="en-US" dirty="0"/>
              <a:t>All software products</a:t>
            </a:r>
          </a:p>
          <a:p>
            <a:r>
              <a:rPr lang="en-US" dirty="0"/>
              <a:t>Maintainability</a:t>
            </a:r>
          </a:p>
          <a:p>
            <a:r>
              <a:rPr lang="en-US" dirty="0"/>
              <a:t>Review</a:t>
            </a:r>
          </a:p>
          <a:p>
            <a:endParaRPr lang="en-US" dirty="0"/>
          </a:p>
          <a:p>
            <a:endParaRPr lang="en-US" dirty="0"/>
          </a:p>
        </p:txBody>
      </p:sp>
      <p:pic>
        <p:nvPicPr>
          <p:cNvPr id="6" name="Picture 5" descr="A close up of a map&#10;&#10;Description automatically generated">
            <a:extLst>
              <a:ext uri="{FF2B5EF4-FFF2-40B4-BE49-F238E27FC236}">
                <a16:creationId xmlns:a16="http://schemas.microsoft.com/office/drawing/2014/main" id="{EC2590DD-8D5B-48C1-BEFA-E709BEC63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959" y="365125"/>
            <a:ext cx="4514463" cy="5643079"/>
          </a:xfrm>
          <a:prstGeom prst="rect">
            <a:avLst/>
          </a:prstGeom>
        </p:spPr>
      </p:pic>
      <p:sp>
        <p:nvSpPr>
          <p:cNvPr id="7" name="TextBox 6">
            <a:extLst>
              <a:ext uri="{FF2B5EF4-FFF2-40B4-BE49-F238E27FC236}">
                <a16:creationId xmlns:a16="http://schemas.microsoft.com/office/drawing/2014/main" id="{2B917B4A-1F27-4ECA-8D02-F11C670D16E3}"/>
              </a:ext>
            </a:extLst>
          </p:cNvPr>
          <p:cNvSpPr txBox="1"/>
          <p:nvPr/>
        </p:nvSpPr>
        <p:spPr>
          <a:xfrm>
            <a:off x="7077269" y="6157578"/>
            <a:ext cx="4355841" cy="369332"/>
          </a:xfrm>
          <a:prstGeom prst="rect">
            <a:avLst/>
          </a:prstGeom>
          <a:noFill/>
        </p:spPr>
        <p:txBody>
          <a:bodyPr wrap="square" rtlCol="0">
            <a:spAutoFit/>
          </a:bodyPr>
          <a:lstStyle/>
          <a:p>
            <a:r>
              <a:rPr lang="en-US" dirty="0"/>
              <a:t>Table 1: Scrum in Military Review [1]</a:t>
            </a:r>
          </a:p>
        </p:txBody>
      </p:sp>
      <p:sp>
        <p:nvSpPr>
          <p:cNvPr id="5" name="Footer Placeholder 4">
            <a:extLst>
              <a:ext uri="{FF2B5EF4-FFF2-40B4-BE49-F238E27FC236}">
                <a16:creationId xmlns:a16="http://schemas.microsoft.com/office/drawing/2014/main" id="{69FD9DA7-2E09-4689-8ADF-6BE731595820}"/>
              </a:ext>
            </a:extLst>
          </p:cNvPr>
          <p:cNvSpPr>
            <a:spLocks noGrp="1"/>
          </p:cNvSpPr>
          <p:nvPr>
            <p:ph type="ftr" sz="quarter" idx="11"/>
          </p:nvPr>
        </p:nvSpPr>
        <p:spPr>
          <a:xfrm>
            <a:off x="2883159" y="5960578"/>
            <a:ext cx="4114800" cy="365125"/>
          </a:xfrm>
        </p:spPr>
        <p:txBody>
          <a:bodyPr/>
          <a:lstStyle/>
          <a:p>
            <a:r>
              <a:rPr lang="en-US" sz="1100" dirty="0"/>
              <a:t>With scrum, you can break down the chart on the right into week by week swim lanes. Each part of the review can become a mini iteration for the department to complete, rather than all one waterfall process. In systems engineering, this entire review would be one process that is not broken up. Scrum did not seem right for requirements gathering, since systems engineering is needed to ensure that all requirements are met in planning.</a:t>
            </a:r>
          </a:p>
        </p:txBody>
      </p:sp>
    </p:spTree>
    <p:extLst>
      <p:ext uri="{BB962C8B-B14F-4D97-AF65-F5344CB8AC3E}">
        <p14:creationId xmlns:p14="http://schemas.microsoft.com/office/powerpoint/2010/main" val="3335705991"/>
      </p:ext>
    </p:extLst>
  </p:cSld>
  <p:clrMapOvr>
    <a:masterClrMapping/>
  </p:clrMapOvr>
  <mc:AlternateContent xmlns:mc="http://schemas.openxmlformats.org/markup-compatibility/2006" xmlns:p14="http://schemas.microsoft.com/office/powerpoint/2010/main">
    <mc:Choice Requires="p14">
      <p:transition spd="slow" p14:dur="2000" advTm="5141"/>
    </mc:Choice>
    <mc:Fallback xmlns="">
      <p:transition spd="slow" advTm="51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Background: Conclusions</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Systems Engineering to start</a:t>
            </a:r>
          </a:p>
          <a:p>
            <a:pPr lvl="1"/>
            <a:r>
              <a:rPr lang="en-US" dirty="0"/>
              <a:t>Creating requirements</a:t>
            </a:r>
          </a:p>
          <a:p>
            <a:pPr lvl="1"/>
            <a:r>
              <a:rPr lang="en-US" dirty="0"/>
              <a:t>Setting up tests</a:t>
            </a:r>
          </a:p>
          <a:p>
            <a:pPr lvl="1"/>
            <a:r>
              <a:rPr lang="en-US" dirty="0"/>
              <a:t>Building development infrastructure</a:t>
            </a:r>
          </a:p>
          <a:p>
            <a:r>
              <a:rPr lang="en-US" dirty="0"/>
              <a:t>Scrum for everything else</a:t>
            </a:r>
          </a:p>
          <a:p>
            <a:pPr lvl="1"/>
            <a:r>
              <a:rPr lang="en-US" dirty="0"/>
              <a:t>Improves workflow</a:t>
            </a:r>
          </a:p>
          <a:p>
            <a:pPr lvl="1"/>
            <a:r>
              <a:rPr lang="en-US" dirty="0"/>
              <a:t>Creates realistic objectives</a:t>
            </a:r>
          </a:p>
          <a:p>
            <a:pPr lvl="1"/>
            <a:r>
              <a:rPr lang="en-US" dirty="0"/>
              <a:t>Team-based iterative solutions</a:t>
            </a:r>
          </a:p>
          <a:p>
            <a:pPr lvl="1"/>
            <a:endParaRPr lang="en-US" dirty="0"/>
          </a:p>
        </p:txBody>
      </p:sp>
      <p:sp>
        <p:nvSpPr>
          <p:cNvPr id="6" name="Footer Placeholder 5">
            <a:extLst>
              <a:ext uri="{FF2B5EF4-FFF2-40B4-BE49-F238E27FC236}">
                <a16:creationId xmlns:a16="http://schemas.microsoft.com/office/drawing/2014/main" id="{3D6B23EF-2C21-409C-9B72-6EF7E5D6C1A4}"/>
              </a:ext>
            </a:extLst>
          </p:cNvPr>
          <p:cNvSpPr>
            <a:spLocks noGrp="1"/>
          </p:cNvSpPr>
          <p:nvPr>
            <p:ph type="ftr" sz="quarter" idx="11"/>
          </p:nvPr>
        </p:nvSpPr>
        <p:spPr>
          <a:xfrm>
            <a:off x="4038600" y="6152356"/>
            <a:ext cx="4114800" cy="365125"/>
          </a:xfrm>
        </p:spPr>
        <p:txBody>
          <a:bodyPr/>
          <a:lstStyle/>
          <a:p>
            <a:r>
              <a:rPr lang="en-US" sz="1100" dirty="0"/>
              <a:t>In this scenario, the government gathered requirements through creating quantifiable results that each had a marked date of completion, which is systems engineering. They then break up those tasks into Scrum swim lanes to improve the workflow and create team-based iterative solutions.</a:t>
            </a:r>
          </a:p>
        </p:txBody>
      </p:sp>
    </p:spTree>
    <p:extLst>
      <p:ext uri="{BB962C8B-B14F-4D97-AF65-F5344CB8AC3E}">
        <p14:creationId xmlns:p14="http://schemas.microsoft.com/office/powerpoint/2010/main" val="3873617311"/>
      </p:ext>
    </p:extLst>
  </p:cSld>
  <p:clrMapOvr>
    <a:masterClrMapping/>
  </p:clrMapOvr>
  <mc:AlternateContent xmlns:mc="http://schemas.openxmlformats.org/markup-compatibility/2006" xmlns:p14="http://schemas.microsoft.com/office/powerpoint/2010/main">
    <mc:Choice Requires="p14">
      <p:transition spd="slow" p14:dur="2000" advTm="43918"/>
    </mc:Choice>
    <mc:Fallback xmlns="">
      <p:transition spd="slow" advTm="439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Focus: Italian Army C2 Evolution</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Militaries are now software based</a:t>
            </a:r>
          </a:p>
          <a:p>
            <a:pPr lvl="1"/>
            <a:r>
              <a:rPr lang="en-US" dirty="0"/>
              <a:t>1000 lines of code in F-4A</a:t>
            </a:r>
          </a:p>
          <a:p>
            <a:pPr lvl="1"/>
            <a:r>
              <a:rPr lang="en-US" dirty="0"/>
              <a:t>5.7 million lines in F-35</a:t>
            </a:r>
          </a:p>
          <a:p>
            <a:r>
              <a:rPr lang="en-US" dirty="0"/>
              <a:t>Using software production methods</a:t>
            </a:r>
          </a:p>
          <a:p>
            <a:pPr lvl="1"/>
            <a:r>
              <a:rPr lang="en-US" dirty="0"/>
              <a:t>Agile</a:t>
            </a:r>
          </a:p>
          <a:p>
            <a:pPr lvl="1"/>
            <a:r>
              <a:rPr lang="en-US" dirty="0"/>
              <a:t>Scrum</a:t>
            </a:r>
          </a:p>
          <a:p>
            <a:r>
              <a:rPr lang="en-US" dirty="0"/>
              <a:t>Clashes with tradition</a:t>
            </a:r>
          </a:p>
          <a:p>
            <a:pPr lvl="1"/>
            <a:r>
              <a:rPr lang="en-US" dirty="0"/>
              <a:t>Previous thorough procedures</a:t>
            </a:r>
          </a:p>
          <a:p>
            <a:pPr lvl="1"/>
            <a:r>
              <a:rPr lang="en-US" dirty="0"/>
              <a:t>Agile is lightweight</a:t>
            </a:r>
          </a:p>
          <a:p>
            <a:pPr marL="457200" lvl="1" indent="0">
              <a:buNone/>
            </a:pPr>
            <a:endParaRPr lang="en-US" dirty="0"/>
          </a:p>
        </p:txBody>
      </p:sp>
      <p:pic>
        <p:nvPicPr>
          <p:cNvPr id="6" name="Picture 5" descr="A fighter jet flying through the air on a cloudy day&#10;&#10;Description automatically generated">
            <a:extLst>
              <a:ext uri="{FF2B5EF4-FFF2-40B4-BE49-F238E27FC236}">
                <a16:creationId xmlns:a16="http://schemas.microsoft.com/office/drawing/2014/main" id="{AB8E5608-CA33-4EAF-8CD9-9CF37C66F2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13235" y="1954139"/>
            <a:ext cx="5246255" cy="3499211"/>
          </a:xfrm>
          <a:prstGeom prst="rect">
            <a:avLst/>
          </a:prstGeom>
        </p:spPr>
      </p:pic>
      <p:sp>
        <p:nvSpPr>
          <p:cNvPr id="5" name="Footer Placeholder 4">
            <a:extLst>
              <a:ext uri="{FF2B5EF4-FFF2-40B4-BE49-F238E27FC236}">
                <a16:creationId xmlns:a16="http://schemas.microsoft.com/office/drawing/2014/main" id="{F0264159-72C4-4996-AC37-5791BAA4CDA3}"/>
              </a:ext>
            </a:extLst>
          </p:cNvPr>
          <p:cNvSpPr>
            <a:spLocks noGrp="1"/>
          </p:cNvSpPr>
          <p:nvPr>
            <p:ph type="ftr" sz="quarter" idx="11"/>
          </p:nvPr>
        </p:nvSpPr>
        <p:spPr>
          <a:xfrm>
            <a:off x="4038600" y="6257851"/>
            <a:ext cx="4114800" cy="365125"/>
          </a:xfrm>
        </p:spPr>
        <p:txBody>
          <a:bodyPr/>
          <a:lstStyle/>
          <a:p>
            <a:r>
              <a:rPr lang="en-US" sz="1100" dirty="0"/>
              <a:t>The problem came up that Agile doesn’t have enough documentation to be used for the entire military process of building software. That being said, the military was using a lot of software and wanted to speed up its process.</a:t>
            </a:r>
          </a:p>
        </p:txBody>
      </p:sp>
    </p:spTree>
    <p:extLst>
      <p:ext uri="{BB962C8B-B14F-4D97-AF65-F5344CB8AC3E}">
        <p14:creationId xmlns:p14="http://schemas.microsoft.com/office/powerpoint/2010/main" val="3895670172"/>
      </p:ext>
    </p:extLst>
  </p:cSld>
  <p:clrMapOvr>
    <a:masterClrMapping/>
  </p:clrMapOvr>
  <mc:AlternateContent xmlns:mc="http://schemas.openxmlformats.org/markup-compatibility/2006" xmlns:p14="http://schemas.microsoft.com/office/powerpoint/2010/main">
    <mc:Choice Requires="p14">
      <p:transition spd="slow" p14:dur="2000" advTm="63562"/>
    </mc:Choice>
    <mc:Fallback xmlns="">
      <p:transition spd="slow" advTm="635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Basis: War in Afghanistan</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Continually changing requirements</a:t>
            </a:r>
          </a:p>
          <a:p>
            <a:pPr lvl="1"/>
            <a:r>
              <a:rPr lang="en-US" dirty="0"/>
              <a:t>New forces involved each day</a:t>
            </a:r>
          </a:p>
          <a:p>
            <a:pPr lvl="1"/>
            <a:r>
              <a:rPr lang="en-US" dirty="0"/>
              <a:t>NATO, Afghan forces, NGOs</a:t>
            </a:r>
          </a:p>
          <a:p>
            <a:r>
              <a:rPr lang="en-US" dirty="0"/>
              <a:t>Coordination challenges</a:t>
            </a:r>
          </a:p>
          <a:p>
            <a:pPr lvl="1"/>
            <a:r>
              <a:rPr lang="en-US" dirty="0"/>
              <a:t>Country wide communication</a:t>
            </a:r>
          </a:p>
          <a:p>
            <a:pPr lvl="1"/>
            <a:r>
              <a:rPr lang="en-US" dirty="0"/>
              <a:t>Constant monitoring</a:t>
            </a:r>
          </a:p>
          <a:p>
            <a:pPr lvl="1"/>
            <a:r>
              <a:rPr lang="en-US" dirty="0"/>
              <a:t>Language barriers</a:t>
            </a:r>
          </a:p>
        </p:txBody>
      </p:sp>
      <p:sp>
        <p:nvSpPr>
          <p:cNvPr id="6" name="Footer Placeholder 5">
            <a:extLst>
              <a:ext uri="{FF2B5EF4-FFF2-40B4-BE49-F238E27FC236}">
                <a16:creationId xmlns:a16="http://schemas.microsoft.com/office/drawing/2014/main" id="{E968BCD5-D9B1-4DFE-AF01-DC1AF47006F4}"/>
              </a:ext>
            </a:extLst>
          </p:cNvPr>
          <p:cNvSpPr>
            <a:spLocks noGrp="1"/>
          </p:cNvSpPr>
          <p:nvPr>
            <p:ph type="ftr" sz="quarter" idx="11"/>
          </p:nvPr>
        </p:nvSpPr>
        <p:spPr/>
        <p:txBody>
          <a:bodyPr/>
          <a:lstStyle/>
          <a:p>
            <a:r>
              <a:rPr lang="en-US" sz="1100" dirty="0"/>
              <a:t>The war in Afghanistan was complex and needed dynamic software solutions.</a:t>
            </a:r>
          </a:p>
        </p:txBody>
      </p:sp>
    </p:spTree>
    <p:extLst>
      <p:ext uri="{BB962C8B-B14F-4D97-AF65-F5344CB8AC3E}">
        <p14:creationId xmlns:p14="http://schemas.microsoft.com/office/powerpoint/2010/main" val="138992591"/>
      </p:ext>
    </p:extLst>
  </p:cSld>
  <p:clrMapOvr>
    <a:masterClrMapping/>
  </p:clrMapOvr>
  <mc:AlternateContent xmlns:mc="http://schemas.openxmlformats.org/markup-compatibility/2006" xmlns:p14="http://schemas.microsoft.com/office/powerpoint/2010/main">
    <mc:Choice Requires="p14">
      <p:transition spd="slow" p14:dur="2000" advTm="47378"/>
    </mc:Choice>
    <mc:Fallback xmlns="">
      <p:transition spd="slow" advTm="473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Lessons: War in Afghanistan</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Network Centric Warfare (NCW)</a:t>
            </a:r>
          </a:p>
          <a:p>
            <a:pPr lvl="1"/>
            <a:r>
              <a:rPr lang="en-US" dirty="0"/>
              <a:t>Introducing software networks</a:t>
            </a:r>
          </a:p>
          <a:p>
            <a:pPr lvl="1"/>
            <a:r>
              <a:rPr lang="en-US" dirty="0"/>
              <a:t>Tracking and monitoring developments</a:t>
            </a:r>
          </a:p>
          <a:p>
            <a:pPr lvl="1"/>
            <a:r>
              <a:rPr lang="en-US" dirty="0"/>
              <a:t>Situational awareness</a:t>
            </a:r>
          </a:p>
          <a:p>
            <a:r>
              <a:rPr lang="en-US" dirty="0"/>
              <a:t>Digitized Service Layer</a:t>
            </a:r>
          </a:p>
          <a:p>
            <a:pPr lvl="1"/>
            <a:r>
              <a:rPr lang="en-US" dirty="0"/>
              <a:t>Combined with Functional Area Service</a:t>
            </a:r>
          </a:p>
          <a:p>
            <a:pPr lvl="1"/>
            <a:r>
              <a:rPr lang="en-US" dirty="0"/>
              <a:t>Taking in loads of information</a:t>
            </a:r>
          </a:p>
          <a:p>
            <a:pPr lvl="1"/>
            <a:r>
              <a:rPr lang="en-US" dirty="0"/>
              <a:t>Translating information into view</a:t>
            </a:r>
          </a:p>
        </p:txBody>
      </p:sp>
      <p:pic>
        <p:nvPicPr>
          <p:cNvPr id="6" name="Picture 5" descr="A picture containing blue, face, sitting, star&#10;&#10;Description automatically generated">
            <a:extLst>
              <a:ext uri="{FF2B5EF4-FFF2-40B4-BE49-F238E27FC236}">
                <a16:creationId xmlns:a16="http://schemas.microsoft.com/office/drawing/2014/main" id="{A73D968D-9DDB-4F2F-8115-A48A308F92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4908" y="2235344"/>
            <a:ext cx="5105658" cy="2871932"/>
          </a:xfrm>
          <a:prstGeom prst="rect">
            <a:avLst/>
          </a:prstGeom>
        </p:spPr>
      </p:pic>
      <p:sp>
        <p:nvSpPr>
          <p:cNvPr id="5" name="Footer Placeholder 4">
            <a:extLst>
              <a:ext uri="{FF2B5EF4-FFF2-40B4-BE49-F238E27FC236}">
                <a16:creationId xmlns:a16="http://schemas.microsoft.com/office/drawing/2014/main" id="{4E6A37FA-BB7D-42FD-81F1-E7D3781D8278}"/>
              </a:ext>
            </a:extLst>
          </p:cNvPr>
          <p:cNvSpPr>
            <a:spLocks noGrp="1"/>
          </p:cNvSpPr>
          <p:nvPr>
            <p:ph type="ftr" sz="quarter" idx="11"/>
          </p:nvPr>
        </p:nvSpPr>
        <p:spPr>
          <a:xfrm>
            <a:off x="4038600" y="6221557"/>
            <a:ext cx="4114800" cy="365125"/>
          </a:xfrm>
        </p:spPr>
        <p:txBody>
          <a:bodyPr/>
          <a:lstStyle/>
          <a:p>
            <a:r>
              <a:rPr lang="en-US" sz="1100" dirty="0"/>
              <a:t>The government decided to create two layers of software to work in the new war environment, a digitized service layer and a functional area layer for gather and view data. Now they needed to create software to fulfill this dream.</a:t>
            </a:r>
          </a:p>
        </p:txBody>
      </p:sp>
    </p:spTree>
    <p:extLst>
      <p:ext uri="{BB962C8B-B14F-4D97-AF65-F5344CB8AC3E}">
        <p14:creationId xmlns:p14="http://schemas.microsoft.com/office/powerpoint/2010/main" val="83918727"/>
      </p:ext>
    </p:extLst>
  </p:cSld>
  <p:clrMapOvr>
    <a:masterClrMapping/>
  </p:clrMapOvr>
  <mc:AlternateContent xmlns:mc="http://schemas.openxmlformats.org/markup-compatibility/2006" xmlns:p14="http://schemas.microsoft.com/office/powerpoint/2010/main">
    <mc:Choice Requires="p14">
      <p:transition spd="slow" p14:dur="2000" advTm="55969"/>
    </mc:Choice>
    <mc:Fallback xmlns="">
      <p:transition spd="slow" advTm="5596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724A1-C636-4EF2-98B4-C879B574D04B}"/>
              </a:ext>
            </a:extLst>
          </p:cNvPr>
          <p:cNvPicPr>
            <a:picLocks noChangeAspect="1"/>
          </p:cNvPicPr>
          <p:nvPr/>
        </p:nvPicPr>
        <p:blipFill rotWithShape="1">
          <a:blip r:embed="rId2">
            <a:duotone>
              <a:schemeClr val="bg2">
                <a:shade val="45000"/>
                <a:satMod val="135000"/>
              </a:schemeClr>
              <a:prstClr val="white"/>
            </a:duotone>
            <a:alphaModFix amt="15000"/>
          </a:blip>
          <a:srcRect t="19849" r="-1" b="350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76FCAD3-44F5-4E4D-99F5-549BDFA2086B}"/>
              </a:ext>
            </a:extLst>
          </p:cNvPr>
          <p:cNvSpPr>
            <a:spLocks noGrp="1"/>
          </p:cNvSpPr>
          <p:nvPr>
            <p:ph type="title"/>
          </p:nvPr>
        </p:nvSpPr>
        <p:spPr/>
        <p:txBody>
          <a:bodyPr/>
          <a:lstStyle/>
          <a:p>
            <a:r>
              <a:rPr lang="en-US" dirty="0"/>
              <a:t>Development: LC2EVO</a:t>
            </a:r>
          </a:p>
        </p:txBody>
      </p:sp>
      <p:sp>
        <p:nvSpPr>
          <p:cNvPr id="3" name="Content Placeholder 2">
            <a:extLst>
              <a:ext uri="{FF2B5EF4-FFF2-40B4-BE49-F238E27FC236}">
                <a16:creationId xmlns:a16="http://schemas.microsoft.com/office/drawing/2014/main" id="{F8F0905F-583F-43C2-A1CF-A147AD1E196E}"/>
              </a:ext>
            </a:extLst>
          </p:cNvPr>
          <p:cNvSpPr>
            <a:spLocks noGrp="1"/>
          </p:cNvSpPr>
          <p:nvPr>
            <p:ph idx="1"/>
          </p:nvPr>
        </p:nvSpPr>
        <p:spPr/>
        <p:txBody>
          <a:bodyPr/>
          <a:lstStyle/>
          <a:p>
            <a:r>
              <a:rPr lang="en-US" dirty="0"/>
              <a:t>Land Command and Control – Evolution System</a:t>
            </a:r>
          </a:p>
          <a:p>
            <a:pPr lvl="1"/>
            <a:r>
              <a:rPr lang="en-US" dirty="0"/>
              <a:t>Software based</a:t>
            </a:r>
          </a:p>
          <a:p>
            <a:pPr lvl="1"/>
            <a:r>
              <a:rPr lang="en-US" dirty="0"/>
              <a:t>Involves hardware</a:t>
            </a:r>
          </a:p>
          <a:p>
            <a:pPr lvl="1"/>
            <a:r>
              <a:rPr lang="en-US" dirty="0"/>
              <a:t>Volatile requirements</a:t>
            </a:r>
          </a:p>
          <a:p>
            <a:r>
              <a:rPr lang="en-US" dirty="0"/>
              <a:t>Time for Agile</a:t>
            </a:r>
          </a:p>
          <a:p>
            <a:pPr lvl="1"/>
            <a:r>
              <a:rPr lang="en-US" dirty="0"/>
              <a:t>Initially an experiment</a:t>
            </a:r>
          </a:p>
          <a:p>
            <a:pPr lvl="1"/>
            <a:r>
              <a:rPr lang="en-US" dirty="0"/>
              <a:t>Due to software basis</a:t>
            </a:r>
          </a:p>
          <a:p>
            <a:pPr lvl="1"/>
            <a:r>
              <a:rPr lang="en-US" dirty="0"/>
              <a:t>Initially 3-week cycles</a:t>
            </a:r>
          </a:p>
        </p:txBody>
      </p:sp>
      <p:pic>
        <p:nvPicPr>
          <p:cNvPr id="6" name="Picture 5" descr="A screenshot of a computer&#10;&#10;Description automatically generated">
            <a:extLst>
              <a:ext uri="{FF2B5EF4-FFF2-40B4-BE49-F238E27FC236}">
                <a16:creationId xmlns:a16="http://schemas.microsoft.com/office/drawing/2014/main" id="{973358B8-EC82-4732-A935-D2E6E3D4E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64" y="2712141"/>
            <a:ext cx="4974936" cy="3353986"/>
          </a:xfrm>
          <a:prstGeom prst="rect">
            <a:avLst/>
          </a:prstGeom>
        </p:spPr>
      </p:pic>
      <p:sp>
        <p:nvSpPr>
          <p:cNvPr id="7" name="TextBox 6">
            <a:extLst>
              <a:ext uri="{FF2B5EF4-FFF2-40B4-BE49-F238E27FC236}">
                <a16:creationId xmlns:a16="http://schemas.microsoft.com/office/drawing/2014/main" id="{69A3B91A-E322-4757-B85A-64AFC13357E1}"/>
              </a:ext>
            </a:extLst>
          </p:cNvPr>
          <p:cNvSpPr txBox="1"/>
          <p:nvPr/>
        </p:nvSpPr>
        <p:spPr>
          <a:xfrm>
            <a:off x="7469956" y="6308209"/>
            <a:ext cx="2792752" cy="369332"/>
          </a:xfrm>
          <a:prstGeom prst="rect">
            <a:avLst/>
          </a:prstGeom>
          <a:noFill/>
        </p:spPr>
        <p:txBody>
          <a:bodyPr wrap="none" rtlCol="0">
            <a:spAutoFit/>
          </a:bodyPr>
          <a:lstStyle/>
          <a:p>
            <a:r>
              <a:rPr lang="en-US" dirty="0"/>
              <a:t>Table 2: LC2EVO Product [2]</a:t>
            </a:r>
          </a:p>
        </p:txBody>
      </p:sp>
      <p:sp>
        <p:nvSpPr>
          <p:cNvPr id="5" name="Footer Placeholder 4">
            <a:extLst>
              <a:ext uri="{FF2B5EF4-FFF2-40B4-BE49-F238E27FC236}">
                <a16:creationId xmlns:a16="http://schemas.microsoft.com/office/drawing/2014/main" id="{52A7C35E-C05E-4D12-92BC-3ACDB7B60782}"/>
              </a:ext>
            </a:extLst>
          </p:cNvPr>
          <p:cNvSpPr>
            <a:spLocks noGrp="1"/>
          </p:cNvSpPr>
          <p:nvPr>
            <p:ph type="ftr" sz="quarter" idx="11"/>
          </p:nvPr>
        </p:nvSpPr>
        <p:spPr>
          <a:xfrm>
            <a:off x="3355156" y="6295829"/>
            <a:ext cx="4114800" cy="365125"/>
          </a:xfrm>
        </p:spPr>
        <p:txBody>
          <a:bodyPr/>
          <a:lstStyle/>
          <a:p>
            <a:r>
              <a:rPr lang="en-US" sz="1100" dirty="0"/>
              <a:t>The Italian government decided to try out Agile when they built LC2EVO software. This was initially just an experiment to try out Agile. It worked on 3-week cycles.</a:t>
            </a:r>
          </a:p>
        </p:txBody>
      </p:sp>
    </p:spTree>
    <p:extLst>
      <p:ext uri="{BB962C8B-B14F-4D97-AF65-F5344CB8AC3E}">
        <p14:creationId xmlns:p14="http://schemas.microsoft.com/office/powerpoint/2010/main" val="903151712"/>
      </p:ext>
    </p:extLst>
  </p:cSld>
  <p:clrMapOvr>
    <a:masterClrMapping/>
  </p:clrMapOvr>
  <mc:AlternateContent xmlns:mc="http://schemas.openxmlformats.org/markup-compatibility/2006" xmlns:p14="http://schemas.microsoft.com/office/powerpoint/2010/main">
    <mc:Choice Requires="p14">
      <p:transition spd="slow" p14:dur="2000" advTm="47262"/>
    </mc:Choice>
    <mc:Fallback xmlns="">
      <p:transition spd="slow" advTm="4726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TotalTime>
  <Words>1716</Words>
  <Application>Microsoft Office PowerPoint</Application>
  <PresentationFormat>Widescreen</PresentationFormat>
  <Paragraphs>213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Agile in the Military</vt:lpstr>
      <vt:lpstr>Background: Scrum Vs. Systems Engineering</vt:lpstr>
      <vt:lpstr>Background: Scrum Vs. Systems Engineering</vt:lpstr>
      <vt:lpstr>Background: Scrum Uses</vt:lpstr>
      <vt:lpstr>Background: Conclusions</vt:lpstr>
      <vt:lpstr>Focus: Italian Army C2 Evolution</vt:lpstr>
      <vt:lpstr>Basis: War in Afghanistan</vt:lpstr>
      <vt:lpstr>Lessons: War in Afghanistan</vt:lpstr>
      <vt:lpstr>Development: LC2EVO</vt:lpstr>
      <vt:lpstr>Beginning: Experimentation</vt:lpstr>
      <vt:lpstr>Adjustments: Military Reliability</vt:lpstr>
      <vt:lpstr>Web Based: LC2EVO</vt:lpstr>
      <vt:lpstr>Hardware: Advanced Networking</vt:lpstr>
      <vt:lpstr>Growth: Larger Agile Use</vt:lpstr>
      <vt:lpstr>Modernization: SIP Task Force Issues</vt:lpstr>
      <vt:lpstr>Procedures: Previous Software Development</vt:lpstr>
      <vt:lpstr>Unregulated: Agile Concerns</vt:lpstr>
      <vt:lpstr>Methodology: The 4 Pillars</vt:lpstr>
      <vt:lpstr>Details: The 4 Pillars </vt:lpstr>
      <vt:lpstr>Results: Agile’s Success</vt:lpstr>
      <vt:lpstr>Conclusions: Military Agile</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in the Military</dc:title>
  <dc:creator>Justin Kramer</dc:creator>
  <cp:lastModifiedBy>Justin Kramer</cp:lastModifiedBy>
  <cp:revision>238</cp:revision>
  <dcterms:created xsi:type="dcterms:W3CDTF">2020-03-26T17:56:39Z</dcterms:created>
  <dcterms:modified xsi:type="dcterms:W3CDTF">2020-04-02T21:35:03Z</dcterms:modified>
</cp:coreProperties>
</file>