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89" r:id="rId5"/>
    <p:sldId id="296" r:id="rId6"/>
    <p:sldId id="295" r:id="rId7"/>
    <p:sldId id="259" r:id="rId8"/>
    <p:sldId id="260" r:id="rId9"/>
    <p:sldId id="262" r:id="rId10"/>
    <p:sldId id="287" r:id="rId11"/>
    <p:sldId id="291" r:id="rId12"/>
    <p:sldId id="263" r:id="rId13"/>
    <p:sldId id="264" r:id="rId14"/>
    <p:sldId id="294" r:id="rId15"/>
    <p:sldId id="265" r:id="rId16"/>
    <p:sldId id="266" r:id="rId17"/>
    <p:sldId id="292" r:id="rId18"/>
    <p:sldId id="267" r:id="rId19"/>
    <p:sldId id="285" r:id="rId20"/>
    <p:sldId id="286" r:id="rId21"/>
  </p:sldIdLst>
  <p:sldSz cx="9144000" cy="5143500" type="screen16x9"/>
  <p:notesSz cx="6858000" cy="9144000"/>
  <p:embeddedFontLst>
    <p:embeddedFont>
      <p:font typeface="Lato" panose="020F0502020204030203" pitchFamily="34" charset="77"/>
      <p:regular r:id="rId23"/>
      <p:bold r:id="rId24"/>
      <p:italic r:id="rId25"/>
      <p:boldItalic r:id="rId26"/>
    </p:embeddedFont>
    <p:embeddedFont>
      <p:font typeface="Microsoft Yahei" panose="020B0503020204020204" pitchFamily="34" charset="-122"/>
      <p:regular r:id="rId27"/>
      <p:bold r:id="rId28"/>
    </p:embeddedFont>
    <p:embeddedFont>
      <p:font typeface="Raleway" panose="020B0503030101060003" pitchFamily="34" charset="77"/>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837"/>
  </p:normalViewPr>
  <p:slideViewPr>
    <p:cSldViewPr snapToGrid="0">
      <p:cViewPr varScale="1">
        <p:scale>
          <a:sx n="138" d="100"/>
          <a:sy n="138" d="100"/>
        </p:scale>
        <p:origin x="880"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everyone. My name is Erhu and the paper for seminar is Scrum Software Maintenance Model.</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8b9de30f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8b9de30f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Now, let me introduce the process of this model.</a:t>
            </a:r>
          </a:p>
          <a:p>
            <a:pPr marL="158750" indent="0">
              <a:buNone/>
            </a:pPr>
            <a:r>
              <a:rPr lang="en-US" sz="1100" b="0" i="0" u="none" strike="noStrike" cap="none" dirty="0">
                <a:solidFill>
                  <a:srgbClr val="000000"/>
                </a:solidFill>
                <a:effectLst/>
                <a:latin typeface="Arial"/>
                <a:ea typeface="Arial"/>
                <a:cs typeface="Arial"/>
                <a:sym typeface="Arial"/>
              </a:rPr>
              <a:t>Scrum Software Maintenance Model starts with the planning process, which contains version control. After planning, special attention is made to check the type of maintenance request.</a:t>
            </a:r>
          </a:p>
          <a:p>
            <a:pPr marL="158750" indent="0">
              <a:buNone/>
            </a:pPr>
            <a:r>
              <a:rPr lang="en-US" sz="1100" b="0" i="0" u="none" strike="noStrike" cap="none" dirty="0">
                <a:solidFill>
                  <a:srgbClr val="000000"/>
                </a:solidFill>
                <a:effectLst/>
                <a:latin typeface="Arial"/>
                <a:ea typeface="Arial"/>
                <a:cs typeface="Arial"/>
                <a:sym typeface="Arial"/>
              </a:rPr>
              <a:t>Corrective maintenance is considered as priority and working is started on it by creating new code branch. Another maintenance requests are planned normally. a special monitoring will be done to check for  emergency sprints during their execution. If some emergency request received, current sprint will be stopped, its work is recorded  in version control system and the new version is started for the emergency request. After the completion of the emergency request, this model checks for stopped sprint and resume it from the version control.</a:t>
            </a:r>
          </a:p>
        </p:txBody>
      </p:sp>
    </p:spTree>
    <p:extLst>
      <p:ext uri="{BB962C8B-B14F-4D97-AF65-F5344CB8AC3E}">
        <p14:creationId xmlns:p14="http://schemas.microsoft.com/office/powerpoint/2010/main" val="44734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8b9de30f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8b9de30f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Version control is the key point for this model. Beside version control, it also emphasizes the following points:</a:t>
            </a: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dirty="0"/>
              <a:t>Planning for the maintenance</a:t>
            </a:r>
          </a:p>
          <a:p>
            <a:pPr marL="0" lvl="0" indent="0" algn="l" rtl="0">
              <a:spcBef>
                <a:spcPts val="0"/>
              </a:spcBef>
              <a:spcAft>
                <a:spcPts val="0"/>
              </a:spcAft>
              <a:buNone/>
            </a:pPr>
            <a:r>
              <a:rPr lang="en-US" dirty="0"/>
              <a:t>The on-site customer should be present</a:t>
            </a:r>
          </a:p>
          <a:p>
            <a:pPr marL="0" lvl="0" indent="0" algn="l" rtl="0">
              <a:spcBef>
                <a:spcPts val="0"/>
              </a:spcBef>
              <a:spcAft>
                <a:spcPts val="0"/>
              </a:spcAft>
              <a:buNone/>
            </a:pPr>
            <a:r>
              <a:rPr lang="en-US" dirty="0"/>
              <a:t>Perform each maintenance task in the iteration</a:t>
            </a:r>
          </a:p>
          <a:p>
            <a:pPr marL="0" lvl="0" indent="0" algn="l" rtl="0">
              <a:spcBef>
                <a:spcPts val="0"/>
              </a:spcBef>
              <a:spcAft>
                <a:spcPts val="0"/>
              </a:spcAft>
              <a:buNone/>
            </a:pPr>
            <a:r>
              <a:rPr lang="en-US" dirty="0"/>
              <a:t>Documentation update after each phase</a:t>
            </a:r>
          </a:p>
          <a:p>
            <a:pPr marL="0" lvl="0" indent="0" algn="l" rtl="0">
              <a:spcBef>
                <a:spcPts val="0"/>
              </a:spcBef>
              <a:spcAft>
                <a:spcPts val="0"/>
              </a:spcAft>
              <a:buNone/>
            </a:pPr>
            <a:r>
              <a:rPr lang="en-US" dirty="0"/>
              <a:t>Maintenance should be testable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6362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8b9de30fe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8b9de30f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The authors </a:t>
            </a:r>
            <a:r>
              <a:rPr lang="en-US" sz="1100" b="0" i="0" u="none" strike="noStrike" cap="none" dirty="0">
                <a:solidFill>
                  <a:srgbClr val="000000"/>
                </a:solidFill>
                <a:effectLst/>
                <a:latin typeface="Arial"/>
                <a:ea typeface="Arial"/>
                <a:cs typeface="Arial"/>
                <a:sym typeface="Arial"/>
              </a:rPr>
              <a:t>pick a case study for the maintenance of a fitness system This</a:t>
            </a:r>
          </a:p>
          <a:p>
            <a:pPr marL="158750" indent="0">
              <a:buNone/>
            </a:pPr>
            <a:r>
              <a:rPr lang="en-US" sz="1100" b="0" i="0" u="none" strike="noStrike" cap="none" dirty="0">
                <a:solidFill>
                  <a:srgbClr val="000000"/>
                </a:solidFill>
                <a:effectLst/>
                <a:latin typeface="Arial"/>
                <a:ea typeface="Arial"/>
                <a:cs typeface="Arial"/>
                <a:sym typeface="Arial"/>
              </a:rPr>
              <a:t>system has fitness trainers and their clients. trainers are</a:t>
            </a:r>
          </a:p>
          <a:p>
            <a:pPr marL="158750" indent="0">
              <a:buNone/>
            </a:pPr>
            <a:r>
              <a:rPr lang="en-US" sz="1100" b="0" i="0" u="none" strike="noStrike" cap="none" dirty="0">
                <a:solidFill>
                  <a:srgbClr val="000000"/>
                </a:solidFill>
                <a:effectLst/>
                <a:latin typeface="Arial"/>
                <a:ea typeface="Arial"/>
                <a:cs typeface="Arial"/>
                <a:sym typeface="Arial"/>
              </a:rPr>
              <a:t>virtually training their clients using the plans.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maintenance team is located in South Asia and</a:t>
            </a:r>
          </a:p>
          <a:p>
            <a:pPr marL="158750" indent="0">
              <a:buNone/>
            </a:pPr>
            <a:r>
              <a:rPr lang="en-US" sz="1100" b="0" i="0" u="none" strike="noStrike" cap="none" dirty="0">
                <a:solidFill>
                  <a:srgbClr val="000000"/>
                </a:solidFill>
                <a:effectLst/>
                <a:latin typeface="Arial"/>
                <a:ea typeface="Arial"/>
                <a:cs typeface="Arial"/>
                <a:sym typeface="Arial"/>
              </a:rPr>
              <a:t>customer was in the USA and communication between them is</a:t>
            </a:r>
          </a:p>
          <a:p>
            <a:pPr marL="158750" indent="0">
              <a:buNone/>
            </a:pPr>
            <a:r>
              <a:rPr lang="en-US" sz="1100" b="0" i="0" u="none" strike="noStrike" cap="none" dirty="0">
                <a:solidFill>
                  <a:srgbClr val="000000"/>
                </a:solidFill>
                <a:effectLst/>
                <a:latin typeface="Arial"/>
                <a:ea typeface="Arial"/>
                <a:cs typeface="Arial"/>
                <a:sym typeface="Arial"/>
              </a:rPr>
              <a:t>carried out using communication tools.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lgn="l">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8b9de30fe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8b9de30fe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three problems during the case study.</a:t>
            </a:r>
          </a:p>
          <a:p>
            <a:pPr marL="0" lvl="0" indent="0" algn="l" rtl="0">
              <a:spcBef>
                <a:spcPts val="0"/>
              </a:spcBef>
              <a:spcAft>
                <a:spcPts val="0"/>
              </a:spcAft>
              <a:buNone/>
            </a:pPr>
            <a:r>
              <a:rPr lang="en-US" dirty="0"/>
              <a:t>The model doesn’t define the size of sprints, so that sprint goals are always not meeting.</a:t>
            </a:r>
          </a:p>
          <a:p>
            <a:pPr marL="0" lvl="0" indent="0" algn="l" rtl="0">
              <a:spcBef>
                <a:spcPts val="0"/>
              </a:spcBef>
              <a:spcAft>
                <a:spcPts val="0"/>
              </a:spcAft>
              <a:buNone/>
            </a:pPr>
            <a:r>
              <a:rPr lang="en-US" dirty="0"/>
              <a:t>And, We cannot save the state of current sprint, we need to rework the stopped sprint.</a:t>
            </a:r>
          </a:p>
          <a:p>
            <a:pPr marL="0" lvl="0" indent="0" algn="l" rtl="0">
              <a:spcBef>
                <a:spcPts val="0"/>
              </a:spcBef>
              <a:spcAft>
                <a:spcPts val="0"/>
              </a:spcAft>
              <a:buNone/>
            </a:pPr>
            <a:r>
              <a:rPr lang="en-US" dirty="0"/>
              <a:t>Lastly, the test is very difficult, because there is no specific code version for the specific iteration.</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8b9de30fe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8b9de30f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In order to assess the case study, an analysis is done by conducting interviews with scrum master, team members and authors of this paper. These interviewers participate in the scrum meetings during which maintenance team discussed and planned the emergency tasks with the client.</a:t>
            </a:r>
          </a:p>
          <a:p>
            <a:pPr marL="158750" indent="0">
              <a:buNone/>
            </a:pPr>
            <a:r>
              <a:rPr lang="en-US" sz="1100" b="0" i="0" u="none" strike="noStrike" cap="none" dirty="0">
                <a:solidFill>
                  <a:srgbClr val="000000"/>
                </a:solidFill>
                <a:effectLst/>
                <a:latin typeface="Arial"/>
                <a:ea typeface="Arial"/>
                <a:cs typeface="Arial"/>
                <a:sym typeface="Arial"/>
              </a:rPr>
              <a:t>In addition, the analysis covered three months of maintenance work and included six planned and four unplanned sprints. In the start, six sprints were planned</a:t>
            </a:r>
          </a:p>
          <a:p>
            <a:pPr marL="158750" indent="0">
              <a:buNone/>
            </a:pPr>
            <a:r>
              <a:rPr lang="en-US" sz="1100" b="0" i="0" u="none" strike="noStrike" cap="none" dirty="0">
                <a:solidFill>
                  <a:srgbClr val="000000"/>
                </a:solidFill>
                <a:effectLst/>
                <a:latin typeface="Arial"/>
                <a:ea typeface="Arial"/>
                <a:cs typeface="Arial"/>
                <a:sym typeface="Arial"/>
              </a:rPr>
              <a:t>by adding buffers in the sprints. The client requested emergency maintenance four times during the three months’ analysis. Each time client was involved in revising the original sprints plan, and maintenance engineers switched to emergency sprints by saving their work in the separate version using version control system. After completing emergency maintenance, engineers turned back to the leftover sprint; buffers plus approved additional time helped them to meet the time goals. During this process, each iteration was documented in use cases and test cases format.</a:t>
            </a:r>
          </a:p>
          <a:p>
            <a:pPr marL="158750" indent="0">
              <a:buNone/>
            </a:pPr>
            <a:endParaRPr dirty="0"/>
          </a:p>
        </p:txBody>
      </p:sp>
    </p:spTree>
    <p:extLst>
      <p:ext uri="{BB962C8B-B14F-4D97-AF65-F5344CB8AC3E}">
        <p14:creationId xmlns:p14="http://schemas.microsoft.com/office/powerpoint/2010/main" val="3227878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8b9de30fe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8b9de30f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case study shows that the model has the following benefits:</a:t>
            </a:r>
          </a:p>
          <a:p>
            <a:pPr marL="0" lvl="0" indent="0" algn="l" rtl="0">
              <a:spcBef>
                <a:spcPts val="0"/>
              </a:spcBef>
              <a:spcAft>
                <a:spcPts val="0"/>
              </a:spcAft>
              <a:buNone/>
            </a:pPr>
            <a:r>
              <a:rPr lang="en-US" dirty="0"/>
              <a:t>Client satisfaction is increased</a:t>
            </a:r>
          </a:p>
          <a:p>
            <a:pPr marL="0" lvl="0" indent="0" algn="l" rtl="0">
              <a:spcBef>
                <a:spcPts val="0"/>
              </a:spcBef>
              <a:spcAft>
                <a:spcPts val="0"/>
              </a:spcAft>
              <a:buNone/>
            </a:pPr>
            <a:r>
              <a:rPr lang="en-US" dirty="0"/>
              <a:t>Maintenance engineers' morale is improved</a:t>
            </a:r>
          </a:p>
          <a:p>
            <a:pPr marL="0" lvl="0" indent="0" algn="l" rtl="0">
              <a:spcBef>
                <a:spcPts val="0"/>
              </a:spcBef>
              <a:spcAft>
                <a:spcPts val="0"/>
              </a:spcAft>
              <a:buNone/>
            </a:pPr>
            <a:r>
              <a:rPr lang="en-US" dirty="0"/>
              <a:t>Separate version for each sprint makes integration testing easy and enables testers to devise and perform the test cases according to the integration of specific iteration</a:t>
            </a:r>
          </a:p>
          <a:p>
            <a:pPr marL="0" lvl="0" indent="0" algn="l" rtl="0">
              <a:spcBef>
                <a:spcPts val="0"/>
              </a:spcBef>
              <a:spcAft>
                <a:spcPts val="0"/>
              </a:spcAft>
              <a:buNone/>
            </a:pPr>
            <a:r>
              <a:rPr lang="en-US" dirty="0"/>
              <a:t>Simplified minimal documentation in the form of use cases and test cases increase the software system maintainability and testability.</a:t>
            </a:r>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8b9de30fe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8b9de30fe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8b9de30fe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8b9de30fe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224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8b9de30fe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8b9de30fe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8b9de30fe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8b9de30fe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are references. The first one is the main paper, others are background papers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8b9de30fe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8b9de30fe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These are contents and talk about agile, scrum and maintenance. I will talk about current approach for maintenance and what’s the problem it has. I will explain the process of maintenance model and also talk about the case study in the paper and the findings from the case study</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8b9de30fe_1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8b9de30fe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8b9de30fe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8b9de30fe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Agile is an incremental and iterative development model. In agile, we always involve customer and there is a lot of customer collaboration.</a:t>
            </a:r>
            <a:r>
              <a:rPr lang="zh-CN" altLang="en-US" dirty="0"/>
              <a:t> </a:t>
            </a:r>
            <a:r>
              <a:rPr lang="en-US" altLang="zh-CN" dirty="0"/>
              <a:t>W</a:t>
            </a:r>
            <a:r>
              <a:rPr lang="en-US" dirty="0"/>
              <a:t>e get</a:t>
            </a:r>
            <a:r>
              <a:rPr lang="zh-CN" altLang="en-US" dirty="0"/>
              <a:t> </a:t>
            </a:r>
            <a:r>
              <a:rPr lang="en-US" dirty="0"/>
              <a:t>customer feedback at every point by</a:t>
            </a:r>
            <a:r>
              <a:rPr lang="zh-CN" altLang="en-US" dirty="0"/>
              <a:t> </a:t>
            </a:r>
            <a:r>
              <a:rPr lang="en-US" dirty="0"/>
              <a:t>showing the working software to the customer and agile is always adaptable to change working software, encourages change even late in the development cycle. There are various ways of implementing agile through various frameworks based on the team size for a duration, stability of the project cost and so on. Scrum, XP, lean Kanban crystal are the most popular agile methodologies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8b9de30fe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8b9de30fe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in a survey conducted in 2011, it has been proven that more than 50% of the projects follow scrum.</a:t>
            </a:r>
          </a:p>
          <a:p>
            <a:pPr marL="0" lvl="0" indent="0" algn="l" rtl="0">
              <a:spcBef>
                <a:spcPts val="0"/>
              </a:spcBef>
              <a:spcAft>
                <a:spcPts val="0"/>
              </a:spcAft>
              <a:buNone/>
            </a:pPr>
            <a:r>
              <a:rPr lang="en-US" dirty="0"/>
              <a:t>There are three main roles in scrum, product owner, scrum master and the team.</a:t>
            </a:r>
          </a:p>
          <a:p>
            <a:pPr marL="0" lvl="0" indent="0" algn="l" rtl="0">
              <a:spcBef>
                <a:spcPts val="0"/>
              </a:spcBef>
              <a:spcAft>
                <a:spcPts val="0"/>
              </a:spcAft>
              <a:buNone/>
            </a:pPr>
            <a:r>
              <a:rPr lang="en-US" dirty="0"/>
              <a:t>Owner is the owner of the product, and the product owner guides the team throughout the development lifecycle.</a:t>
            </a:r>
          </a:p>
          <a:p>
            <a:pPr marL="0" lvl="0" indent="0" algn="l" rtl="0">
              <a:spcBef>
                <a:spcPts val="0"/>
              </a:spcBef>
              <a:spcAft>
                <a:spcPts val="0"/>
              </a:spcAft>
              <a:buNone/>
            </a:pPr>
            <a:r>
              <a:rPr lang="en-US" dirty="0"/>
              <a:t>Scrum master is a facilitator between the customer and the team.</a:t>
            </a:r>
          </a:p>
          <a:p>
            <a:pPr marL="0" lvl="0" indent="0" algn="l" rtl="0">
              <a:spcBef>
                <a:spcPts val="0"/>
              </a:spcBef>
              <a:spcAft>
                <a:spcPts val="0"/>
              </a:spcAft>
              <a:buNone/>
            </a:pPr>
            <a:r>
              <a:rPr lang="en-US" dirty="0"/>
              <a:t>And the team actually implements the product. And, in every sprint a potentially shippable product is delivered to the customer and they move to the customer to get the feedback and if the product already changes to be incorporated, they'll be pushed together the upcoming sprints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399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8b9de30fe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8b9de30f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Next, Let me give you some background on how traditional industries use to deal with development versus maintenance</a:t>
            </a:r>
          </a:p>
          <a:p>
            <a:pPr marL="0" lvl="0" indent="0" algn="l" rtl="0">
              <a:spcBef>
                <a:spcPts val="0"/>
              </a:spcBef>
              <a:spcAft>
                <a:spcPts val="0"/>
              </a:spcAft>
              <a:buNone/>
            </a:pPr>
            <a:r>
              <a:rPr lang="en-US" dirty="0"/>
              <a:t>So, traditional industries have separate team for maintenance and development.</a:t>
            </a:r>
          </a:p>
          <a:p>
            <a:pPr marL="0" lvl="0" indent="0" algn="l" rtl="0">
              <a:spcBef>
                <a:spcPts val="0"/>
              </a:spcBef>
              <a:spcAft>
                <a:spcPts val="0"/>
              </a:spcAft>
              <a:buNone/>
            </a:pPr>
            <a:r>
              <a:rPr lang="en-US" dirty="0"/>
              <a:t>New development is usually done by senior engineers, and it will be handed out to junior engineers for maintenance</a:t>
            </a:r>
          </a:p>
          <a:p>
            <a:pPr marL="0" lvl="0" indent="0" algn="l" rtl="0">
              <a:spcBef>
                <a:spcPts val="0"/>
              </a:spcBef>
              <a:spcAft>
                <a:spcPts val="0"/>
              </a:spcAft>
              <a:buNone/>
            </a:pPr>
            <a:r>
              <a:rPr lang="en-US" dirty="0"/>
              <a:t>There is a risk when you try to patch an existing system, Because patch a system by make some changes might introduce extra bugs. And these bugs are not tested. It will cause more issues</a:t>
            </a:r>
          </a:p>
          <a:p>
            <a:pPr marL="0" lvl="0" indent="0" algn="l" rtl="0">
              <a:spcBef>
                <a:spcPts val="0"/>
              </a:spcBef>
              <a:spcAft>
                <a:spcPts val="0"/>
              </a:spcAft>
              <a:buNone/>
            </a:pPr>
            <a:r>
              <a:rPr lang="en-US" dirty="0"/>
              <a:t>One of other drawback in traditional maintenance process is that it is difficult to estimate and point size. Generally, </a:t>
            </a:r>
            <a:r>
              <a:rPr lang="en-US" sz="1100" b="0" i="0" u="none" strike="noStrike" cap="none" dirty="0">
                <a:solidFill>
                  <a:srgbClr val="000000"/>
                </a:solidFill>
                <a:effectLst/>
                <a:latin typeface="Arial"/>
                <a:ea typeface="Arial"/>
                <a:cs typeface="Arial"/>
                <a:sym typeface="Arial"/>
              </a:rPr>
              <a:t>Maintenance teams don’t have a specific completion date for maintenance project and only contain tasks to be perform</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Lastly, it is also difficult to understand others’ code. Sometimes we should read each line of the code and try to figure out what the code is doing.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0803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8b9de30fe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8b9de30fe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I will talk about why we need software maintenance? </a:t>
            </a:r>
          </a:p>
          <a:p>
            <a:pPr marL="0" lvl="0" indent="0" algn="l" rtl="0">
              <a:spcBef>
                <a:spcPts val="0"/>
              </a:spcBef>
              <a:spcAft>
                <a:spcPts val="0"/>
              </a:spcAft>
              <a:buNone/>
            </a:pPr>
            <a:r>
              <a:rPr lang="en-US" dirty="0"/>
              <a:t>There are some common case for maintenance, bug fixing, security or performance improvement, or just to add new functionalities, or to comply with new laws and policies.</a:t>
            </a:r>
          </a:p>
          <a:p>
            <a:pPr marL="0" lvl="0" indent="0" algn="l" rtl="0">
              <a:spcBef>
                <a:spcPts val="0"/>
              </a:spcBef>
              <a:spcAft>
                <a:spcPts val="0"/>
              </a:spcAft>
              <a:buNone/>
            </a:pPr>
            <a:r>
              <a:rPr lang="en-US" dirty="0"/>
              <a:t>In the article published by glass in 2001, he talks about sixty sixty rule of software maintenance, which basically means that software maintenance accounts for 60% of software cost. And that enhancement is responsible over 60%, and the error correction is about 17%. He also says that 30% of dominant maintenance activity just to understand the system.</a:t>
            </a:r>
          </a:p>
          <a:p>
            <a:pPr marL="0" lvl="0" indent="0" algn="l" rtl="0">
              <a:spcBef>
                <a:spcPts val="0"/>
              </a:spcBef>
              <a:spcAft>
                <a:spcPts val="0"/>
              </a:spcAft>
              <a:buNone/>
            </a:pPr>
            <a:r>
              <a:rPr lang="en-US" dirty="0"/>
              <a:t>And he claims that maintenance is much harder than development.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7600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8b9de30fe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8b9de30fe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Currently, Maintenance teams start practising agile maintenance. This is because agile methodologies are widely adopted by software development community and many high-quality software systems are produced with agile methodologies.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However, maintenance team encounters many issues, because we cannot use the same agile procedures for maintaining the software. The first issue is that agile requires less documentation, but maintenance team need up-to-date documentation to understand the system in detail. Second, there is no interruption when development, but customer involvement is frequent during maintenance.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58b9de30fe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8b9de30f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Maintenance teams face challenges while working with agile methodologies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order to bridge the gap that Agile doesn’t include the process of maintenance, the authors start the research about agile methodology, and mainly focus on solving how to handle the emergency customer requests during the agile maintenance sprints.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8b9de30f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8b9de30f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paper, authors design a scrum software maintenance model to handle emergency customer requests in parallel with regular sprints.</a:t>
            </a:r>
          </a:p>
          <a:p>
            <a:pPr marL="0" lvl="0" indent="0" algn="l" rtl="0">
              <a:spcBef>
                <a:spcPts val="0"/>
              </a:spcBef>
              <a:spcAft>
                <a:spcPts val="0"/>
              </a:spcAft>
              <a:buNone/>
            </a:pPr>
            <a:r>
              <a:rPr lang="en-US" dirty="0"/>
              <a:t>This model is inspired by two paper. The first paper is published in 2012. The author defined two different types of sprints –short sprints for emergency customer requests and regular sprints for normal maintenance.</a:t>
            </a:r>
          </a:p>
          <a:p>
            <a:pPr marL="0" lvl="0" indent="0" algn="l" rtl="0">
              <a:spcBef>
                <a:spcPts val="0"/>
              </a:spcBef>
              <a:spcAft>
                <a:spcPts val="0"/>
              </a:spcAft>
              <a:buNone/>
            </a:pPr>
            <a:r>
              <a:rPr lang="en-US" dirty="0"/>
              <a:t>Another paper is published in 2015. The author created a buffer for emergency customer requests.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r>
              <a:rPr lang="en-US" sz="2800" dirty="0"/>
              <a:t>Scrum Software Maintenance Model: Efficient Software Maintenance in Agile Methodology</a:t>
            </a: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latin typeface="Microsoft Yahei"/>
                <a:ea typeface="Microsoft Yahei"/>
                <a:cs typeface="Microsoft Yahei"/>
                <a:sym typeface="Microsoft Yahei"/>
              </a:rPr>
              <a:t>Erhu He</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r>
              <a:rPr lang="en-US" dirty="0"/>
              <a:t>Scrum Software Maintenance Model: Process</a:t>
            </a:r>
          </a:p>
        </p:txBody>
      </p:sp>
      <p:sp>
        <p:nvSpPr>
          <p:cNvPr id="127" name="Google Shape;127;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146050" lvl="0" indent="0" algn="l" rtl="0">
              <a:spcBef>
                <a:spcPts val="0"/>
              </a:spcBef>
              <a:spcAft>
                <a:spcPts val="0"/>
              </a:spcAft>
              <a:buSzPts val="1300"/>
              <a:buNone/>
            </a:pPr>
            <a:endParaRPr dirty="0"/>
          </a:p>
        </p:txBody>
      </p:sp>
      <p:pic>
        <p:nvPicPr>
          <p:cNvPr id="3" name="Picture 2" descr="A close up of a map&#10;&#10;Description automatically generated">
            <a:extLst>
              <a:ext uri="{FF2B5EF4-FFF2-40B4-BE49-F238E27FC236}">
                <a16:creationId xmlns:a16="http://schemas.microsoft.com/office/drawing/2014/main" id="{F5A44A52-F6C3-674C-81D2-F7FF8BCF6E2E}"/>
              </a:ext>
            </a:extLst>
          </p:cNvPr>
          <p:cNvPicPr>
            <a:picLocks noChangeAspect="1"/>
          </p:cNvPicPr>
          <p:nvPr/>
        </p:nvPicPr>
        <p:blipFill>
          <a:blip r:embed="rId3"/>
          <a:stretch>
            <a:fillRect/>
          </a:stretch>
        </p:blipFill>
        <p:spPr>
          <a:xfrm>
            <a:off x="725850" y="1853850"/>
            <a:ext cx="7750240" cy="2877701"/>
          </a:xfrm>
          <a:prstGeom prst="rect">
            <a:avLst/>
          </a:prstGeom>
        </p:spPr>
      </p:pic>
    </p:spTree>
    <p:extLst>
      <p:ext uri="{BB962C8B-B14F-4D97-AF65-F5344CB8AC3E}">
        <p14:creationId xmlns:p14="http://schemas.microsoft.com/office/powerpoint/2010/main" val="74267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r>
              <a:rPr lang="en-US" dirty="0"/>
              <a:t>Scrum Software Maintenance Model: Emphasis</a:t>
            </a:r>
          </a:p>
        </p:txBody>
      </p:sp>
      <p:sp>
        <p:nvSpPr>
          <p:cNvPr id="127" name="Google Shape;127;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r>
              <a:rPr lang="en-US" dirty="0"/>
              <a:t>This model introduced a concept of saving sprint state using version control</a:t>
            </a:r>
          </a:p>
          <a:p>
            <a:endParaRPr lang="en-US" dirty="0"/>
          </a:p>
          <a:p>
            <a:r>
              <a:rPr lang="en-US" dirty="0"/>
              <a:t>It emphasizes the following points:</a:t>
            </a:r>
          </a:p>
          <a:p>
            <a:pPr lvl="1">
              <a:spcBef>
                <a:spcPts val="0"/>
              </a:spcBef>
            </a:pPr>
            <a:r>
              <a:rPr lang="en-US" dirty="0"/>
              <a:t>Planning for the maintenance</a:t>
            </a:r>
          </a:p>
          <a:p>
            <a:pPr lvl="1">
              <a:spcBef>
                <a:spcPts val="0"/>
              </a:spcBef>
            </a:pPr>
            <a:r>
              <a:rPr lang="en-US" dirty="0"/>
              <a:t>The on-site customer should be present</a:t>
            </a:r>
          </a:p>
          <a:p>
            <a:pPr lvl="1">
              <a:spcBef>
                <a:spcPts val="0"/>
              </a:spcBef>
            </a:pPr>
            <a:r>
              <a:rPr lang="en-US" dirty="0"/>
              <a:t>Perform each maintenance task in the iteration</a:t>
            </a:r>
          </a:p>
          <a:p>
            <a:pPr lvl="1">
              <a:spcBef>
                <a:spcPts val="0"/>
              </a:spcBef>
            </a:pPr>
            <a:r>
              <a:rPr lang="en-US" dirty="0"/>
              <a:t>Documentation update after each phase</a:t>
            </a:r>
          </a:p>
          <a:p>
            <a:pPr lvl="1">
              <a:spcBef>
                <a:spcPts val="0"/>
              </a:spcBef>
            </a:pPr>
            <a:r>
              <a:rPr lang="en-US" dirty="0"/>
              <a:t>Maintenance should be testable</a:t>
            </a:r>
          </a:p>
          <a:p>
            <a:endParaRPr lang="en-US" dirty="0"/>
          </a:p>
          <a:p>
            <a:pPr marL="457200" lvl="0" indent="-311150" algn="l" rtl="0">
              <a:spcBef>
                <a:spcPts val="0"/>
              </a:spcBef>
              <a:spcAft>
                <a:spcPts val="0"/>
              </a:spcAft>
              <a:buSzPts val="1300"/>
              <a:buChar char="●"/>
            </a:pPr>
            <a:endParaRPr dirty="0"/>
          </a:p>
        </p:txBody>
      </p:sp>
    </p:spTree>
    <p:extLst>
      <p:ext uri="{BB962C8B-B14F-4D97-AF65-F5344CB8AC3E}">
        <p14:creationId xmlns:p14="http://schemas.microsoft.com/office/powerpoint/2010/main" val="90479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Case Study</a:t>
            </a:r>
            <a:endParaRPr dirty="0"/>
          </a:p>
        </p:txBody>
      </p:sp>
      <p:sp>
        <p:nvSpPr>
          <p:cNvPr id="133" name="Google Shape;133;p20"/>
          <p:cNvSpPr txBox="1">
            <a:spLocks noGrp="1"/>
          </p:cNvSpPr>
          <p:nvPr>
            <p:ph type="body" idx="1"/>
          </p:nvPr>
        </p:nvSpPr>
        <p:spPr>
          <a:xfrm>
            <a:off x="729450" y="2078875"/>
            <a:ext cx="3534640" cy="2261100"/>
          </a:xfrm>
          <a:prstGeom prst="rect">
            <a:avLst/>
          </a:prstGeom>
        </p:spPr>
        <p:txBody>
          <a:bodyPr spcFirstLastPara="1" wrap="square" lIns="91425" tIns="91425" rIns="91425" bIns="91425" anchor="t" anchorCtr="0">
            <a:noAutofit/>
          </a:bodyPr>
          <a:lstStyle/>
          <a:p>
            <a:r>
              <a:rPr lang="en-US" dirty="0"/>
              <a:t>A case study for the maintenance of a fitness system:</a:t>
            </a:r>
          </a:p>
          <a:p>
            <a:pPr lvl="1">
              <a:spcBef>
                <a:spcPts val="0"/>
              </a:spcBef>
            </a:pPr>
            <a:r>
              <a:rPr lang="en-US" dirty="0"/>
              <a:t>Maintenance team is in South Asia</a:t>
            </a:r>
          </a:p>
          <a:p>
            <a:pPr lvl="1">
              <a:spcBef>
                <a:spcPts val="0"/>
              </a:spcBef>
            </a:pPr>
            <a:r>
              <a:rPr lang="en-US" dirty="0"/>
              <a:t>Customer is in the USA</a:t>
            </a:r>
          </a:p>
          <a:p>
            <a:pPr lvl="1">
              <a:spcBef>
                <a:spcPts val="0"/>
              </a:spcBef>
            </a:pPr>
            <a:r>
              <a:rPr lang="en-US" dirty="0"/>
              <a:t>Communication is carried out with online communication tools</a:t>
            </a:r>
          </a:p>
          <a:p>
            <a:pPr marL="615950" lvl="1" indent="0">
              <a:spcBef>
                <a:spcPts val="0"/>
              </a:spcBef>
              <a:buNone/>
            </a:pPr>
            <a:endParaRPr lang="en-US" dirty="0"/>
          </a:p>
        </p:txBody>
      </p:sp>
      <p:pic>
        <p:nvPicPr>
          <p:cNvPr id="6" name="Picture 5" descr="A picture containing text, map&#10;&#10;Description automatically generated">
            <a:extLst>
              <a:ext uri="{FF2B5EF4-FFF2-40B4-BE49-F238E27FC236}">
                <a16:creationId xmlns:a16="http://schemas.microsoft.com/office/drawing/2014/main" id="{C733F568-05CA-0F4A-ABC3-178446258D30}"/>
              </a:ext>
            </a:extLst>
          </p:cNvPr>
          <p:cNvPicPr>
            <a:picLocks noChangeAspect="1"/>
          </p:cNvPicPr>
          <p:nvPr/>
        </p:nvPicPr>
        <p:blipFill>
          <a:blip r:embed="rId3"/>
          <a:stretch>
            <a:fillRect/>
          </a:stretch>
        </p:blipFill>
        <p:spPr>
          <a:xfrm>
            <a:off x="4264090" y="1025811"/>
            <a:ext cx="4566726" cy="3575957"/>
          </a:xfrm>
          <a:prstGeom prst="rect">
            <a:avLst/>
          </a:prstGeom>
        </p:spPr>
      </p:pic>
      <p:sp>
        <p:nvSpPr>
          <p:cNvPr id="7" name="Oval 6">
            <a:extLst>
              <a:ext uri="{FF2B5EF4-FFF2-40B4-BE49-F238E27FC236}">
                <a16:creationId xmlns:a16="http://schemas.microsoft.com/office/drawing/2014/main" id="{0679AF7F-5B03-EE43-BF1B-E26123CA8DDD}"/>
              </a:ext>
            </a:extLst>
          </p:cNvPr>
          <p:cNvSpPr/>
          <p:nvPr/>
        </p:nvSpPr>
        <p:spPr>
          <a:xfrm>
            <a:off x="7677432" y="2571750"/>
            <a:ext cx="121298" cy="121298"/>
          </a:xfrm>
          <a:prstGeom prst="ellipse">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048500B-9717-CD47-A3BF-2D57DA4F35E7}"/>
              </a:ext>
            </a:extLst>
          </p:cNvPr>
          <p:cNvSpPr/>
          <p:nvPr/>
        </p:nvSpPr>
        <p:spPr>
          <a:xfrm>
            <a:off x="4769391" y="2332264"/>
            <a:ext cx="121298" cy="121298"/>
          </a:xfrm>
          <a:prstGeom prst="ellipse">
            <a:avLst/>
          </a:prstGeom>
          <a:solidFill>
            <a:schemeClr val="tx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DCB42FE-F267-8B4C-893B-72D744F463CB}"/>
              </a:ext>
            </a:extLst>
          </p:cNvPr>
          <p:cNvCxnSpPr>
            <a:cxnSpLocks/>
          </p:cNvCxnSpPr>
          <p:nvPr/>
        </p:nvCxnSpPr>
        <p:spPr>
          <a:xfrm flipV="1">
            <a:off x="3853543" y="2632399"/>
            <a:ext cx="3823889" cy="60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3D7AEE4-2963-BD4F-99D9-40AE0A4E28E0}"/>
              </a:ext>
            </a:extLst>
          </p:cNvPr>
          <p:cNvCxnSpPr/>
          <p:nvPr/>
        </p:nvCxnSpPr>
        <p:spPr>
          <a:xfrm flipV="1">
            <a:off x="3368351" y="2453562"/>
            <a:ext cx="1401040" cy="485581"/>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Issues during Case Study</a:t>
            </a:r>
            <a:endParaRPr dirty="0"/>
          </a:p>
        </p:txBody>
      </p:sp>
      <p:sp>
        <p:nvSpPr>
          <p:cNvPr id="143" name="Google Shape;143;p2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r>
              <a:rPr lang="en-US" dirty="0"/>
              <a:t>Urgent emergency sprints are overriding the current sprints, and sprint goals are not meeting.</a:t>
            </a:r>
          </a:p>
          <a:p>
            <a:r>
              <a:rPr lang="en-US" dirty="0"/>
              <a:t>Rework required for the sprints that are replaced by urgent emergency sprints because there is no way to save the state of current sprint.</a:t>
            </a:r>
          </a:p>
          <a:p>
            <a:r>
              <a:rPr lang="en-US" dirty="0"/>
              <a:t>The complete system’s testing naturally impractical, and tracking error is confusing because there is no specific code version for the specific iteration.</a:t>
            </a:r>
          </a:p>
          <a:p>
            <a:endParaRPr lang="en-US" dirty="0"/>
          </a:p>
          <a:p>
            <a:pPr marL="457200" lvl="0" indent="-311150" algn="l" rtl="0">
              <a:spcBef>
                <a:spcPts val="0"/>
              </a:spcBef>
              <a:spcAft>
                <a:spcPts val="0"/>
              </a:spcAft>
              <a:buSzPts val="1300"/>
              <a:buChar char="●"/>
            </a:pPr>
            <a:endParaRPr dirty="0"/>
          </a:p>
        </p:txBody>
      </p:sp>
      <p:sp>
        <p:nvSpPr>
          <p:cNvPr id="145" name="Google Shape;145;p21"/>
          <p:cNvSpPr txBox="1"/>
          <p:nvPr/>
        </p:nvSpPr>
        <p:spPr>
          <a:xfrm>
            <a:off x="5792450" y="1230800"/>
            <a:ext cx="7023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Case Study: Analysis</a:t>
            </a:r>
            <a:endParaRPr dirty="0"/>
          </a:p>
        </p:txBody>
      </p:sp>
      <p:sp>
        <p:nvSpPr>
          <p:cNvPr id="133" name="Google Shape;133;p2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615950" lvl="1" indent="0">
              <a:spcBef>
                <a:spcPts val="0"/>
              </a:spcBef>
              <a:buNone/>
            </a:pPr>
            <a:endParaRPr lang="en-US" dirty="0"/>
          </a:p>
          <a:p>
            <a:r>
              <a:rPr lang="en-US" dirty="0"/>
              <a:t>An analysis covered three months of maintenance work and included six planned and four unplanned sprints:</a:t>
            </a:r>
          </a:p>
          <a:p>
            <a:pPr lvl="1">
              <a:spcBef>
                <a:spcPts val="0"/>
              </a:spcBef>
            </a:pPr>
            <a:r>
              <a:rPr lang="en-US" dirty="0"/>
              <a:t>Conduct interviews with scrum masters, team members and authors</a:t>
            </a:r>
          </a:p>
          <a:p>
            <a:pPr lvl="1">
              <a:spcBef>
                <a:spcPts val="0"/>
              </a:spcBef>
            </a:pPr>
            <a:r>
              <a:rPr lang="en-US" dirty="0"/>
              <a:t>They also participate in the scrum meetings during which maintenance team discussed and planned the emergency tasks with the client</a:t>
            </a:r>
          </a:p>
          <a:p>
            <a:pPr lvl="1">
              <a:spcBef>
                <a:spcPts val="0"/>
              </a:spcBef>
            </a:pPr>
            <a:endParaRPr lang="en-US" dirty="0"/>
          </a:p>
        </p:txBody>
      </p:sp>
    </p:spTree>
    <p:extLst>
      <p:ext uri="{BB962C8B-B14F-4D97-AF65-F5344CB8AC3E}">
        <p14:creationId xmlns:p14="http://schemas.microsoft.com/office/powerpoint/2010/main" val="4122272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r>
              <a:rPr lang="en" dirty="0"/>
              <a:t>Ben</a:t>
            </a:r>
            <a:r>
              <a:rPr lang="en-US" dirty="0"/>
              <a:t>e</a:t>
            </a:r>
            <a:r>
              <a:rPr lang="en" dirty="0"/>
              <a:t>fits using </a:t>
            </a:r>
            <a:r>
              <a:rPr lang="en-US" dirty="0"/>
              <a:t>Scrum Software Maintenance</a:t>
            </a:r>
            <a:br>
              <a:rPr lang="en-US" dirty="0"/>
            </a:br>
            <a:r>
              <a:rPr lang="en-US" dirty="0"/>
              <a:t>Model</a:t>
            </a:r>
            <a:br>
              <a:rPr lang="en-US" dirty="0"/>
            </a:br>
            <a:r>
              <a:rPr lang="en" dirty="0"/>
              <a:t> </a:t>
            </a:r>
            <a:endParaRPr dirty="0"/>
          </a:p>
        </p:txBody>
      </p:sp>
      <p:sp>
        <p:nvSpPr>
          <p:cNvPr id="153" name="Google Shape;153;p2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endParaRPr dirty="0"/>
          </a:p>
          <a:p>
            <a:r>
              <a:rPr lang="en-US" dirty="0"/>
              <a:t>Client satisfaction is increased</a:t>
            </a:r>
          </a:p>
          <a:p>
            <a:r>
              <a:rPr lang="en-US" dirty="0"/>
              <a:t>Maintenance engineers' morale is improved</a:t>
            </a:r>
          </a:p>
          <a:p>
            <a:r>
              <a:rPr lang="en-US" dirty="0"/>
              <a:t>Separate version for each sprint makes integration testing easy and enables testers to devise and perform the test cases according to the integration of specific iteration</a:t>
            </a:r>
          </a:p>
          <a:p>
            <a:r>
              <a:rPr lang="en-US" dirty="0"/>
              <a:t>Simplified minimal documentation in the form of use cases and test cases increase the software system maintainability and testability.</a:t>
            </a:r>
          </a:p>
          <a:p>
            <a:pPr marL="457200" lvl="0" indent="-311150" algn="l" rtl="0">
              <a:spcBef>
                <a:spcPts val="0"/>
              </a:spcBef>
              <a:spcAft>
                <a:spcPts val="0"/>
              </a:spcAft>
              <a:buSzPts val="1300"/>
              <a:buChar char="●"/>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Discussion: Personal Perspective</a:t>
            </a:r>
            <a:endParaRPr dirty="0"/>
          </a:p>
          <a:p>
            <a:pPr marL="0" lvl="0" indent="0" algn="l" rtl="0">
              <a:spcBef>
                <a:spcPts val="0"/>
              </a:spcBef>
              <a:spcAft>
                <a:spcPts val="0"/>
              </a:spcAft>
              <a:buNone/>
            </a:pPr>
            <a:endParaRPr dirty="0"/>
          </a:p>
        </p:txBody>
      </p:sp>
      <p:sp>
        <p:nvSpPr>
          <p:cNvPr id="162" name="Google Shape;162;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endParaRPr lang="en" dirty="0"/>
          </a:p>
          <a:p>
            <a:r>
              <a:rPr lang="en" dirty="0"/>
              <a:t>Positive:</a:t>
            </a:r>
          </a:p>
          <a:p>
            <a:pPr lvl="1" indent="-311150">
              <a:spcBef>
                <a:spcPts val="0"/>
              </a:spcBef>
              <a:buSzPts val="1300"/>
              <a:buFont typeface="Courier New" panose="02070309020205020404" pitchFamily="49" charset="0"/>
              <a:buChar char="o"/>
            </a:pPr>
            <a:r>
              <a:rPr lang="en" dirty="0"/>
              <a:t>This model gives us a specific process of </a:t>
            </a:r>
            <a:r>
              <a:rPr lang="en-US" dirty="0"/>
              <a:t>maintenance in detail</a:t>
            </a:r>
            <a:endParaRPr lang="en" dirty="0"/>
          </a:p>
          <a:p>
            <a:pPr lvl="1" indent="-311150">
              <a:spcBef>
                <a:spcPts val="0"/>
              </a:spcBef>
              <a:buSzPts val="1300"/>
              <a:buFont typeface="Courier New" panose="02070309020205020404" pitchFamily="49" charset="0"/>
              <a:buChar char="o"/>
            </a:pPr>
            <a:r>
              <a:rPr lang="en-US" dirty="0"/>
              <a:t>It speeds up the process of maintenance, as maintenance engineers can have individual tasks on different versions of a system</a:t>
            </a:r>
          </a:p>
          <a:p>
            <a:pPr lvl="1" indent="-311150">
              <a:spcBef>
                <a:spcPts val="0"/>
              </a:spcBef>
              <a:buSzPts val="1300"/>
              <a:buFont typeface="Courier New" panose="02070309020205020404" pitchFamily="49" charset="0"/>
              <a:buChar char="o"/>
            </a:pPr>
            <a:r>
              <a:rPr lang="en-US" dirty="0"/>
              <a:t>It increases the communication between maintenance team and customers</a:t>
            </a:r>
          </a:p>
          <a:p>
            <a:pPr lvl="1" indent="-311150">
              <a:spcBef>
                <a:spcPts val="0"/>
              </a:spcBef>
              <a:buSzPts val="1300"/>
              <a:buFont typeface="Courier New" panose="02070309020205020404" pitchFamily="49" charset="0"/>
              <a:buChar char="o"/>
            </a:pPr>
            <a:r>
              <a:rPr lang="en-US" dirty="0"/>
              <a:t>It improves code quality</a:t>
            </a:r>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Discussion: Personal Perspective</a:t>
            </a:r>
            <a:endParaRPr dirty="0"/>
          </a:p>
          <a:p>
            <a:pPr marL="0" lvl="0" indent="0" algn="l" rtl="0">
              <a:spcBef>
                <a:spcPts val="0"/>
              </a:spcBef>
              <a:spcAft>
                <a:spcPts val="0"/>
              </a:spcAft>
              <a:buNone/>
            </a:pPr>
            <a:endParaRPr dirty="0"/>
          </a:p>
        </p:txBody>
      </p:sp>
      <p:sp>
        <p:nvSpPr>
          <p:cNvPr id="162" name="Google Shape;162;p2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endParaRPr lang="en" dirty="0"/>
          </a:p>
          <a:p>
            <a:r>
              <a:rPr lang="en" dirty="0"/>
              <a:t>Negative:</a:t>
            </a:r>
          </a:p>
          <a:p>
            <a:pPr lvl="1" indent="-311150">
              <a:spcBef>
                <a:spcPts val="0"/>
              </a:spcBef>
              <a:buSzPts val="1300"/>
              <a:buFont typeface="Courier New" panose="02070309020205020404" pitchFamily="49" charset="0"/>
              <a:buChar char="o"/>
            </a:pPr>
            <a:r>
              <a:rPr lang="en-US" dirty="0"/>
              <a:t>It's hard to predict the size of unplanned or unexpected sprints</a:t>
            </a:r>
          </a:p>
          <a:p>
            <a:pPr lvl="1" indent="-311150">
              <a:spcBef>
                <a:spcPts val="0"/>
              </a:spcBef>
              <a:buSzPts val="1300"/>
              <a:buFont typeface="Courier New" panose="02070309020205020404" pitchFamily="49" charset="0"/>
              <a:buChar char="o"/>
            </a:pPr>
            <a:r>
              <a:rPr lang="en-US" dirty="0"/>
              <a:t>Version control increases the errors traceability, but it also make the software system difficult to understand</a:t>
            </a:r>
          </a:p>
          <a:p>
            <a:pPr lvl="1" indent="-311150">
              <a:spcBef>
                <a:spcPts val="0"/>
              </a:spcBef>
              <a:buSzPts val="1300"/>
              <a:buFont typeface="Courier New" panose="02070309020205020404" pitchFamily="49" charset="0"/>
              <a:buChar char="o"/>
            </a:pPr>
            <a:r>
              <a:rPr lang="en-US" dirty="0"/>
              <a:t>Only one case study is</a:t>
            </a:r>
            <a:r>
              <a:rPr lang="zh-CN" altLang="en-US" dirty="0"/>
              <a:t> </a:t>
            </a:r>
            <a:r>
              <a:rPr lang="en-US" altLang="zh-CN" dirty="0"/>
              <a:t>not sufficient to prove the performance of new model</a:t>
            </a:r>
            <a:endParaRPr lang="en-US" dirty="0"/>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US" dirty="0"/>
          </a:p>
          <a:p>
            <a:pPr lvl="1" indent="-311150">
              <a:spcBef>
                <a:spcPts val="0"/>
              </a:spcBef>
              <a:buSzPts val="1300"/>
              <a:buFont typeface="Courier New" panose="02070309020205020404" pitchFamily="49" charset="0"/>
              <a:buChar char="o"/>
            </a:pPr>
            <a:endParaRPr lang="en" dirty="0"/>
          </a:p>
        </p:txBody>
      </p:sp>
    </p:spTree>
    <p:extLst>
      <p:ext uri="{BB962C8B-B14F-4D97-AF65-F5344CB8AC3E}">
        <p14:creationId xmlns:p14="http://schemas.microsoft.com/office/powerpoint/2010/main" val="347655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7276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Conclusion</a:t>
            </a:r>
            <a:endParaRPr dirty="0"/>
          </a:p>
        </p:txBody>
      </p:sp>
      <p:sp>
        <p:nvSpPr>
          <p:cNvPr id="172" name="Google Shape;172;p2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US" dirty="0"/>
              <a:t>Maintenance is much harder than development</a:t>
            </a:r>
          </a:p>
          <a:p>
            <a:pPr marL="457200" lvl="0" indent="-311150" algn="l" rtl="0">
              <a:spcBef>
                <a:spcPts val="0"/>
              </a:spcBef>
              <a:spcAft>
                <a:spcPts val="0"/>
              </a:spcAft>
              <a:buSzPts val="1300"/>
              <a:buChar char="●"/>
            </a:pPr>
            <a:r>
              <a:rPr lang="en-US" dirty="0"/>
              <a:t>Industries should pay more attention on maintaining software systems</a:t>
            </a:r>
          </a:p>
          <a:p>
            <a:pPr lvl="0"/>
            <a:r>
              <a:rPr lang="en-US" dirty="0"/>
              <a:t>Scrum Software Maintenance Model works well but still has issues</a:t>
            </a:r>
          </a:p>
          <a:p>
            <a:pPr lvl="0"/>
            <a:r>
              <a:rPr lang="en-US" dirty="0"/>
              <a:t>Authors need to do more and more case studies to prove the performance of their model</a:t>
            </a:r>
          </a:p>
          <a:p>
            <a:pPr lvl="0"/>
            <a:r>
              <a:rPr lang="en-US" dirty="0"/>
              <a:t>In the future, we can focus on defining the size of extra sprint and specific code version</a:t>
            </a:r>
          </a:p>
          <a:p>
            <a:pPr lvl="0"/>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References</a:t>
            </a:r>
            <a:endParaRPr dirty="0"/>
          </a:p>
        </p:txBody>
      </p:sp>
      <p:sp>
        <p:nvSpPr>
          <p:cNvPr id="335" name="Google Shape;335;p42"/>
          <p:cNvSpPr txBox="1">
            <a:spLocks noGrp="1"/>
          </p:cNvSpPr>
          <p:nvPr>
            <p:ph type="body" idx="1"/>
          </p:nvPr>
        </p:nvSpPr>
        <p:spPr>
          <a:xfrm>
            <a:off x="727650" y="1889851"/>
            <a:ext cx="7688700" cy="2799600"/>
          </a:xfrm>
          <a:prstGeom prst="rect">
            <a:avLst/>
          </a:prstGeom>
        </p:spPr>
        <p:txBody>
          <a:bodyPr spcFirstLastPara="1" wrap="square" lIns="91425" tIns="91425" rIns="91425" bIns="91425" anchor="t" anchorCtr="0">
            <a:noAutofit/>
          </a:bodyPr>
          <a:lstStyle/>
          <a:p>
            <a:pPr lvl="0"/>
            <a:r>
              <a:rPr lang="en-US" dirty="0" err="1"/>
              <a:t>ur</a:t>
            </a:r>
            <a:r>
              <a:rPr lang="en-US" dirty="0"/>
              <a:t> Rehman, Fateh, et al. "</a:t>
            </a:r>
            <a:r>
              <a:rPr lang="en-US" b="1" i="1" dirty="0"/>
              <a:t>Scrum Software Maintenance Model: Efficient Software Maintenance in Agile Methodology</a:t>
            </a:r>
            <a:r>
              <a:rPr lang="en-US" dirty="0"/>
              <a:t>." 2018 21st Saudi Computer Society National Computer Conference (NCC). IEEE, 2018.</a:t>
            </a:r>
          </a:p>
          <a:p>
            <a:pPr lvl="0"/>
            <a:r>
              <a:rPr lang="en-US" dirty="0"/>
              <a:t>Glass, Robert L. "</a:t>
            </a:r>
            <a:r>
              <a:rPr lang="en-US" b="1" i="1" dirty="0"/>
              <a:t>Frequently forgotten fundamental facts about software engineering</a:t>
            </a:r>
            <a:r>
              <a:rPr lang="en-US" dirty="0"/>
              <a:t>." IEEE software 3 (2001): 112-110.</a:t>
            </a:r>
          </a:p>
          <a:p>
            <a:pPr lvl="0"/>
            <a:r>
              <a:rPr lang="en-US" dirty="0"/>
              <a:t>de Souza, Sergio </a:t>
            </a:r>
            <a:r>
              <a:rPr lang="en-US" dirty="0" err="1"/>
              <a:t>Cozzetti</a:t>
            </a:r>
            <a:r>
              <a:rPr lang="en-US" dirty="0"/>
              <a:t> B., Nicolas Anquetil, and </a:t>
            </a:r>
            <a:r>
              <a:rPr lang="en-US" dirty="0" err="1"/>
              <a:t>Káthia</a:t>
            </a:r>
            <a:r>
              <a:rPr lang="en-US" dirty="0"/>
              <a:t> M. de Oliveira. "</a:t>
            </a:r>
            <a:r>
              <a:rPr lang="en-US" b="1" i="1" dirty="0"/>
              <a:t>A study of the documentation essential to software maintenance</a:t>
            </a:r>
            <a:r>
              <a:rPr lang="en-US" dirty="0"/>
              <a:t>." Proceedings of the 23rd annual international conference on Design of communication: documenting &amp; designing for pervasive information. 2005.</a:t>
            </a:r>
          </a:p>
          <a:p>
            <a:r>
              <a:rPr lang="en-US" dirty="0"/>
              <a:t>Pino, Francisco J., et al. "</a:t>
            </a:r>
            <a:r>
              <a:rPr lang="en-US" b="1" i="1" dirty="0"/>
              <a:t>A software maintenance methodology for small organizations: </a:t>
            </a:r>
            <a:r>
              <a:rPr lang="en-US" b="1" i="1" dirty="0" err="1"/>
              <a:t>Agile_MANTEMA</a:t>
            </a:r>
            <a:r>
              <a:rPr lang="en-US" b="1" i="1" dirty="0"/>
              <a:t>.</a:t>
            </a:r>
            <a:r>
              <a:rPr lang="en-US" dirty="0"/>
              <a:t>" Journal of Software: Evolution and Process 24.8 (2012): 851-876.</a:t>
            </a:r>
          </a:p>
          <a:p>
            <a:r>
              <a:rPr lang="en-US" dirty="0" err="1"/>
              <a:t>Heeager</a:t>
            </a:r>
            <a:r>
              <a:rPr lang="en-US" dirty="0"/>
              <a:t>, </a:t>
            </a:r>
            <a:r>
              <a:rPr lang="en-US" dirty="0" err="1"/>
              <a:t>Lise</a:t>
            </a:r>
            <a:r>
              <a:rPr lang="en-US" dirty="0"/>
              <a:t> </a:t>
            </a:r>
            <a:r>
              <a:rPr lang="en-US" dirty="0" err="1"/>
              <a:t>Tordrup</a:t>
            </a:r>
            <a:r>
              <a:rPr lang="en-US" dirty="0"/>
              <a:t>, and Jeremy Rose. "</a:t>
            </a:r>
            <a:r>
              <a:rPr lang="en-US" b="1" i="1" dirty="0" err="1"/>
              <a:t>Optimising</a:t>
            </a:r>
            <a:r>
              <a:rPr lang="en-US" b="1" i="1" dirty="0"/>
              <a:t> agile development practices for the maintenance operation: nine heuristics.</a:t>
            </a:r>
            <a:r>
              <a:rPr lang="en-US" dirty="0"/>
              <a:t>" Empirical Software Engineering 20.6 (2015): 1762-1784.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Contents</a:t>
            </a:r>
            <a:endParaRPr dirty="0"/>
          </a:p>
        </p:txBody>
      </p:sp>
      <p:sp>
        <p:nvSpPr>
          <p:cNvPr id="93" name="Google Shape;93;p1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US" dirty="0"/>
              <a:t>Background</a:t>
            </a:r>
          </a:p>
          <a:p>
            <a:pPr lvl="1">
              <a:spcBef>
                <a:spcPts val="0"/>
              </a:spcBef>
            </a:pPr>
            <a:r>
              <a:rPr lang="en-US" dirty="0"/>
              <a:t>Agile</a:t>
            </a:r>
            <a:endParaRPr lang="en-US" dirty="0">
              <a:solidFill>
                <a:srgbClr val="666666"/>
              </a:solidFill>
              <a:highlight>
                <a:srgbClr val="FFFFFF"/>
              </a:highlight>
            </a:endParaRPr>
          </a:p>
          <a:p>
            <a:pPr lvl="1">
              <a:spcBef>
                <a:spcPts val="0"/>
              </a:spcBef>
            </a:pPr>
            <a:r>
              <a:rPr lang="en-US" dirty="0"/>
              <a:t>Scrum</a:t>
            </a:r>
          </a:p>
          <a:p>
            <a:pPr lvl="1">
              <a:spcBef>
                <a:spcPts val="0"/>
              </a:spcBef>
              <a:buClr>
                <a:srgbClr val="666666"/>
              </a:buClr>
            </a:pPr>
            <a:r>
              <a:rPr lang="en-US" dirty="0">
                <a:solidFill>
                  <a:srgbClr val="666666"/>
                </a:solidFill>
                <a:highlight>
                  <a:srgbClr val="FFFFFF"/>
                </a:highlight>
              </a:rPr>
              <a:t>Maintenance</a:t>
            </a:r>
            <a:endParaRPr dirty="0"/>
          </a:p>
          <a:p>
            <a:pPr marL="457200" lvl="0" indent="-311150" algn="l" rtl="0">
              <a:spcBef>
                <a:spcPts val="0"/>
              </a:spcBef>
              <a:spcAft>
                <a:spcPts val="0"/>
              </a:spcAft>
              <a:buSzPts val="1300"/>
              <a:buChar char="●"/>
            </a:pPr>
            <a:r>
              <a:rPr lang="en-US" dirty="0"/>
              <a:t>Current Approach for Maintenance</a:t>
            </a:r>
          </a:p>
          <a:p>
            <a:pPr marL="457200" lvl="0" indent="-311150" algn="l" rtl="0">
              <a:spcBef>
                <a:spcPts val="0"/>
              </a:spcBef>
              <a:spcAft>
                <a:spcPts val="0"/>
              </a:spcAft>
              <a:buSzPts val="1300"/>
              <a:buChar char="●"/>
            </a:pPr>
            <a:r>
              <a:rPr lang="en-US" dirty="0"/>
              <a:t>Motivation</a:t>
            </a:r>
            <a:endParaRPr dirty="0"/>
          </a:p>
          <a:p>
            <a:pPr marL="457200" lvl="0" indent="-311150" algn="l" rtl="0">
              <a:spcBef>
                <a:spcPts val="0"/>
              </a:spcBef>
              <a:spcAft>
                <a:spcPts val="0"/>
              </a:spcAft>
              <a:buSzPts val="1300"/>
              <a:buChar char="●"/>
            </a:pPr>
            <a:r>
              <a:rPr lang="en-US" dirty="0"/>
              <a:t>Scrum Software Maintenance Model</a:t>
            </a:r>
          </a:p>
          <a:p>
            <a:pPr marL="457200" lvl="0" indent="-311150" algn="l" rtl="0">
              <a:spcBef>
                <a:spcPts val="0"/>
              </a:spcBef>
              <a:spcAft>
                <a:spcPts val="0"/>
              </a:spcAft>
              <a:buSzPts val="1300"/>
              <a:buChar char="●"/>
            </a:pPr>
            <a:r>
              <a:rPr lang="en-US" dirty="0"/>
              <a:t>Case Study</a:t>
            </a:r>
            <a:endParaRPr dirty="0"/>
          </a:p>
          <a:p>
            <a:pPr marL="457200" lvl="0" indent="-311150" algn="l" rtl="0">
              <a:spcBef>
                <a:spcPts val="0"/>
              </a:spcBef>
              <a:spcAft>
                <a:spcPts val="0"/>
              </a:spcAft>
              <a:buSzPts val="1300"/>
              <a:buChar char="●"/>
            </a:pPr>
            <a:r>
              <a:rPr lang="en" dirty="0"/>
              <a:t>Discussion and Conclusion</a:t>
            </a:r>
            <a:endParaRPr dirty="0"/>
          </a:p>
          <a:p>
            <a:pPr marL="457200" lvl="0" indent="0" algn="l" rtl="0">
              <a:spcBef>
                <a:spcPts val="1600"/>
              </a:spcBef>
              <a:spcAft>
                <a:spcPts val="0"/>
              </a:spcAft>
              <a:buNone/>
            </a:pPr>
            <a:endParaRPr dirty="0"/>
          </a:p>
          <a:p>
            <a:pPr marL="457200" lvl="0" indent="0" algn="l" rtl="0">
              <a:spcBef>
                <a:spcPts val="1600"/>
              </a:spcBef>
              <a:spcAft>
                <a:spcPts val="1600"/>
              </a:spcAft>
              <a:buNone/>
            </a:pPr>
            <a:endParaRPr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729450" y="1318650"/>
            <a:ext cx="7688700" cy="3373200"/>
          </a:xfrm>
          <a:prstGeom prst="rect">
            <a:avLst/>
          </a:prstGeom>
        </p:spPr>
        <p:txBody>
          <a:bodyPr spcFirstLastPara="1" wrap="square" lIns="91425" tIns="91425" rIns="91425" bIns="91425" anchor="ctr" anchorCtr="0">
            <a:noAutofit/>
          </a:bodyPr>
          <a:lstStyle/>
          <a:p>
            <a:pPr lvl="0" algn="ctr"/>
            <a:r>
              <a:rPr lang="en-US" dirty="0"/>
              <a:t>Thank you!</a:t>
            </a:r>
            <a:br>
              <a:rPr lang="en-US" dirty="0"/>
            </a:br>
            <a:r>
              <a:rPr lang="en-US" dirty="0"/>
              <a:t>Questions?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 Agile</a:t>
            </a:r>
            <a:endParaRPr dirty="0"/>
          </a:p>
        </p:txBody>
      </p:sp>
      <p:sp>
        <p:nvSpPr>
          <p:cNvPr id="99" name="Google Shape;99;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lvl="0"/>
            <a:r>
              <a:rPr lang="en-US" dirty="0"/>
              <a:t>Incremental and iterative development</a:t>
            </a:r>
            <a:endParaRPr lang="en" dirty="0"/>
          </a:p>
          <a:p>
            <a:pPr lvl="0"/>
            <a:r>
              <a:rPr lang="en-US" dirty="0"/>
              <a:t>Working Software </a:t>
            </a:r>
          </a:p>
          <a:p>
            <a:pPr lvl="0"/>
            <a:r>
              <a:rPr lang="en-US" dirty="0"/>
              <a:t>Customer Collaboration </a:t>
            </a:r>
          </a:p>
          <a:p>
            <a:pPr lvl="0"/>
            <a:r>
              <a:rPr lang="en-US" dirty="0"/>
              <a:t>Adaptability to change</a:t>
            </a:r>
          </a:p>
          <a:p>
            <a:pPr lvl="0"/>
            <a:r>
              <a:rPr lang="en-US" dirty="0"/>
              <a:t>Various frameworks based on team size, project duration, budget, stability etc. </a:t>
            </a:r>
          </a:p>
          <a:p>
            <a:pPr lvl="0"/>
            <a:r>
              <a:rPr lang="en-US" dirty="0"/>
              <a:t>Scrum, XP, Lean, Kanban, Crystal</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 Scrum</a:t>
            </a:r>
            <a:endParaRPr dirty="0"/>
          </a:p>
        </p:txBody>
      </p:sp>
      <p:sp>
        <p:nvSpPr>
          <p:cNvPr id="99" name="Google Shape;99;p1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lvl="0"/>
            <a:r>
              <a:rPr lang="en-US" dirty="0"/>
              <a:t>More than 50% projects follow Scrum</a:t>
            </a:r>
          </a:p>
          <a:p>
            <a:pPr lvl="0"/>
            <a:endParaRPr lang="en-US" sz="1100" dirty="0"/>
          </a:p>
        </p:txBody>
      </p:sp>
      <p:pic>
        <p:nvPicPr>
          <p:cNvPr id="2" name="Picture 1">
            <a:extLst>
              <a:ext uri="{FF2B5EF4-FFF2-40B4-BE49-F238E27FC236}">
                <a16:creationId xmlns:a16="http://schemas.microsoft.com/office/drawing/2014/main" id="{795ED786-5FE8-DA4C-9A7D-6471678015DB}"/>
              </a:ext>
            </a:extLst>
          </p:cNvPr>
          <p:cNvPicPr>
            <a:picLocks noChangeAspect="1"/>
          </p:cNvPicPr>
          <p:nvPr/>
        </p:nvPicPr>
        <p:blipFill>
          <a:blip r:embed="rId3"/>
          <a:stretch>
            <a:fillRect/>
          </a:stretch>
        </p:blipFill>
        <p:spPr>
          <a:xfrm>
            <a:off x="984250" y="2444620"/>
            <a:ext cx="4716835" cy="2612410"/>
          </a:xfrm>
          <a:prstGeom prst="rect">
            <a:avLst/>
          </a:prstGeom>
        </p:spPr>
      </p:pic>
    </p:spTree>
    <p:extLst>
      <p:ext uri="{BB962C8B-B14F-4D97-AF65-F5344CB8AC3E}">
        <p14:creationId xmlns:p14="http://schemas.microsoft.com/office/powerpoint/2010/main" val="1565554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 Maintenance</a:t>
            </a:r>
            <a:endParaRPr dirty="0"/>
          </a:p>
        </p:txBody>
      </p:sp>
      <p:sp>
        <p:nvSpPr>
          <p:cNvPr id="121" name="Google Shape;121;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r>
              <a:rPr lang="en-US" dirty="0"/>
              <a:t>Traditionally industries have different team for development vs. maintenance</a:t>
            </a:r>
          </a:p>
          <a:p>
            <a:pPr lvl="1" indent="-311150">
              <a:spcBef>
                <a:spcPts val="0"/>
              </a:spcBef>
              <a:buSzPts val="1300"/>
              <a:buFont typeface="Courier New" panose="02070309020205020404" pitchFamily="49" charset="0"/>
              <a:buChar char="o"/>
            </a:pPr>
            <a:r>
              <a:rPr lang="en-US" dirty="0"/>
              <a:t>Development: Senior engineers</a:t>
            </a:r>
          </a:p>
          <a:p>
            <a:pPr lvl="1" indent="-311150">
              <a:spcBef>
                <a:spcPts val="0"/>
              </a:spcBef>
              <a:buSzPts val="1300"/>
              <a:buFont typeface="Courier New" panose="02070309020205020404" pitchFamily="49" charset="0"/>
              <a:buChar char="o"/>
            </a:pPr>
            <a:r>
              <a:rPr lang="en-US" dirty="0"/>
              <a:t>Maintenance: Junior engineers</a:t>
            </a:r>
          </a:p>
          <a:p>
            <a:r>
              <a:rPr lang="en-US" dirty="0"/>
              <a:t>Patching an existing system is always a risk</a:t>
            </a:r>
          </a:p>
          <a:p>
            <a:r>
              <a:rPr lang="en-US" dirty="0"/>
              <a:t>Legacy system is often a monolith</a:t>
            </a:r>
          </a:p>
          <a:p>
            <a:r>
              <a:rPr lang="en-US" dirty="0"/>
              <a:t>Difficult to estimate and point size</a:t>
            </a:r>
          </a:p>
          <a:p>
            <a:r>
              <a:rPr lang="en-US" dirty="0"/>
              <a:t>Difficult to understand somebody else’s code</a:t>
            </a:r>
          </a:p>
          <a:p>
            <a:pPr lvl="1" indent="-311150">
              <a:spcBef>
                <a:spcPts val="0"/>
              </a:spcBef>
              <a:buSzPts val="1300"/>
              <a:buFont typeface="Courier New" panose="02070309020205020404" pitchFamily="49" charset="0"/>
              <a:buChar char="o"/>
            </a:pPr>
            <a:r>
              <a:rPr lang="en-US" dirty="0"/>
              <a:t>Developers are often frustrated and bored</a:t>
            </a:r>
          </a:p>
          <a:p>
            <a:endParaRPr lang="en-US" dirty="0"/>
          </a:p>
          <a:p>
            <a:pPr lvl="1" indent="-311150">
              <a:spcBef>
                <a:spcPts val="0"/>
              </a:spcBef>
              <a:buSzPts val="1300"/>
              <a:buFont typeface="Courier New" panose="02070309020205020404" pitchFamily="49" charset="0"/>
              <a:buChar char="o"/>
            </a:pPr>
            <a:endParaRPr lang="en-US" dirty="0"/>
          </a:p>
        </p:txBody>
      </p:sp>
    </p:spTree>
    <p:extLst>
      <p:ext uri="{BB962C8B-B14F-4D97-AF65-F5344CB8AC3E}">
        <p14:creationId xmlns:p14="http://schemas.microsoft.com/office/powerpoint/2010/main" val="81859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 Maintenance</a:t>
            </a:r>
            <a:endParaRPr dirty="0"/>
          </a:p>
        </p:txBody>
      </p:sp>
      <p:sp>
        <p:nvSpPr>
          <p:cNvPr id="121" name="Google Shape;121;p18"/>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US" dirty="0"/>
              <a:t>Common cases for maintenance</a:t>
            </a:r>
          </a:p>
          <a:p>
            <a:pPr lvl="1" indent="-311150">
              <a:spcBef>
                <a:spcPts val="0"/>
              </a:spcBef>
              <a:buSzPts val="1300"/>
              <a:buFont typeface="Courier New" panose="02070309020205020404" pitchFamily="49" charset="0"/>
              <a:buChar char="o"/>
            </a:pPr>
            <a:r>
              <a:rPr lang="en-US" dirty="0"/>
              <a:t>Bug fixes, security or performance improvement</a:t>
            </a:r>
          </a:p>
          <a:p>
            <a:pPr lvl="1" indent="-311150">
              <a:spcBef>
                <a:spcPts val="0"/>
              </a:spcBef>
              <a:buSzPts val="1300"/>
              <a:buFont typeface="Courier New" panose="02070309020205020404" pitchFamily="49" charset="0"/>
              <a:buChar char="o"/>
            </a:pPr>
            <a:r>
              <a:rPr lang="en-US" dirty="0"/>
              <a:t>New functionalities</a:t>
            </a:r>
          </a:p>
          <a:p>
            <a:pPr lvl="1" indent="-311150">
              <a:spcBef>
                <a:spcPts val="0"/>
              </a:spcBef>
              <a:buSzPts val="1300"/>
              <a:buFont typeface="Courier New" panose="02070309020205020404" pitchFamily="49" charset="0"/>
              <a:buChar char="o"/>
            </a:pPr>
            <a:r>
              <a:rPr lang="en-US" dirty="0"/>
              <a:t>Comply with new laws and policies</a:t>
            </a:r>
            <a:endParaRPr dirty="0"/>
          </a:p>
          <a:p>
            <a:pPr marL="457200" lvl="0" indent="-311150" algn="l" rtl="0">
              <a:spcBef>
                <a:spcPts val="0"/>
              </a:spcBef>
              <a:spcAft>
                <a:spcPts val="0"/>
              </a:spcAft>
              <a:buSzPts val="1300"/>
              <a:buChar char="●"/>
            </a:pPr>
            <a:r>
              <a:rPr lang="en-US" dirty="0"/>
              <a:t>60/60 rules of software (Glass, 2001)</a:t>
            </a:r>
          </a:p>
          <a:p>
            <a:pPr lvl="1" indent="-311150">
              <a:spcBef>
                <a:spcPts val="0"/>
              </a:spcBef>
              <a:buSzPts val="1300"/>
              <a:buFont typeface="Courier New" panose="02070309020205020404" pitchFamily="49" charset="0"/>
              <a:buChar char="o"/>
            </a:pPr>
            <a:r>
              <a:rPr lang="en-US" dirty="0"/>
              <a:t>Maintenance 40% to 80% (60 % average) of software cost</a:t>
            </a:r>
          </a:p>
          <a:p>
            <a:pPr lvl="1" indent="-311150">
              <a:spcBef>
                <a:spcPts val="0"/>
              </a:spcBef>
              <a:buSzPts val="1300"/>
              <a:buFont typeface="Courier New" panose="02070309020205020404" pitchFamily="49" charset="0"/>
              <a:buChar char="o"/>
            </a:pPr>
            <a:r>
              <a:rPr lang="en-US" dirty="0"/>
              <a:t>Enhancement roughly 60%</a:t>
            </a:r>
          </a:p>
          <a:p>
            <a:pPr lvl="1" indent="-311150">
              <a:spcBef>
                <a:spcPts val="0"/>
              </a:spcBef>
              <a:buSzPts val="1300"/>
              <a:buFont typeface="Courier New" panose="02070309020205020404" pitchFamily="49" charset="0"/>
              <a:buChar char="o"/>
            </a:pPr>
            <a:r>
              <a:rPr lang="en-US" dirty="0"/>
              <a:t>Error correction 17%</a:t>
            </a:r>
            <a:endParaRPr dirty="0"/>
          </a:p>
          <a:p>
            <a:pPr marL="457200" lvl="0" indent="-311150" algn="l" rtl="0">
              <a:spcBef>
                <a:spcPts val="0"/>
              </a:spcBef>
              <a:spcAft>
                <a:spcPts val="0"/>
              </a:spcAft>
              <a:buSzPts val="1300"/>
              <a:buChar char="●"/>
            </a:pPr>
            <a:r>
              <a:rPr lang="en-US" dirty="0"/>
              <a:t>30% of dominant maintenance activity just to understand the system (Glass, 2001)</a:t>
            </a:r>
          </a:p>
        </p:txBody>
      </p:sp>
    </p:spTree>
    <p:extLst>
      <p:ext uri="{BB962C8B-B14F-4D97-AF65-F5344CB8AC3E}">
        <p14:creationId xmlns:p14="http://schemas.microsoft.com/office/powerpoint/2010/main" val="1944680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Current Approach for Maintenance</a:t>
            </a:r>
            <a:endParaRPr dirty="0"/>
          </a:p>
        </p:txBody>
      </p:sp>
      <p:sp>
        <p:nvSpPr>
          <p:cNvPr id="105" name="Google Shape;105;p16"/>
          <p:cNvSpPr txBox="1">
            <a:spLocks noGrp="1"/>
          </p:cNvSpPr>
          <p:nvPr>
            <p:ph type="body" idx="1"/>
          </p:nvPr>
        </p:nvSpPr>
        <p:spPr>
          <a:xfrm>
            <a:off x="729450" y="2078874"/>
            <a:ext cx="7688700" cy="2564687"/>
          </a:xfrm>
          <a:prstGeom prst="rect">
            <a:avLst/>
          </a:prstGeom>
        </p:spPr>
        <p:txBody>
          <a:bodyPr spcFirstLastPara="1" wrap="square" lIns="91425" tIns="91425" rIns="91425" bIns="91425" anchor="t" anchorCtr="0">
            <a:noAutofit/>
          </a:bodyPr>
          <a:lstStyle/>
          <a:p>
            <a:r>
              <a:rPr lang="en-US" dirty="0"/>
              <a:t>Maintenance teams start practising agile maintenance</a:t>
            </a:r>
          </a:p>
          <a:p>
            <a:pPr lvl="1" indent="-310896">
              <a:spcBef>
                <a:spcPts val="0"/>
              </a:spcBef>
            </a:pPr>
            <a:r>
              <a:rPr lang="en-US" dirty="0"/>
              <a:t>agile methodologies  are widely adopted by software development community and produce high-quality software systems</a:t>
            </a:r>
          </a:p>
          <a:p>
            <a:pPr lvl="1">
              <a:spcBef>
                <a:spcPts val="0"/>
              </a:spcBef>
            </a:pPr>
            <a:endParaRPr lang="en-US" dirty="0"/>
          </a:p>
          <a:p>
            <a:pPr lvl="1">
              <a:spcBef>
                <a:spcPts val="0"/>
              </a:spcBef>
            </a:pPr>
            <a:endParaRPr lang="en-US" dirty="0"/>
          </a:p>
          <a:p>
            <a:r>
              <a:rPr lang="en-US" dirty="0"/>
              <a:t>However, software development and maintenance are different, and we can’t use the same procedure for maintaining the software</a:t>
            </a:r>
          </a:p>
          <a:p>
            <a:pPr lvl="1" indent="-310896">
              <a:spcBef>
                <a:spcPts val="0"/>
              </a:spcBef>
            </a:pPr>
            <a:r>
              <a:rPr lang="en-US" dirty="0"/>
              <a:t>development vs. maintenance</a:t>
            </a:r>
          </a:p>
          <a:p>
            <a:pPr lvl="1" indent="-310896">
              <a:spcBef>
                <a:spcPts val="0"/>
              </a:spcBef>
            </a:pPr>
            <a:r>
              <a:rPr lang="en-US" dirty="0"/>
              <a:t>less documentation </a:t>
            </a:r>
            <a:r>
              <a:rPr lang="en-US" b="1" dirty="0"/>
              <a:t>vs.</a:t>
            </a:r>
            <a:r>
              <a:rPr lang="en-US" dirty="0"/>
              <a:t> up-to-date documentation (Souza, 2005)</a:t>
            </a:r>
          </a:p>
          <a:p>
            <a:pPr lvl="1" indent="-310896">
              <a:spcBef>
                <a:spcPts val="0"/>
              </a:spcBef>
            </a:pPr>
            <a:r>
              <a:rPr lang="en-US" dirty="0"/>
              <a:t>no interruption when development </a:t>
            </a:r>
            <a:r>
              <a:rPr lang="en-US" b="1" dirty="0"/>
              <a:t>vs. </a:t>
            </a:r>
            <a:r>
              <a:rPr lang="en-US" dirty="0"/>
              <a:t>urgent emergency customer involvement during maintenance</a:t>
            </a:r>
          </a:p>
          <a:p>
            <a:pPr lvl="1" indent="-310896">
              <a:spcBef>
                <a:spcPts val="0"/>
              </a:spcBef>
            </a:pPr>
            <a:endParaRPr lang="en-US" b="1" dirty="0"/>
          </a:p>
          <a:p>
            <a:endParaRPr lang="en-US" dirty="0"/>
          </a:p>
          <a:p>
            <a:pPr marL="457200" lvl="0" indent="-317500" algn="l" rtl="0">
              <a:spcBef>
                <a:spcPts val="0"/>
              </a:spcBef>
              <a:spcAft>
                <a:spcPts val="0"/>
              </a:spcAft>
              <a:buSzPts val="1400"/>
              <a:buChar char="●"/>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r>
              <a:rPr lang="en" dirty="0"/>
              <a:t>Motivation</a:t>
            </a:r>
            <a:endParaRPr dirty="0"/>
          </a:p>
        </p:txBody>
      </p:sp>
      <p:sp>
        <p:nvSpPr>
          <p:cNvPr id="111" name="Google Shape;111;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r>
              <a:rPr lang="en-US" dirty="0"/>
              <a:t>Maintenance teams face challenges while working with agile methodologies because maintenance and development are different processes</a:t>
            </a:r>
          </a:p>
          <a:p>
            <a:endParaRPr lang="en-US" dirty="0"/>
          </a:p>
          <a:p>
            <a:r>
              <a:rPr lang="en-US" dirty="0"/>
              <a:t>Agile software development life cycle doesn’t have the specific mechanism for maintenance</a:t>
            </a:r>
          </a:p>
          <a:p>
            <a:endParaRPr lang="en-US" dirty="0"/>
          </a:p>
          <a:p>
            <a:r>
              <a:rPr lang="en-US" dirty="0"/>
              <a:t>Mainly to solve the question:</a:t>
            </a:r>
          </a:p>
          <a:p>
            <a:pPr lvl="1"/>
            <a:r>
              <a:rPr lang="en-US" dirty="0"/>
              <a:t>how to handle the urgent emergency customer requests during the agile maintenance sprints?</a:t>
            </a:r>
          </a:p>
          <a:p>
            <a:pPr lvl="1"/>
            <a:endParaRPr lang="en-US" dirty="0"/>
          </a:p>
          <a:p>
            <a:pPr marL="457200" lvl="0" indent="-311150" algn="l" rtl="0">
              <a:spcBef>
                <a:spcPts val="0"/>
              </a:spcBef>
              <a:spcAft>
                <a:spcPts val="0"/>
              </a:spcAft>
              <a:buSzPts val="1300"/>
              <a:buChar char="●"/>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r>
              <a:rPr lang="en-US" dirty="0"/>
              <a:t>Scrum Software Maintenance Model</a:t>
            </a:r>
          </a:p>
        </p:txBody>
      </p:sp>
      <p:sp>
        <p:nvSpPr>
          <p:cNvPr id="127" name="Google Shape;127;p1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r>
              <a:rPr lang="en-US" dirty="0"/>
              <a:t>Authors design a scrum software maintenance model to handle urgent emergency customer requests in parallel with regular sprints</a:t>
            </a:r>
          </a:p>
          <a:p>
            <a:endParaRPr lang="en-US" dirty="0"/>
          </a:p>
          <a:p>
            <a:r>
              <a:rPr lang="en-US" dirty="0"/>
              <a:t>Inspiration:</a:t>
            </a:r>
          </a:p>
          <a:p>
            <a:pPr lvl="1">
              <a:spcBef>
                <a:spcPts val="0"/>
              </a:spcBef>
            </a:pPr>
            <a:r>
              <a:rPr lang="en-US" dirty="0"/>
              <a:t>The finding from Pino (2012): define two different types of sprints – unplanned or unexpected short sprints and planned or regular long sprints</a:t>
            </a:r>
          </a:p>
          <a:p>
            <a:pPr lvl="1">
              <a:spcBef>
                <a:spcPts val="0"/>
              </a:spcBef>
            </a:pPr>
            <a:r>
              <a:rPr lang="en-US" dirty="0"/>
              <a:t>The finding from </a:t>
            </a:r>
            <a:r>
              <a:rPr lang="en-US" dirty="0" err="1"/>
              <a:t>Heeager</a:t>
            </a:r>
            <a:r>
              <a:rPr lang="en-US" dirty="0"/>
              <a:t> (2015): create a buffer – some extra time that is not allocated to any task and can be used later for unexpected tasks</a:t>
            </a:r>
          </a:p>
          <a:p>
            <a:pPr lvl="1">
              <a:spcBef>
                <a:spcPts val="0"/>
              </a:spcBef>
            </a:pPr>
            <a:endParaRPr lang="en-US" dirty="0"/>
          </a:p>
          <a:p>
            <a:endParaRPr lang="en-US" dirty="0"/>
          </a:p>
          <a:p>
            <a:pPr marL="457200" lvl="0" indent="-311150" algn="l" rtl="0">
              <a:spcBef>
                <a:spcPts val="0"/>
              </a:spcBef>
              <a:spcAft>
                <a:spcPts val="0"/>
              </a:spcAft>
              <a:buSzPts val="1300"/>
              <a:buChar char="●"/>
            </a:pPr>
            <a:endParaRPr dirty="0"/>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3987</TotalTime>
  <Words>2365</Words>
  <Application>Microsoft Macintosh PowerPoint</Application>
  <PresentationFormat>On-screen Show (16:9)</PresentationFormat>
  <Paragraphs>181</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Courier New</vt:lpstr>
      <vt:lpstr>Raleway</vt:lpstr>
      <vt:lpstr>Microsoft Yahei</vt:lpstr>
      <vt:lpstr>Lato</vt:lpstr>
      <vt:lpstr>Arial</vt:lpstr>
      <vt:lpstr>Streamline</vt:lpstr>
      <vt:lpstr>Scrum Software Maintenance Model: Efficient Software Maintenance in Agile Methodology</vt:lpstr>
      <vt:lpstr>Contents</vt:lpstr>
      <vt:lpstr>Background: Agile</vt:lpstr>
      <vt:lpstr>Background: Scrum</vt:lpstr>
      <vt:lpstr>Background: Maintenance</vt:lpstr>
      <vt:lpstr>Background: Maintenance</vt:lpstr>
      <vt:lpstr>Current Approach for Maintenance</vt:lpstr>
      <vt:lpstr>Motivation</vt:lpstr>
      <vt:lpstr>Scrum Software Maintenance Model</vt:lpstr>
      <vt:lpstr>Scrum Software Maintenance Model: Process</vt:lpstr>
      <vt:lpstr>Scrum Software Maintenance Model: Emphasis</vt:lpstr>
      <vt:lpstr>Case Study</vt:lpstr>
      <vt:lpstr>Issues during Case Study</vt:lpstr>
      <vt:lpstr>Case Study: Analysis</vt:lpstr>
      <vt:lpstr>Benefits using Scrum Software Maintenance Model  </vt:lpstr>
      <vt:lpstr>Discussion: Personal Perspective </vt:lpstr>
      <vt:lpstr>Discussion: Personal Perspective </vt:lpstr>
      <vt:lpstr>Conclusion</vt:lpstr>
      <vt:lpstr>References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Software Maintenance Model: Efficient Software Maintenance in Agile Methodology</dc:title>
  <cp:lastModifiedBy>Microsoft Office User</cp:lastModifiedBy>
  <cp:revision>101</cp:revision>
  <dcterms:modified xsi:type="dcterms:W3CDTF">2020-04-02T21:04:02Z</dcterms:modified>
</cp:coreProperties>
</file>