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8" r:id="rId2"/>
    <p:sldId id="259" r:id="rId3"/>
    <p:sldId id="268" r:id="rId4"/>
    <p:sldId id="269" r:id="rId5"/>
    <p:sldId id="267"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1"/>
    <p:restoredTop sz="74150"/>
  </p:normalViewPr>
  <p:slideViewPr>
    <p:cSldViewPr snapToGrid="0" snapToObjects="1">
      <p:cViewPr varScale="1">
        <p:scale>
          <a:sx n="124" d="100"/>
          <a:sy n="124" d="100"/>
        </p:scale>
        <p:origin x="21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4/10/20</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3A2DE-044C-EF40-AA5C-6686A7C1F800}" type="datetimeFigureOut">
              <a:rPr kumimoji="1" lang="zh-CN" altLang="en-US" smtClean="0"/>
              <a:t>2020/4/10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66612-061B-D54E-BFC9-0CA929F70007}" type="slidenum">
              <a:rPr kumimoji="1" lang="zh-CN" altLang="en-US" smtClean="0"/>
              <a:t>‹#›</a:t>
            </a:fld>
            <a:endParaRPr kumimoji="1" lang="zh-CN" altLang="en-US"/>
          </a:p>
        </p:txBody>
      </p:sp>
    </p:spTree>
    <p:extLst>
      <p:ext uri="{BB962C8B-B14F-4D97-AF65-F5344CB8AC3E}">
        <p14:creationId xmlns:p14="http://schemas.microsoft.com/office/powerpoint/2010/main" val="392127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latin typeface="Times New Roman" panose="02020603050405020304" pitchFamily="18" charset="0"/>
                <a:cs typeface="Times New Roman" panose="02020603050405020304" pitchFamily="18" charset="0"/>
              </a:rPr>
              <a:t>We have already been familiar with the concept of Microservices from </a:t>
            </a:r>
            <a:r>
              <a:rPr kumimoji="1" lang="en-US" altLang="zh-CN" dirty="0" err="1">
                <a:latin typeface="Times New Roman" panose="02020603050405020304" pitchFamily="18" charset="0"/>
                <a:cs typeface="Times New Roman" panose="02020603050405020304" pitchFamily="18" charset="0"/>
              </a:rPr>
              <a:t>Jiaye</a:t>
            </a:r>
            <a:r>
              <a:rPr kumimoji="1" lang="en-US" altLang="zh-CN" dirty="0">
                <a:latin typeface="Times New Roman" panose="02020603050405020304" pitchFamily="18" charset="0"/>
                <a:cs typeface="Times New Roman" panose="02020603050405020304" pitchFamily="18" charset="0"/>
              </a:rPr>
              <a:t> Zhu’s presentation. </a:t>
            </a:r>
            <a:r>
              <a:rPr lang="en-US" altLang="zh-CN" sz="1200" kern="1200" dirty="0">
                <a:solidFill>
                  <a:schemeClr val="tx1"/>
                </a:solidFill>
                <a:effectLst/>
                <a:latin typeface="+mn-lt"/>
                <a:ea typeface="+mn-ea"/>
                <a:cs typeface="+mn-cs"/>
              </a:rPr>
              <a:t>Microservices-based solutions are currently gaining momentum because they do not have the disadvantages of traditional monolithic architectures. This approach is at an early stage of its development, and in view of this, it is important to understand the performance of its design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endParaRPr kumimoji="1"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2</a:t>
            </a:fld>
            <a:endParaRPr kumimoji="1" lang="zh-CN" altLang="en-US"/>
          </a:p>
        </p:txBody>
      </p:sp>
    </p:spTree>
    <p:extLst>
      <p:ext uri="{BB962C8B-B14F-4D97-AF65-F5344CB8AC3E}">
        <p14:creationId xmlns:p14="http://schemas.microsoft.com/office/powerpoint/2010/main" val="1375439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synchronous communication provided by the REST mechanism is simple and well-known, easy to test, and firewall-friendly. However, it is not ideal for some scenarios because of </a:t>
            </a:r>
            <a:r>
              <a:rPr lang="en-US" altLang="zh-CN" sz="1200" b="1" kern="1200" dirty="0">
                <a:solidFill>
                  <a:schemeClr val="tx1"/>
                </a:solidFill>
                <a:effectLst/>
                <a:latin typeface="+mn-lt"/>
                <a:ea typeface="+mn-ea"/>
                <a:cs typeface="+mn-cs"/>
              </a:rPr>
              <a:t>the blocking of the clients</a:t>
            </a:r>
            <a:r>
              <a:rPr lang="en-US" altLang="zh-CN" sz="1200" kern="1200" dirty="0">
                <a:solidFill>
                  <a:schemeClr val="tx1"/>
                </a:solidFill>
                <a:effectLst/>
                <a:latin typeface="+mn-lt"/>
                <a:ea typeface="+mn-ea"/>
                <a:cs typeface="+mn-cs"/>
              </a:rPr>
              <a:t>. Asynchronous messaging and event-driven communications can be implemented to propagate changes between microservices.</a:t>
            </a:r>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asynchronous messaging design pattern is preferred when there is a large volume of data that needs to be processed and also when no immediate response is expected.</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13</a:t>
            </a:fld>
            <a:endParaRPr kumimoji="1" lang="zh-CN" altLang="en-US"/>
          </a:p>
        </p:txBody>
      </p:sp>
    </p:spTree>
    <p:extLst>
      <p:ext uri="{BB962C8B-B14F-4D97-AF65-F5344CB8AC3E}">
        <p14:creationId xmlns:p14="http://schemas.microsoft.com/office/powerpoint/2010/main" val="305098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case study was implemented using the Asynchronous Messaging design pattern, as shown in Figure 2.b. A queue structure is introduced between the Reservation and the Builder microservices using RabbitMQ since the service time of a request in the Builder is much longer than that in the Reservation.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 queue in RabbitMQ is an ordered collection of messages which are enqueued and consumed in a FIFO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scenario ends with the transfer of the pdf-formatted ticket to the client. The reason we implemented RabbitMQ instead of any other message broker products is because of it provides the state of the messages (consumed, rejected, acknowledged, etc.) in the ecosystem. Most of the message brokers are stateless and assume that the consumer keeps track of what has been consumed.</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14</a:t>
            </a:fld>
            <a:endParaRPr kumimoji="1" lang="zh-CN" altLang="en-US"/>
          </a:p>
        </p:txBody>
      </p:sp>
    </p:spTree>
    <p:extLst>
      <p:ext uri="{BB962C8B-B14F-4D97-AF65-F5344CB8AC3E}">
        <p14:creationId xmlns:p14="http://schemas.microsoft.com/office/powerpoint/2010/main" val="97535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authors found using </a:t>
            </a:r>
            <a:r>
              <a:rPr lang="en-US" altLang="zh-CN" dirty="0"/>
              <a:t>Asynchronous Messaging is able to let us minimize the packet loss with lower configurations.</a:t>
            </a:r>
            <a:br>
              <a:rPr lang="en-US" altLang="zh-CN" dirty="0"/>
            </a:br>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15</a:t>
            </a:fld>
            <a:endParaRPr kumimoji="1" lang="zh-CN" altLang="en-US"/>
          </a:p>
        </p:txBody>
      </p:sp>
    </p:spTree>
    <p:extLst>
      <p:ext uri="{BB962C8B-B14F-4D97-AF65-F5344CB8AC3E}">
        <p14:creationId xmlns:p14="http://schemas.microsoft.com/office/powerpoint/2010/main" val="220856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Configuring the egress rate of RabbitMQ via its management plugin appropriately can let us save half of the CPU utilization, in order to avoid unnecessary energy consumption.</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16</a:t>
            </a:fld>
            <a:endParaRPr kumimoji="1" lang="zh-CN" altLang="en-US"/>
          </a:p>
        </p:txBody>
      </p:sp>
    </p:spTree>
    <p:extLst>
      <p:ext uri="{BB962C8B-B14F-4D97-AF65-F5344CB8AC3E}">
        <p14:creationId xmlns:p14="http://schemas.microsoft.com/office/powerpoint/2010/main" val="272858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From this paper, we know that </a:t>
            </a:r>
            <a:r>
              <a:rPr lang="en-US" altLang="zh-CN" sz="1200" kern="1200" dirty="0">
                <a:solidFill>
                  <a:schemeClr val="tx1"/>
                </a:solidFill>
                <a:effectLst/>
                <a:latin typeface="+mn-lt"/>
                <a:ea typeface="+mn-ea"/>
                <a:cs typeface="+mn-cs"/>
              </a:rPr>
              <a:t>there is no single microservices pattern that is better than the other in general. Developing these microservices architecture and patterns will need more effort, but they worth it. The easiest way to evaluate the success of microservices is to ensure that they meet or exceed monolithic pre-migration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Microservices architectures are still immature. Therefore, best practices of their use are critical to their successful adaptation and incorporation in the future of SOA.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17</a:t>
            </a:fld>
            <a:endParaRPr kumimoji="1" lang="zh-CN" altLang="en-US"/>
          </a:p>
        </p:txBody>
      </p:sp>
    </p:spTree>
    <p:extLst>
      <p:ext uri="{BB962C8B-B14F-4D97-AF65-F5344CB8AC3E}">
        <p14:creationId xmlns:p14="http://schemas.microsoft.com/office/powerpoint/2010/main" val="416076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Until now, a lot of design patterns have been proposed. This paper implemented various applications using the </a:t>
            </a:r>
            <a:r>
              <a:rPr lang="en-US" altLang="zh-CN" sz="1200" kern="1200" dirty="0">
                <a:solidFill>
                  <a:schemeClr val="tx1"/>
                </a:solidFill>
                <a:effectLst/>
                <a:latin typeface="+mn-lt"/>
                <a:ea typeface="+mn-ea"/>
                <a:cs typeface="+mn-cs"/>
              </a:rPr>
              <a:t>API Gateway, Chain of Responsibility, and Asynchronous Messaging design patterns. Let’s look at API Gateway first.</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3</a:t>
            </a:fld>
            <a:endParaRPr kumimoji="1" lang="zh-CN" altLang="en-US"/>
          </a:p>
        </p:txBody>
      </p:sp>
    </p:spTree>
    <p:extLst>
      <p:ext uri="{BB962C8B-B14F-4D97-AF65-F5344CB8AC3E}">
        <p14:creationId xmlns:p14="http://schemas.microsoft.com/office/powerpoint/2010/main" val="33671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All experiments use the following 3 main components; a tester, an analyzer and web resources implemented in microservices related to the experiment. The tester generates web customer requests that are executed by the microservice environment. All experiments evaluated the response time of an implemented application, i.e., the time it takes to process a request, by subjecting the application to a maximum load. To this effect, the tester was implemented as a multi- threaded structure which generates a predetermined number of threads. Each thread issues 3000 requests back-to-back in an asynchronous manner, and when all the responses to the requests are received, the thread is deleted.</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Each thread records the time at which a request is issued and the time at which the response to the request is received in a text file. All the text files generated in the experiment are processed by the analyzer in order to calculate the mean and confidence interval of the response time, also the 95th percentile of the response time. The latter metric is a value of the response time such that only 5% of the sample response times are higher. We note that this is a more meaningful metric in Service Level Agreements (SLAs) than the mean, since it provides a statistical upper bound.</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4</a:t>
            </a:fld>
            <a:endParaRPr kumimoji="1" lang="zh-CN" altLang="en-US"/>
          </a:p>
        </p:txBody>
      </p:sp>
    </p:spTree>
    <p:extLst>
      <p:ext uri="{BB962C8B-B14F-4D97-AF65-F5344CB8AC3E}">
        <p14:creationId xmlns:p14="http://schemas.microsoft.com/office/powerpoint/2010/main" val="85718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An API Gateway acts as a single entry point for requests and based on the nature of a request it invokes an appropriate sub-service. The authors implemented an online theater system using this pattern on a 4 core Intel CPU (2.0 GHz) with 16 GB RAM server. The system consists of four services: Movies, Sessions, Tickets and Reservations. From the testing result, we can clearly see that for the tail of the response time distribution, the further away it is from the mean, the longer the tail is. For instance, for a single thread, the average response time is 3.82 </a:t>
            </a:r>
            <a:r>
              <a:rPr lang="en-US" altLang="zh-CN" sz="1200" kern="1200" dirty="0" err="1">
                <a:solidFill>
                  <a:schemeClr val="tx1"/>
                </a:solidFill>
                <a:effectLst/>
                <a:latin typeface="+mn-lt"/>
                <a:ea typeface="+mn-ea"/>
                <a:cs typeface="+mn-cs"/>
              </a:rPr>
              <a:t>ms</a:t>
            </a:r>
            <a:r>
              <a:rPr lang="en-US" altLang="zh-CN" sz="1200" kern="1200" dirty="0">
                <a:solidFill>
                  <a:schemeClr val="tx1"/>
                </a:solidFill>
                <a:effectLst/>
                <a:latin typeface="+mn-lt"/>
                <a:ea typeface="+mn-ea"/>
                <a:cs typeface="+mn-cs"/>
              </a:rPr>
              <a:t>, whereas the corresponding 95th percentile is 10.48 </a:t>
            </a:r>
            <a:r>
              <a:rPr lang="en-US" altLang="zh-CN" sz="1200" kern="1200" dirty="0" err="1">
                <a:solidFill>
                  <a:schemeClr val="tx1"/>
                </a:solidFill>
                <a:effectLst/>
                <a:latin typeface="+mn-lt"/>
                <a:ea typeface="+mn-ea"/>
                <a:cs typeface="+mn-cs"/>
              </a:rPr>
              <a:t>ms.</a:t>
            </a:r>
            <a:r>
              <a:rPr lang="en-US" altLang="zh-CN" sz="1200" kern="1200" dirty="0">
                <a:solidFill>
                  <a:schemeClr val="tx1"/>
                </a:solidFill>
                <a:effectLst/>
                <a:latin typeface="+mn-lt"/>
                <a:ea typeface="+mn-ea"/>
                <a:cs typeface="+mn-cs"/>
              </a:rPr>
              <a:t> Similarly, for 100 and 200 threads, we have a mean response time of 399.89 </a:t>
            </a:r>
            <a:r>
              <a:rPr lang="en-US" altLang="zh-CN" sz="1200" kern="1200" dirty="0" err="1">
                <a:solidFill>
                  <a:schemeClr val="tx1"/>
                </a:solidFill>
                <a:effectLst/>
                <a:latin typeface="+mn-lt"/>
                <a:ea typeface="+mn-ea"/>
                <a:cs typeface="+mn-cs"/>
              </a:rPr>
              <a:t>ms</a:t>
            </a:r>
            <a:r>
              <a:rPr lang="en-US" altLang="zh-CN" sz="1200" kern="1200" dirty="0">
                <a:solidFill>
                  <a:schemeClr val="tx1"/>
                </a:solidFill>
                <a:effectLst/>
                <a:latin typeface="+mn-lt"/>
                <a:ea typeface="+mn-ea"/>
                <a:cs typeface="+mn-cs"/>
              </a:rPr>
              <a:t> and 1295 </a:t>
            </a:r>
            <a:r>
              <a:rPr lang="en-US" altLang="zh-CN" sz="1200" kern="1200" dirty="0" err="1">
                <a:solidFill>
                  <a:schemeClr val="tx1"/>
                </a:solidFill>
                <a:effectLst/>
                <a:latin typeface="+mn-lt"/>
                <a:ea typeface="+mn-ea"/>
                <a:cs typeface="+mn-cs"/>
              </a:rPr>
              <a:t>ms</a:t>
            </a:r>
            <a:r>
              <a:rPr lang="en-US" altLang="zh-CN" sz="1200" kern="1200" dirty="0">
                <a:solidFill>
                  <a:schemeClr val="tx1"/>
                </a:solidFill>
                <a:effectLst/>
                <a:latin typeface="+mn-lt"/>
                <a:ea typeface="+mn-ea"/>
                <a:cs typeface="+mn-cs"/>
              </a:rPr>
              <a:t> respectively with a corresponding 95th percentiles of 2544.32 </a:t>
            </a:r>
            <a:r>
              <a:rPr lang="en-US" altLang="zh-CN" sz="1200" kern="1200" dirty="0" err="1">
                <a:solidFill>
                  <a:schemeClr val="tx1"/>
                </a:solidFill>
                <a:effectLst/>
                <a:latin typeface="+mn-lt"/>
                <a:ea typeface="+mn-ea"/>
                <a:cs typeface="+mn-cs"/>
              </a:rPr>
              <a:t>ms</a:t>
            </a:r>
            <a:r>
              <a:rPr lang="en-US" altLang="zh-CN" sz="1200" kern="1200" dirty="0">
                <a:solidFill>
                  <a:schemeClr val="tx1"/>
                </a:solidFill>
                <a:effectLst/>
                <a:latin typeface="+mn-lt"/>
                <a:ea typeface="+mn-ea"/>
                <a:cs typeface="+mn-cs"/>
              </a:rPr>
              <a:t> and 5077.85 </a:t>
            </a:r>
            <a:r>
              <a:rPr lang="en-US" altLang="zh-CN" sz="1200" kern="1200" dirty="0" err="1">
                <a:solidFill>
                  <a:schemeClr val="tx1"/>
                </a:solidFill>
                <a:effectLst/>
                <a:latin typeface="+mn-lt"/>
                <a:ea typeface="+mn-ea"/>
                <a:cs typeface="+mn-cs"/>
              </a:rPr>
              <a:t>ms.</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reason is we submit all the requests from all the threads as soon as possible  which creates a huge BACKLOG, then the response time of the requests towards the end of the queue increases quite dramatically.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5</a:t>
            </a:fld>
            <a:endParaRPr kumimoji="1" lang="zh-CN" altLang="en-US"/>
          </a:p>
        </p:txBody>
      </p:sp>
    </p:spTree>
    <p:extLst>
      <p:ext uri="{BB962C8B-B14F-4D97-AF65-F5344CB8AC3E}">
        <p14:creationId xmlns:p14="http://schemas.microsoft.com/office/powerpoint/2010/main" val="77518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efficiency based on the mean response time (</a:t>
            </a:r>
            <a:r>
              <a:rPr lang="en-US" altLang="zh-CN" sz="1200" kern="1200" dirty="0" err="1">
                <a:solidFill>
                  <a:schemeClr val="tx1"/>
                </a:solidFill>
                <a:effectLst/>
                <a:latin typeface="+mn-lt"/>
                <a:ea typeface="+mn-ea"/>
                <a:cs typeface="+mn-cs"/>
              </a:rPr>
              <a:t>Ei</a:t>
            </a:r>
            <a:r>
              <a:rPr lang="en-US" altLang="zh-CN" sz="1200" kern="1200" dirty="0">
                <a:solidFill>
                  <a:schemeClr val="tx1"/>
                </a:solidFill>
                <a:effectLst/>
                <a:latin typeface="+mn-lt"/>
                <a:ea typeface="+mn-ea"/>
                <a:cs typeface="+mn-cs"/>
              </a:rPr>
              <a:t>) increases from one thread to 18 threads, and then from 19 to 94 threads it continuously decreases until at 94 it becomes equal to E1. The paper identified high-efficiency is achieved for the range of threads from 1 to 94, since the efficiency is over 100%. Low efficiency is achieved from 95 to 141 threads, since the efficiency is between 100% and 75%. In this case, the service time is slightly longer, but it is still acceptable. Finally, for more than 142 threads, the efficiency is less than 75%, and the service is classified as not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When we use the efficiency plot based on the 95th percentile of the response time. High-efficiency is achieved from 1 to 83 threads, and low-efficiency is achieved from 84 and 141 threads.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6</a:t>
            </a:fld>
            <a:endParaRPr kumimoji="1" lang="zh-CN" altLang="en-US"/>
          </a:p>
        </p:txBody>
      </p:sp>
    </p:spTree>
    <p:extLst>
      <p:ext uri="{BB962C8B-B14F-4D97-AF65-F5344CB8AC3E}">
        <p14:creationId xmlns:p14="http://schemas.microsoft.com/office/powerpoint/2010/main" val="314875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If we want to decrease the non-efficient zone, we need to use more than one instantiation of the microservice. We can see that microservice architectures offer scalability at a very high level by replicating microservices.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7</a:t>
            </a:fld>
            <a:endParaRPr kumimoji="1" lang="zh-CN" altLang="en-US"/>
          </a:p>
        </p:txBody>
      </p:sp>
    </p:spTree>
    <p:extLst>
      <p:ext uri="{BB962C8B-B14F-4D97-AF65-F5344CB8AC3E}">
        <p14:creationId xmlns:p14="http://schemas.microsoft.com/office/powerpoint/2010/main" val="72546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API Gateway design is typically used as a point of contact layer among other architectures. In fact, a microservices ecosystem without an API Gateway is considered as a bad practice or an anti-pattern.</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8</a:t>
            </a:fld>
            <a:endParaRPr kumimoji="1" lang="zh-CN" altLang="en-US"/>
          </a:p>
        </p:txBody>
      </p:sp>
    </p:spTree>
    <p:extLst>
      <p:ext uri="{BB962C8B-B14F-4D97-AF65-F5344CB8AC3E}">
        <p14:creationId xmlns:p14="http://schemas.microsoft.com/office/powerpoint/2010/main" val="219438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the experiment, users submit a colored image as an input and request to have it converted to black and white.</a:t>
            </a:r>
          </a:p>
          <a:p>
            <a:r>
              <a:rPr kumimoji="1" lang="en-US" altLang="zh-CN" dirty="0"/>
              <a:t>Microservices: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1" lang="en-US" altLang="zh-CN" dirty="0"/>
              <a:t>Adjuster: </a:t>
            </a:r>
            <a:r>
              <a:rPr lang="en-US" altLang="zh-CN" sz="1200" kern="1200" dirty="0">
                <a:solidFill>
                  <a:schemeClr val="tx1"/>
                </a:solidFill>
                <a:effectLst/>
                <a:latin typeface="+mn-lt"/>
                <a:ea typeface="+mn-ea"/>
                <a:cs typeface="+mn-cs"/>
              </a:rPr>
              <a:t>checks the size of the submitted image and resizes it if it is bigger than 1920 x 1080.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a:solidFill>
                  <a:schemeClr val="tx1"/>
                </a:solidFill>
                <a:effectLst/>
                <a:latin typeface="+mn-lt"/>
                <a:ea typeface="+mn-ea"/>
                <a:cs typeface="+mn-cs"/>
              </a:rPr>
              <a:t>Converter: converting the image into a grayscale form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a:solidFill>
                  <a:schemeClr val="tx1"/>
                </a:solidFill>
                <a:effectLst/>
                <a:latin typeface="+mn-lt"/>
                <a:ea typeface="+mn-ea"/>
                <a:cs typeface="+mn-cs"/>
              </a:rPr>
              <a:t>Labeler: applies a watermark onto the image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10</a:t>
            </a:fld>
            <a:endParaRPr kumimoji="1" lang="zh-CN" altLang="en-US"/>
          </a:p>
        </p:txBody>
      </p:sp>
    </p:spTree>
    <p:extLst>
      <p:ext uri="{BB962C8B-B14F-4D97-AF65-F5344CB8AC3E}">
        <p14:creationId xmlns:p14="http://schemas.microsoft.com/office/powerpoint/2010/main" val="212363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third column labeled “Hosting Diff” gives the percentage by which the hosting cost will increase if we used the composite implementation based on hosting prices from Amazon web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can see that the same application may require different RAM and CPU for different design pattern implementations. Therefore, the design pattern is an important decision that has a direct impact on hosting costs. Table I shows that the cost difference for a different number of users varies between 21.25% and 33.18%.</a:t>
            </a:r>
          </a:p>
          <a:p>
            <a:endParaRPr kumimoji="1" lang="zh-CN" altLang="en-US" dirty="0"/>
          </a:p>
        </p:txBody>
      </p:sp>
      <p:sp>
        <p:nvSpPr>
          <p:cNvPr id="4" name="灯片编号占位符 3"/>
          <p:cNvSpPr>
            <a:spLocks noGrp="1"/>
          </p:cNvSpPr>
          <p:nvPr>
            <p:ph type="sldNum" sz="quarter" idx="5"/>
          </p:nvPr>
        </p:nvSpPr>
        <p:spPr/>
        <p:txBody>
          <a:bodyPr/>
          <a:lstStyle/>
          <a:p>
            <a:fld id="{48766612-061B-D54E-BFC9-0CA929F70007}" type="slidenum">
              <a:rPr kumimoji="1" lang="zh-CN" altLang="en-US" smtClean="0"/>
              <a:t>11</a:t>
            </a:fld>
            <a:endParaRPr kumimoji="1" lang="zh-CN" altLang="en-US"/>
          </a:p>
        </p:txBody>
      </p:sp>
    </p:spTree>
    <p:extLst>
      <p:ext uri="{BB962C8B-B14F-4D97-AF65-F5344CB8AC3E}">
        <p14:creationId xmlns:p14="http://schemas.microsoft.com/office/powerpoint/2010/main" val="1869706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8861F0AD-32E4-7248-AD55-7F85DBB96E9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0" y="387178"/>
            <a:ext cx="3141029" cy="1155872"/>
          </a:xfrm>
        </p:spPr>
        <p:txBody>
          <a:bodyPr anchor="t" anchorCtr="0"/>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7990" y="1543050"/>
            <a:ext cx="3141029"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989" y="390152"/>
            <a:ext cx="3141029" cy="1262964"/>
          </a:xfrm>
        </p:spPr>
        <p:txBody>
          <a:bodyPr anchor="t" anchorCtr="0"/>
          <a:lstStyle>
            <a:lvl1pPr>
              <a:defRPr sz="24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7989" y="1543050"/>
            <a:ext cx="3141030"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9" name="Picture 8">
            <a:extLst>
              <a:ext uri="{FF2B5EF4-FFF2-40B4-BE49-F238E27FC236}">
                <a16:creationId xmlns:a16="http://schemas.microsoft.com/office/drawing/2014/main" id="{0DC5A1D5-8200-3F47-A816-45C48D375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308588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3C19F0C-2525-F24C-A176-9016BC47CDE2}"/>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182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63551B1E-06E3-D748-9A57-FBC7672BE2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42E5FDE3-7EB8-C443-93C7-AA64149B22DF}"/>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2" name="Picture 11">
            <a:extLst>
              <a:ext uri="{FF2B5EF4-FFF2-40B4-BE49-F238E27FC236}">
                <a16:creationId xmlns:a16="http://schemas.microsoft.com/office/drawing/2014/main" id="{08A21C36-4369-1741-AA83-82725D07338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A344E40-6F7A-5541-9DAA-B311B0F3BEE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05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61B907B2-B125-B640-917E-06D52FB40D01}"/>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4703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16E9A0B-9D3C-B04B-B855-F14C8425689D}"/>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2967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5" name="Picture 4">
            <a:extLst>
              <a:ext uri="{FF2B5EF4-FFF2-40B4-BE49-F238E27FC236}">
                <a16:creationId xmlns:a16="http://schemas.microsoft.com/office/drawing/2014/main" id="{3AF74D26-B3E9-5846-BF9C-66B2674F2C15}"/>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3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04B605-D692-D245-8851-D250823CD36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p:txBody>
          <a:bodyPr/>
          <a:lstStyle/>
          <a:p>
            <a:r>
              <a:rPr lang="en-US" sz="2400" dirty="0">
                <a:solidFill>
                  <a:schemeClr val="bg1"/>
                </a:solidFill>
              </a:rPr>
              <a:t>Performance Analysis of Microservices Design Patterns</a:t>
            </a:r>
          </a:p>
        </p:txBody>
      </p:sp>
      <p:sp>
        <p:nvSpPr>
          <p:cNvPr id="3" name="Subtitle 2">
            <a:extLst>
              <a:ext uri="{FF2B5EF4-FFF2-40B4-BE49-F238E27FC236}">
                <a16:creationId xmlns:a16="http://schemas.microsoft.com/office/drawing/2014/main" id="{227D9085-070E-2946-9BEF-08CF29519CD3}"/>
              </a:ext>
            </a:extLst>
          </p:cNvPr>
          <p:cNvSpPr>
            <a:spLocks noGrp="1"/>
          </p:cNvSpPr>
          <p:nvPr>
            <p:ph type="subTitle" idx="1"/>
          </p:nvPr>
        </p:nvSpPr>
        <p:spPr>
          <a:xfrm>
            <a:off x="5553306" y="3412272"/>
            <a:ext cx="2447693" cy="531077"/>
          </a:xfrm>
        </p:spPr>
        <p:txBody>
          <a:bodyPr/>
          <a:lstStyle/>
          <a:p>
            <a:r>
              <a:rPr lang="en-US" dirty="0">
                <a:solidFill>
                  <a:schemeClr val="accent1"/>
                </a:solidFill>
              </a:rPr>
              <a:t>                    </a:t>
            </a:r>
            <a:r>
              <a:rPr lang="en-US" dirty="0" err="1">
                <a:solidFill>
                  <a:schemeClr val="accent1"/>
                </a:solidFill>
              </a:rPr>
              <a:t>Fangzheng</a:t>
            </a:r>
            <a:r>
              <a:rPr lang="en-US" dirty="0">
                <a:solidFill>
                  <a:schemeClr val="accent1"/>
                </a:solidFill>
              </a:rPr>
              <a:t> Guo</a:t>
            </a:r>
          </a:p>
          <a:p>
            <a:r>
              <a:rPr lang="en-US" dirty="0">
                <a:solidFill>
                  <a:schemeClr val="accent1"/>
                </a:solidFill>
              </a:rPr>
              <a:t>fag24@pitt.edu</a:t>
            </a:r>
          </a:p>
        </p:txBody>
      </p:sp>
    </p:spTree>
    <p:extLst>
      <p:ext uri="{BB962C8B-B14F-4D97-AF65-F5344CB8AC3E}">
        <p14:creationId xmlns:p14="http://schemas.microsoft.com/office/powerpoint/2010/main" val="819441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27E403-8EEE-064F-A487-3005ACEE2D28}"/>
              </a:ext>
            </a:extLst>
          </p:cNvPr>
          <p:cNvSpPr>
            <a:spLocks noGrp="1"/>
          </p:cNvSpPr>
          <p:nvPr>
            <p:ph type="title"/>
          </p:nvPr>
        </p:nvSpPr>
        <p:spPr/>
        <p:txBody>
          <a:bodyPr/>
          <a:lstStyle/>
          <a:p>
            <a:r>
              <a:rPr lang="en-US" altLang="zh-CN" dirty="0"/>
              <a:t>Chain of Responsibility</a:t>
            </a:r>
            <a:endParaRPr kumimoji="1" lang="zh-CN" altLang="en-US" dirty="0"/>
          </a:p>
        </p:txBody>
      </p:sp>
      <p:pic>
        <p:nvPicPr>
          <p:cNvPr id="5" name="内容占位符 4" descr="地图的截图&#10;&#10;描述已自动生成">
            <a:extLst>
              <a:ext uri="{FF2B5EF4-FFF2-40B4-BE49-F238E27FC236}">
                <a16:creationId xmlns:a16="http://schemas.microsoft.com/office/drawing/2014/main" id="{08B662FD-5A0A-E24B-B575-B30A4FC10256}"/>
              </a:ext>
            </a:extLst>
          </p:cNvPr>
          <p:cNvPicPr>
            <a:picLocks noGrp="1" noChangeAspect="1"/>
          </p:cNvPicPr>
          <p:nvPr>
            <p:ph idx="1"/>
          </p:nvPr>
        </p:nvPicPr>
        <p:blipFill>
          <a:blip r:embed="rId3"/>
          <a:stretch>
            <a:fillRect/>
          </a:stretch>
        </p:blipFill>
        <p:spPr>
          <a:xfrm>
            <a:off x="2670785" y="1114809"/>
            <a:ext cx="4099885" cy="3517516"/>
          </a:xfrm>
        </p:spPr>
      </p:pic>
    </p:spTree>
    <p:extLst>
      <p:ext uri="{BB962C8B-B14F-4D97-AF65-F5344CB8AC3E}">
        <p14:creationId xmlns:p14="http://schemas.microsoft.com/office/powerpoint/2010/main" val="397936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2F3925-9974-B74F-BFCD-1830CE0DFDBF}"/>
              </a:ext>
            </a:extLst>
          </p:cNvPr>
          <p:cNvSpPr>
            <a:spLocks noGrp="1"/>
          </p:cNvSpPr>
          <p:nvPr>
            <p:ph type="title"/>
          </p:nvPr>
        </p:nvSpPr>
        <p:spPr/>
        <p:txBody>
          <a:bodyPr/>
          <a:lstStyle/>
          <a:p>
            <a:r>
              <a:rPr lang="en-US" altLang="zh-CN" dirty="0"/>
              <a:t>Chain of Responsibility</a:t>
            </a:r>
            <a:endParaRPr kumimoji="1" lang="zh-CN" altLang="en-US" dirty="0"/>
          </a:p>
        </p:txBody>
      </p:sp>
      <p:pic>
        <p:nvPicPr>
          <p:cNvPr id="5" name="图片 4">
            <a:extLst>
              <a:ext uri="{FF2B5EF4-FFF2-40B4-BE49-F238E27FC236}">
                <a16:creationId xmlns:a16="http://schemas.microsoft.com/office/drawing/2014/main" id="{4658519B-E1C6-6E4E-8ECF-12F6D31A8D65}"/>
              </a:ext>
            </a:extLst>
          </p:cNvPr>
          <p:cNvPicPr>
            <a:picLocks noChangeAspect="1"/>
          </p:cNvPicPr>
          <p:nvPr/>
        </p:nvPicPr>
        <p:blipFill>
          <a:blip r:embed="rId3"/>
          <a:stretch>
            <a:fillRect/>
          </a:stretch>
        </p:blipFill>
        <p:spPr>
          <a:xfrm>
            <a:off x="0" y="1358157"/>
            <a:ext cx="9144000" cy="2427185"/>
          </a:xfrm>
          <a:prstGeom prst="rect">
            <a:avLst/>
          </a:prstGeom>
        </p:spPr>
      </p:pic>
      <p:sp>
        <p:nvSpPr>
          <p:cNvPr id="6" name="文本框 5">
            <a:extLst>
              <a:ext uri="{FF2B5EF4-FFF2-40B4-BE49-F238E27FC236}">
                <a16:creationId xmlns:a16="http://schemas.microsoft.com/office/drawing/2014/main" id="{7A9E4D50-42A4-3B45-8C13-1F6818842068}"/>
              </a:ext>
            </a:extLst>
          </p:cNvPr>
          <p:cNvSpPr txBox="1"/>
          <p:nvPr/>
        </p:nvSpPr>
        <p:spPr>
          <a:xfrm>
            <a:off x="196443" y="3785342"/>
            <a:ext cx="8751114" cy="1200329"/>
          </a:xfrm>
          <a:prstGeom prst="rect">
            <a:avLst/>
          </a:prstGeom>
          <a:noFill/>
        </p:spPr>
        <p:txBody>
          <a:bodyPr wrap="none" rtlCol="0">
            <a:spAutoFit/>
          </a:bodyPr>
          <a:lstStyle/>
          <a:p>
            <a:r>
              <a:rPr lang="en-US" altLang="zh-CN" dirty="0">
                <a:solidFill>
                  <a:schemeClr val="bg1"/>
                </a:solidFill>
              </a:rPr>
              <a:t>The CPU and RAM for the composite implementation were obtained experimentally </a:t>
            </a:r>
          </a:p>
          <a:p>
            <a:r>
              <a:rPr lang="en-US" altLang="zh-CN" dirty="0">
                <a:solidFill>
                  <a:schemeClr val="bg1"/>
                </a:solidFill>
              </a:rPr>
              <a:t>by varying them until the throughput of the composite implementation </a:t>
            </a:r>
          </a:p>
          <a:p>
            <a:r>
              <a:rPr lang="en-US" altLang="zh-CN" dirty="0">
                <a:solidFill>
                  <a:schemeClr val="bg1"/>
                </a:solidFill>
              </a:rPr>
              <a:t>became equal to that of the microservice implementation.</a:t>
            </a:r>
          </a:p>
          <a:p>
            <a:endParaRPr kumimoji="1" lang="zh-CN" altLang="en-US" dirty="0"/>
          </a:p>
        </p:txBody>
      </p:sp>
    </p:spTree>
    <p:extLst>
      <p:ext uri="{BB962C8B-B14F-4D97-AF65-F5344CB8AC3E}">
        <p14:creationId xmlns:p14="http://schemas.microsoft.com/office/powerpoint/2010/main" val="199451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9D28B8-734A-8E49-A090-7988647AFB80}"/>
              </a:ext>
            </a:extLst>
          </p:cNvPr>
          <p:cNvSpPr>
            <a:spLocks noGrp="1"/>
          </p:cNvSpPr>
          <p:nvPr>
            <p:ph type="title"/>
          </p:nvPr>
        </p:nvSpPr>
        <p:spPr/>
        <p:txBody>
          <a:bodyPr/>
          <a:lstStyle/>
          <a:p>
            <a:r>
              <a:rPr lang="en-US" altLang="zh-CN" dirty="0"/>
              <a:t>Chain of Responsibility Summary</a:t>
            </a:r>
            <a:endParaRPr kumimoji="1" lang="zh-CN" altLang="en-US" dirty="0"/>
          </a:p>
        </p:txBody>
      </p:sp>
      <p:sp>
        <p:nvSpPr>
          <p:cNvPr id="3" name="内容占位符 2">
            <a:extLst>
              <a:ext uri="{FF2B5EF4-FFF2-40B4-BE49-F238E27FC236}">
                <a16:creationId xmlns:a16="http://schemas.microsoft.com/office/drawing/2014/main" id="{7A98E3D4-BB32-B54D-B071-FBC5D25BB606}"/>
              </a:ext>
            </a:extLst>
          </p:cNvPr>
          <p:cNvSpPr>
            <a:spLocks noGrp="1"/>
          </p:cNvSpPr>
          <p:nvPr>
            <p:ph idx="1"/>
          </p:nvPr>
        </p:nvSpPr>
        <p:spPr/>
        <p:txBody>
          <a:bodyPr/>
          <a:lstStyle/>
          <a:p>
            <a:r>
              <a:rPr lang="en-US" altLang="zh-CN" dirty="0"/>
              <a:t>Pros: this architecture allows us to scale back-end services </a:t>
            </a:r>
            <a:r>
              <a:rPr lang="en-US" altLang="zh-CN" b="1" dirty="0"/>
              <a:t>independently</a:t>
            </a:r>
            <a:r>
              <a:rPr lang="en-US" altLang="zh-CN" dirty="0"/>
              <a:t>, with a gain on the hardware usage of around 30% compared to the megaservice equivalent structure.</a:t>
            </a:r>
          </a:p>
          <a:p>
            <a:r>
              <a:rPr kumimoji="1" lang="en-US" altLang="zh-CN" dirty="0"/>
              <a:t>Cons: excessively long chains may lead to a </a:t>
            </a:r>
            <a:r>
              <a:rPr kumimoji="1" lang="en-US" altLang="zh-CN" b="1" dirty="0"/>
              <a:t>spaghetti</a:t>
            </a:r>
            <a:r>
              <a:rPr kumimoji="1" lang="en-US" altLang="zh-CN" dirty="0"/>
              <a:t> structure.</a:t>
            </a:r>
            <a:endParaRPr kumimoji="1" lang="zh-CN" altLang="en-US" dirty="0"/>
          </a:p>
        </p:txBody>
      </p:sp>
    </p:spTree>
    <p:extLst>
      <p:ext uri="{BB962C8B-B14F-4D97-AF65-F5344CB8AC3E}">
        <p14:creationId xmlns:p14="http://schemas.microsoft.com/office/powerpoint/2010/main" val="5098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29DFB7-1A69-5C4B-9648-C1DCC6C85FE7}"/>
              </a:ext>
            </a:extLst>
          </p:cNvPr>
          <p:cNvSpPr>
            <a:spLocks noGrp="1"/>
          </p:cNvSpPr>
          <p:nvPr>
            <p:ph type="title"/>
          </p:nvPr>
        </p:nvSpPr>
        <p:spPr/>
        <p:txBody>
          <a:bodyPr/>
          <a:lstStyle/>
          <a:p>
            <a:r>
              <a:rPr lang="en-US" altLang="zh-CN" dirty="0"/>
              <a:t>Asynchronous Messaging</a:t>
            </a:r>
            <a:br>
              <a:rPr lang="en-US" altLang="zh-CN" dirty="0"/>
            </a:br>
            <a:endParaRPr kumimoji="1" lang="zh-CN" altLang="en-US" dirty="0"/>
          </a:p>
        </p:txBody>
      </p:sp>
      <p:sp>
        <p:nvSpPr>
          <p:cNvPr id="3" name="内容占位符 2">
            <a:extLst>
              <a:ext uri="{FF2B5EF4-FFF2-40B4-BE49-F238E27FC236}">
                <a16:creationId xmlns:a16="http://schemas.microsoft.com/office/drawing/2014/main" id="{F38CB6EA-F8DA-E34C-A53C-78D6D254C417}"/>
              </a:ext>
            </a:extLst>
          </p:cNvPr>
          <p:cNvSpPr>
            <a:spLocks noGrp="1"/>
          </p:cNvSpPr>
          <p:nvPr>
            <p:ph idx="1"/>
          </p:nvPr>
        </p:nvSpPr>
        <p:spPr/>
        <p:txBody>
          <a:bodyPr/>
          <a:lstStyle/>
          <a:p>
            <a:r>
              <a:rPr lang="en-US" altLang="zh-CN" dirty="0"/>
              <a:t>A large volume of data needs to be processed</a:t>
            </a:r>
          </a:p>
          <a:p>
            <a:r>
              <a:rPr lang="en-US" altLang="zh-CN" dirty="0"/>
              <a:t>No immediate response is expected</a:t>
            </a:r>
          </a:p>
          <a:p>
            <a:endParaRPr lang="en-US" altLang="zh-CN" dirty="0"/>
          </a:p>
          <a:p>
            <a:endParaRPr kumimoji="1" lang="zh-CN" altLang="en-US" dirty="0"/>
          </a:p>
        </p:txBody>
      </p:sp>
    </p:spTree>
    <p:extLst>
      <p:ext uri="{BB962C8B-B14F-4D97-AF65-F5344CB8AC3E}">
        <p14:creationId xmlns:p14="http://schemas.microsoft.com/office/powerpoint/2010/main" val="386998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CAD17F-BC9A-0B41-8B25-E30CB0DEAE1F}"/>
              </a:ext>
            </a:extLst>
          </p:cNvPr>
          <p:cNvSpPr>
            <a:spLocks noGrp="1"/>
          </p:cNvSpPr>
          <p:nvPr>
            <p:ph type="title"/>
          </p:nvPr>
        </p:nvSpPr>
        <p:spPr/>
        <p:txBody>
          <a:bodyPr/>
          <a:lstStyle/>
          <a:p>
            <a:r>
              <a:rPr kumimoji="1" lang="en-US" altLang="zh-CN" dirty="0"/>
              <a:t>Experiments</a:t>
            </a:r>
            <a:endParaRPr kumimoji="1" lang="zh-CN" altLang="en-US" dirty="0"/>
          </a:p>
        </p:txBody>
      </p:sp>
      <p:sp>
        <p:nvSpPr>
          <p:cNvPr id="4" name="文本占位符 3">
            <a:extLst>
              <a:ext uri="{FF2B5EF4-FFF2-40B4-BE49-F238E27FC236}">
                <a16:creationId xmlns:a16="http://schemas.microsoft.com/office/drawing/2014/main" id="{65DCAFDD-9D7F-5247-9645-904EB16692F9}"/>
              </a:ext>
            </a:extLst>
          </p:cNvPr>
          <p:cNvSpPr>
            <a:spLocks noGrp="1"/>
          </p:cNvSpPr>
          <p:nvPr>
            <p:ph type="body" sz="half" idx="2"/>
          </p:nvPr>
        </p:nvSpPr>
        <p:spPr/>
        <p:txBody>
          <a:bodyPr/>
          <a:lstStyle/>
          <a:p>
            <a:r>
              <a:rPr kumimoji="1" lang="en-US" altLang="zh-CN" dirty="0"/>
              <a:t>A queue in RabbitMQ between Reservation and Builder (FIFO).</a:t>
            </a:r>
            <a:endParaRPr kumimoji="1" lang="zh-CN" altLang="en-US" dirty="0"/>
          </a:p>
        </p:txBody>
      </p:sp>
      <p:pic>
        <p:nvPicPr>
          <p:cNvPr id="7" name="图片 6" descr="地图的截图&#10;&#10;描述已自动生成">
            <a:extLst>
              <a:ext uri="{FF2B5EF4-FFF2-40B4-BE49-F238E27FC236}">
                <a16:creationId xmlns:a16="http://schemas.microsoft.com/office/drawing/2014/main" id="{92579BF6-4CE2-464A-AAD2-8A30364420AD}"/>
              </a:ext>
            </a:extLst>
          </p:cNvPr>
          <p:cNvPicPr>
            <a:picLocks noChangeAspect="1"/>
          </p:cNvPicPr>
          <p:nvPr/>
        </p:nvPicPr>
        <p:blipFill>
          <a:blip r:embed="rId3"/>
          <a:stretch>
            <a:fillRect/>
          </a:stretch>
        </p:blipFill>
        <p:spPr>
          <a:xfrm>
            <a:off x="3898900" y="529262"/>
            <a:ext cx="5245100" cy="3797300"/>
          </a:xfrm>
          <a:prstGeom prst="rect">
            <a:avLst/>
          </a:prstGeom>
        </p:spPr>
      </p:pic>
    </p:spTree>
    <p:extLst>
      <p:ext uri="{BB962C8B-B14F-4D97-AF65-F5344CB8AC3E}">
        <p14:creationId xmlns:p14="http://schemas.microsoft.com/office/powerpoint/2010/main" val="235094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D6E2B0-162C-F048-8197-6636D91A860C}"/>
              </a:ext>
            </a:extLst>
          </p:cNvPr>
          <p:cNvSpPr>
            <a:spLocks noGrp="1"/>
          </p:cNvSpPr>
          <p:nvPr>
            <p:ph type="title"/>
          </p:nvPr>
        </p:nvSpPr>
        <p:spPr/>
        <p:txBody>
          <a:bodyPr/>
          <a:lstStyle/>
          <a:p>
            <a:r>
              <a:rPr lang="en-US" altLang="zh-CN" dirty="0"/>
              <a:t>Asynchronous Messaging</a:t>
            </a:r>
            <a:br>
              <a:rPr lang="en-US" altLang="zh-CN" dirty="0"/>
            </a:br>
            <a:endParaRPr kumimoji="1" lang="zh-CN" altLang="en-US" dirty="0"/>
          </a:p>
        </p:txBody>
      </p:sp>
      <p:sp>
        <p:nvSpPr>
          <p:cNvPr id="3" name="内容占位符 2">
            <a:extLst>
              <a:ext uri="{FF2B5EF4-FFF2-40B4-BE49-F238E27FC236}">
                <a16:creationId xmlns:a16="http://schemas.microsoft.com/office/drawing/2014/main" id="{F68C0837-E4F2-E84B-8722-40BB4F4169CA}"/>
              </a:ext>
            </a:extLst>
          </p:cNvPr>
          <p:cNvSpPr>
            <a:spLocks noGrp="1"/>
          </p:cNvSpPr>
          <p:nvPr>
            <p:ph idx="1"/>
          </p:nvPr>
        </p:nvSpPr>
        <p:spPr/>
        <p:txBody>
          <a:bodyPr/>
          <a:lstStyle/>
          <a:p>
            <a:r>
              <a:rPr kumimoji="1" lang="en-US" altLang="zh-CN" dirty="0"/>
              <a:t>Useful to transaction-based scenarios involving processes with disparate service times.</a:t>
            </a:r>
          </a:p>
          <a:p>
            <a:r>
              <a:rPr kumimoji="1" lang="en-US" altLang="zh-CN" dirty="0"/>
              <a:t>No packet loss:</a:t>
            </a:r>
          </a:p>
          <a:p>
            <a:pPr marL="0" indent="0">
              <a:buNone/>
            </a:pPr>
            <a:r>
              <a:rPr kumimoji="1" lang="en-US" altLang="zh-CN" dirty="0"/>
              <a:t>	</a:t>
            </a:r>
            <a:r>
              <a:rPr kumimoji="1" lang="en-US" altLang="zh-CN" sz="1600" dirty="0"/>
              <a:t>Composite Implementation: </a:t>
            </a:r>
            <a:r>
              <a:rPr lang="en-US" altLang="zh-CN" sz="1600" dirty="0"/>
              <a:t>131.073 GB </a:t>
            </a:r>
            <a:r>
              <a:rPr lang="en-US" altLang="zh-CN" sz="1600" dirty="0" err="1"/>
              <a:t>vRAM</a:t>
            </a:r>
            <a:r>
              <a:rPr lang="en-US" altLang="zh-CN" sz="1600" dirty="0"/>
              <a:t> and ten 4.0 GHz vCPUs</a:t>
            </a:r>
          </a:p>
          <a:p>
            <a:pPr marL="0" indent="0">
              <a:buNone/>
            </a:pPr>
            <a:r>
              <a:rPr lang="en-US" altLang="zh-CN" sz="1600" dirty="0"/>
              <a:t>	Asynchronous Messaging: 122.288 GB </a:t>
            </a:r>
            <a:r>
              <a:rPr lang="en-US" altLang="zh-CN" sz="1600" dirty="0" err="1"/>
              <a:t>vRAM</a:t>
            </a:r>
            <a:r>
              <a:rPr lang="en-US" altLang="zh-CN" sz="1600" dirty="0"/>
              <a:t> and six 4 GHz vCPUs</a:t>
            </a:r>
          </a:p>
          <a:p>
            <a:pPr marL="0" indent="0">
              <a:buNone/>
            </a:pPr>
            <a:endParaRPr lang="en-US" altLang="zh-CN" dirty="0"/>
          </a:p>
          <a:p>
            <a:pPr marL="0" indent="0">
              <a:buNone/>
            </a:pPr>
            <a:endParaRPr kumimoji="1" lang="zh-CN" altLang="en-US" dirty="0"/>
          </a:p>
        </p:txBody>
      </p:sp>
    </p:spTree>
    <p:extLst>
      <p:ext uri="{BB962C8B-B14F-4D97-AF65-F5344CB8AC3E}">
        <p14:creationId xmlns:p14="http://schemas.microsoft.com/office/powerpoint/2010/main" val="284643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B6FDD7-7AE0-BE4E-9FA6-20CDA16189BC}"/>
              </a:ext>
            </a:extLst>
          </p:cNvPr>
          <p:cNvSpPr>
            <a:spLocks noGrp="1"/>
          </p:cNvSpPr>
          <p:nvPr>
            <p:ph type="title"/>
          </p:nvPr>
        </p:nvSpPr>
        <p:spPr/>
        <p:txBody>
          <a:bodyPr/>
          <a:lstStyle/>
          <a:p>
            <a:r>
              <a:rPr lang="en-US" altLang="zh-CN" dirty="0"/>
              <a:t>Asynchronous Messaging</a:t>
            </a:r>
            <a:br>
              <a:rPr lang="en-US" altLang="zh-CN" dirty="0"/>
            </a:br>
            <a:endParaRPr kumimoji="1" lang="zh-CN" altLang="en-US" dirty="0"/>
          </a:p>
        </p:txBody>
      </p:sp>
      <p:sp>
        <p:nvSpPr>
          <p:cNvPr id="3" name="内容占位符 2">
            <a:extLst>
              <a:ext uri="{FF2B5EF4-FFF2-40B4-BE49-F238E27FC236}">
                <a16:creationId xmlns:a16="http://schemas.microsoft.com/office/drawing/2014/main" id="{BFAA7A07-60C1-F440-BECB-214EE3565336}"/>
              </a:ext>
            </a:extLst>
          </p:cNvPr>
          <p:cNvSpPr>
            <a:spLocks noGrp="1"/>
          </p:cNvSpPr>
          <p:nvPr>
            <p:ph idx="1"/>
          </p:nvPr>
        </p:nvSpPr>
        <p:spPr/>
        <p:txBody>
          <a:bodyPr/>
          <a:lstStyle/>
          <a:p>
            <a:r>
              <a:rPr kumimoji="1" lang="en-US" altLang="zh-CN" dirty="0"/>
              <a:t>Optimal CPU utilization</a:t>
            </a:r>
            <a:endParaRPr kumimoji="1" lang="zh-CN" altLang="en-US" dirty="0"/>
          </a:p>
        </p:txBody>
      </p:sp>
      <p:pic>
        <p:nvPicPr>
          <p:cNvPr id="7" name="图片 6" descr="图片包含 游戏机&#10;&#10;描述已自动生成">
            <a:extLst>
              <a:ext uri="{FF2B5EF4-FFF2-40B4-BE49-F238E27FC236}">
                <a16:creationId xmlns:a16="http://schemas.microsoft.com/office/drawing/2014/main" id="{EEBCDF7E-12F9-8A41-A15E-3CD01E520349}"/>
              </a:ext>
            </a:extLst>
          </p:cNvPr>
          <p:cNvPicPr>
            <a:picLocks noChangeAspect="1"/>
          </p:cNvPicPr>
          <p:nvPr/>
        </p:nvPicPr>
        <p:blipFill>
          <a:blip r:embed="rId3"/>
          <a:stretch>
            <a:fillRect/>
          </a:stretch>
        </p:blipFill>
        <p:spPr>
          <a:xfrm>
            <a:off x="1998181" y="1914923"/>
            <a:ext cx="5003800" cy="2717800"/>
          </a:xfrm>
          <a:prstGeom prst="rect">
            <a:avLst/>
          </a:prstGeom>
        </p:spPr>
      </p:pic>
    </p:spTree>
    <p:extLst>
      <p:ext uri="{BB962C8B-B14F-4D97-AF65-F5344CB8AC3E}">
        <p14:creationId xmlns:p14="http://schemas.microsoft.com/office/powerpoint/2010/main" val="420630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3F2F37-4FC5-C140-B462-417221BC89F9}"/>
              </a:ext>
            </a:extLst>
          </p:cNvPr>
          <p:cNvSpPr>
            <a:spLocks noGrp="1"/>
          </p:cNvSpPr>
          <p:nvPr>
            <p:ph type="title"/>
          </p:nvPr>
        </p:nvSpPr>
        <p:spPr/>
        <p:txBody>
          <a:bodyPr/>
          <a:lstStyle/>
          <a:p>
            <a:r>
              <a:rPr kumimoji="1" lang="en-US" altLang="zh-CN" dirty="0"/>
              <a:t>Conclusion</a:t>
            </a:r>
            <a:endParaRPr kumimoji="1" lang="zh-CN" altLang="en-US" dirty="0"/>
          </a:p>
        </p:txBody>
      </p:sp>
      <p:sp>
        <p:nvSpPr>
          <p:cNvPr id="3" name="内容占位符 2">
            <a:extLst>
              <a:ext uri="{FF2B5EF4-FFF2-40B4-BE49-F238E27FC236}">
                <a16:creationId xmlns:a16="http://schemas.microsoft.com/office/drawing/2014/main" id="{5CA6D186-19E0-9244-B27C-44FF71AB14CA}"/>
              </a:ext>
            </a:extLst>
          </p:cNvPr>
          <p:cNvSpPr>
            <a:spLocks noGrp="1"/>
          </p:cNvSpPr>
          <p:nvPr>
            <p:ph idx="1"/>
          </p:nvPr>
        </p:nvSpPr>
        <p:spPr/>
        <p:txBody>
          <a:bodyPr/>
          <a:lstStyle/>
          <a:p>
            <a:r>
              <a:rPr kumimoji="1" lang="en-US" altLang="zh-CN" dirty="0"/>
              <a:t>Each design pattern performs better in different scenarios.</a:t>
            </a:r>
          </a:p>
          <a:p>
            <a:r>
              <a:rPr kumimoji="1" lang="en-US" altLang="zh-CN" dirty="0"/>
              <a:t>Complex architectures come with long-term development cycles. However, they will increase productivity and drive down cost.</a:t>
            </a:r>
          </a:p>
          <a:p>
            <a:r>
              <a:rPr kumimoji="1" lang="en-US" altLang="zh-CN" dirty="0"/>
              <a:t>Still immature, practices of use are critical to their success in future.</a:t>
            </a:r>
            <a:endParaRPr kumimoji="1" lang="zh-CN" altLang="en-US" dirty="0"/>
          </a:p>
        </p:txBody>
      </p:sp>
    </p:spTree>
    <p:extLst>
      <p:ext uri="{BB962C8B-B14F-4D97-AF65-F5344CB8AC3E}">
        <p14:creationId xmlns:p14="http://schemas.microsoft.com/office/powerpoint/2010/main" val="71583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21A0A0-3CB6-F145-B8F7-A89F9DDAA046}"/>
              </a:ext>
            </a:extLst>
          </p:cNvPr>
          <p:cNvSpPr>
            <a:spLocks noGrp="1"/>
          </p:cNvSpPr>
          <p:nvPr>
            <p:ph type="ctrTitle"/>
          </p:nvPr>
        </p:nvSpPr>
        <p:spPr/>
        <p:txBody>
          <a:bodyPr/>
          <a:lstStyle/>
          <a:p>
            <a:r>
              <a:rPr kumimoji="1" lang="en-US" altLang="zh-CN" sz="3200" dirty="0"/>
              <a:t>Thank you for watching</a:t>
            </a:r>
            <a:endParaRPr kumimoji="1" lang="zh-CN" altLang="en-US" sz="3200" dirty="0"/>
          </a:p>
        </p:txBody>
      </p:sp>
      <p:sp>
        <p:nvSpPr>
          <p:cNvPr id="3" name="副标题 2">
            <a:extLst>
              <a:ext uri="{FF2B5EF4-FFF2-40B4-BE49-F238E27FC236}">
                <a16:creationId xmlns:a16="http://schemas.microsoft.com/office/drawing/2014/main" id="{65A661E5-C519-7841-8167-C01E395D8BE5}"/>
              </a:ext>
            </a:extLst>
          </p:cNvPr>
          <p:cNvSpPr>
            <a:spLocks noGrp="1"/>
          </p:cNvSpPr>
          <p:nvPr>
            <p:ph type="subTitle" idx="1"/>
          </p:nvPr>
        </p:nvSpPr>
        <p:spPr>
          <a:xfrm>
            <a:off x="1143000" y="2969230"/>
            <a:ext cx="8001000" cy="974119"/>
          </a:xfrm>
        </p:spPr>
        <p:txBody>
          <a:bodyPr/>
          <a:lstStyle/>
          <a:p>
            <a:r>
              <a:rPr kumimoji="1" lang="en-US" altLang="zh-CN" sz="1800" dirty="0"/>
              <a:t>			Please email me if you have any questions.</a:t>
            </a:r>
            <a:endParaRPr kumimoji="1" lang="zh-CN" altLang="en-US" sz="1800" dirty="0"/>
          </a:p>
        </p:txBody>
      </p:sp>
    </p:spTree>
    <p:extLst>
      <p:ext uri="{BB962C8B-B14F-4D97-AF65-F5344CB8AC3E}">
        <p14:creationId xmlns:p14="http://schemas.microsoft.com/office/powerpoint/2010/main" val="322729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p:txBody>
          <a:bodyPr/>
          <a:lstStyle/>
          <a:p>
            <a:r>
              <a:rPr lang="en-US" altLang="zh-CN" sz="2000" dirty="0"/>
              <a:t>Microservices architecture brings a lightweight, independent, reuse-oriented, and fast service deployment approach that minimizes infrastructural risks.</a:t>
            </a:r>
            <a:endParaRPr lang="en-US" sz="2000" dirty="0"/>
          </a:p>
          <a:p>
            <a:r>
              <a:rPr lang="en-US" sz="2000" dirty="0"/>
              <a:t>The performance of its design patterns?</a:t>
            </a:r>
          </a:p>
          <a:p>
            <a:pPr lvl="1"/>
            <a:r>
              <a:rPr lang="en-US" dirty="0"/>
              <a:t>Query response time</a:t>
            </a:r>
          </a:p>
          <a:p>
            <a:pPr lvl="1"/>
            <a:r>
              <a:rPr lang="en-US" dirty="0"/>
              <a:t>Hardware usage</a:t>
            </a:r>
          </a:p>
          <a:p>
            <a:pPr lvl="1"/>
            <a:r>
              <a:rPr lang="en-US" dirty="0"/>
              <a:t>Hosting cost</a:t>
            </a:r>
          </a:p>
          <a:p>
            <a:pPr lvl="1"/>
            <a:r>
              <a:rPr lang="en-US" dirty="0"/>
              <a:t>Packet loss rate</a:t>
            </a:r>
          </a:p>
          <a:p>
            <a:pPr lvl="1"/>
            <a:r>
              <a:rPr lang="en-US" dirty="0"/>
              <a:t>…</a:t>
            </a:r>
          </a:p>
        </p:txBody>
      </p:sp>
    </p:spTree>
    <p:extLst>
      <p:ext uri="{BB962C8B-B14F-4D97-AF65-F5344CB8AC3E}">
        <p14:creationId xmlns:p14="http://schemas.microsoft.com/office/powerpoint/2010/main" val="308732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691E34-C9EF-C442-9617-D3846A222240}"/>
              </a:ext>
            </a:extLst>
          </p:cNvPr>
          <p:cNvSpPr>
            <a:spLocks noGrp="1"/>
          </p:cNvSpPr>
          <p:nvPr>
            <p:ph type="title"/>
          </p:nvPr>
        </p:nvSpPr>
        <p:spPr/>
        <p:txBody>
          <a:bodyPr/>
          <a:lstStyle/>
          <a:p>
            <a:r>
              <a:rPr kumimoji="1" lang="en-US" altLang="zh-CN" dirty="0"/>
              <a:t>Design Patterns</a:t>
            </a:r>
            <a:endParaRPr kumimoji="1" lang="zh-CN" altLang="en-US" dirty="0"/>
          </a:p>
        </p:txBody>
      </p:sp>
      <p:sp>
        <p:nvSpPr>
          <p:cNvPr id="3" name="内容占位符 2">
            <a:extLst>
              <a:ext uri="{FF2B5EF4-FFF2-40B4-BE49-F238E27FC236}">
                <a16:creationId xmlns:a16="http://schemas.microsoft.com/office/drawing/2014/main" id="{FA895859-D5F3-8F47-A74C-9191B93022CA}"/>
              </a:ext>
            </a:extLst>
          </p:cNvPr>
          <p:cNvSpPr>
            <a:spLocks noGrp="1"/>
          </p:cNvSpPr>
          <p:nvPr>
            <p:ph idx="1"/>
          </p:nvPr>
        </p:nvSpPr>
        <p:spPr/>
        <p:txBody>
          <a:bodyPr/>
          <a:lstStyle/>
          <a:p>
            <a:r>
              <a:rPr kumimoji="1" lang="en-US" altLang="zh-CN" b="1" dirty="0"/>
              <a:t>API Gateway</a:t>
            </a:r>
          </a:p>
          <a:p>
            <a:r>
              <a:rPr kumimoji="1" lang="en-US" altLang="zh-CN" dirty="0"/>
              <a:t>Chain of Responsibility</a:t>
            </a:r>
          </a:p>
          <a:p>
            <a:r>
              <a:rPr kumimoji="1" lang="en-US" altLang="zh-CN" dirty="0"/>
              <a:t>Asynchronous Messaging</a:t>
            </a:r>
            <a:endParaRPr kumimoji="1" lang="zh-CN" altLang="en-US" dirty="0"/>
          </a:p>
        </p:txBody>
      </p:sp>
    </p:spTree>
    <p:extLst>
      <p:ext uri="{BB962C8B-B14F-4D97-AF65-F5344CB8AC3E}">
        <p14:creationId xmlns:p14="http://schemas.microsoft.com/office/powerpoint/2010/main" val="386714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D100C-8575-084B-A55D-3EB9F1578F75}"/>
              </a:ext>
            </a:extLst>
          </p:cNvPr>
          <p:cNvSpPr>
            <a:spLocks noGrp="1"/>
          </p:cNvSpPr>
          <p:nvPr>
            <p:ph type="title"/>
          </p:nvPr>
        </p:nvSpPr>
        <p:spPr/>
        <p:txBody>
          <a:bodyPr/>
          <a:lstStyle/>
          <a:p>
            <a:r>
              <a:rPr kumimoji="1" lang="en-US" altLang="zh-CN" dirty="0"/>
              <a:t>Experiments</a:t>
            </a:r>
            <a:endParaRPr kumimoji="1" lang="zh-CN" altLang="en-US" dirty="0"/>
          </a:p>
        </p:txBody>
      </p:sp>
      <p:sp>
        <p:nvSpPr>
          <p:cNvPr id="3" name="内容占位符 2">
            <a:extLst>
              <a:ext uri="{FF2B5EF4-FFF2-40B4-BE49-F238E27FC236}">
                <a16:creationId xmlns:a16="http://schemas.microsoft.com/office/drawing/2014/main" id="{A707EEBD-592B-0F4C-8AA2-A0724C92FDE0}"/>
              </a:ext>
            </a:extLst>
          </p:cNvPr>
          <p:cNvSpPr>
            <a:spLocks noGrp="1"/>
          </p:cNvSpPr>
          <p:nvPr>
            <p:ph idx="1"/>
          </p:nvPr>
        </p:nvSpPr>
        <p:spPr/>
        <p:txBody>
          <a:bodyPr/>
          <a:lstStyle/>
          <a:p>
            <a:r>
              <a:rPr kumimoji="1" lang="en-US" altLang="zh-CN" dirty="0"/>
              <a:t>Tester: generates web customer requests</a:t>
            </a:r>
          </a:p>
          <a:p>
            <a:pPr lvl="1"/>
            <a:r>
              <a:rPr kumimoji="1" lang="en-US" altLang="zh-CN" dirty="0">
                <a:solidFill>
                  <a:srgbClr val="B48400"/>
                </a:solidFill>
              </a:rPr>
              <a:t>Multi-threaded structure</a:t>
            </a:r>
            <a:endParaRPr kumimoji="1" lang="en-US" altLang="zh-CN" dirty="0"/>
          </a:p>
          <a:p>
            <a:r>
              <a:rPr kumimoji="1" lang="en-US" altLang="zh-CN" dirty="0"/>
              <a:t>Analyzer processes the response time and calculate the mean and confidence interval of the response time.</a:t>
            </a:r>
            <a:endParaRPr kumimoji="1" lang="zh-CN" altLang="en-US" dirty="0"/>
          </a:p>
        </p:txBody>
      </p:sp>
    </p:spTree>
    <p:extLst>
      <p:ext uri="{BB962C8B-B14F-4D97-AF65-F5344CB8AC3E}">
        <p14:creationId xmlns:p14="http://schemas.microsoft.com/office/powerpoint/2010/main" val="31799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7DD6-4796-C74A-AFC5-F5A6CE216EF3}"/>
              </a:ext>
            </a:extLst>
          </p:cNvPr>
          <p:cNvSpPr>
            <a:spLocks noGrp="1"/>
          </p:cNvSpPr>
          <p:nvPr>
            <p:ph type="title"/>
          </p:nvPr>
        </p:nvSpPr>
        <p:spPr>
          <a:xfrm>
            <a:off x="437989" y="390152"/>
            <a:ext cx="3141029" cy="1262964"/>
          </a:xfrm>
        </p:spPr>
        <p:txBody>
          <a:bodyPr anchor="t"/>
          <a:lstStyle/>
          <a:p>
            <a:r>
              <a:rPr lang="en-US" dirty="0"/>
              <a:t>API Gateway</a:t>
            </a:r>
          </a:p>
        </p:txBody>
      </p:sp>
      <p:sp>
        <p:nvSpPr>
          <p:cNvPr id="4" name="Text Placeholder 3">
            <a:extLst>
              <a:ext uri="{FF2B5EF4-FFF2-40B4-BE49-F238E27FC236}">
                <a16:creationId xmlns:a16="http://schemas.microsoft.com/office/drawing/2014/main" id="{FE6362E2-8821-D045-8AC1-31CF06EC5247}"/>
              </a:ext>
            </a:extLst>
          </p:cNvPr>
          <p:cNvSpPr>
            <a:spLocks noGrp="1"/>
          </p:cNvSpPr>
          <p:nvPr>
            <p:ph type="body" sz="half" idx="2"/>
          </p:nvPr>
        </p:nvSpPr>
        <p:spPr/>
        <p:txBody>
          <a:bodyPr/>
          <a:lstStyle/>
          <a:p>
            <a:r>
              <a:rPr lang="en-US" dirty="0"/>
              <a:t>             </a:t>
            </a:r>
          </a:p>
        </p:txBody>
      </p:sp>
      <p:sp>
        <p:nvSpPr>
          <p:cNvPr id="8" name="Text Placeholder 3">
            <a:extLst>
              <a:ext uri="{FF2B5EF4-FFF2-40B4-BE49-F238E27FC236}">
                <a16:creationId xmlns:a16="http://schemas.microsoft.com/office/drawing/2014/main" id="{CBB5697B-A77F-2142-8765-1D20DB0F42D9}"/>
              </a:ext>
            </a:extLst>
          </p:cNvPr>
          <p:cNvSpPr txBox="1">
            <a:spLocks/>
          </p:cNvSpPr>
          <p:nvPr/>
        </p:nvSpPr>
        <p:spPr>
          <a:xfrm>
            <a:off x="267128" y="1726058"/>
            <a:ext cx="3311891" cy="267568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endParaRPr lang="en-US" dirty="0"/>
          </a:p>
        </p:txBody>
      </p:sp>
      <p:pic>
        <p:nvPicPr>
          <p:cNvPr id="9" name="图片 8">
            <a:extLst>
              <a:ext uri="{FF2B5EF4-FFF2-40B4-BE49-F238E27FC236}">
                <a16:creationId xmlns:a16="http://schemas.microsoft.com/office/drawing/2014/main" id="{58E5F573-CB15-B349-AA26-C7BC34C6C20C}"/>
              </a:ext>
            </a:extLst>
          </p:cNvPr>
          <p:cNvPicPr>
            <a:picLocks noChangeAspect="1"/>
          </p:cNvPicPr>
          <p:nvPr/>
        </p:nvPicPr>
        <p:blipFill rotWithShape="1">
          <a:blip r:embed="rId3"/>
          <a:srcRect r="65649" b="17230"/>
          <a:stretch/>
        </p:blipFill>
        <p:spPr>
          <a:xfrm>
            <a:off x="2187753" y="1002371"/>
            <a:ext cx="4140485" cy="3301911"/>
          </a:xfrm>
          <a:prstGeom prst="rect">
            <a:avLst/>
          </a:prstGeom>
        </p:spPr>
      </p:pic>
      <p:sp>
        <p:nvSpPr>
          <p:cNvPr id="17" name="文本框 16">
            <a:extLst>
              <a:ext uri="{FF2B5EF4-FFF2-40B4-BE49-F238E27FC236}">
                <a16:creationId xmlns:a16="http://schemas.microsoft.com/office/drawing/2014/main" id="{D8515995-C515-FB4B-967F-3209A244C17B}"/>
              </a:ext>
            </a:extLst>
          </p:cNvPr>
          <p:cNvSpPr txBox="1"/>
          <p:nvPr/>
        </p:nvSpPr>
        <p:spPr>
          <a:xfrm>
            <a:off x="1130136" y="4395786"/>
            <a:ext cx="7746736" cy="646331"/>
          </a:xfrm>
          <a:prstGeom prst="rect">
            <a:avLst/>
          </a:prstGeom>
          <a:noFill/>
        </p:spPr>
        <p:txBody>
          <a:bodyPr wrap="none" rtlCol="0">
            <a:spAutoFit/>
          </a:bodyPr>
          <a:lstStyle/>
          <a:p>
            <a:r>
              <a:rPr lang="en-US" altLang="zh-CN" dirty="0"/>
              <a:t>(a)Mean and 95th Percentile of the Response Time vs Number of Threads</a:t>
            </a:r>
          </a:p>
          <a:p>
            <a:endParaRPr kumimoji="1" lang="zh-CN" altLang="en-US" dirty="0"/>
          </a:p>
        </p:txBody>
      </p:sp>
    </p:spTree>
    <p:extLst>
      <p:ext uri="{BB962C8B-B14F-4D97-AF65-F5344CB8AC3E}">
        <p14:creationId xmlns:p14="http://schemas.microsoft.com/office/powerpoint/2010/main" val="88884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DCF7E-0A8B-BC4C-9C7A-791FE1A44C01}"/>
              </a:ext>
            </a:extLst>
          </p:cNvPr>
          <p:cNvSpPr>
            <a:spLocks noGrp="1"/>
          </p:cNvSpPr>
          <p:nvPr>
            <p:ph type="title"/>
          </p:nvPr>
        </p:nvSpPr>
        <p:spPr/>
        <p:txBody>
          <a:bodyPr/>
          <a:lstStyle/>
          <a:p>
            <a:r>
              <a:rPr lang="en-US" altLang="zh-CN" dirty="0"/>
              <a:t>API Gateway</a:t>
            </a:r>
            <a:endParaRPr kumimoji="1" lang="zh-CN" altLang="en-US" dirty="0"/>
          </a:p>
        </p:txBody>
      </p:sp>
      <p:pic>
        <p:nvPicPr>
          <p:cNvPr id="10" name="图片占位符 9" descr="地图的截图&#10;&#10;描述已自动生成">
            <a:extLst>
              <a:ext uri="{FF2B5EF4-FFF2-40B4-BE49-F238E27FC236}">
                <a16:creationId xmlns:a16="http://schemas.microsoft.com/office/drawing/2014/main" id="{64DDFC90-F7BF-6147-855E-FF9AE4497DA3}"/>
              </a:ext>
            </a:extLst>
          </p:cNvPr>
          <p:cNvPicPr>
            <a:picLocks noGrp="1" noChangeAspect="1"/>
          </p:cNvPicPr>
          <p:nvPr>
            <p:ph type="pic" idx="1"/>
          </p:nvPr>
        </p:nvPicPr>
        <p:blipFill rotWithShape="1">
          <a:blip r:embed="rId3"/>
          <a:srcRect l="33935" r="33312" b="17103"/>
          <a:stretch/>
        </p:blipFill>
        <p:spPr>
          <a:xfrm>
            <a:off x="5003515" y="207170"/>
            <a:ext cx="4140485" cy="3469059"/>
          </a:xfrm>
        </p:spPr>
      </p:pic>
      <p:sp>
        <p:nvSpPr>
          <p:cNvPr id="4" name="文本占位符 3">
            <a:extLst>
              <a:ext uri="{FF2B5EF4-FFF2-40B4-BE49-F238E27FC236}">
                <a16:creationId xmlns:a16="http://schemas.microsoft.com/office/drawing/2014/main" id="{4379C10A-3FDD-FB45-8253-0E929AF75C07}"/>
              </a:ext>
            </a:extLst>
          </p:cNvPr>
          <p:cNvSpPr>
            <a:spLocks noGrp="1"/>
          </p:cNvSpPr>
          <p:nvPr>
            <p:ph type="body" sz="half" idx="2"/>
          </p:nvPr>
        </p:nvSpPr>
        <p:spPr/>
        <p:txBody>
          <a:bodyPr/>
          <a:lstStyle/>
          <a:p>
            <a:endParaRPr kumimoji="1" lang="zh-CN" altLang="en-US" dirty="0"/>
          </a:p>
        </p:txBody>
      </p:sp>
      <p:pic>
        <p:nvPicPr>
          <p:cNvPr id="12" name="图片 11" descr="手机屏幕截图&#10;&#10;描述已自动生成">
            <a:extLst>
              <a:ext uri="{FF2B5EF4-FFF2-40B4-BE49-F238E27FC236}">
                <a16:creationId xmlns:a16="http://schemas.microsoft.com/office/drawing/2014/main" id="{F198511B-7D6B-0D4C-9AF2-90883B945F6A}"/>
              </a:ext>
            </a:extLst>
          </p:cNvPr>
          <p:cNvPicPr>
            <a:picLocks noChangeAspect="1"/>
          </p:cNvPicPr>
          <p:nvPr/>
        </p:nvPicPr>
        <p:blipFill>
          <a:blip r:embed="rId4"/>
          <a:stretch>
            <a:fillRect/>
          </a:stretch>
        </p:blipFill>
        <p:spPr>
          <a:xfrm>
            <a:off x="47278" y="1988741"/>
            <a:ext cx="4826000" cy="2413000"/>
          </a:xfrm>
          <a:prstGeom prst="rect">
            <a:avLst/>
          </a:prstGeom>
        </p:spPr>
      </p:pic>
      <p:sp>
        <p:nvSpPr>
          <p:cNvPr id="13" name="文本框 12">
            <a:extLst>
              <a:ext uri="{FF2B5EF4-FFF2-40B4-BE49-F238E27FC236}">
                <a16:creationId xmlns:a16="http://schemas.microsoft.com/office/drawing/2014/main" id="{916A5214-D144-1743-9842-A8C3D43A257B}"/>
              </a:ext>
            </a:extLst>
          </p:cNvPr>
          <p:cNvSpPr txBox="1"/>
          <p:nvPr/>
        </p:nvSpPr>
        <p:spPr>
          <a:xfrm>
            <a:off x="5263989" y="3614624"/>
            <a:ext cx="4053354" cy="1200329"/>
          </a:xfrm>
          <a:prstGeom prst="rect">
            <a:avLst/>
          </a:prstGeom>
          <a:noFill/>
        </p:spPr>
        <p:txBody>
          <a:bodyPr wrap="none" rtlCol="0">
            <a:spAutoFit/>
          </a:bodyPr>
          <a:lstStyle/>
          <a:p>
            <a:r>
              <a:rPr lang="en-US" altLang="zh-CN" dirty="0"/>
              <a:t>(b) Efficiency Curves Using the Mean </a:t>
            </a:r>
          </a:p>
          <a:p>
            <a:r>
              <a:rPr lang="en-US" altLang="zh-CN" dirty="0"/>
              <a:t>and the 95th Percentile of the </a:t>
            </a:r>
          </a:p>
          <a:p>
            <a:r>
              <a:rPr lang="en-US" altLang="zh-CN" dirty="0"/>
              <a:t>Response Time</a:t>
            </a:r>
          </a:p>
          <a:p>
            <a:endParaRPr kumimoji="1" lang="zh-CN" altLang="en-US" dirty="0"/>
          </a:p>
        </p:txBody>
      </p:sp>
    </p:spTree>
    <p:extLst>
      <p:ext uri="{BB962C8B-B14F-4D97-AF65-F5344CB8AC3E}">
        <p14:creationId xmlns:p14="http://schemas.microsoft.com/office/powerpoint/2010/main" val="234462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F5253-1D54-134D-AD84-95649001108D}"/>
              </a:ext>
            </a:extLst>
          </p:cNvPr>
          <p:cNvSpPr>
            <a:spLocks noGrp="1"/>
          </p:cNvSpPr>
          <p:nvPr>
            <p:ph type="title"/>
          </p:nvPr>
        </p:nvSpPr>
        <p:spPr/>
        <p:txBody>
          <a:bodyPr/>
          <a:lstStyle/>
          <a:p>
            <a:r>
              <a:rPr lang="en-US" altLang="zh-CN" dirty="0"/>
              <a:t>API Gateway</a:t>
            </a:r>
            <a:endParaRPr kumimoji="1" lang="zh-CN" altLang="en-US" dirty="0"/>
          </a:p>
        </p:txBody>
      </p:sp>
      <p:sp>
        <p:nvSpPr>
          <p:cNvPr id="4" name="文本占位符 3">
            <a:extLst>
              <a:ext uri="{FF2B5EF4-FFF2-40B4-BE49-F238E27FC236}">
                <a16:creationId xmlns:a16="http://schemas.microsoft.com/office/drawing/2014/main" id="{140EC28B-CAD6-984A-801E-57B8C1672154}"/>
              </a:ext>
            </a:extLst>
          </p:cNvPr>
          <p:cNvSpPr>
            <a:spLocks noGrp="1"/>
          </p:cNvSpPr>
          <p:nvPr>
            <p:ph type="body" sz="half" idx="2"/>
          </p:nvPr>
        </p:nvSpPr>
        <p:spPr>
          <a:xfrm>
            <a:off x="1724159" y="4269164"/>
            <a:ext cx="6373777" cy="672222"/>
          </a:xfrm>
        </p:spPr>
        <p:txBody>
          <a:bodyPr/>
          <a:lstStyle/>
          <a:p>
            <a:r>
              <a:rPr lang="en-US" altLang="zh-CN" dirty="0"/>
              <a:t>c)Average Service Times for Different Number of Instances</a:t>
            </a:r>
          </a:p>
          <a:p>
            <a:endParaRPr kumimoji="1" lang="zh-CN" altLang="en-US" dirty="0"/>
          </a:p>
        </p:txBody>
      </p:sp>
      <p:pic>
        <p:nvPicPr>
          <p:cNvPr id="8" name="图片 7" descr="地图的截图&#10;&#10;描述已自动生成">
            <a:extLst>
              <a:ext uri="{FF2B5EF4-FFF2-40B4-BE49-F238E27FC236}">
                <a16:creationId xmlns:a16="http://schemas.microsoft.com/office/drawing/2014/main" id="{94D7F714-EE55-E546-9915-EB4297DD1565}"/>
              </a:ext>
            </a:extLst>
          </p:cNvPr>
          <p:cNvPicPr>
            <a:picLocks noChangeAspect="1"/>
          </p:cNvPicPr>
          <p:nvPr/>
        </p:nvPicPr>
        <p:blipFill rotWithShape="1">
          <a:blip r:embed="rId3"/>
          <a:srcRect l="66518" r="1685" b="16836"/>
          <a:stretch/>
        </p:blipFill>
        <p:spPr>
          <a:xfrm>
            <a:off x="2522305" y="720729"/>
            <a:ext cx="4099390" cy="3548435"/>
          </a:xfrm>
          <a:prstGeom prst="rect">
            <a:avLst/>
          </a:prstGeom>
        </p:spPr>
      </p:pic>
    </p:spTree>
    <p:extLst>
      <p:ext uri="{BB962C8B-B14F-4D97-AF65-F5344CB8AC3E}">
        <p14:creationId xmlns:p14="http://schemas.microsoft.com/office/powerpoint/2010/main" val="218145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3FB7BF-2553-604B-BADC-ABB47EF39365}"/>
              </a:ext>
            </a:extLst>
          </p:cNvPr>
          <p:cNvSpPr>
            <a:spLocks noGrp="1"/>
          </p:cNvSpPr>
          <p:nvPr>
            <p:ph type="title"/>
          </p:nvPr>
        </p:nvSpPr>
        <p:spPr/>
        <p:txBody>
          <a:bodyPr/>
          <a:lstStyle/>
          <a:p>
            <a:r>
              <a:rPr lang="en-US" altLang="zh-CN" dirty="0"/>
              <a:t>API Gateway Summary</a:t>
            </a:r>
            <a:endParaRPr kumimoji="1" lang="zh-CN" altLang="en-US" dirty="0"/>
          </a:p>
        </p:txBody>
      </p:sp>
      <p:sp>
        <p:nvSpPr>
          <p:cNvPr id="3" name="内容占位符 2">
            <a:extLst>
              <a:ext uri="{FF2B5EF4-FFF2-40B4-BE49-F238E27FC236}">
                <a16:creationId xmlns:a16="http://schemas.microsoft.com/office/drawing/2014/main" id="{AD1EE2E8-355F-AD4D-82AD-67646CD0B57E}"/>
              </a:ext>
            </a:extLst>
          </p:cNvPr>
          <p:cNvSpPr>
            <a:spLocks noGrp="1"/>
          </p:cNvSpPr>
          <p:nvPr>
            <p:ph idx="1"/>
          </p:nvPr>
        </p:nvSpPr>
        <p:spPr/>
        <p:txBody>
          <a:bodyPr/>
          <a:lstStyle/>
          <a:p>
            <a:r>
              <a:rPr kumimoji="1" lang="en-US" altLang="zh-CN" dirty="0"/>
              <a:t>The most ideal architecture for an equally balanced scenario.</a:t>
            </a:r>
          </a:p>
          <a:p>
            <a:r>
              <a:rPr kumimoji="1" lang="en-US" altLang="zh-CN" dirty="0"/>
              <a:t>Flexible while managing requests from multiple channels.</a:t>
            </a:r>
          </a:p>
          <a:p>
            <a:r>
              <a:rPr lang="en-US" altLang="zh-CN" dirty="0"/>
              <a:t>Facilitates the execution logic of synchronous communications between equally balanced services and provides scale-up artifacts</a:t>
            </a:r>
          </a:p>
          <a:p>
            <a:endParaRPr kumimoji="1" lang="zh-CN" altLang="en-US" dirty="0"/>
          </a:p>
        </p:txBody>
      </p:sp>
    </p:spTree>
    <p:extLst>
      <p:ext uri="{BB962C8B-B14F-4D97-AF65-F5344CB8AC3E}">
        <p14:creationId xmlns:p14="http://schemas.microsoft.com/office/powerpoint/2010/main" val="133209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1CD384-62F0-6B47-A46C-7CEA1AE67041}"/>
              </a:ext>
            </a:extLst>
          </p:cNvPr>
          <p:cNvSpPr>
            <a:spLocks noGrp="1"/>
          </p:cNvSpPr>
          <p:nvPr>
            <p:ph type="title"/>
          </p:nvPr>
        </p:nvSpPr>
        <p:spPr/>
        <p:txBody>
          <a:bodyPr/>
          <a:lstStyle/>
          <a:p>
            <a:r>
              <a:rPr lang="en-US" altLang="zh-CN" dirty="0"/>
              <a:t>Chain of Responsibility</a:t>
            </a:r>
            <a:br>
              <a:rPr lang="en-US" altLang="zh-CN" dirty="0"/>
            </a:br>
            <a:endParaRPr kumimoji="1" lang="zh-CN" altLang="en-US" dirty="0"/>
          </a:p>
        </p:txBody>
      </p:sp>
      <p:sp>
        <p:nvSpPr>
          <p:cNvPr id="3" name="内容占位符 2">
            <a:extLst>
              <a:ext uri="{FF2B5EF4-FFF2-40B4-BE49-F238E27FC236}">
                <a16:creationId xmlns:a16="http://schemas.microsoft.com/office/drawing/2014/main" id="{7C8F1F86-7B19-9446-8D88-A9E2DF32CE08}"/>
              </a:ext>
            </a:extLst>
          </p:cNvPr>
          <p:cNvSpPr>
            <a:spLocks noGrp="1"/>
          </p:cNvSpPr>
          <p:nvPr>
            <p:ph idx="1"/>
          </p:nvPr>
        </p:nvSpPr>
        <p:spPr/>
        <p:txBody>
          <a:bodyPr/>
          <a:lstStyle/>
          <a:p>
            <a:r>
              <a:rPr lang="en-US" altLang="zh-CN" dirty="0"/>
              <a:t>A collection of sub-services designed to work together in order to process a request</a:t>
            </a:r>
          </a:p>
          <a:p>
            <a:pPr lvl="1"/>
            <a:r>
              <a:rPr lang="en-US" altLang="zh-CN" dirty="0">
                <a:solidFill>
                  <a:srgbClr val="B48400"/>
                </a:solidFill>
              </a:rPr>
              <a:t>Sub-services are linked together sequentially</a:t>
            </a:r>
          </a:p>
          <a:p>
            <a:endParaRPr kumimoji="1" lang="zh-CN" altLang="en-US" dirty="0"/>
          </a:p>
        </p:txBody>
      </p:sp>
    </p:spTree>
    <p:extLst>
      <p:ext uri="{BB962C8B-B14F-4D97-AF65-F5344CB8AC3E}">
        <p14:creationId xmlns:p14="http://schemas.microsoft.com/office/powerpoint/2010/main" val="383279783"/>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1825</TotalTime>
  <Words>1702</Words>
  <Application>Microsoft Macintosh PowerPoint</Application>
  <PresentationFormat>全屏显示(16:9)</PresentationFormat>
  <Paragraphs>116</Paragraphs>
  <Slides>18</Slides>
  <Notes>14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等线</vt:lpstr>
      <vt:lpstr>Arial</vt:lpstr>
      <vt:lpstr>Arial Black</vt:lpstr>
      <vt:lpstr>Calibri</vt:lpstr>
      <vt:lpstr>Times New Roman</vt:lpstr>
      <vt:lpstr>Office Theme</vt:lpstr>
      <vt:lpstr>Performance Analysis of Microservices Design Patterns</vt:lpstr>
      <vt:lpstr>Background</vt:lpstr>
      <vt:lpstr>Design Patterns</vt:lpstr>
      <vt:lpstr>Experiments</vt:lpstr>
      <vt:lpstr>API Gateway</vt:lpstr>
      <vt:lpstr>API Gateway</vt:lpstr>
      <vt:lpstr>API Gateway</vt:lpstr>
      <vt:lpstr>API Gateway Summary</vt:lpstr>
      <vt:lpstr>Chain of Responsibility </vt:lpstr>
      <vt:lpstr>Chain of Responsibility</vt:lpstr>
      <vt:lpstr>Chain of Responsibility</vt:lpstr>
      <vt:lpstr>Chain of Responsibility Summary</vt:lpstr>
      <vt:lpstr>Asynchronous Messaging </vt:lpstr>
      <vt:lpstr>Experiments</vt:lpstr>
      <vt:lpstr>Asynchronous Messaging </vt:lpstr>
      <vt:lpstr>Asynchronous Messaging </vt:lpstr>
      <vt:lpstr>Conclusion</vt:lpstr>
      <vt:lpstr>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Guo, Fangzheng</cp:lastModifiedBy>
  <cp:revision>82</cp:revision>
  <cp:lastPrinted>2019-07-18T13:58:01Z</cp:lastPrinted>
  <dcterms:created xsi:type="dcterms:W3CDTF">2019-07-18T12:44:10Z</dcterms:created>
  <dcterms:modified xsi:type="dcterms:W3CDTF">2020-04-11T01:51:24Z</dcterms:modified>
</cp:coreProperties>
</file>