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7"/>
  </p:notesMasterIdLst>
  <p:handoutMasterIdLst>
    <p:handoutMasterId r:id="rId38"/>
  </p:handoutMasterIdLst>
  <p:sldIdLst>
    <p:sldId id="256" r:id="rId2"/>
    <p:sldId id="257" r:id="rId3"/>
    <p:sldId id="279" r:id="rId4"/>
    <p:sldId id="291" r:id="rId5"/>
    <p:sldId id="258" r:id="rId6"/>
    <p:sldId id="259" r:id="rId7"/>
    <p:sldId id="296" r:id="rId8"/>
    <p:sldId id="280" r:id="rId9"/>
    <p:sldId id="281" r:id="rId10"/>
    <p:sldId id="298" r:id="rId11"/>
    <p:sldId id="312" r:id="rId12"/>
    <p:sldId id="295" r:id="rId13"/>
    <p:sldId id="300" r:id="rId14"/>
    <p:sldId id="301" r:id="rId15"/>
    <p:sldId id="308" r:id="rId16"/>
    <p:sldId id="287" r:id="rId17"/>
    <p:sldId id="304" r:id="rId18"/>
    <p:sldId id="305" r:id="rId19"/>
    <p:sldId id="303" r:id="rId20"/>
    <p:sldId id="306" r:id="rId21"/>
    <p:sldId id="302" r:id="rId22"/>
    <p:sldId id="307" r:id="rId23"/>
    <p:sldId id="310" r:id="rId24"/>
    <p:sldId id="311" r:id="rId25"/>
    <p:sldId id="292" r:id="rId26"/>
    <p:sldId id="288" r:id="rId27"/>
    <p:sldId id="289" r:id="rId28"/>
    <p:sldId id="290" r:id="rId29"/>
    <p:sldId id="274" r:id="rId30"/>
    <p:sldId id="286" r:id="rId31"/>
    <p:sldId id="299" r:id="rId32"/>
    <p:sldId id="297" r:id="rId33"/>
    <p:sldId id="309" r:id="rId34"/>
    <p:sldId id="275" r:id="rId35"/>
    <p:sldId id="276" r:id="rId36"/>
  </p:sldIdLst>
  <p:sldSz cx="9144000" cy="5143500" type="screen16x9"/>
  <p:notesSz cx="6858000" cy="9144000"/>
  <p:embeddedFontLst>
    <p:embeddedFont>
      <p:font typeface="Consolas" pitchFamily="49" charset="0"/>
      <p:regular r:id="rId39"/>
      <p:bold r:id="rId40"/>
      <p:italic r:id="rId41"/>
      <p:boldItalic r:id="rId42"/>
    </p:embeddedFont>
    <p:embeddedFont>
      <p:font typeface="Corbel" pitchFamily="34" charset="0"/>
      <p:regular r:id="rId43"/>
      <p:bold r:id="rId44"/>
      <p:italic r:id="rId45"/>
      <p:boldItalic r:id="rId46"/>
    </p:embeddedFont>
    <p:embeddedFont>
      <p:font typeface="Lato" charset="0"/>
      <p:regular r:id="rId47"/>
      <p:bold r:id="rId48"/>
      <p:italic r:id="rId49"/>
      <p:boldItalic r:id="rId50"/>
    </p:embeddedFont>
    <p:embeddedFont>
      <p:font typeface="Wingdings 2" pitchFamily="18" charset="2"/>
      <p:regular r:id="rId51"/>
    </p:embeddedFont>
    <p:embeddedFont>
      <p:font typeface="Wingdings 3" pitchFamily="18" charset="2"/>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A32D2204-C434-4D92-8964-9C3F363155DF}">
  <a:tblStyle styleId="{A32D2204-C434-4D92-8964-9C3F363155D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52474" autoAdjust="0"/>
  </p:normalViewPr>
  <p:slideViewPr>
    <p:cSldViewPr snapToGrid="0">
      <p:cViewPr varScale="1">
        <p:scale>
          <a:sx n="58" d="100"/>
          <a:sy n="58" d="100"/>
        </p:scale>
        <p:origin x="-1003" y="-72"/>
      </p:cViewPr>
      <p:guideLst>
        <p:guide orient="horz" pos="1620"/>
        <p:guide pos="2880"/>
      </p:guideLst>
    </p:cSldViewPr>
  </p:slideViewPr>
  <p:outlineViewPr>
    <p:cViewPr>
      <p:scale>
        <a:sx n="33" d="100"/>
        <a:sy n="33" d="100"/>
      </p:scale>
      <p:origin x="0" y="7997"/>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6A24F5-3896-44D8-B050-FABCFB3738DA}" type="datetimeFigureOut">
              <a:rPr lang="en-US" smtClean="0"/>
              <a:pPr/>
              <a:t>4/20/2020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E50566-06FC-4D13-B524-AC6170D74BC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METHOD 1: Locate buggy files using Information Retrieval: ADD RELEVANCE FEEDBACK (IRRF)</a:t>
            </a:r>
            <a:br>
              <a:rPr lang="en-US" dirty="0" smtClean="0"/>
            </a:br>
            <a:endParaRPr lang="en-US" dirty="0" smtClean="0"/>
          </a:p>
          <a:p>
            <a:pPr marL="0" lvl="0" indent="0" algn="l" rtl="0">
              <a:spcBef>
                <a:spcPts val="0"/>
              </a:spcBef>
              <a:spcAft>
                <a:spcPts val="0"/>
              </a:spcAft>
              <a:buFontTx/>
              <a:buChar char="-"/>
            </a:pPr>
            <a:r>
              <a:rPr lang="en-US" sz="1100" dirty="0" smtClean="0"/>
              <a:t> STEP 3: IR indexing with the Vector Space Model. </a:t>
            </a:r>
            <a:r>
              <a:rPr lang="en-US" sz="1100" baseline="0" dirty="0" smtClean="0"/>
              <a:t>A vector model of a document d is a vector of words weights that span over the number of words in the corpus. The weights for each word are computed based on </a:t>
            </a:r>
            <a:r>
              <a:rPr lang="en-US" sz="1100" b="1" baseline="0" dirty="0" smtClean="0"/>
              <a:t>the term frequency of that word in d</a:t>
            </a:r>
            <a:r>
              <a:rPr lang="en-US" sz="1100" baseline="0" dirty="0" smtClean="0"/>
              <a:t> and the inverse document frequency (</a:t>
            </a:r>
            <a:r>
              <a:rPr lang="en-US" sz="1100" b="0" i="0" u="none" strike="noStrike" cap="none" dirty="0" smtClean="0">
                <a:solidFill>
                  <a:srgbClr val="000000"/>
                </a:solidFill>
                <a:latin typeface="Arial"/>
                <a:ea typeface="Arial"/>
                <a:cs typeface="Arial"/>
                <a:sym typeface="Arial"/>
              </a:rPr>
              <a:t>scaled inverse fraction of the documents that contain the word. It checks whether the term is common or rare across all documents in the corpus)</a:t>
            </a:r>
            <a:r>
              <a:rPr lang="en-US" sz="1100" baseline="0" dirty="0" smtClean="0"/>
              <a:t>. The similarity between two documents is computed as the </a:t>
            </a:r>
            <a:r>
              <a:rPr lang="en-US" sz="1100" b="1" i="1" u="sng" baseline="0" dirty="0" smtClean="0"/>
              <a:t>cosine between </a:t>
            </a:r>
            <a:r>
              <a:rPr lang="en-US" sz="1100" baseline="0" dirty="0" smtClean="0"/>
              <a:t>their corresponding vector models </a:t>
            </a:r>
            <a:r>
              <a:rPr lang="en-US" sz="1100" dirty="0" smtClean="0"/>
              <a:t>(TF-IDF)</a:t>
            </a:r>
            <a:r>
              <a:rPr lang="en-US" sz="1100" baseline="0" dirty="0" smtClean="0"/>
              <a:t>. </a:t>
            </a:r>
            <a:r>
              <a:rPr lang="en-US" dirty="0" smtClean="0"/>
              <a:t/>
            </a:r>
            <a:br>
              <a:rPr lang="en-US" dirty="0" smtClean="0"/>
            </a:b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METHOD 1: Locate buggy files using Information Retrieval: ADD RELEVANCE FEEDBACK (IRRF)</a:t>
            </a:r>
            <a:br>
              <a:rPr lang="en-US" dirty="0" smtClean="0"/>
            </a:b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dirty="0" smtClean="0"/>
              <a:t>- STEP 5: RF with ATTRACT-REPEL (</a:t>
            </a:r>
            <a:r>
              <a:rPr lang="en-US" sz="1100" dirty="0" err="1" smtClean="0"/>
              <a:t>Rocchio</a:t>
            </a:r>
            <a:r>
              <a:rPr lang="en-US" sz="1100" dirty="0" smtClean="0"/>
              <a:t>) model: When analyzing the top ranked methods, the user is asked to judge the current method as relevant, irrelevant, or neutral to the current change task.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dirty="0" smtClean="0"/>
              <a:t>Given a set of documents DQ encompassed by query Q, let:</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dirty="0" smtClean="0"/>
              <a:t>RQ: the subset of relevant documents and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dirty="0" smtClean="0"/>
              <a:t>IQ: the set of irrelevant documents to the query.</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100" dirty="0" smtClean="0"/>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dirty="0" smtClean="0"/>
              <a:t>The original query Q can be then updated by adding terms from RQ and discarding terms from IQ. This mechanism is meant to bring the query closer (‘ATTRACT’ IT) to the relevant documents and drive it away (‘REPEL’ IT)</a:t>
            </a:r>
            <a:r>
              <a:rPr lang="en-US" sz="1100" baseline="0" dirty="0" smtClean="0"/>
              <a:t> </a:t>
            </a:r>
            <a:r>
              <a:rPr lang="en-US" sz="1100" dirty="0" smtClean="0"/>
              <a:t>from the irrelevant documents in the vector space. </a:t>
            </a:r>
            <a:r>
              <a:rPr lang="en-US" dirty="0" smtClean="0"/>
              <a:t/>
            </a:r>
            <a:br>
              <a:rPr lang="en-US" dirty="0" smtClean="0"/>
            </a:br>
            <a:r>
              <a:rPr lang="en" sz="900" dirty="0" smtClean="0"/>
              <a:t/>
            </a:r>
            <a:br>
              <a:rPr lang="en" sz="900" dirty="0" smtClean="0"/>
            </a:b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METHOD 1: EXPERIMENTS</a:t>
            </a:r>
            <a:br>
              <a:rPr lang="en-US" dirty="0" smtClean="0"/>
            </a:br>
            <a:r>
              <a:rPr lang="en-US" dirty="0" smtClean="0"/>
              <a:t/>
            </a:r>
            <a:br>
              <a:rPr lang="en-US" dirty="0" smtClean="0"/>
            </a:br>
            <a:r>
              <a:rPr lang="en-US" sz="1100" dirty="0" smtClean="0"/>
              <a:t>- ECLIPSE, </a:t>
            </a:r>
            <a:r>
              <a:rPr lang="en-US" sz="1100" dirty="0" err="1" smtClean="0"/>
              <a:t>jEDIT</a:t>
            </a:r>
            <a:r>
              <a:rPr lang="en-US" sz="1100" dirty="0" smtClean="0"/>
              <a:t>, </a:t>
            </a:r>
            <a:r>
              <a:rPr lang="en-US" sz="1100" dirty="0" err="1" smtClean="0"/>
              <a:t>Adempiere</a:t>
            </a:r>
            <a:r>
              <a:rPr lang="en-US" sz="1100" dirty="0" smtClean="0"/>
              <a:t> (all are open source)</a:t>
            </a:r>
            <a:br>
              <a:rPr lang="en-US" sz="1100" dirty="0" smtClean="0"/>
            </a:br>
            <a:r>
              <a:rPr lang="en-US" sz="1100" dirty="0" smtClean="0"/>
              <a:t>- All have rich history of changes</a:t>
            </a:r>
            <a:br>
              <a:rPr lang="en-US" sz="1100" dirty="0" smtClean="0"/>
            </a:br>
            <a:r>
              <a:rPr lang="en-US" sz="1100" dirty="0" smtClean="0"/>
              <a:t>- They all have online bug tracking systems, where bugs are reported and patches are submitted for review. </a:t>
            </a:r>
          </a:p>
          <a:p>
            <a:pPr marL="0" lvl="0" indent="0" algn="l" rtl="0">
              <a:spcBef>
                <a:spcPts val="0"/>
              </a:spcBef>
              <a:spcAft>
                <a:spcPts val="0"/>
              </a:spcAft>
              <a:buNone/>
            </a:pPr>
            <a:endParaRPr lang="en-US" sz="1100" dirty="0" smtClean="0"/>
          </a:p>
          <a:p>
            <a:pPr marL="228600" lvl="0" indent="-228600" algn="l" rtl="0">
              <a:spcBef>
                <a:spcPts val="0"/>
              </a:spcBef>
              <a:spcAft>
                <a:spcPts val="0"/>
              </a:spcAft>
              <a:buAutoNum type="arabicParenR"/>
            </a:pPr>
            <a:r>
              <a:rPr lang="en-US" sz="1100" dirty="0" smtClean="0"/>
              <a:t>Eclipse is an integrated development environment developed in Java. For our case study, we considered version 2.0 of the system, which has approximately </a:t>
            </a:r>
            <a:r>
              <a:rPr lang="en-US" sz="1100" dirty="0" smtClean="0"/>
              <a:t>2.5 million </a:t>
            </a:r>
            <a:r>
              <a:rPr lang="en-US" sz="1100" dirty="0" smtClean="0"/>
              <a:t>lines of code and 7,500 classes.</a:t>
            </a:r>
          </a:p>
          <a:p>
            <a:pPr marL="228600" lvl="0" indent="-228600" algn="l" rtl="0">
              <a:spcBef>
                <a:spcPts val="0"/>
              </a:spcBef>
              <a:spcAft>
                <a:spcPts val="0"/>
              </a:spcAft>
              <a:buAutoNum type="arabicParenR"/>
            </a:pPr>
            <a:endParaRPr lang="en-US" sz="1100" dirty="0" smtClean="0"/>
          </a:p>
          <a:p>
            <a:pPr marL="228600" lvl="0" indent="-228600" algn="l" rtl="0">
              <a:spcBef>
                <a:spcPts val="0"/>
              </a:spcBef>
              <a:spcAft>
                <a:spcPts val="0"/>
              </a:spcAft>
              <a:buAutoNum type="arabicParenR"/>
            </a:pPr>
            <a:r>
              <a:rPr lang="en-US" sz="1100" dirty="0" err="1" smtClean="0"/>
              <a:t>JEdit</a:t>
            </a:r>
            <a:r>
              <a:rPr lang="en-US" sz="1100" dirty="0" smtClean="0"/>
              <a:t> is an editor developed for programmers and it comes with a series of </a:t>
            </a:r>
            <a:r>
              <a:rPr lang="en-US" sz="1100" dirty="0" err="1" smtClean="0"/>
              <a:t>plugins</a:t>
            </a:r>
            <a:r>
              <a:rPr lang="en-US" sz="1100" dirty="0" smtClean="0"/>
              <a:t> which add extra features to its core functionality. It is developed in Java and version 4.2 used in this case study has approximately 300,000 lines of code and 750 classes. </a:t>
            </a:r>
          </a:p>
          <a:p>
            <a:pPr marL="228600" lvl="0" indent="-228600" algn="l" rtl="0">
              <a:spcBef>
                <a:spcPts val="0"/>
              </a:spcBef>
              <a:spcAft>
                <a:spcPts val="0"/>
              </a:spcAft>
              <a:buAutoNum type="arabicParenR"/>
            </a:pPr>
            <a:endParaRPr lang="en-US" sz="1100" dirty="0" smtClean="0"/>
          </a:p>
          <a:p>
            <a:pPr marL="228600" lvl="0" indent="-228600" algn="l" rtl="0">
              <a:spcBef>
                <a:spcPts val="0"/>
              </a:spcBef>
              <a:spcAft>
                <a:spcPts val="0"/>
              </a:spcAft>
              <a:buAutoNum type="arabicParenR"/>
            </a:pPr>
            <a:r>
              <a:rPr lang="en-US" sz="1100" dirty="0" err="1" smtClean="0"/>
              <a:t>Adempiere</a:t>
            </a:r>
            <a:r>
              <a:rPr lang="en-US" sz="1100" dirty="0" smtClean="0"/>
              <a:t> is a ‘Commons-based’ peer-production of open source enterprise resource-planning applications. It is developed in Java and it has approximately 330,000 lines of code and 1,900 classes in version 3.1.0, which was used in our case study.</a:t>
            </a:r>
            <a:br>
              <a:rPr lang="en-US" sz="1100" dirty="0" smtClean="0"/>
            </a:b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METHOD 1: EXPERIMENTS</a:t>
            </a:r>
            <a:br>
              <a:rPr lang="en-US" dirty="0" smtClean="0"/>
            </a:br>
            <a:r>
              <a:rPr lang="en-US" dirty="0" smtClean="0"/>
              <a:t/>
            </a:r>
            <a:br>
              <a:rPr lang="en-US" dirty="0" smtClean="0"/>
            </a:br>
            <a:r>
              <a:rPr lang="en-US" sz="1100" dirty="0" smtClean="0"/>
              <a:t>- ECLIPSE, </a:t>
            </a:r>
            <a:r>
              <a:rPr lang="en-US" sz="1100" dirty="0" err="1" smtClean="0"/>
              <a:t>jEDIT</a:t>
            </a:r>
            <a:r>
              <a:rPr lang="en-US" sz="1100" dirty="0" smtClean="0"/>
              <a:t>, </a:t>
            </a:r>
            <a:r>
              <a:rPr lang="en-US" sz="1100" dirty="0" err="1" smtClean="0"/>
              <a:t>Adempiere</a:t>
            </a:r>
            <a:r>
              <a:rPr lang="en-US" sz="1100" dirty="0" smtClean="0"/>
              <a:t> (all are open source)</a:t>
            </a:r>
            <a:br>
              <a:rPr lang="en-US" sz="1100" dirty="0" smtClean="0"/>
            </a:br>
            <a:endParaRPr lang="en-US" sz="1100" dirty="0" smtClean="0"/>
          </a:p>
          <a:p>
            <a:pPr marL="0" lvl="0" indent="0" algn="l" rtl="0">
              <a:spcBef>
                <a:spcPts val="0"/>
              </a:spcBef>
              <a:spcAft>
                <a:spcPts val="0"/>
              </a:spcAft>
              <a:buFontTx/>
              <a:buChar char="-"/>
            </a:pPr>
            <a:r>
              <a:rPr lang="en-US" sz="1100" dirty="0" smtClean="0"/>
              <a:t>We used the history of a software system, i.e., approved patches of documented bugs, in order to extract real change requests and their corresponding change sets. The bug descriptions are considered to be the change requests.</a:t>
            </a:r>
          </a:p>
          <a:p>
            <a:pPr marL="0" lvl="0" indent="0" algn="l" rtl="0">
              <a:spcBef>
                <a:spcPts val="0"/>
              </a:spcBef>
              <a:spcAft>
                <a:spcPts val="0"/>
              </a:spcAft>
              <a:buFontTx/>
              <a:buChar char="-"/>
            </a:pPr>
            <a:endParaRPr lang="en-US" sz="1100" dirty="0" smtClean="0"/>
          </a:p>
          <a:p>
            <a:pPr marL="0" lvl="0" indent="0" algn="l" rtl="0">
              <a:spcBef>
                <a:spcPts val="0"/>
              </a:spcBef>
              <a:spcAft>
                <a:spcPts val="0"/>
              </a:spcAft>
              <a:buFontTx/>
              <a:buChar char="-"/>
            </a:pPr>
            <a:r>
              <a:rPr lang="en-US" sz="1100" dirty="0" smtClean="0"/>
              <a:t> For each of the systems, we analyzed their online defect tracking systems and manually selected a set of bugs to extract change sets for our case study.</a:t>
            </a:r>
          </a:p>
          <a:p>
            <a:pPr marL="0" lvl="0" indent="0" algn="l" rtl="0">
              <a:spcBef>
                <a:spcPts val="0"/>
              </a:spcBef>
              <a:spcAft>
                <a:spcPts val="0"/>
              </a:spcAft>
              <a:buFontTx/>
              <a:buChar char="-"/>
            </a:pPr>
            <a:endParaRPr lang="en-US" sz="1100" dirty="0" smtClean="0"/>
          </a:p>
          <a:p>
            <a:pPr marL="0" lvl="0" indent="0" algn="l" rtl="0">
              <a:spcBef>
                <a:spcPts val="0"/>
              </a:spcBef>
              <a:spcAft>
                <a:spcPts val="0"/>
              </a:spcAft>
              <a:buFontTx/>
              <a:buChar char="-"/>
            </a:pPr>
            <a:r>
              <a:rPr lang="en-US" sz="1100" dirty="0" smtClean="0"/>
              <a:t> The Eclipse community uses the open-source bug tracking system BugZilla6 to keep track of bugs in the system. Each bug has an associated bug report, which consists of several sections, one of which is the bug description. Sometimes the patches used to fix the bugs are also contained in the bug report, as attachments. They are usually in the form of </a:t>
            </a:r>
            <a:r>
              <a:rPr lang="en-US" sz="1100" b="1" dirty="0" smtClean="0"/>
              <a:t>diff files</a:t>
            </a:r>
            <a:r>
              <a:rPr lang="en-US" sz="1100" dirty="0" smtClean="0"/>
              <a:t>, containing the lines of code that changed between the version of the software where the bug was reported and the version where the bug was fixed. For our case study, we chose an initial set of 10 bugs reported in version 2.0 of the system, for which the patches were available in their bug reports. </a:t>
            </a:r>
          </a:p>
          <a:p>
            <a:pPr marL="0" lvl="0" indent="0" algn="l" rtl="0">
              <a:spcBef>
                <a:spcPts val="0"/>
              </a:spcBef>
              <a:spcAft>
                <a:spcPts val="0"/>
              </a:spcAft>
              <a:buFontTx/>
              <a:buChar char="-"/>
            </a:pPr>
            <a:endParaRPr lang="en-US" sz="1100" dirty="0" smtClean="0"/>
          </a:p>
          <a:p>
            <a:pPr marL="0" lvl="0" indent="0" algn="l" rtl="0">
              <a:spcBef>
                <a:spcPts val="0"/>
              </a:spcBef>
              <a:spcAft>
                <a:spcPts val="0"/>
              </a:spcAft>
              <a:buFontTx/>
              <a:buChar char="-"/>
            </a:pPr>
            <a:r>
              <a:rPr lang="en-US" sz="1100" dirty="0" smtClean="0"/>
              <a:t>For jEdit7 and Adempiere8, we analyzed the bug tracking systems hosted on the projects’ sourceforge.net website. Both projects have systems that keep track of the patches submitted for known bugs in the source code. In these trackers, each patch has an associated report where the changes implemented in the patch are described in a diff file attached to the report. We selected for each system 10 initial patches for which a good description of the bug fixed by the patch was available, either in the description of the patch or in a separate bug report. </a:t>
            </a:r>
          </a:p>
          <a:p>
            <a:pPr marL="0" lvl="0" indent="0" algn="l" rtl="0">
              <a:spcBef>
                <a:spcPts val="0"/>
              </a:spcBef>
              <a:spcAft>
                <a:spcPts val="0"/>
              </a:spcAft>
              <a:buFontTx/>
              <a:buChar char="-"/>
            </a:pPr>
            <a:endParaRPr lang="en-US" sz="1100" dirty="0" smtClean="0"/>
          </a:p>
          <a:p>
            <a:pPr marL="0" lvl="0" indent="0" algn="l" rtl="0">
              <a:spcBef>
                <a:spcPts val="0"/>
              </a:spcBef>
              <a:spcAft>
                <a:spcPts val="0"/>
              </a:spcAft>
              <a:buFontTx/>
              <a:buChar char="-"/>
            </a:pPr>
            <a:r>
              <a:rPr lang="en-US" sz="1100" dirty="0" smtClean="0"/>
              <a:t>All the patches we selected for </a:t>
            </a:r>
            <a:r>
              <a:rPr lang="en-US" sz="1100" dirty="0" err="1" smtClean="0"/>
              <a:t>jEdit</a:t>
            </a:r>
            <a:r>
              <a:rPr lang="en-US" sz="1100" dirty="0" smtClean="0"/>
              <a:t> were submitted and their corresponding bugs reported, after version 4.2 of the system was released. </a:t>
            </a:r>
          </a:p>
          <a:p>
            <a:pPr marL="0" lvl="0" indent="0" algn="l" rtl="0">
              <a:spcBef>
                <a:spcPts val="0"/>
              </a:spcBef>
              <a:spcAft>
                <a:spcPts val="0"/>
              </a:spcAft>
              <a:buFontTx/>
              <a:buChar char="-"/>
            </a:pPr>
            <a:endParaRPr lang="en-US" sz="1100" dirty="0" smtClean="0"/>
          </a:p>
          <a:p>
            <a:pPr marL="0" lvl="0" indent="0" algn="l" rtl="0">
              <a:spcBef>
                <a:spcPts val="0"/>
              </a:spcBef>
              <a:spcAft>
                <a:spcPts val="0"/>
              </a:spcAft>
              <a:buFontTx/>
              <a:buChar char="-"/>
            </a:pPr>
            <a:r>
              <a:rPr lang="en-US" sz="1100" dirty="0" smtClean="0"/>
              <a:t>For </a:t>
            </a:r>
            <a:r>
              <a:rPr lang="en-US" sz="1100" dirty="0" err="1" smtClean="0"/>
              <a:t>Adempiere</a:t>
            </a:r>
            <a:r>
              <a:rPr lang="en-US" sz="1100" dirty="0" smtClean="0"/>
              <a:t>, the patches selected were after the release of version 3.1.0.</a:t>
            </a:r>
          </a:p>
          <a:p>
            <a:pPr marL="0" lvl="0" indent="0" algn="l" rtl="0">
              <a:spcBef>
                <a:spcPts val="0"/>
              </a:spcBef>
              <a:spcAft>
                <a:spcPts val="0"/>
              </a:spcAft>
              <a:buNone/>
            </a:pPr>
            <a:r>
              <a:rPr lang="en-US" sz="1100" dirty="0" smtClean="0"/>
              <a:t/>
            </a:r>
            <a:br>
              <a:rPr lang="en-US" sz="1100" dirty="0" smtClean="0"/>
            </a:b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METHOD 1: EXPERIMENTS</a:t>
            </a:r>
            <a:br>
              <a:rPr lang="en-US" dirty="0" smtClean="0"/>
            </a:br>
            <a:r>
              <a:rPr lang="en-US" dirty="0" smtClean="0"/>
              <a:t/>
            </a:r>
            <a:br>
              <a:rPr lang="en-US" dirty="0" smtClean="0"/>
            </a:br>
            <a:r>
              <a:rPr lang="en-US" sz="1100" dirty="0" smtClean="0"/>
              <a:t>- </a:t>
            </a:r>
            <a:r>
              <a:rPr lang="en-US" sz="1100" b="1" dirty="0" smtClean="0"/>
              <a:t>Assessment</a:t>
            </a:r>
            <a:r>
              <a:rPr lang="en-US" sz="1100" dirty="0" smtClean="0"/>
              <a:t> of the experiment: the efficiency measure is the number of source code documents that the user has to investigate before locating the point of change (resembles like the user selects 1 True Positive from the False Positive the system fetched). </a:t>
            </a:r>
            <a:br>
              <a:rPr lang="en-US" sz="1100" dirty="0" smtClean="0"/>
            </a:br>
            <a:r>
              <a:rPr lang="en-US" sz="1100" dirty="0" smtClean="0"/>
              <a:t/>
            </a:r>
            <a:br>
              <a:rPr lang="en-US" sz="1100" dirty="0" smtClean="0"/>
            </a:br>
            <a:r>
              <a:rPr lang="en-US" sz="1100" dirty="0" smtClean="0"/>
              <a:t>- </a:t>
            </a:r>
            <a:r>
              <a:rPr lang="en-US" sz="1100" b="1" dirty="0" smtClean="0"/>
              <a:t>Target methods</a:t>
            </a:r>
            <a:r>
              <a:rPr lang="en-US" sz="1100" dirty="0" smtClean="0"/>
              <a:t>: the java ‘method’ fetched, i.e. the code location which is the index of a </a:t>
            </a:r>
            <a:r>
              <a:rPr lang="en-US" sz="1100" dirty="0" err="1" smtClean="0"/>
              <a:t>vectorized</a:t>
            </a:r>
            <a:r>
              <a:rPr lang="en-US" sz="1100" dirty="0" smtClean="0"/>
              <a:t> java method, is correctly found to be the buggy one for modification </a:t>
            </a:r>
            <a:br>
              <a:rPr lang="en-US" sz="1100" dirty="0" smtClean="0"/>
            </a:br>
            <a:r>
              <a:rPr lang="en-US" sz="1100" dirty="0" smtClean="0"/>
              <a:t/>
            </a:r>
            <a:br>
              <a:rPr lang="en-US" sz="1100" dirty="0" smtClean="0"/>
            </a:br>
            <a:r>
              <a:rPr lang="en-US" sz="1100" dirty="0" smtClean="0"/>
              <a:t/>
            </a:r>
            <a:br>
              <a:rPr lang="en-US" sz="1100" dirty="0" smtClean="0"/>
            </a:b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EXPERIMENTS TABLE:</a:t>
            </a:r>
          </a:p>
          <a:p>
            <a:pPr marL="0" lvl="0" indent="0" algn="l" rtl="0">
              <a:spcBef>
                <a:spcPts val="0"/>
              </a:spcBef>
              <a:spcAft>
                <a:spcPts val="0"/>
              </a:spcAft>
              <a:buNone/>
            </a:pPr>
            <a:r>
              <a:rPr lang="en-US" dirty="0" smtClean="0"/>
              <a:t>1) The </a:t>
            </a:r>
            <a:r>
              <a:rPr lang="en-US" b="1" u="sng" dirty="0" smtClean="0"/>
              <a:t>Baseline column</a:t>
            </a:r>
            <a:r>
              <a:rPr lang="en-US" dirty="0" smtClean="0"/>
              <a:t> shows the positions of the target methods (where the change</a:t>
            </a:r>
            <a:r>
              <a:rPr lang="en-US" baseline="0" dirty="0" smtClean="0"/>
              <a:t> needs to start from, i.e. the correct </a:t>
            </a:r>
            <a:r>
              <a:rPr lang="en-US" b="1" baseline="0" dirty="0" smtClean="0"/>
              <a:t>concept location</a:t>
            </a:r>
            <a:r>
              <a:rPr lang="en-US" baseline="0" dirty="0" smtClean="0"/>
              <a:t>)</a:t>
            </a:r>
            <a:r>
              <a:rPr lang="en-US" dirty="0" smtClean="0"/>
              <a:t> in the result list after the initial query.</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The </a:t>
            </a:r>
            <a:r>
              <a:rPr lang="en-US" b="1" dirty="0" smtClean="0"/>
              <a:t>best rank </a:t>
            </a:r>
            <a:r>
              <a:rPr lang="en-US" dirty="0" smtClean="0"/>
              <a:t>in each case where there is more than one target method is marked </a:t>
            </a:r>
            <a:r>
              <a:rPr lang="en-US" b="1" dirty="0" smtClean="0"/>
              <a:t>in bold</a:t>
            </a:r>
            <a:r>
              <a:rPr lang="en-US" dirty="0" smtClean="0"/>
              <a: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This represents the efficiency measure in the baseline case (i.e., how many methods would the user need to investigate to find the best ranked target).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2) The </a:t>
            </a:r>
            <a:r>
              <a:rPr lang="en-US" b="1" u="sng" dirty="0" smtClean="0"/>
              <a:t>IRRF columns</a:t>
            </a:r>
            <a:r>
              <a:rPr lang="en-US" b="1" u="none" dirty="0" smtClean="0"/>
              <a:t> </a:t>
            </a:r>
            <a:r>
              <a:rPr lang="en-US" dirty="0" smtClean="0"/>
              <a:t>show the positions of the target methods at the end of the IRRF location process, whether it succeeded or not (the</a:t>
            </a:r>
            <a:r>
              <a:rPr lang="en-US" baseline="0" dirty="0" smtClean="0"/>
              <a:t> java ‘method’ fetched, i.e. the code location which is the index of a </a:t>
            </a:r>
            <a:r>
              <a:rPr lang="en-US" baseline="0" dirty="0" err="1" smtClean="0"/>
              <a:t>vectorized</a:t>
            </a:r>
            <a:r>
              <a:rPr lang="en-US" baseline="0" dirty="0" smtClean="0"/>
              <a:t> java method, is correctly found to be the buggy one for modification)</a:t>
            </a:r>
            <a:r>
              <a:rPr lang="en-US" dirty="0" smtClean="0"/>
              <a:t>. </a:t>
            </a:r>
          </a:p>
          <a:p>
            <a:pPr marL="0" lvl="0" indent="0" algn="l" rtl="0">
              <a:spcBef>
                <a:spcPts val="0"/>
              </a:spcBef>
              <a:spcAft>
                <a:spcPts val="0"/>
              </a:spcAft>
              <a:buFont typeface="Wingdings" pitchFamily="2" charset="2"/>
              <a:buChar char="ü"/>
            </a:pPr>
            <a:endParaRPr lang="en-US" dirty="0" smtClean="0"/>
          </a:p>
          <a:p>
            <a:pPr marL="0" lvl="0" indent="0" algn="l" rtl="0">
              <a:spcBef>
                <a:spcPts val="0"/>
              </a:spcBef>
              <a:spcAft>
                <a:spcPts val="0"/>
              </a:spcAft>
              <a:buFont typeface="Wingdings" pitchFamily="2" charset="2"/>
              <a:buChar char="ü"/>
            </a:pPr>
            <a:r>
              <a:rPr lang="en-US" dirty="0" smtClean="0"/>
              <a:t> If a target method was not ranked in the top 1,000 results at the end of IRRF, we denote its position as 1K+. </a:t>
            </a:r>
          </a:p>
          <a:p>
            <a:pPr marL="0" lvl="0" indent="0" algn="l" rtl="0">
              <a:spcBef>
                <a:spcPts val="0"/>
              </a:spcBef>
              <a:spcAft>
                <a:spcPts val="0"/>
              </a:spcAft>
              <a:buFont typeface="Wingdings" pitchFamily="2" charset="2"/>
              <a:buChar char="ü"/>
            </a:pPr>
            <a:endParaRPr lang="en-US" dirty="0" smtClean="0"/>
          </a:p>
          <a:p>
            <a:pPr marL="0" lvl="0" indent="0" algn="l" rtl="0">
              <a:spcBef>
                <a:spcPts val="0"/>
              </a:spcBef>
              <a:spcAft>
                <a:spcPts val="0"/>
              </a:spcAft>
              <a:buFont typeface="Wingdings" pitchFamily="2" charset="2"/>
              <a:buChar char="ü"/>
            </a:pPr>
            <a:r>
              <a:rPr lang="en-US" dirty="0" smtClean="0"/>
              <a:t> The N in the column header indicates the number of marked methods in each feedback round during IRRF. </a:t>
            </a:r>
          </a:p>
          <a:p>
            <a:pPr marL="0" lvl="0" indent="0" algn="l" rtl="0">
              <a:spcBef>
                <a:spcPts val="0"/>
              </a:spcBef>
              <a:spcAft>
                <a:spcPts val="0"/>
              </a:spcAft>
              <a:buFont typeface="Wingdings" pitchFamily="2" charset="2"/>
              <a:buChar char="ü"/>
            </a:pPr>
            <a:endParaRPr lang="en-US" dirty="0" smtClean="0"/>
          </a:p>
          <a:p>
            <a:pPr marL="0" lvl="0" indent="0" algn="l" rtl="0">
              <a:spcBef>
                <a:spcPts val="0"/>
              </a:spcBef>
              <a:spcAft>
                <a:spcPts val="0"/>
              </a:spcAft>
              <a:buFont typeface="Wingdings" pitchFamily="2" charset="2"/>
              <a:buChar char="ü"/>
            </a:pPr>
            <a:r>
              <a:rPr lang="en-US" dirty="0" smtClean="0"/>
              <a:t>Note that only the methods for which relevance was given are counted as one of the N methods ranked in a feedback round (i.e., methods marked neutral are not counted towards the N, yet they count towards the efficiency measure). </a:t>
            </a:r>
          </a:p>
          <a:p>
            <a:pPr marL="0" lvl="0" indent="0" algn="l" rtl="0">
              <a:spcBef>
                <a:spcPts val="0"/>
              </a:spcBef>
              <a:spcAft>
                <a:spcPts val="0"/>
              </a:spcAft>
              <a:buFont typeface="Wingdings" pitchFamily="2" charset="2"/>
              <a:buChar char="ü"/>
            </a:pPr>
            <a:endParaRPr lang="en-US" dirty="0" smtClean="0"/>
          </a:p>
          <a:p>
            <a:pPr marL="0" lvl="0" indent="0" algn="l" rtl="0">
              <a:spcBef>
                <a:spcPts val="0"/>
              </a:spcBef>
              <a:spcAft>
                <a:spcPts val="0"/>
              </a:spcAft>
              <a:buFont typeface="Wingdings" pitchFamily="2" charset="2"/>
              <a:buChar char="ü"/>
            </a:pPr>
            <a:r>
              <a:rPr lang="en-US" dirty="0" smtClean="0"/>
              <a:t>The number of methods analyzed by the developer before she/he stopped (i.e., the efficiency measure), either because a target method was found or because IRRF failed (the</a:t>
            </a:r>
            <a:r>
              <a:rPr lang="en-US" baseline="0" dirty="0" smtClean="0"/>
              <a:t> concept location method was not found)</a:t>
            </a:r>
            <a:r>
              <a:rPr lang="en-US" dirty="0" smtClean="0"/>
              <a:t> is reported in parenthesis (marked with m). This number includes all the methods marked by the developer in all the rounds of feedback, including also the methods marked as neutral, plus the rank of the target method in the final round. </a:t>
            </a:r>
          </a:p>
          <a:p>
            <a:pPr marL="0" lvl="0" indent="0" algn="l" rtl="0">
              <a:spcBef>
                <a:spcPts val="0"/>
              </a:spcBef>
              <a:spcAft>
                <a:spcPts val="0"/>
              </a:spcAft>
              <a:buFont typeface="Wingdings" pitchFamily="2" charset="2"/>
              <a:buChar char="ü"/>
            </a:pPr>
            <a:endParaRPr lang="en-US" dirty="0" smtClean="0"/>
          </a:p>
          <a:p>
            <a:pPr marL="0" lvl="0" indent="0" algn="l" rtl="0">
              <a:spcBef>
                <a:spcPts val="0"/>
              </a:spcBef>
              <a:spcAft>
                <a:spcPts val="0"/>
              </a:spcAft>
              <a:buFont typeface="Wingdings" pitchFamily="2" charset="2"/>
              <a:buChar char="ü"/>
            </a:pPr>
            <a:r>
              <a:rPr lang="en-US" dirty="0" smtClean="0"/>
              <a:t>The number of feedback rounds is also reported in parenthesis (denoted with r), including the (incomplete) round when the target is found.</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EXPERIMENTS TABLE:</a:t>
            </a:r>
          </a:p>
          <a:p>
            <a:pPr marL="0" lvl="0" indent="0" algn="l" rtl="0">
              <a:spcBef>
                <a:spcPts val="0"/>
              </a:spcBef>
              <a:spcAft>
                <a:spcPts val="0"/>
              </a:spcAft>
              <a:buNone/>
            </a:pPr>
            <a:r>
              <a:rPr lang="en-US" dirty="0" smtClean="0"/>
              <a:t>1) The </a:t>
            </a:r>
            <a:r>
              <a:rPr lang="en-US" b="1" u="sng" dirty="0" smtClean="0"/>
              <a:t>Baseline column</a:t>
            </a:r>
            <a:r>
              <a:rPr lang="en-US" dirty="0" smtClean="0"/>
              <a:t> shows the positions of the target methods (where the change</a:t>
            </a:r>
            <a:r>
              <a:rPr lang="en-US" baseline="0" dirty="0" smtClean="0"/>
              <a:t> needs to start from, i.e. the correct </a:t>
            </a:r>
            <a:r>
              <a:rPr lang="en-US" b="1" baseline="0" dirty="0" smtClean="0"/>
              <a:t>concept location</a:t>
            </a:r>
            <a:r>
              <a:rPr lang="en-US" baseline="0" dirty="0" smtClean="0"/>
              <a:t>)</a:t>
            </a:r>
            <a:r>
              <a:rPr lang="en-US" dirty="0" smtClean="0"/>
              <a:t> in the result list after the initial query.</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The </a:t>
            </a:r>
            <a:r>
              <a:rPr lang="en-US" b="1" dirty="0" smtClean="0"/>
              <a:t>best rank </a:t>
            </a:r>
            <a:r>
              <a:rPr lang="en-US" dirty="0" smtClean="0"/>
              <a:t>in each case where there is more than one target method is marked </a:t>
            </a:r>
            <a:r>
              <a:rPr lang="en-US" b="1" dirty="0" smtClean="0"/>
              <a:t>in bold</a:t>
            </a:r>
            <a:r>
              <a:rPr lang="en-US" dirty="0" smtClean="0"/>
              <a: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This represents the efficiency measure in the baseline case (i.e., how many methods would the user need to investigate to find the best ranked target).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2) The </a:t>
            </a:r>
            <a:r>
              <a:rPr lang="en-US" b="1" u="sng" dirty="0" smtClean="0"/>
              <a:t>IRRF columns</a:t>
            </a:r>
            <a:r>
              <a:rPr lang="en-US" b="1" u="none" dirty="0" smtClean="0"/>
              <a:t> </a:t>
            </a:r>
            <a:r>
              <a:rPr lang="en-US" dirty="0" smtClean="0"/>
              <a:t>show the positions of the target methods at the end of the IRRF location process, whether it succeeded or not (the</a:t>
            </a:r>
            <a:r>
              <a:rPr lang="en-US" baseline="0" dirty="0" smtClean="0"/>
              <a:t> java ‘method’ fetched, i.e. the code location which is the index of a </a:t>
            </a:r>
            <a:r>
              <a:rPr lang="en-US" baseline="0" dirty="0" err="1" smtClean="0"/>
              <a:t>vectorized</a:t>
            </a:r>
            <a:r>
              <a:rPr lang="en-US" baseline="0" dirty="0" smtClean="0"/>
              <a:t> java method, is correctly found to be the buggy one for modification)</a:t>
            </a:r>
            <a:r>
              <a:rPr lang="en-US" dirty="0" smtClean="0"/>
              <a:t>. </a:t>
            </a:r>
          </a:p>
          <a:p>
            <a:pPr marL="0" lvl="0" indent="0" algn="l" rtl="0">
              <a:spcBef>
                <a:spcPts val="0"/>
              </a:spcBef>
              <a:spcAft>
                <a:spcPts val="0"/>
              </a:spcAft>
              <a:buFont typeface="Wingdings" pitchFamily="2" charset="2"/>
              <a:buChar char="ü"/>
            </a:pPr>
            <a:endParaRPr lang="en-US" dirty="0" smtClean="0"/>
          </a:p>
          <a:p>
            <a:pPr marL="0" lvl="0" indent="0" algn="l" rtl="0">
              <a:spcBef>
                <a:spcPts val="0"/>
              </a:spcBef>
              <a:spcAft>
                <a:spcPts val="0"/>
              </a:spcAft>
              <a:buFont typeface="Wingdings" pitchFamily="2" charset="2"/>
              <a:buChar char="ü"/>
            </a:pPr>
            <a:r>
              <a:rPr lang="en-US" dirty="0" smtClean="0"/>
              <a:t> If a target method was not ranked in the top 1,000 results at the end of IRRF, we denote its position as 1K+. </a:t>
            </a:r>
          </a:p>
          <a:p>
            <a:pPr marL="0" lvl="0" indent="0" algn="l" rtl="0">
              <a:spcBef>
                <a:spcPts val="0"/>
              </a:spcBef>
              <a:spcAft>
                <a:spcPts val="0"/>
              </a:spcAft>
              <a:buFont typeface="Wingdings" pitchFamily="2" charset="2"/>
              <a:buChar char="ü"/>
            </a:pPr>
            <a:endParaRPr lang="en-US" dirty="0" smtClean="0"/>
          </a:p>
          <a:p>
            <a:pPr marL="0" lvl="0" indent="0" algn="l" rtl="0">
              <a:spcBef>
                <a:spcPts val="0"/>
              </a:spcBef>
              <a:spcAft>
                <a:spcPts val="0"/>
              </a:spcAft>
              <a:buFont typeface="Wingdings" pitchFamily="2" charset="2"/>
              <a:buChar char="ü"/>
            </a:pPr>
            <a:r>
              <a:rPr lang="en-US" dirty="0" smtClean="0"/>
              <a:t> The N in the column header indicates the number of marked methods in each feedback round during IRRF. </a:t>
            </a:r>
          </a:p>
          <a:p>
            <a:pPr marL="0" lvl="0" indent="0" algn="l" rtl="0">
              <a:spcBef>
                <a:spcPts val="0"/>
              </a:spcBef>
              <a:spcAft>
                <a:spcPts val="0"/>
              </a:spcAft>
              <a:buFont typeface="Wingdings" pitchFamily="2" charset="2"/>
              <a:buChar char="ü"/>
            </a:pPr>
            <a:endParaRPr lang="en-US" dirty="0" smtClean="0"/>
          </a:p>
          <a:p>
            <a:pPr marL="0" lvl="0" indent="0" algn="l" rtl="0">
              <a:spcBef>
                <a:spcPts val="0"/>
              </a:spcBef>
              <a:spcAft>
                <a:spcPts val="0"/>
              </a:spcAft>
              <a:buFont typeface="Wingdings" pitchFamily="2" charset="2"/>
              <a:buChar char="ü"/>
            </a:pPr>
            <a:r>
              <a:rPr lang="en-US" dirty="0" smtClean="0"/>
              <a:t>Note that only the methods for which relevance was given are counted as one of the N methods ranked in a feedback round (i.e., methods marked neutral are not counted towards the N, yet they count towards the efficiency measure). </a:t>
            </a:r>
          </a:p>
          <a:p>
            <a:pPr marL="0" lvl="0" indent="0" algn="l" rtl="0">
              <a:spcBef>
                <a:spcPts val="0"/>
              </a:spcBef>
              <a:spcAft>
                <a:spcPts val="0"/>
              </a:spcAft>
              <a:buFont typeface="Wingdings" pitchFamily="2" charset="2"/>
              <a:buChar char="ü"/>
            </a:pPr>
            <a:endParaRPr lang="en-US" dirty="0" smtClean="0"/>
          </a:p>
          <a:p>
            <a:pPr marL="0" lvl="0" indent="0" algn="l" rtl="0">
              <a:spcBef>
                <a:spcPts val="0"/>
              </a:spcBef>
              <a:spcAft>
                <a:spcPts val="0"/>
              </a:spcAft>
              <a:buFont typeface="Wingdings" pitchFamily="2" charset="2"/>
              <a:buChar char="ü"/>
            </a:pPr>
            <a:r>
              <a:rPr lang="en-US" dirty="0" smtClean="0"/>
              <a:t>The number of methods analyzed by the developer before she/he stopped (i.e., the efficiency measure), either because a target method was found or because IRRF failed (the</a:t>
            </a:r>
            <a:r>
              <a:rPr lang="en-US" baseline="0" dirty="0" smtClean="0"/>
              <a:t> concept location method was not found)</a:t>
            </a:r>
            <a:r>
              <a:rPr lang="en-US" dirty="0" smtClean="0"/>
              <a:t> is reported in parenthesis (marked with m). This number includes all the methods marked by the developer in all the rounds of feedback, including also the methods marked as neutral, plus the rank of the target method in the final round. </a:t>
            </a:r>
          </a:p>
          <a:p>
            <a:pPr marL="0" lvl="0" indent="0" algn="l" rtl="0">
              <a:spcBef>
                <a:spcPts val="0"/>
              </a:spcBef>
              <a:spcAft>
                <a:spcPts val="0"/>
              </a:spcAft>
              <a:buFont typeface="Wingdings" pitchFamily="2" charset="2"/>
              <a:buChar char="ü"/>
            </a:pPr>
            <a:endParaRPr lang="en-US" dirty="0" smtClean="0"/>
          </a:p>
          <a:p>
            <a:pPr marL="0" lvl="0" indent="0" algn="l" rtl="0">
              <a:spcBef>
                <a:spcPts val="0"/>
              </a:spcBef>
              <a:spcAft>
                <a:spcPts val="0"/>
              </a:spcAft>
              <a:buFont typeface="Wingdings" pitchFamily="2" charset="2"/>
              <a:buChar char="ü"/>
            </a:pPr>
            <a:r>
              <a:rPr lang="en-US" dirty="0" smtClean="0"/>
              <a:t>The number of feedback rounds is also reported in parenthesis (denoted with r), including the (incomplete) round when the target is found.</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EXPERIMENTS TABLE:</a:t>
            </a:r>
          </a:p>
          <a:p>
            <a:pPr marL="0" lvl="0" indent="0" algn="l" rtl="0">
              <a:spcBef>
                <a:spcPts val="0"/>
              </a:spcBef>
              <a:spcAft>
                <a:spcPts val="0"/>
              </a:spcAft>
              <a:buNone/>
            </a:pPr>
            <a:r>
              <a:rPr lang="en-US" dirty="0" smtClean="0"/>
              <a:t>1) The </a:t>
            </a:r>
            <a:r>
              <a:rPr lang="en-US" b="1" u="sng" dirty="0" smtClean="0"/>
              <a:t>Baseline column</a:t>
            </a:r>
            <a:r>
              <a:rPr lang="en-US" dirty="0" smtClean="0"/>
              <a:t> shows the positions of the target methods (where the change</a:t>
            </a:r>
            <a:r>
              <a:rPr lang="en-US" baseline="0" dirty="0" smtClean="0"/>
              <a:t> needs to start from, i.e. the correct </a:t>
            </a:r>
            <a:r>
              <a:rPr lang="en-US" b="1" baseline="0" dirty="0" smtClean="0"/>
              <a:t>concept location</a:t>
            </a:r>
            <a:r>
              <a:rPr lang="en-US" baseline="0" dirty="0" smtClean="0"/>
              <a:t>)</a:t>
            </a:r>
            <a:r>
              <a:rPr lang="en-US" dirty="0" smtClean="0"/>
              <a:t> in the result list after the initial query.</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The </a:t>
            </a:r>
            <a:r>
              <a:rPr lang="en-US" b="1" dirty="0" smtClean="0"/>
              <a:t>best rank </a:t>
            </a:r>
            <a:r>
              <a:rPr lang="en-US" dirty="0" smtClean="0"/>
              <a:t>in each case where there is more than one target method is marked </a:t>
            </a:r>
            <a:r>
              <a:rPr lang="en-US" b="1" dirty="0" smtClean="0"/>
              <a:t>in bold</a:t>
            </a:r>
            <a:r>
              <a:rPr lang="en-US" dirty="0" smtClean="0"/>
              <a: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This represents the efficiency measure in the baseline case (i.e., how many methods would the user need to investigate to find the best ranked target).</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2) The </a:t>
            </a:r>
            <a:r>
              <a:rPr lang="en-US" b="1" u="sng" dirty="0" smtClean="0"/>
              <a:t>IRRF columns</a:t>
            </a:r>
            <a:r>
              <a:rPr lang="en-US" b="1" u="none" dirty="0" smtClean="0"/>
              <a:t> </a:t>
            </a:r>
            <a:r>
              <a:rPr lang="en-US" dirty="0" smtClean="0"/>
              <a:t>show the positions of the target methods at the end of the IRRF location process, whether it succeeded or not (the</a:t>
            </a:r>
            <a:r>
              <a:rPr lang="en-US" baseline="0" dirty="0" smtClean="0"/>
              <a:t> java ‘method’ fetched, i.e. the code location which is the index of a </a:t>
            </a:r>
            <a:r>
              <a:rPr lang="en-US" baseline="0" dirty="0" err="1" smtClean="0"/>
              <a:t>vectorized</a:t>
            </a:r>
            <a:r>
              <a:rPr lang="en-US" baseline="0" dirty="0" smtClean="0"/>
              <a:t> java method, is correctly found to be the buggy one for modification)</a:t>
            </a:r>
            <a:r>
              <a:rPr lang="en-US" dirty="0" smtClean="0"/>
              <a:t>. </a:t>
            </a:r>
          </a:p>
          <a:p>
            <a:pPr marL="0" lvl="0" indent="0" algn="l" rtl="0">
              <a:spcBef>
                <a:spcPts val="0"/>
              </a:spcBef>
              <a:spcAft>
                <a:spcPts val="0"/>
              </a:spcAft>
              <a:buFont typeface="Wingdings" pitchFamily="2" charset="2"/>
              <a:buChar char="ü"/>
            </a:pPr>
            <a:endParaRPr lang="en-US" dirty="0" smtClean="0"/>
          </a:p>
          <a:p>
            <a:pPr marL="0" lvl="0" indent="0" algn="l" rtl="0">
              <a:spcBef>
                <a:spcPts val="0"/>
              </a:spcBef>
              <a:spcAft>
                <a:spcPts val="0"/>
              </a:spcAft>
              <a:buFont typeface="Wingdings" pitchFamily="2" charset="2"/>
              <a:buChar char="ü"/>
            </a:pPr>
            <a:r>
              <a:rPr lang="en-US" dirty="0" smtClean="0"/>
              <a:t> If a target method was not ranked in the top 1,000 results at the end of IRRF, we denote its position as 1K+. </a:t>
            </a:r>
          </a:p>
          <a:p>
            <a:pPr marL="0" lvl="0" indent="0" algn="l" rtl="0">
              <a:spcBef>
                <a:spcPts val="0"/>
              </a:spcBef>
              <a:spcAft>
                <a:spcPts val="0"/>
              </a:spcAft>
              <a:buFont typeface="Wingdings" pitchFamily="2" charset="2"/>
              <a:buChar char="ü"/>
            </a:pPr>
            <a:endParaRPr lang="en-US" dirty="0" smtClean="0"/>
          </a:p>
          <a:p>
            <a:pPr marL="0" lvl="0" indent="0" algn="l" rtl="0">
              <a:spcBef>
                <a:spcPts val="0"/>
              </a:spcBef>
              <a:spcAft>
                <a:spcPts val="0"/>
              </a:spcAft>
              <a:buFont typeface="Wingdings" pitchFamily="2" charset="2"/>
              <a:buChar char="ü"/>
            </a:pPr>
            <a:r>
              <a:rPr lang="en-US" dirty="0" smtClean="0"/>
              <a:t> The N in the column header indicates the number of marked methods in each feedback round during IRRF. </a:t>
            </a:r>
          </a:p>
          <a:p>
            <a:pPr marL="0" lvl="0" indent="0" algn="l" rtl="0">
              <a:spcBef>
                <a:spcPts val="0"/>
              </a:spcBef>
              <a:spcAft>
                <a:spcPts val="0"/>
              </a:spcAft>
              <a:buFont typeface="Wingdings" pitchFamily="2" charset="2"/>
              <a:buChar char="ü"/>
            </a:pPr>
            <a:endParaRPr lang="en-US" dirty="0" smtClean="0"/>
          </a:p>
          <a:p>
            <a:pPr marL="0" lvl="0" indent="0" algn="l" rtl="0">
              <a:spcBef>
                <a:spcPts val="0"/>
              </a:spcBef>
              <a:spcAft>
                <a:spcPts val="0"/>
              </a:spcAft>
              <a:buFont typeface="Wingdings" pitchFamily="2" charset="2"/>
              <a:buChar char="ü"/>
            </a:pPr>
            <a:r>
              <a:rPr lang="en-US" dirty="0" smtClean="0"/>
              <a:t>Note that only the methods for which relevance was given are counted as one of the N methods ranked in a feedback round (i.e., methods marked neutral are not counted towards the N, yet they count towards the efficiency measure). </a:t>
            </a:r>
          </a:p>
          <a:p>
            <a:pPr marL="0" lvl="0" indent="0" algn="l" rtl="0">
              <a:spcBef>
                <a:spcPts val="0"/>
              </a:spcBef>
              <a:spcAft>
                <a:spcPts val="0"/>
              </a:spcAft>
              <a:buFont typeface="Wingdings" pitchFamily="2" charset="2"/>
              <a:buChar char="ü"/>
            </a:pPr>
            <a:endParaRPr lang="en-US" dirty="0" smtClean="0"/>
          </a:p>
          <a:p>
            <a:pPr marL="0" lvl="0" indent="0" algn="l" rtl="0">
              <a:spcBef>
                <a:spcPts val="0"/>
              </a:spcBef>
              <a:spcAft>
                <a:spcPts val="0"/>
              </a:spcAft>
              <a:buFont typeface="Wingdings" pitchFamily="2" charset="2"/>
              <a:buChar char="ü"/>
            </a:pPr>
            <a:r>
              <a:rPr lang="en-US" dirty="0" smtClean="0"/>
              <a:t>The number of methods analyzed by the developer before she/he stopped (i.e., the efficiency measure), either because a target method was found or because IRRF failed (the</a:t>
            </a:r>
            <a:r>
              <a:rPr lang="en-US" baseline="0" dirty="0" smtClean="0"/>
              <a:t> concept location method was not found)</a:t>
            </a:r>
            <a:r>
              <a:rPr lang="en-US" dirty="0" smtClean="0"/>
              <a:t> is reported in parenthesis (marked with m). This number includes all the methods marked by the developer in all the rounds of feedback, including also the methods marked as neutral, plus the rank of the target method in the final round. </a:t>
            </a:r>
          </a:p>
          <a:p>
            <a:pPr marL="0" lvl="0" indent="0" algn="l" rtl="0">
              <a:spcBef>
                <a:spcPts val="0"/>
              </a:spcBef>
              <a:spcAft>
                <a:spcPts val="0"/>
              </a:spcAft>
              <a:buFont typeface="Wingdings" pitchFamily="2" charset="2"/>
              <a:buChar char="ü"/>
            </a:pPr>
            <a:endParaRPr lang="en-US" dirty="0" smtClean="0"/>
          </a:p>
          <a:p>
            <a:pPr marL="0" lvl="0" indent="0" algn="l" rtl="0">
              <a:spcBef>
                <a:spcPts val="0"/>
              </a:spcBef>
              <a:spcAft>
                <a:spcPts val="0"/>
              </a:spcAft>
              <a:buFont typeface="Wingdings" pitchFamily="2" charset="2"/>
              <a:buChar char="ü"/>
            </a:pPr>
            <a:r>
              <a:rPr lang="en-US" dirty="0" smtClean="0"/>
              <a:t>The number of feedback rounds is also reported in parenthesis (denoted with r), including the (incomplete) round when the target is found.</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TABLE EXAMPLE 1:</a:t>
            </a:r>
            <a:r>
              <a:rPr lang="en-US" baseline="0" dirty="0" smtClean="0"/>
              <a:t>  </a:t>
            </a:r>
            <a:r>
              <a:rPr lang="en-US" dirty="0" smtClean="0"/>
              <a:t>row #2 in Eclipse </a:t>
            </a:r>
          </a:p>
          <a:p>
            <a:pPr marL="0" lvl="0" indent="0" algn="l" rtl="0">
              <a:spcBef>
                <a:spcPts val="0"/>
              </a:spcBef>
              <a:spcAft>
                <a:spcPts val="0"/>
              </a:spcAft>
              <a:buNone/>
            </a:pPr>
            <a:endParaRPr lang="en-US" dirty="0" smtClean="0"/>
          </a:p>
          <a:p>
            <a:pPr marL="0" lvl="0" indent="0" algn="l" rtl="0">
              <a:spcBef>
                <a:spcPts val="0"/>
              </a:spcBef>
              <a:spcAft>
                <a:spcPts val="0"/>
              </a:spcAft>
              <a:buFontTx/>
              <a:buChar char="-"/>
            </a:pPr>
            <a:r>
              <a:rPr lang="en-US" sz="1100" dirty="0" smtClean="0"/>
              <a:t>(A, B, C): three are the target methods.</a:t>
            </a:r>
          </a:p>
          <a:p>
            <a:pPr marL="0" lvl="0" indent="0" algn="l" rtl="0">
              <a:spcBef>
                <a:spcPts val="0"/>
              </a:spcBef>
              <a:spcAft>
                <a:spcPts val="0"/>
              </a:spcAft>
              <a:buFontTx/>
              <a:buChar char="-"/>
            </a:pPr>
            <a:endParaRPr lang="en-US" dirty="0" smtClean="0"/>
          </a:p>
          <a:p>
            <a:pPr marL="228600" lvl="0" indent="-228600" algn="l" rtl="0">
              <a:spcBef>
                <a:spcPts val="0"/>
              </a:spcBef>
              <a:spcAft>
                <a:spcPts val="0"/>
              </a:spcAft>
              <a:buAutoNum type="arabicParenR"/>
            </a:pPr>
            <a:r>
              <a:rPr lang="en-US" dirty="0" smtClean="0"/>
              <a:t>Baseline (17, 42, 47) means there are three target methods and the best ranked is on position 17. </a:t>
            </a:r>
          </a:p>
          <a:p>
            <a:pPr marL="228600" lvl="0" indent="-228600" algn="l" rtl="0">
              <a:spcBef>
                <a:spcPts val="0"/>
              </a:spcBef>
              <a:spcAft>
                <a:spcPts val="0"/>
              </a:spcAft>
              <a:buAutoNum type="arabicParenR"/>
            </a:pPr>
            <a:endParaRPr lang="en-US" dirty="0" smtClean="0"/>
          </a:p>
          <a:p>
            <a:pPr marL="228600" lvl="0" indent="-228600" algn="l" rtl="0">
              <a:spcBef>
                <a:spcPts val="0"/>
              </a:spcBef>
              <a:spcAft>
                <a:spcPts val="0"/>
              </a:spcAft>
              <a:buAutoNum type="arabicParenR"/>
            </a:pPr>
            <a:r>
              <a:rPr lang="en-US" dirty="0" smtClean="0"/>
              <a:t>IRRF with N=3 (4, 1, 2 (7m/3r)) means that one of the target methods (i.e., the 2</a:t>
            </a:r>
            <a:r>
              <a:rPr lang="en-US" baseline="30000" dirty="0" smtClean="0"/>
              <a:t>nd</a:t>
            </a:r>
            <a:r>
              <a:rPr lang="en-US" dirty="0" smtClean="0"/>
              <a:t>) was ranked #1 on the 3</a:t>
            </a:r>
            <a:r>
              <a:rPr lang="en-US" baseline="30000" dirty="0" smtClean="0"/>
              <a:t>rd</a:t>
            </a:r>
            <a:r>
              <a:rPr lang="en-US" dirty="0" smtClean="0"/>
              <a:t> round and the user marked a total of 7 methods (‘time consumption’ until the successful</a:t>
            </a:r>
            <a:r>
              <a:rPr lang="en-US" baseline="0" dirty="0" smtClean="0"/>
              <a:t> hit)</a:t>
            </a:r>
            <a:r>
              <a:rPr lang="en-US" dirty="0" smtClean="0"/>
              <a:t> to reach it (including the target method in the 3rd round).</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atin typeface="Consolas" pitchFamily="49" charset="0"/>
                <a:cs typeface="Consolas" pitchFamily="49" charset="0"/>
              </a:rPr>
              <a:t>CONTEXT – PROBLEM - SOLUTION</a:t>
            </a:r>
            <a:br>
              <a:rPr lang="en-US" dirty="0" smtClean="0">
                <a:latin typeface="Consolas" pitchFamily="49" charset="0"/>
                <a:cs typeface="Consolas" pitchFamily="49" charset="0"/>
              </a:rPr>
            </a:br>
            <a:r>
              <a:rPr lang="en" sz="900" dirty="0" smtClean="0">
                <a:latin typeface="Consolas" pitchFamily="49" charset="0"/>
                <a:cs typeface="Consolas" pitchFamily="49" charset="0"/>
              </a:rPr>
              <a:t/>
            </a:r>
            <a:br>
              <a:rPr lang="en" sz="900" dirty="0" smtClean="0">
                <a:latin typeface="Consolas" pitchFamily="49" charset="0"/>
                <a:cs typeface="Consolas" pitchFamily="49" charset="0"/>
              </a:rPr>
            </a:br>
            <a:r>
              <a:rPr lang="el-GR" sz="1100" dirty="0" smtClean="0">
                <a:latin typeface="Consolas" pitchFamily="49" charset="0"/>
                <a:cs typeface="Consolas" pitchFamily="49" charset="0"/>
              </a:rPr>
              <a:t>- </a:t>
            </a:r>
            <a:r>
              <a:rPr lang="en-US" sz="1100" dirty="0" smtClean="0">
                <a:latin typeface="Consolas" pitchFamily="49" charset="0"/>
                <a:cs typeface="Consolas" pitchFamily="49" charset="0"/>
              </a:rPr>
              <a:t> Context:  </a:t>
            </a:r>
            <a:r>
              <a:rPr lang="en-US" sz="1100" dirty="0" smtClean="0">
                <a:latin typeface="Consolas" pitchFamily="49" charset="0"/>
                <a:cs typeface="Consolas" pitchFamily="49" charset="0"/>
              </a:rPr>
              <a:t>Software is released or getting maintained. </a:t>
            </a:r>
          </a:p>
          <a:p>
            <a:pPr marL="0" lvl="0" indent="0" algn="l" rtl="0">
              <a:spcBef>
                <a:spcPts val="0"/>
              </a:spcBef>
              <a:spcAft>
                <a:spcPts val="0"/>
              </a:spcAft>
              <a:buNone/>
            </a:pPr>
            <a:r>
              <a:rPr lang="en-US" sz="1100" dirty="0" smtClean="0">
                <a:latin typeface="Consolas" pitchFamily="49" charset="0"/>
                <a:cs typeface="Consolas" pitchFamily="49" charset="0"/>
              </a:rPr>
              <a:t>   It may contain </a:t>
            </a:r>
            <a:r>
              <a:rPr lang="en-US" sz="1100" dirty="0" smtClean="0">
                <a:latin typeface="Consolas" pitchFamily="49" charset="0"/>
                <a:cs typeface="Consolas" pitchFamily="49" charset="0"/>
              </a:rPr>
              <a:t>buggy files. </a:t>
            </a:r>
            <a:endParaRPr lang="en-US" sz="1100" dirty="0" smtClean="0">
              <a:latin typeface="Consolas" pitchFamily="49" charset="0"/>
              <a:cs typeface="Consolas" pitchFamily="49" charset="0"/>
            </a:endParaRPr>
          </a:p>
          <a:p>
            <a:pPr marL="0" lvl="0" indent="0" algn="l" rtl="0">
              <a:spcBef>
                <a:spcPts val="0"/>
              </a:spcBef>
              <a:spcAft>
                <a:spcPts val="0"/>
              </a:spcAft>
              <a:buNone/>
            </a:pPr>
            <a:r>
              <a:rPr lang="en-US" sz="1100" dirty="0" smtClean="0">
                <a:latin typeface="Consolas" pitchFamily="49" charset="0"/>
                <a:cs typeface="Consolas" pitchFamily="49" charset="0"/>
              </a:rPr>
              <a:t>   A </a:t>
            </a:r>
            <a:r>
              <a:rPr lang="en-US" sz="1100" dirty="0" smtClean="0">
                <a:latin typeface="Consolas" pitchFamily="49" charset="0"/>
                <a:cs typeface="Consolas" pitchFamily="49" charset="0"/>
              </a:rPr>
              <a:t>software user (e.g. ECLIPSE user, </a:t>
            </a:r>
            <a:r>
              <a:rPr lang="en-US" sz="1100" dirty="0" err="1" smtClean="0">
                <a:latin typeface="Consolas" pitchFamily="49" charset="0"/>
                <a:cs typeface="Consolas" pitchFamily="49" charset="0"/>
              </a:rPr>
              <a:t>jEDIT</a:t>
            </a:r>
            <a:r>
              <a:rPr lang="en-US" sz="1100" dirty="0" smtClean="0">
                <a:latin typeface="Consolas" pitchFamily="49" charset="0"/>
                <a:cs typeface="Consolas" pitchFamily="49" charset="0"/>
              </a:rPr>
              <a:t> user) provides a bug report.</a:t>
            </a:r>
            <a:br>
              <a:rPr lang="en-US" sz="1100" dirty="0" smtClean="0">
                <a:latin typeface="Consolas" pitchFamily="49" charset="0"/>
                <a:cs typeface="Consolas" pitchFamily="49" charset="0"/>
              </a:rPr>
            </a:br>
            <a:r>
              <a:rPr lang="en-US" sz="1100" dirty="0" smtClean="0">
                <a:latin typeface="Consolas" pitchFamily="49" charset="0"/>
                <a:cs typeface="Consolas" pitchFamily="49" charset="0"/>
              </a:rPr>
              <a:t/>
            </a:r>
            <a:br>
              <a:rPr lang="en-US" sz="1100" dirty="0" smtClean="0">
                <a:latin typeface="Consolas" pitchFamily="49" charset="0"/>
                <a:cs typeface="Consolas" pitchFamily="49" charset="0"/>
              </a:rPr>
            </a:br>
            <a:r>
              <a:rPr lang="en-US" sz="1100" dirty="0" smtClean="0">
                <a:latin typeface="Consolas" pitchFamily="49" charset="0"/>
                <a:cs typeface="Consolas" pitchFamily="49" charset="0"/>
              </a:rPr>
              <a:t>    </a:t>
            </a:r>
            <a:br>
              <a:rPr lang="en-US" sz="1100" dirty="0" smtClean="0">
                <a:latin typeface="Consolas" pitchFamily="49" charset="0"/>
                <a:cs typeface="Consolas" pitchFamily="49" charset="0"/>
              </a:rPr>
            </a:br>
            <a:r>
              <a:rPr lang="en-US" sz="1100" dirty="0" smtClean="0">
                <a:latin typeface="Consolas" pitchFamily="49" charset="0"/>
                <a:cs typeface="Consolas" pitchFamily="49" charset="0"/>
              </a:rPr>
              <a:t>-  Problem 1: How can we relieve the developer from the burden of identifying potentially buggy source files </a:t>
            </a:r>
            <a:r>
              <a:rPr lang="en-US" sz="1100" dirty="0" smtClean="0">
                <a:latin typeface="Consolas" pitchFamily="49" charset="0"/>
                <a:cs typeface="Consolas" pitchFamily="49" charset="0"/>
              </a:rPr>
              <a:t>(</a:t>
            </a:r>
            <a:r>
              <a:rPr lang="en-US" sz="1100" dirty="0" smtClean="0">
                <a:latin typeface="Consolas" pitchFamily="49" charset="0"/>
                <a:cs typeface="Consolas" pitchFamily="49" charset="0"/>
              </a:rPr>
              <a:t>given a bug report)?</a:t>
            </a:r>
            <a:br>
              <a:rPr lang="en-US" sz="1100" dirty="0" smtClean="0">
                <a:latin typeface="Consolas" pitchFamily="49" charset="0"/>
                <a:cs typeface="Consolas" pitchFamily="49" charset="0"/>
              </a:rPr>
            </a:br>
            <a:r>
              <a:rPr lang="en-US" sz="1100" dirty="0" smtClean="0">
                <a:latin typeface="Consolas" pitchFamily="49" charset="0"/>
                <a:cs typeface="Consolas" pitchFamily="49" charset="0"/>
              </a:rPr>
              <a:t/>
            </a:r>
            <a:br>
              <a:rPr lang="en-US" sz="1100" dirty="0" smtClean="0">
                <a:latin typeface="Consolas" pitchFamily="49" charset="0"/>
                <a:cs typeface="Consolas" pitchFamily="49" charset="0"/>
              </a:rPr>
            </a:br>
            <a:r>
              <a:rPr lang="en-US" sz="1100" dirty="0" smtClean="0">
                <a:latin typeface="Consolas" pitchFamily="49" charset="0"/>
                <a:cs typeface="Consolas" pitchFamily="49" charset="0"/>
              </a:rPr>
              <a:t>-  Problem 2: Thus, </a:t>
            </a:r>
            <a:r>
              <a:rPr lang="en-US" sz="1100" dirty="0" smtClean="0">
                <a:latin typeface="Consolas" pitchFamily="49" charset="0"/>
                <a:cs typeface="Consolas" pitchFamily="49" charset="0"/>
              </a:rPr>
              <a:t>where in the code can we start correcting the bug? Can we formulate a </a:t>
            </a:r>
            <a:r>
              <a:rPr lang="en-US" sz="1100" b="1" dirty="0" smtClean="0">
                <a:latin typeface="Consolas" pitchFamily="49" charset="0"/>
                <a:cs typeface="Consolas" pitchFamily="49" charset="0"/>
              </a:rPr>
              <a:t>query </a:t>
            </a:r>
            <a:r>
              <a:rPr lang="en-US" sz="1100" dirty="0" smtClean="0">
                <a:latin typeface="Consolas" pitchFamily="49" charset="0"/>
                <a:cs typeface="Consolas" pitchFamily="49" charset="0"/>
              </a:rPr>
              <a:t>for a </a:t>
            </a:r>
            <a:r>
              <a:rPr lang="en-US" sz="1100" b="1" dirty="0" smtClean="0">
                <a:latin typeface="Consolas" pitchFamily="49" charset="0"/>
                <a:cs typeface="Consolas" pitchFamily="49" charset="0"/>
              </a:rPr>
              <a:t>location</a:t>
            </a:r>
            <a:r>
              <a:rPr lang="en-US" sz="1100" dirty="0" smtClean="0">
                <a:latin typeface="Consolas" pitchFamily="49" charset="0"/>
                <a:cs typeface="Consolas" pitchFamily="49" charset="0"/>
              </a:rPr>
              <a:t> in the code? (</a:t>
            </a:r>
            <a:r>
              <a:rPr lang="en-US" sz="1100" b="1" dirty="0" smtClean="0">
                <a:latin typeface="Consolas" pitchFamily="49" charset="0"/>
                <a:cs typeface="Consolas" pitchFamily="49" charset="0"/>
              </a:rPr>
              <a:t>query formulation for Software change </a:t>
            </a:r>
            <a:r>
              <a:rPr lang="en-US" sz="1100" b="0" dirty="0" smtClean="0">
                <a:latin typeface="Consolas" pitchFamily="49" charset="0"/>
                <a:cs typeface="Consolas" pitchFamily="49" charset="0"/>
              </a:rPr>
              <a:t>)</a:t>
            </a:r>
            <a:r>
              <a:rPr lang="en-US" sz="1100" dirty="0" smtClean="0">
                <a:latin typeface="Consolas" pitchFamily="49" charset="0"/>
                <a:cs typeface="Consolas" pitchFamily="49" charset="0"/>
              </a:rPr>
              <a:t/>
            </a:r>
            <a:br>
              <a:rPr lang="en-US" sz="1100" dirty="0" smtClean="0">
                <a:latin typeface="Consolas" pitchFamily="49" charset="0"/>
                <a:cs typeface="Consolas" pitchFamily="49" charset="0"/>
              </a:rPr>
            </a:br>
            <a:r>
              <a:rPr lang="en-US" sz="1100" dirty="0" smtClean="0">
                <a:latin typeface="Consolas" pitchFamily="49" charset="0"/>
                <a:cs typeface="Consolas" pitchFamily="49" charset="0"/>
              </a:rPr>
              <a:t/>
            </a:r>
            <a:br>
              <a:rPr lang="en-US" sz="1100" dirty="0" smtClean="0">
                <a:latin typeface="Consolas" pitchFamily="49" charset="0"/>
                <a:cs typeface="Consolas" pitchFamily="49" charset="0"/>
              </a:rPr>
            </a:br>
            <a:r>
              <a:rPr lang="en-US" sz="1100" dirty="0" smtClean="0">
                <a:latin typeface="Consolas" pitchFamily="49" charset="0"/>
                <a:cs typeface="Consolas" pitchFamily="49" charset="0"/>
              </a:rPr>
              <a:t>-  Problem 3: How to use feedback </a:t>
            </a:r>
            <a:r>
              <a:rPr lang="en-US" sz="1100" dirty="0" smtClean="0">
                <a:latin typeface="Consolas" pitchFamily="49" charset="0"/>
                <a:cs typeface="Consolas" pitchFamily="49" charset="0"/>
              </a:rPr>
              <a:t>from the developer to help do this automatically?</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TABLE EXAMPLE 1:</a:t>
            </a:r>
            <a:r>
              <a:rPr lang="en-US" baseline="0" dirty="0" smtClean="0"/>
              <a:t>  </a:t>
            </a:r>
            <a:r>
              <a:rPr lang="en-US" dirty="0" smtClean="0"/>
              <a:t>row #2 in Eclipse </a:t>
            </a:r>
          </a:p>
          <a:p>
            <a:pPr marL="0" lvl="0" indent="0" algn="l" rtl="0">
              <a:spcBef>
                <a:spcPts val="0"/>
              </a:spcBef>
              <a:spcAft>
                <a:spcPts val="0"/>
              </a:spcAft>
              <a:buNone/>
            </a:pPr>
            <a:endParaRPr lang="en-US" dirty="0" smtClean="0"/>
          </a:p>
          <a:p>
            <a:pPr marL="0" lvl="0" indent="0" algn="l" rtl="0">
              <a:spcBef>
                <a:spcPts val="0"/>
              </a:spcBef>
              <a:spcAft>
                <a:spcPts val="0"/>
              </a:spcAft>
              <a:buNone/>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ALTERNATIVES OF METHOD 1:</a:t>
            </a:r>
            <a:br>
              <a:rPr lang="en-US" dirty="0" smtClean="0"/>
            </a:br>
            <a:r>
              <a:rPr lang="en-US" dirty="0" smtClean="0"/>
              <a:t> </a:t>
            </a:r>
            <a:br>
              <a:rPr lang="en-US" dirty="0" smtClean="0"/>
            </a:br>
            <a:r>
              <a:rPr lang="en-US" sz="1050" b="1" dirty="0" smtClean="0"/>
              <a:t>Step 3: IR</a:t>
            </a:r>
            <a:endParaRPr lang="en-US" b="0" dirty="0" smtClean="0"/>
          </a:p>
          <a:p>
            <a:pPr marL="0" lvl="0" indent="0" algn="l" rtl="0">
              <a:spcBef>
                <a:spcPts val="0"/>
              </a:spcBef>
              <a:spcAft>
                <a:spcPts val="0"/>
              </a:spcAft>
              <a:buNone/>
            </a:pPr>
            <a:r>
              <a:rPr lang="en-US" b="0" dirty="0" smtClean="0"/>
              <a:t>- </a:t>
            </a:r>
            <a:r>
              <a:rPr lang="en-US" sz="1100" b="0" dirty="0" err="1" smtClean="0"/>
              <a:t>Bayes</a:t>
            </a:r>
            <a:r>
              <a:rPr lang="en-US" sz="1100" b="0" dirty="0" smtClean="0"/>
              <a:t> Classifiers: E.g.</a:t>
            </a:r>
            <a:r>
              <a:rPr lang="en-US" sz="1100" b="0" baseline="0" dirty="0" smtClean="0"/>
              <a:t> a decision tree.</a:t>
            </a:r>
            <a:endParaRPr lang="en-US" b="0" dirty="0" smtClean="0"/>
          </a:p>
          <a:p>
            <a:pPr marL="0" lvl="0" indent="0" algn="l" rtl="0">
              <a:spcBef>
                <a:spcPts val="0"/>
              </a:spcBef>
              <a:spcAft>
                <a:spcPts val="0"/>
              </a:spcAft>
              <a:buNone/>
            </a:pPr>
            <a:r>
              <a:rPr lang="en-US" dirty="0" smtClean="0"/>
              <a:t>- LDA: Assume all words (of the term</a:t>
            </a:r>
            <a:r>
              <a:rPr lang="en-US" baseline="0" dirty="0" smtClean="0"/>
              <a:t> vector v) form a multivariate Random Variable which follows a joint probability function (joint PDF) with some parameters.  </a:t>
            </a:r>
          </a:p>
          <a:p>
            <a:pPr marL="0" lvl="0" indent="0" algn="l" rtl="0">
              <a:spcBef>
                <a:spcPts val="0"/>
              </a:spcBef>
              <a:spcAft>
                <a:spcPts val="0"/>
              </a:spcAft>
              <a:buNone/>
            </a:pPr>
            <a:r>
              <a:rPr lang="en-US" baseline="0" dirty="0" smtClean="0"/>
              <a:t>Try to maximize the L likelihood of the given words (Samples).</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METHOD 2: Locate buggy files in Software Engineering projects using Deep Neural Networks</a:t>
            </a:r>
            <a:br>
              <a:rPr lang="en-US" dirty="0" smtClean="0"/>
            </a:br>
            <a:r>
              <a:rPr lang="en-US" dirty="0" smtClean="0"/>
              <a:t/>
            </a:r>
            <a:br>
              <a:rPr lang="en-US" dirty="0" smtClean="0"/>
            </a:br>
            <a:r>
              <a:rPr lang="en-US" dirty="0" smtClean="0"/>
              <a:t/>
            </a:r>
            <a:br>
              <a:rPr lang="en-US" dirty="0" smtClean="0"/>
            </a:br>
            <a:r>
              <a:rPr lang="en-US" dirty="0" smtClean="0"/>
              <a:t>-It introduces the ‘LS CNN’, a hybrid of a CNN and an LSTM. </a:t>
            </a:r>
            <a:br>
              <a:rPr lang="en-US" dirty="0" smtClean="0"/>
            </a:br>
            <a:r>
              <a:rPr lang="en-US" dirty="0" smtClean="0"/>
              <a:t/>
            </a:r>
            <a:br>
              <a:rPr lang="en-US" dirty="0" smtClean="0"/>
            </a:br>
            <a:r>
              <a:rPr lang="en-US" dirty="0" smtClean="0"/>
              <a:t/>
            </a:r>
            <a:br>
              <a:rPr lang="en-US" dirty="0" smtClean="0"/>
            </a:br>
            <a:r>
              <a:rPr lang="en-US" dirty="0" smtClean="0"/>
              <a:t>-Method: </a:t>
            </a:r>
            <a:r>
              <a:rPr lang="en-US" i="1" dirty="0" smtClean="0"/>
              <a:t>Extract features from the buggy files, unify them in a representation using the LS-CNN, enhance this representation</a:t>
            </a:r>
            <a:br>
              <a:rPr lang="en-US" i="1" dirty="0" smtClean="0"/>
            </a:br>
            <a:r>
              <a:rPr lang="en-US" i="1" dirty="0" smtClean="0"/>
              <a:t/>
            </a:r>
            <a:br>
              <a:rPr lang="en-US" i="1" dirty="0" smtClean="0"/>
            </a:br>
            <a:r>
              <a:rPr lang="en" dirty="0" smtClean="0"/>
              <a:t>Feature extraction is</a:t>
            </a:r>
            <a:r>
              <a:rPr lang="en" baseline="0" dirty="0" smtClean="0"/>
              <a:t> a common practice for machine learning with multimedia input (here input is textual form of bugs).</a:t>
            </a:r>
          </a:p>
          <a:p>
            <a:pPr marL="0" lvl="0" indent="0" algn="l" rtl="0">
              <a:spcBef>
                <a:spcPts val="0"/>
              </a:spcBef>
              <a:spcAft>
                <a:spcPts val="0"/>
              </a:spcAft>
              <a:buNone/>
            </a:pPr>
            <a:endParaRPr lang="en" baseline="0" dirty="0" smtClean="0"/>
          </a:p>
          <a:p>
            <a:pPr marL="0" lvl="0" indent="0" algn="l" rtl="0">
              <a:spcBef>
                <a:spcPts val="0"/>
              </a:spcBef>
              <a:spcAft>
                <a:spcPts val="0"/>
              </a:spcAft>
              <a:buNone/>
            </a:pPr>
            <a:r>
              <a:rPr lang="en" baseline="0" dirty="0" smtClean="0"/>
              <a:t>The NN perform fast feature extraction with a number of parameters that can be changed.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72fda32b34_0_2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72fda32b34_0_2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latin typeface="Consolas" pitchFamily="49" charset="0"/>
                <a:cs typeface="Consolas" pitchFamily="49" charset="0"/>
              </a:rPr>
              <a:t>SOLUTION proposed in these 2 papers:</a:t>
            </a:r>
            <a:r>
              <a:rPr lang="el-GR" dirty="0" smtClean="0">
                <a:latin typeface="Consolas" pitchFamily="49" charset="0"/>
                <a:cs typeface="Consolas" pitchFamily="49" charset="0"/>
              </a:rPr>
              <a:t/>
            </a:r>
            <a:br>
              <a:rPr lang="el-GR" dirty="0" smtClean="0">
                <a:latin typeface="Consolas" pitchFamily="49" charset="0"/>
                <a:cs typeface="Consolas" pitchFamily="49" charset="0"/>
              </a:rPr>
            </a:br>
            <a:r>
              <a:rPr lang="en-US" dirty="0" smtClean="0">
                <a:latin typeface="Consolas" pitchFamily="49" charset="0"/>
                <a:cs typeface="Consolas" pitchFamily="49" charset="0"/>
              </a:rPr>
              <a:t/>
            </a:r>
            <a:br>
              <a:rPr lang="en-US" dirty="0" smtClean="0">
                <a:latin typeface="Consolas" pitchFamily="49" charset="0"/>
                <a:cs typeface="Consolas" pitchFamily="49" charset="0"/>
              </a:rPr>
            </a:br>
            <a:r>
              <a:rPr lang="en-US" sz="1100" dirty="0" smtClean="0">
                <a:latin typeface="Consolas" pitchFamily="49" charset="0"/>
                <a:cs typeface="Consolas" pitchFamily="49" charset="0"/>
              </a:rPr>
              <a:t>A new methodology for lexical based static concept location. </a:t>
            </a:r>
            <a:r>
              <a:rPr lang="en" sz="1100" dirty="0" smtClean="0">
                <a:latin typeface="Consolas" pitchFamily="49" charset="0"/>
                <a:cs typeface="Consolas" pitchFamily="49" charset="0"/>
              </a:rPr>
              <a:t/>
            </a:r>
            <a:br>
              <a:rPr lang="en" sz="1100" dirty="0" smtClean="0">
                <a:latin typeface="Consolas" pitchFamily="49" charset="0"/>
                <a:cs typeface="Consolas" pitchFamily="49" charset="0"/>
              </a:rPr>
            </a:br>
            <a:r>
              <a:rPr lang="en" sz="1100" dirty="0" smtClean="0">
                <a:latin typeface="Consolas" pitchFamily="49" charset="0"/>
                <a:cs typeface="Consolas" pitchFamily="49" charset="0"/>
              </a:rPr>
              <a:t/>
            </a:r>
            <a:br>
              <a:rPr lang="en" sz="1100" dirty="0" smtClean="0">
                <a:latin typeface="Consolas" pitchFamily="49" charset="0"/>
                <a:cs typeface="Consolas" pitchFamily="49" charset="0"/>
              </a:rPr>
            </a:br>
            <a:r>
              <a:rPr lang="en" sz="1100" dirty="0" smtClean="0">
                <a:latin typeface="Consolas" pitchFamily="49" charset="0"/>
                <a:cs typeface="Consolas" pitchFamily="49" charset="0"/>
              </a:rPr>
              <a:t>That is, treat the code as </a:t>
            </a:r>
            <a:r>
              <a:rPr kumimoji="0" lang="en-US" sz="1100" b="0" i="0" u="none" strike="noStrike" kern="1200" cap="none" spc="-100" normalizeH="0" baseline="0" noProof="0" dirty="0" smtClean="0">
                <a:ln>
                  <a:noFill/>
                </a:ln>
                <a:solidFill>
                  <a:schemeClr val="tx2">
                    <a:satMod val="200000"/>
                  </a:schemeClr>
                </a:solidFill>
                <a:effectLst/>
                <a:uLnTx/>
                <a:uFillTx/>
                <a:latin typeface="Consolas" pitchFamily="49" charset="0"/>
                <a:ea typeface="Arial"/>
                <a:cs typeface="Consolas" pitchFamily="49" charset="0"/>
                <a:sym typeface="Arial"/>
              </a:rPr>
              <a:t>text units (call them </a:t>
            </a:r>
            <a:r>
              <a:rPr kumimoji="0" lang="en-US" sz="1400" b="1" i="0" u="none" strike="noStrike" kern="1200" cap="none" spc="-100" normalizeH="0" baseline="0" noProof="0" dirty="0" smtClean="0">
                <a:ln>
                  <a:noFill/>
                </a:ln>
                <a:solidFill>
                  <a:schemeClr val="tx2">
                    <a:satMod val="200000"/>
                  </a:schemeClr>
                </a:solidFill>
                <a:effectLst/>
                <a:uLnTx/>
                <a:uFillTx/>
                <a:latin typeface="Consolas" pitchFamily="49" charset="0"/>
                <a:ea typeface="Arial"/>
                <a:cs typeface="Consolas" pitchFamily="49" charset="0"/>
                <a:sym typeface="Arial"/>
              </a:rPr>
              <a:t>‘documents’ </a:t>
            </a:r>
            <a:r>
              <a:rPr kumimoji="0" lang="en-US" sz="1100" b="0" i="0" u="none" strike="noStrike" kern="1200" cap="none" spc="-100" normalizeH="0" baseline="0" noProof="0" dirty="0" smtClean="0">
                <a:ln>
                  <a:noFill/>
                </a:ln>
                <a:solidFill>
                  <a:schemeClr val="tx2">
                    <a:satMod val="200000"/>
                  </a:schemeClr>
                </a:solidFill>
                <a:effectLst/>
                <a:uLnTx/>
                <a:uFillTx/>
                <a:latin typeface="Consolas" pitchFamily="49" charset="0"/>
                <a:ea typeface="Arial"/>
                <a:cs typeface="Consolas" pitchFamily="49" charset="0"/>
                <a:sym typeface="Arial"/>
              </a:rPr>
              <a:t>of natural language). </a:t>
            </a:r>
            <a:endParaRPr lang="en" sz="1100" dirty="0" smtClean="0">
              <a:latin typeface="Consolas" pitchFamily="49" charset="0"/>
              <a:cs typeface="Consolas" pitchFamily="49" charset="0"/>
            </a:endParaRPr>
          </a:p>
          <a:p>
            <a:pPr marL="0" lvl="0" indent="0" algn="l" rtl="0">
              <a:spcBef>
                <a:spcPts val="0"/>
              </a:spcBef>
              <a:spcAft>
                <a:spcPts val="0"/>
              </a:spcAft>
              <a:buNone/>
            </a:pPr>
            <a:endParaRPr lang="en" sz="1100" dirty="0" smtClean="0">
              <a:latin typeface="Consolas" pitchFamily="49" charset="0"/>
              <a:cs typeface="Consolas" pitchFamily="49" charset="0"/>
            </a:endParaRPr>
          </a:p>
          <a:p>
            <a:pPr marL="0" lvl="0" indent="0" algn="l" rtl="0">
              <a:spcBef>
                <a:spcPts val="0"/>
              </a:spcBef>
              <a:spcAft>
                <a:spcPts val="0"/>
              </a:spcAft>
              <a:buNone/>
            </a:pPr>
            <a:r>
              <a:rPr lang="en" sz="1100" dirty="0" smtClean="0">
                <a:latin typeface="Consolas" pitchFamily="49" charset="0"/>
                <a:cs typeface="Consolas" pitchFamily="49" charset="0"/>
              </a:rPr>
              <a:t>Then take the bug report, </a:t>
            </a:r>
            <a:r>
              <a:rPr lang="en-US" sz="1100" dirty="0" smtClean="0">
                <a:latin typeface="Consolas" pitchFamily="49" charset="0"/>
                <a:cs typeface="Consolas" pitchFamily="49" charset="0"/>
              </a:rPr>
              <a:t>create a </a:t>
            </a:r>
            <a:r>
              <a:rPr lang="en-US" b="1" dirty="0" smtClean="0">
                <a:latin typeface="Consolas" pitchFamily="49" charset="0"/>
                <a:cs typeface="Consolas" pitchFamily="49" charset="0"/>
              </a:rPr>
              <a:t>‘query for searching’</a:t>
            </a:r>
            <a:r>
              <a:rPr lang="en-US" sz="1100" dirty="0" smtClean="0">
                <a:latin typeface="Consolas" pitchFamily="49" charset="0"/>
                <a:cs typeface="Consolas" pitchFamily="49" charset="0"/>
              </a:rPr>
              <a:t> the location of the code to be fixed</a:t>
            </a:r>
            <a:r>
              <a:rPr lang="en" sz="1100" dirty="0" smtClean="0">
                <a:latin typeface="Consolas" pitchFamily="49" charset="0"/>
                <a:cs typeface="Consolas" pitchFamily="49" charset="0"/>
              </a:rPr>
              <a:t> and try to correlate all files with it. </a:t>
            </a:r>
          </a:p>
          <a:p>
            <a:pPr marL="0" lvl="0" indent="0" algn="l" rtl="0">
              <a:spcBef>
                <a:spcPts val="0"/>
              </a:spcBef>
              <a:spcAft>
                <a:spcPts val="0"/>
              </a:spcAft>
              <a:buNone/>
            </a:pPr>
            <a:endParaRPr lang="en" sz="1100" dirty="0" smtClean="0">
              <a:latin typeface="Consolas" pitchFamily="49" charset="0"/>
              <a:cs typeface="Consolas" pitchFamily="49" charset="0"/>
            </a:endParaRPr>
          </a:p>
          <a:p>
            <a:pPr marL="0" lvl="0" indent="0" algn="l" rtl="0">
              <a:spcBef>
                <a:spcPts val="0"/>
              </a:spcBef>
              <a:spcAft>
                <a:spcPts val="0"/>
              </a:spcAft>
              <a:buNone/>
            </a:pPr>
            <a:r>
              <a:rPr lang="en" sz="1100" dirty="0" smtClean="0">
                <a:latin typeface="Consolas" pitchFamily="49" charset="0"/>
                <a:cs typeface="Consolas" pitchFamily="49" charset="0"/>
              </a:rPr>
              <a:t>The buggy files will present higher relevance to the </a:t>
            </a:r>
            <a:r>
              <a:rPr lang="en-US" sz="1100" dirty="0" smtClean="0">
                <a:latin typeface="Consolas" pitchFamily="49" charset="0"/>
                <a:cs typeface="Consolas" pitchFamily="49" charset="0"/>
              </a:rPr>
              <a:t>query</a:t>
            </a:r>
            <a:r>
              <a:rPr lang="en" sz="1100" dirty="0" smtClean="0">
                <a:latin typeface="Consolas" pitchFamily="49" charset="0"/>
                <a:cs typeface="Consolas" pitchFamily="49" charset="0"/>
              </a:rPr>
              <a:t>.</a:t>
            </a:r>
          </a:p>
          <a:p>
            <a:pPr marL="0" lvl="0" indent="0" algn="l" rtl="0">
              <a:spcBef>
                <a:spcPts val="0"/>
              </a:spcBef>
              <a:spcAft>
                <a:spcPts val="0"/>
              </a:spcAft>
              <a:buNone/>
            </a:pPr>
            <a:endParaRPr lang="en" sz="1100" dirty="0" smtClean="0">
              <a:latin typeface="Consolas" pitchFamily="49" charset="0"/>
              <a:cs typeface="Consolas" pitchFamily="49" charset="0"/>
            </a:endParaRPr>
          </a:p>
          <a:p>
            <a:pPr marL="0" lvl="0" indent="0" algn="l" rtl="0">
              <a:spcBef>
                <a:spcPts val="0"/>
              </a:spcBef>
              <a:spcAft>
                <a:spcPts val="0"/>
              </a:spcAft>
              <a:buNone/>
            </a:pPr>
            <a:r>
              <a:rPr lang="en" sz="1100" dirty="0" smtClean="0">
                <a:latin typeface="Consolas" pitchFamily="49" charset="0"/>
                <a:cs typeface="Consolas" pitchFamily="49" charset="0"/>
              </a:rPr>
              <a:t>This is how they will be automatically distinguished among other files (they </a:t>
            </a:r>
            <a:r>
              <a:rPr lang="en-US" sz="1100" dirty="0" smtClean="0">
                <a:latin typeface="Consolas" pitchFamily="49" charset="0"/>
                <a:cs typeface="Consolas" pitchFamily="49" charset="0"/>
              </a:rPr>
              <a:t>surface among the others)</a:t>
            </a:r>
            <a:r>
              <a:rPr lang="en" sz="1100" dirty="0" smtClean="0">
                <a:latin typeface="Consolas" pitchFamily="49" charset="0"/>
                <a:cs typeface="Consolas" pitchFamily="49" charset="0"/>
              </a:rPr>
              <a:t>.</a:t>
            </a:r>
            <a:br>
              <a:rPr lang="en" sz="1100" dirty="0" smtClean="0">
                <a:latin typeface="Consolas" pitchFamily="49" charset="0"/>
                <a:cs typeface="Consolas" pitchFamily="49" charset="0"/>
              </a:rPr>
            </a:br>
            <a:r>
              <a:rPr lang="en" sz="1100" dirty="0" smtClean="0">
                <a:latin typeface="Consolas" pitchFamily="49" charset="0"/>
                <a:cs typeface="Consolas" pitchFamily="49" charset="0"/>
              </a:rPr>
              <a:t/>
            </a:r>
            <a:br>
              <a:rPr lang="en" sz="1100" dirty="0" smtClean="0">
                <a:latin typeface="Consolas" pitchFamily="49" charset="0"/>
                <a:cs typeface="Consolas" pitchFamily="49" charset="0"/>
              </a:rPr>
            </a:br>
            <a:r>
              <a:rPr lang="en" sz="1100" dirty="0" smtClean="0">
                <a:latin typeface="Consolas" pitchFamily="49" charset="0"/>
                <a:cs typeface="Consolas" pitchFamily="49" charset="0"/>
              </a:rPr>
              <a:t>Tool for this: NLP (natural language processing) methods based on similiarity search. </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dirty="0" smtClean="0"/>
              <a:t>OVERVIEW: </a:t>
            </a:r>
          </a:p>
          <a:p>
            <a:r>
              <a:rPr lang="en-US" sz="1100" dirty="0" smtClean="0"/>
              <a:t>We presented 2 methods that locate buggy files/methods/classes/code in the source code of a software.</a:t>
            </a:r>
          </a:p>
          <a:p>
            <a:endParaRPr lang="en-US" sz="1100" dirty="0" smtClean="0"/>
          </a:p>
          <a:p>
            <a:r>
              <a:rPr lang="en-US" sz="1100" dirty="0" smtClean="0"/>
              <a:t>The goal was to have the user (developer) </a:t>
            </a:r>
            <a:r>
              <a:rPr lang="en-US" sz="1100" b="1" dirty="0" smtClean="0"/>
              <a:t>match fast a query for change in the code to the textual location of this source code.</a:t>
            </a:r>
          </a:p>
          <a:p>
            <a:endParaRPr lang="en-US" sz="1100" b="1" dirty="0" smtClean="0"/>
          </a:p>
          <a:p>
            <a:r>
              <a:rPr lang="en-US" sz="1100" b="0" dirty="0" err="1" smtClean="0"/>
              <a:t>He/She</a:t>
            </a:r>
            <a:r>
              <a:rPr lang="en-US" sz="1100" b="0" dirty="0" smtClean="0"/>
              <a:t> uses a bug report for this.</a:t>
            </a:r>
          </a:p>
          <a:p>
            <a:endParaRPr lang="en-US" sz="1100" dirty="0" smtClean="0"/>
          </a:p>
          <a:p>
            <a:r>
              <a:rPr lang="en-US" sz="1100" dirty="0" smtClean="0"/>
              <a:t>Method 1: achieved that using the user’s decision: RF and then a ranking on the accumulated buggy files.</a:t>
            </a:r>
          </a:p>
          <a:p>
            <a:endParaRPr lang="en-US" sz="1100" dirty="0" smtClean="0"/>
          </a:p>
          <a:p>
            <a:r>
              <a:rPr lang="en-US" sz="1100" dirty="0" smtClean="0"/>
              <a:t>Method 2: achieved that by training a NN to make predictions</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30c2db0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30c2db0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30c2db05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30c2db05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2fda32b34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2fda32b34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2fda32b34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2fda32b34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solidFill>
                  <a:srgbClr val="D9D9D9"/>
                </a:solidFill>
                <a:latin typeface="Lato"/>
                <a:ea typeface="Lato"/>
                <a:cs typeface="Lato"/>
                <a:sym typeface="Lato"/>
              </a:rPr>
              <a:t>DEFINITIONS: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i="0" dirty="0" smtClean="0">
                <a:solidFill>
                  <a:srgbClr val="D9D9D9"/>
                </a:solidFill>
                <a:ea typeface="Lato"/>
                <a:cs typeface="Lato"/>
                <a:sym typeface="Lato"/>
              </a:rPr>
              <a:t>1)</a:t>
            </a:r>
            <a:r>
              <a:rPr lang="en-US" sz="1100" b="1" i="0" dirty="0" smtClean="0">
                <a:solidFill>
                  <a:srgbClr val="D9D9D9"/>
                </a:solidFill>
                <a:ea typeface="Lato"/>
                <a:cs typeface="Lato"/>
                <a:sym typeface="Lato"/>
              </a:rPr>
              <a:t>Concept Location:</a:t>
            </a:r>
            <a:r>
              <a:rPr lang="en-US" sz="1100" i="0" dirty="0" smtClean="0">
                <a:solidFill>
                  <a:srgbClr val="D9D9D9"/>
                </a:solidFill>
                <a:ea typeface="Lato"/>
                <a:cs typeface="Lato"/>
                <a:sym typeface="Lato"/>
              </a:rPr>
              <a:t> activity where the</a:t>
            </a:r>
            <a:r>
              <a:rPr lang="en-US" sz="1100" i="0" baseline="0" dirty="0" smtClean="0">
                <a:solidFill>
                  <a:srgbClr val="D9D9D9"/>
                </a:solidFill>
                <a:ea typeface="Lato"/>
                <a:cs typeface="Lato"/>
                <a:sym typeface="Lato"/>
              </a:rPr>
              <a:t> developers browse  and search the code to find where a</a:t>
            </a:r>
            <a:r>
              <a:rPr lang="en-US" sz="1100" i="0" dirty="0" smtClean="0">
                <a:solidFill>
                  <a:srgbClr val="D9D9D9"/>
                </a:solidFill>
                <a:ea typeface="Lato"/>
                <a:cs typeface="Lato"/>
                <a:sym typeface="Lato"/>
              </a:rPr>
              <a:t> change is to start (SC: Software Change) in response to a modification request during software evolution and maintenance (such as </a:t>
            </a:r>
            <a:r>
              <a:rPr lang="en-US" sz="1100" i="0" baseline="0" dirty="0" smtClean="0">
                <a:latin typeface="TimesNewRomanPS-ItalicMT"/>
              </a:rPr>
              <a:t>bug report or a new feature request)</a:t>
            </a:r>
            <a:r>
              <a:rPr lang="en-US" sz="1100" i="0" dirty="0" smtClean="0">
                <a:solidFill>
                  <a:srgbClr val="D9D9D9"/>
                </a:solidFill>
                <a:ea typeface="Lato"/>
                <a:cs typeface="Lato"/>
                <a:sym typeface="Lato"/>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i="0" dirty="0" smtClean="0">
              <a:solidFill>
                <a:srgbClr val="D9D9D9"/>
              </a:solidFill>
              <a:sym typeface="Lato"/>
            </a:endParaRPr>
          </a:p>
          <a:p>
            <a:pPr marL="0" marR="0" lvl="0" indent="0" algn="l" defTabSz="914400" rtl="0" eaLnBrk="1" fontAlgn="auto" latinLnBrk="0" hangingPunct="1">
              <a:lnSpc>
                <a:spcPct val="100000"/>
              </a:lnSpc>
              <a:spcBef>
                <a:spcPts val="0"/>
              </a:spcBef>
              <a:spcAft>
                <a:spcPts val="0"/>
              </a:spcAft>
              <a:buClr>
                <a:srgbClr val="000000"/>
              </a:buClr>
              <a:buSzPts val="1100"/>
              <a:tabLst/>
              <a:defRPr/>
            </a:pPr>
            <a:r>
              <a:rPr lang="en-US" sz="1100" i="0" dirty="0" smtClean="0">
                <a:solidFill>
                  <a:srgbClr val="D9D9D9"/>
                </a:solidFill>
                <a:sym typeface="Lato"/>
              </a:rPr>
              <a:t>  Applications:</a:t>
            </a:r>
            <a:r>
              <a:rPr lang="en-US" sz="1100" i="0" baseline="0" dirty="0" smtClean="0">
                <a:solidFill>
                  <a:srgbClr val="D9D9D9"/>
                </a:solidFill>
                <a:sym typeface="Lato"/>
              </a:rPr>
              <a:t> change management , fault localization etc in S. Eng.</a:t>
            </a:r>
          </a:p>
          <a:p>
            <a:pPr marL="0" marR="0" lvl="0" indent="0" algn="l" defTabSz="914400" rtl="0" eaLnBrk="1" fontAlgn="auto" latinLnBrk="0" hangingPunct="1">
              <a:lnSpc>
                <a:spcPct val="100000"/>
              </a:lnSpc>
              <a:spcBef>
                <a:spcPts val="0"/>
              </a:spcBef>
              <a:spcAft>
                <a:spcPts val="0"/>
              </a:spcAft>
              <a:buClr>
                <a:srgbClr val="000000"/>
              </a:buClr>
              <a:buSzPts val="1100"/>
              <a:tabLst/>
              <a:defRPr/>
            </a:pPr>
            <a:endParaRPr lang="en-US" sz="1100" i="0" baseline="0" dirty="0" smtClean="0">
              <a:solidFill>
                <a:srgbClr val="D9D9D9"/>
              </a:solidFill>
              <a:sym typeface="Lato"/>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  It is only intended to provide starting points for more detailed exploration of the code.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baseline="0" dirty="0" smtClean="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baseline="0" dirty="0" smtClean="0">
                <a:solidFill>
                  <a:srgbClr val="000000"/>
                </a:solidFill>
                <a:latin typeface="Arial"/>
                <a:ea typeface="Arial"/>
                <a:cs typeface="Arial"/>
                <a:sym typeface="Arial"/>
              </a:rPr>
              <a:t>  Concept location starts with the change request and ends when the developer finds the location in the source code where the first change must be made. Thus they need tools and methodologies to navigate in the code for this.</a:t>
            </a:r>
            <a:endParaRPr lang="en-US" i="0" dirty="0"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baseline="0" dirty="0" smtClean="0">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2fda32b34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2fda32b34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dirty="0" smtClean="0">
                <a:solidFill>
                  <a:srgbClr val="D9D9D9"/>
                </a:solidFill>
                <a:ea typeface="Lato"/>
                <a:cs typeface="Lato"/>
                <a:sym typeface="Lato"/>
              </a:rPr>
              <a:t>DEFINITIONS: </a:t>
            </a:r>
          </a:p>
          <a:p>
            <a:pPr>
              <a:buNone/>
            </a:pPr>
            <a:r>
              <a:rPr lang="en-US" sz="1100" b="1" dirty="0" smtClean="0">
                <a:solidFill>
                  <a:srgbClr val="D9D9D9"/>
                </a:solidFill>
                <a:ea typeface="Lato"/>
                <a:cs typeface="Lato"/>
                <a:sym typeface="Lato"/>
              </a:rPr>
              <a:t>2)</a:t>
            </a:r>
            <a:r>
              <a:rPr lang="en-US" sz="1100" b="1" baseline="0" dirty="0" smtClean="0">
                <a:solidFill>
                  <a:srgbClr val="D9D9D9"/>
                </a:solidFill>
                <a:ea typeface="Lato"/>
                <a:cs typeface="Lato"/>
                <a:sym typeface="Lato"/>
              </a:rPr>
              <a:t> </a:t>
            </a:r>
            <a:r>
              <a:rPr lang="en-US" sz="1800" b="1" dirty="0" smtClean="0">
                <a:solidFill>
                  <a:srgbClr val="D9D9D9"/>
                </a:solidFill>
                <a:ea typeface="Lato"/>
                <a:cs typeface="Lato"/>
                <a:sym typeface="Lato"/>
              </a:rPr>
              <a:t>Information Retrieval</a:t>
            </a:r>
            <a:r>
              <a:rPr lang="en-US" sz="1100" dirty="0" smtClean="0">
                <a:solidFill>
                  <a:srgbClr val="D9D9D9"/>
                </a:solidFill>
                <a:ea typeface="Lato"/>
                <a:cs typeface="Lato"/>
                <a:sym typeface="Lato"/>
              </a:rPr>
              <a:t> for concept location</a:t>
            </a:r>
            <a:br>
              <a:rPr lang="en-US" sz="1100" dirty="0" smtClean="0">
                <a:solidFill>
                  <a:srgbClr val="D9D9D9"/>
                </a:solidFill>
                <a:ea typeface="Lato"/>
                <a:cs typeface="Lato"/>
                <a:sym typeface="Lato"/>
              </a:rPr>
            </a:br>
            <a:endParaRPr lang="en-US" sz="1100" dirty="0" smtClean="0">
              <a:solidFill>
                <a:srgbClr val="D9D9D9"/>
              </a:solidFill>
              <a:ea typeface="Lato"/>
              <a:cs typeface="Lato"/>
              <a:sym typeface="Lato"/>
            </a:endParaRPr>
          </a:p>
          <a:p>
            <a:pPr>
              <a:buNone/>
            </a:pPr>
            <a:r>
              <a:rPr lang="en-US" sz="1100" dirty="0" smtClean="0">
                <a:solidFill>
                  <a:srgbClr val="D9D9D9"/>
                </a:solidFill>
                <a:ea typeface="Lato"/>
                <a:cs typeface="Lato"/>
                <a:sym typeface="Lato"/>
              </a:rPr>
              <a:t>How to use Information Retrieval: </a:t>
            </a:r>
            <a:r>
              <a:rPr lang="en-US" sz="1100" b="0" i="0" u="none" strike="noStrike" cap="none" baseline="0" dirty="0" smtClean="0">
                <a:solidFill>
                  <a:srgbClr val="000000"/>
                </a:solidFill>
                <a:latin typeface="Arial"/>
                <a:ea typeface="Arial"/>
                <a:cs typeface="Arial"/>
                <a:sym typeface="Arial"/>
              </a:rPr>
              <a:t>treat </a:t>
            </a:r>
            <a:r>
              <a:rPr lang="en-US" sz="1100" b="1" i="0" u="none" strike="noStrike" cap="none" baseline="0" dirty="0" smtClean="0">
                <a:solidFill>
                  <a:srgbClr val="000000"/>
                </a:solidFill>
                <a:latin typeface="Arial"/>
                <a:ea typeface="Arial"/>
                <a:cs typeface="Arial"/>
                <a:sym typeface="Arial"/>
              </a:rPr>
              <a:t>source code as a text corpus </a:t>
            </a:r>
            <a:r>
              <a:rPr lang="en-US" sz="1100" b="0" i="0" u="none" strike="noStrike" cap="none" baseline="0" dirty="0" smtClean="0">
                <a:solidFill>
                  <a:srgbClr val="000000"/>
                </a:solidFill>
                <a:latin typeface="Arial"/>
                <a:ea typeface="Arial"/>
                <a:cs typeface="Arial"/>
                <a:sym typeface="Arial"/>
              </a:rPr>
              <a:t>and use IR methods to </a:t>
            </a:r>
          </a:p>
          <a:p>
            <a:pPr>
              <a:buNone/>
            </a:pPr>
            <a:r>
              <a:rPr lang="en-US" sz="1100" b="1" i="0" u="none" strike="noStrike" cap="none" baseline="0" dirty="0" smtClean="0">
                <a:solidFill>
                  <a:srgbClr val="000000"/>
                </a:solidFill>
                <a:latin typeface="Arial"/>
                <a:ea typeface="Arial"/>
                <a:cs typeface="Arial"/>
                <a:sym typeface="Arial"/>
              </a:rPr>
              <a:t>index</a:t>
            </a:r>
            <a:r>
              <a:rPr lang="en-US" sz="1100" b="0" i="0" u="none" strike="noStrike" cap="none" baseline="0" dirty="0" smtClean="0">
                <a:solidFill>
                  <a:srgbClr val="000000"/>
                </a:solidFill>
                <a:latin typeface="Arial"/>
                <a:ea typeface="Arial"/>
                <a:cs typeface="Arial"/>
                <a:sym typeface="Arial"/>
              </a:rPr>
              <a:t> the corpus and build a search engine, which allows developers to search the source code </a:t>
            </a:r>
          </a:p>
          <a:p>
            <a:pPr>
              <a:buNone/>
            </a:pPr>
            <a:r>
              <a:rPr lang="en-US" sz="1100" b="0" i="0" u="none" strike="noStrike" cap="none" baseline="0" dirty="0" smtClean="0">
                <a:solidFill>
                  <a:srgbClr val="000000"/>
                </a:solidFill>
                <a:latin typeface="Arial"/>
                <a:ea typeface="Arial"/>
                <a:cs typeface="Arial"/>
                <a:sym typeface="Arial"/>
              </a:rPr>
              <a:t>much like they search other sources (e.g., the internet)</a:t>
            </a:r>
          </a:p>
          <a:p>
            <a:pPr>
              <a:buNone/>
            </a:pPr>
            <a:endParaRPr lang="en-US" sz="1100" b="0" i="0" u="none" strike="noStrike" cap="none" baseline="0" dirty="0" smtClean="0">
              <a:solidFill>
                <a:srgbClr val="000000"/>
              </a:solidFill>
              <a:latin typeface="Arial"/>
              <a:cs typeface="Arial"/>
              <a:sym typeface="Arial"/>
            </a:endParaRPr>
          </a:p>
          <a:p>
            <a:pPr>
              <a:buNone/>
            </a:pPr>
            <a:r>
              <a:rPr lang="en-US" sz="1100" b="0" i="0" u="none" strike="noStrike" cap="none" baseline="0" dirty="0" smtClean="0">
                <a:solidFill>
                  <a:srgbClr val="000000"/>
                </a:solidFill>
                <a:latin typeface="Arial"/>
                <a:cs typeface="Arial"/>
                <a:sym typeface="Arial"/>
              </a:rPr>
              <a:t>The user needs to match a query for a change in the source code to a textual location in the code.</a:t>
            </a:r>
            <a:endParaRPr lang="en-US" sz="1100" i="0" baseline="0" dirty="0" smtClean="0">
              <a:latin typeface="TimesNewRomanPS-ItalicMT"/>
            </a:endParaRPr>
          </a:p>
          <a:p>
            <a:pPr algn="l">
              <a:buNone/>
            </a:pPr>
            <a:endParaRPr lang="en-US" sz="1100" i="0" baseline="0" dirty="0" smtClean="0">
              <a:latin typeface="TimesNewRomanPS-ItalicMT"/>
            </a:endParaRPr>
          </a:p>
          <a:p>
            <a:pPr algn="l">
              <a:buNone/>
            </a:pPr>
            <a:r>
              <a:rPr lang="en-US" sz="1100" b="1" dirty="0" smtClean="0">
                <a:solidFill>
                  <a:srgbClr val="D9D9D9"/>
                </a:solidFill>
                <a:ea typeface="Lato"/>
                <a:cs typeface="Lato"/>
                <a:sym typeface="Lato"/>
              </a:rPr>
              <a:t>3)</a:t>
            </a:r>
            <a:r>
              <a:rPr lang="en-US" sz="1100" b="1" baseline="0" dirty="0" smtClean="0">
                <a:solidFill>
                  <a:srgbClr val="D9D9D9"/>
                </a:solidFill>
                <a:ea typeface="Lato"/>
                <a:cs typeface="Lato"/>
                <a:sym typeface="Lato"/>
              </a:rPr>
              <a:t> </a:t>
            </a:r>
            <a:r>
              <a:rPr lang="en-US" sz="1100" b="1" dirty="0" smtClean="0">
                <a:solidFill>
                  <a:srgbClr val="D9D9D9"/>
                </a:solidFill>
                <a:ea typeface="Lato"/>
                <a:cs typeface="Lato"/>
                <a:sym typeface="Lato"/>
              </a:rPr>
              <a:t>Relevance Feedback</a:t>
            </a:r>
            <a:r>
              <a:rPr lang="en-US" sz="1100" b="1" i="0" baseline="0" dirty="0" smtClean="0">
                <a:latin typeface="TimesNewRomanPS-ItalicMT"/>
              </a:rPr>
              <a:t> </a:t>
            </a:r>
            <a:r>
              <a:rPr lang="en-US" sz="1100" i="0" baseline="0" dirty="0" smtClean="0">
                <a:latin typeface="TimesNewRomanPS-ItalicMT"/>
              </a:rPr>
              <a:t>is a two-part process in which </a:t>
            </a:r>
          </a:p>
          <a:p>
            <a:pPr algn="l">
              <a:buFontTx/>
              <a:buChar char="-"/>
            </a:pPr>
            <a:r>
              <a:rPr lang="en-US" sz="1100" i="0" baseline="0" dirty="0" smtClean="0">
                <a:latin typeface="TimesNewRomanPS-ItalicMT"/>
              </a:rPr>
              <a:t>the developer judges existing results </a:t>
            </a:r>
            <a:r>
              <a:rPr lang="en-US" sz="1100" b="1" i="0" baseline="0" dirty="0" smtClean="0">
                <a:latin typeface="TimesNewRomanPS-ItalicMT"/>
              </a:rPr>
              <a:t>returned</a:t>
            </a:r>
            <a:r>
              <a:rPr lang="en-US" sz="1100" i="0" baseline="0" dirty="0" smtClean="0">
                <a:latin typeface="TimesNewRomanPS-ItalicMT"/>
              </a:rPr>
              <a:t> by a search and </a:t>
            </a:r>
          </a:p>
          <a:p>
            <a:pPr algn="l">
              <a:buFontTx/>
              <a:buChar char="-"/>
            </a:pPr>
            <a:r>
              <a:rPr lang="en-US" sz="1100" i="0" baseline="0" dirty="0" smtClean="0">
                <a:latin typeface="TimesNewRomanPS-ItalicMT"/>
              </a:rPr>
              <a:t>the IR system uses this information to perform a new search (</a:t>
            </a:r>
            <a:r>
              <a:rPr lang="en-US" sz="1100" b="1" i="0" baseline="0" dirty="0" smtClean="0">
                <a:latin typeface="TimesNewRomanPS-ItalicMT"/>
              </a:rPr>
              <a:t>formulate new queries</a:t>
            </a:r>
            <a:r>
              <a:rPr lang="en-US" sz="1100" i="0" baseline="0" dirty="0" smtClean="0">
                <a:latin typeface="TimesNewRomanPS-ItalicMT"/>
              </a:rPr>
              <a:t>), returning more relevant information to the user.</a:t>
            </a:r>
          </a:p>
          <a:p>
            <a:pPr algn="l">
              <a:buFontTx/>
              <a:buChar char="-"/>
            </a:pPr>
            <a:endParaRPr lang="en-US" sz="1100" i="0" baseline="0" dirty="0" smtClean="0">
              <a:latin typeface="TimesNewRomanPS-ItalicMT"/>
            </a:endParaRPr>
          </a:p>
          <a:p>
            <a:pPr algn="l">
              <a:buFontTx/>
              <a:buNone/>
            </a:pPr>
            <a:r>
              <a:rPr lang="en-US" b="1" i="0" dirty="0" smtClean="0"/>
              <a:t>Why is it important?</a:t>
            </a:r>
          </a:p>
          <a:p>
            <a:r>
              <a:rPr lang="en-US" sz="1100" b="0" i="0" u="none" strike="noStrike" cap="none" baseline="0" dirty="0" smtClean="0">
                <a:solidFill>
                  <a:srgbClr val="000000"/>
                </a:solidFill>
                <a:latin typeface="Arial"/>
                <a:ea typeface="Arial"/>
                <a:cs typeface="Arial"/>
                <a:sym typeface="Arial"/>
              </a:rPr>
              <a:t>Developers start the process from a change request and they either use the entire change request as a query or they select a set of words from it and use this subset as a query in order to detect the textual location in the code for the code modification. </a:t>
            </a:r>
          </a:p>
          <a:p>
            <a:r>
              <a:rPr lang="en-US" sz="1100" b="0" i="0" u="none" strike="noStrike" cap="none" baseline="0" dirty="0" smtClean="0">
                <a:solidFill>
                  <a:srgbClr val="000000"/>
                </a:solidFill>
                <a:latin typeface="Arial"/>
                <a:ea typeface="Arial"/>
                <a:cs typeface="Arial"/>
                <a:sym typeface="Arial"/>
              </a:rPr>
              <a:t>Extracting a good query from a change request depends on the experience of the developer.</a:t>
            </a:r>
          </a:p>
          <a:p>
            <a:endParaRPr lang="en-US" sz="1100" b="0" i="0" u="none" strike="noStrike" cap="none" baseline="0" dirty="0" smtClean="0">
              <a:solidFill>
                <a:srgbClr val="000000"/>
              </a:solidFill>
              <a:latin typeface="Arial"/>
              <a:cs typeface="Arial"/>
              <a:sym typeface="Arial"/>
            </a:endParaRPr>
          </a:p>
          <a:p>
            <a:pPr>
              <a:buNone/>
            </a:pPr>
            <a:r>
              <a:rPr lang="en-US" sz="1100" b="1" dirty="0" smtClean="0">
                <a:solidFill>
                  <a:srgbClr val="D9D9D9"/>
                </a:solidFill>
                <a:ea typeface="Lato"/>
                <a:cs typeface="Lato"/>
                <a:sym typeface="Lato"/>
              </a:rPr>
              <a:t>So:</a:t>
            </a:r>
            <a:r>
              <a:rPr lang="en-US" sz="1100" dirty="0" smtClean="0">
                <a:solidFill>
                  <a:srgbClr val="D9D9D9"/>
                </a:solidFill>
                <a:ea typeface="Lato"/>
                <a:cs typeface="Lato"/>
                <a:sym typeface="Lato"/>
              </a:rPr>
              <a:t/>
            </a:r>
            <a:br>
              <a:rPr lang="en-US" sz="1100" dirty="0" smtClean="0">
                <a:solidFill>
                  <a:srgbClr val="D9D9D9"/>
                </a:solidFill>
                <a:ea typeface="Lato"/>
                <a:cs typeface="Lato"/>
                <a:sym typeface="Lato"/>
              </a:rPr>
            </a:br>
            <a:r>
              <a:rPr lang="en-US" sz="1100" dirty="0" smtClean="0">
                <a:solidFill>
                  <a:srgbClr val="D9D9D9"/>
                </a:solidFill>
                <a:ea typeface="Lato"/>
                <a:cs typeface="Lato"/>
                <a:sym typeface="Lato"/>
              </a:rPr>
              <a:t>Use of Relevance Feedback for concept location: i.e.</a:t>
            </a:r>
            <a:r>
              <a:rPr lang="en-US" sz="1100" baseline="0" dirty="0" smtClean="0">
                <a:solidFill>
                  <a:srgbClr val="D9D9D9"/>
                </a:solidFill>
                <a:ea typeface="Lato"/>
                <a:cs typeface="Lato"/>
                <a:sym typeface="Lato"/>
              </a:rPr>
              <a:t> to match a query for starting to correct a </a:t>
            </a:r>
            <a:r>
              <a:rPr lang="en-US" sz="1100" dirty="0" smtClean="0">
                <a:solidFill>
                  <a:srgbClr val="D9D9D9"/>
                </a:solidFill>
                <a:ea typeface="Lato"/>
                <a:cs typeface="Lato"/>
                <a:sym typeface="Lato"/>
              </a:rPr>
              <a:t>bug to the</a:t>
            </a:r>
            <a:r>
              <a:rPr lang="en-US" sz="1100" baseline="0" dirty="0" smtClean="0">
                <a:solidFill>
                  <a:srgbClr val="D9D9D9"/>
                </a:solidFill>
                <a:ea typeface="Lato"/>
                <a:cs typeface="Lato"/>
                <a:sym typeface="Lato"/>
              </a:rPr>
              <a:t> suitable location in the source code.</a:t>
            </a:r>
            <a:endParaRPr i="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METHOD 1: Locate buggy files with the use of Information Retrieval Relevance Feedback</a:t>
            </a:r>
            <a:br>
              <a:rPr lang="en-US" dirty="0" smtClean="0"/>
            </a:br>
            <a:r>
              <a:rPr lang="en-US" dirty="0" smtClean="0"/>
              <a:t/>
            </a:r>
            <a:br>
              <a:rPr lang="en-US" dirty="0" smtClean="0"/>
            </a:br>
            <a:r>
              <a:rPr lang="en-US" dirty="0" smtClean="0"/>
              <a:t>- </a:t>
            </a:r>
            <a:r>
              <a:rPr lang="en-US" sz="1100" b="1" dirty="0" smtClean="0"/>
              <a:t>IR-based concept location</a:t>
            </a:r>
            <a:r>
              <a:rPr lang="en-US" sz="1100" dirty="0" smtClean="0"/>
              <a:t>: Uses an IR method to index the corpus extracted from the software (here:</a:t>
            </a:r>
            <a:r>
              <a:rPr lang="en-US" sz="1100" baseline="0" dirty="0" smtClean="0"/>
              <a:t> Vector Space Model)</a:t>
            </a:r>
            <a:r>
              <a:rPr lang="en-US" sz="1100" dirty="0" smtClean="0"/>
              <a:t>. </a:t>
            </a:r>
            <a:br>
              <a:rPr lang="en-US" sz="1100" dirty="0" smtClean="0"/>
            </a:br>
            <a:r>
              <a:rPr lang="en-US" sz="1100" dirty="0" smtClean="0"/>
              <a:t>1. </a:t>
            </a:r>
            <a:r>
              <a:rPr lang="en-US" sz="1100" b="1" dirty="0" smtClean="0"/>
              <a:t>Corpus creation</a:t>
            </a:r>
            <a:r>
              <a:rPr lang="en-US" sz="1100" dirty="0" smtClean="0"/>
              <a:t>: </a:t>
            </a:r>
            <a:r>
              <a:rPr lang="en-US" sz="1100" b="0" i="0" u="none" strike="noStrike" cap="none" baseline="0" dirty="0" smtClean="0">
                <a:solidFill>
                  <a:srgbClr val="000000"/>
                </a:solidFill>
                <a:latin typeface="Arial"/>
                <a:ea typeface="Arial"/>
                <a:cs typeface="Arial"/>
                <a:sym typeface="Arial"/>
              </a:rPr>
              <a:t>The source code is parsed and documents are extracted from the source code. </a:t>
            </a:r>
            <a:r>
              <a:rPr lang="en-US" sz="1100" dirty="0" smtClean="0"/>
              <a:t>Each method (or class) will have a corresponding document in the corpus. (Or</a:t>
            </a:r>
            <a:r>
              <a:rPr lang="en-US" sz="1100" baseline="0" dirty="0" smtClean="0"/>
              <a:t> the code can be split on its identifiers, the stop words may be removed, the keywords may be removed, stemming may be done, comments may be excluded etc.)</a:t>
            </a:r>
            <a:r>
              <a:rPr lang="en-US" sz="1100" dirty="0" smtClean="0"/>
              <a:t/>
            </a:r>
            <a:br>
              <a:rPr lang="en-US" sz="1100" dirty="0" smtClean="0"/>
            </a:br>
            <a:r>
              <a:rPr lang="en-US" sz="1100" dirty="0" smtClean="0"/>
              <a:t>2. </a:t>
            </a:r>
            <a:r>
              <a:rPr lang="en-US" sz="1100" b="1" dirty="0" smtClean="0"/>
              <a:t>INDEXING: </a:t>
            </a:r>
            <a:r>
              <a:rPr lang="en-US" sz="1100" dirty="0" smtClean="0"/>
              <a:t>The corpus is indexed by the IR math method and each document (i.e., </a:t>
            </a:r>
            <a:r>
              <a:rPr lang="en-US" sz="1100" b="1" dirty="0" smtClean="0"/>
              <a:t>each method or class</a:t>
            </a:r>
            <a:r>
              <a:rPr lang="en-US" sz="1100" dirty="0" smtClean="0"/>
              <a:t>) has </a:t>
            </a:r>
            <a:r>
              <a:rPr lang="en-US" sz="1100" b="1" dirty="0" smtClean="0"/>
              <a:t>a corresponding index </a:t>
            </a:r>
            <a:r>
              <a:rPr lang="en-US" sz="1100" b="0" dirty="0" smtClean="0"/>
              <a:t>(computed</a:t>
            </a:r>
            <a:r>
              <a:rPr lang="en-US" sz="1100" b="0" baseline="0" dirty="0" smtClean="0"/>
              <a:t> with Latent Semantic Indexing, Vector Space Model, traceability link recovery etc.)</a:t>
            </a:r>
            <a:r>
              <a:rPr lang="en-US" sz="1100" dirty="0" smtClean="0"/>
              <a:t/>
            </a:r>
            <a:br>
              <a:rPr lang="en-US" sz="1100" dirty="0" smtClean="0"/>
            </a:br>
            <a:r>
              <a:rPr lang="en-US" sz="1100" dirty="0" smtClean="0"/>
              <a:t>3. </a:t>
            </a:r>
            <a:r>
              <a:rPr lang="en-US" sz="1100" b="1" dirty="0" smtClean="0"/>
              <a:t>Query formulation</a:t>
            </a:r>
            <a:r>
              <a:rPr lang="en-US" sz="1100" dirty="0" smtClean="0"/>
              <a:t>: A developer selects a set of words that describe the concept to be located (= query). The entire change request</a:t>
            </a:r>
            <a:r>
              <a:rPr lang="en-US" sz="1100" baseline="0" dirty="0" smtClean="0"/>
              <a:t> can be the query.</a:t>
            </a:r>
            <a:r>
              <a:rPr lang="en-US" sz="1100" dirty="0" smtClean="0"/>
              <a:t/>
            </a:r>
            <a:br>
              <a:rPr lang="en-US" sz="1100" dirty="0" smtClean="0"/>
            </a:br>
            <a:r>
              <a:rPr lang="en-US" sz="1100" i="0" dirty="0" smtClean="0"/>
              <a:t>4. </a:t>
            </a:r>
            <a:r>
              <a:rPr lang="en-US" sz="1100" b="1" i="0" dirty="0" smtClean="0"/>
              <a:t>Ranking documents</a:t>
            </a:r>
            <a:r>
              <a:rPr lang="en-US" sz="1100" i="0" dirty="0" smtClean="0"/>
              <a:t>. Similarities between the </a:t>
            </a:r>
            <a:r>
              <a:rPr lang="en-US" sz="1100" dirty="0" smtClean="0"/>
              <a:t>query and every document from the source code are</a:t>
            </a:r>
            <a:br>
              <a:rPr lang="en-US" sz="1100" dirty="0" smtClean="0"/>
            </a:br>
            <a:r>
              <a:rPr lang="en-US" sz="1100" dirty="0" smtClean="0"/>
              <a:t>computed and the documents are ranked according to this similarity. The similarity measure depends on the </a:t>
            </a:r>
            <a:br>
              <a:rPr lang="en-US" sz="1100" dirty="0" smtClean="0"/>
            </a:br>
            <a:r>
              <a:rPr lang="en-US" sz="1100" dirty="0" smtClean="0"/>
              <a:t>IR method used</a:t>
            </a:r>
            <a:br>
              <a:rPr lang="en-US" sz="1100" dirty="0" smtClean="0"/>
            </a:br>
            <a:r>
              <a:rPr lang="en-US" sz="1100" dirty="0" smtClean="0"/>
              <a:t>5. </a:t>
            </a:r>
            <a:r>
              <a:rPr lang="en-US" sz="1100" b="1" dirty="0" smtClean="0"/>
              <a:t>Results examination</a:t>
            </a:r>
            <a:r>
              <a:rPr lang="en-US" sz="1100" dirty="0" smtClean="0"/>
              <a:t>. The developer examines the ranked list of source code documents, starting with</a:t>
            </a:r>
            <a:br>
              <a:rPr lang="en-US" sz="1100" dirty="0" smtClean="0"/>
            </a:br>
            <a:r>
              <a:rPr lang="en-US" sz="1100" dirty="0" smtClean="0"/>
              <a:t>those with </a:t>
            </a:r>
            <a:r>
              <a:rPr lang="en-US" sz="1100" b="1" i="1" u="sng" dirty="0" smtClean="0"/>
              <a:t>the highest similarities (to the query)</a:t>
            </a:r>
            <a:r>
              <a:rPr lang="en-US" sz="1100" dirty="0" smtClean="0"/>
              <a:t>. For every source code document examined, a decision is made</a:t>
            </a:r>
            <a:br>
              <a:rPr lang="en-US" sz="1100" dirty="0" smtClean="0"/>
            </a:br>
            <a:r>
              <a:rPr lang="en-US" sz="1100" dirty="0" smtClean="0"/>
              <a:t>whether the document will be changed or not. Decision:</a:t>
            </a:r>
            <a:r>
              <a:rPr lang="en-US" sz="1100" baseline="0" dirty="0" smtClean="0"/>
              <a:t> ‘</a:t>
            </a:r>
            <a:r>
              <a:rPr lang="en-US" sz="1100" dirty="0" smtClean="0"/>
              <a:t>End the location search’ or ‘Go back to step 3’ to</a:t>
            </a:r>
            <a:r>
              <a:rPr lang="en-US" sz="1100" baseline="0" dirty="0" smtClean="0"/>
              <a:t> make a better query using your new knowledge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2fda32b34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2fda32b34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METHOD 1: Locate buggy files using Information Retrieval: ADD RELEVANCE FEEDBACK (IRRF)</a:t>
            </a:r>
            <a:br>
              <a:rPr lang="en-US" dirty="0" smtClean="0"/>
            </a:br>
            <a:r>
              <a:rPr lang="en-US" dirty="0" smtClean="0"/>
              <a:t/>
            </a:r>
            <a:br>
              <a:rPr lang="en-US" dirty="0" smtClean="0"/>
            </a:br>
            <a:r>
              <a:rPr lang="en-US" dirty="0" smtClean="0"/>
              <a:t>- </a:t>
            </a:r>
            <a:r>
              <a:rPr lang="en-US" sz="1100" dirty="0" smtClean="0"/>
              <a:t>Explicit feedback is obtained from users by having them </a:t>
            </a:r>
            <a:r>
              <a:rPr lang="en-US" sz="1100" b="1" u="sng" dirty="0" smtClean="0"/>
              <a:t>ASSESS the relevance of a document retrieved for a query</a:t>
            </a:r>
            <a:r>
              <a:rPr lang="en-US" sz="1100" dirty="0" smtClean="0"/>
              <a:t>. Users may indicate relevance explicitly using a binary or graded relevance system. </a:t>
            </a:r>
          </a:p>
          <a:p>
            <a:pPr marL="0" lvl="0" indent="0" algn="l" rtl="0">
              <a:spcBef>
                <a:spcPts val="0"/>
              </a:spcBef>
              <a:spcAft>
                <a:spcPts val="0"/>
              </a:spcAft>
              <a:buNone/>
            </a:pPr>
            <a:endParaRPr lang="en-US" sz="1100" dirty="0" smtClean="0"/>
          </a:p>
          <a:p>
            <a:pPr marL="0" lvl="0" indent="0" algn="l" rtl="0">
              <a:spcBef>
                <a:spcPts val="0"/>
              </a:spcBef>
              <a:spcAft>
                <a:spcPts val="0"/>
              </a:spcAft>
              <a:buNone/>
            </a:pPr>
            <a:r>
              <a:rPr lang="en-US" sz="1100" i="1" dirty="0" smtClean="0"/>
              <a:t>Binary relevance feedback indicates that a document is either relevant or irrelevant for a given query. </a:t>
            </a:r>
          </a:p>
          <a:p>
            <a:pPr marL="0" lvl="0" indent="0" algn="l" rtl="0">
              <a:spcBef>
                <a:spcPts val="0"/>
              </a:spcBef>
              <a:spcAft>
                <a:spcPts val="0"/>
              </a:spcAft>
              <a:buNone/>
            </a:pPr>
            <a:endParaRPr lang="en-US" sz="1100" dirty="0" smtClean="0"/>
          </a:p>
          <a:p>
            <a:pPr marL="0" lvl="0" indent="0" algn="l" rtl="0">
              <a:spcBef>
                <a:spcPts val="0"/>
              </a:spcBef>
              <a:spcAft>
                <a:spcPts val="0"/>
              </a:spcAft>
              <a:buNone/>
            </a:pPr>
            <a:r>
              <a:rPr lang="en-US" sz="1100" i="1" dirty="0" smtClean="0"/>
              <a:t>Graded relevance feedback indicates the relevance of a document to a query on a scale using numbers.</a:t>
            </a:r>
          </a:p>
          <a:p>
            <a:pPr marL="0" lvl="0" indent="0" algn="l" rtl="0">
              <a:spcBef>
                <a:spcPts val="0"/>
              </a:spcBef>
              <a:spcAft>
                <a:spcPts val="0"/>
              </a:spcAft>
              <a:buNone/>
            </a:pPr>
            <a:endParaRPr lang="en-US" sz="1100" i="1" dirty="0" smtClean="0"/>
          </a:p>
          <a:p>
            <a:pPr marL="0" lvl="0" indent="0" algn="l" rtl="0">
              <a:spcBef>
                <a:spcPts val="0"/>
              </a:spcBef>
              <a:spcAft>
                <a:spcPts val="0"/>
              </a:spcAft>
              <a:buNone/>
            </a:pPr>
            <a:r>
              <a:rPr lang="en-US" i="1" dirty="0" smtClean="0"/>
              <a:t>Assumption</a:t>
            </a:r>
            <a:r>
              <a:rPr lang="en-US" i="1" baseline="0" dirty="0" smtClean="0"/>
              <a:t> in</a:t>
            </a:r>
            <a:r>
              <a:rPr lang="en-US" i="1" dirty="0" smtClean="0"/>
              <a:t> RF</a:t>
            </a:r>
            <a:r>
              <a:rPr lang="en-US" i="1" baseline="0" dirty="0" smtClean="0"/>
              <a:t> which are </a:t>
            </a:r>
            <a:r>
              <a:rPr lang="en-US" b="1" i="1" dirty="0" smtClean="0"/>
              <a:t>not</a:t>
            </a:r>
            <a:r>
              <a:rPr lang="en-US" b="1" i="1" baseline="0" dirty="0" smtClean="0"/>
              <a:t> true in source code</a:t>
            </a:r>
            <a:r>
              <a:rPr lang="en-US" i="1" baseline="0" dirty="0" smtClean="0"/>
              <a:t>: </a:t>
            </a:r>
            <a:r>
              <a:rPr lang="en-US" sz="1100" b="0" i="0" u="none" strike="noStrike" cap="none" baseline="0" dirty="0" smtClean="0">
                <a:solidFill>
                  <a:srgbClr val="000000"/>
                </a:solidFill>
                <a:latin typeface="Arial"/>
                <a:ea typeface="Arial"/>
                <a:cs typeface="Arial"/>
                <a:sym typeface="Arial"/>
              </a:rPr>
              <a:t>There are patterns of term distribution (words) in the </a:t>
            </a:r>
            <a:r>
              <a:rPr lang="fr-FR" sz="1100" b="0" i="0" u="none" strike="noStrike" cap="none" baseline="0" dirty="0" smtClean="0">
                <a:solidFill>
                  <a:srgbClr val="000000"/>
                </a:solidFill>
                <a:latin typeface="Arial"/>
                <a:ea typeface="Arial"/>
                <a:cs typeface="Arial"/>
                <a:sym typeface="Arial"/>
              </a:rPr>
              <a:t>relevant vs. non-relevant documents: (i) </a:t>
            </a:r>
            <a:r>
              <a:rPr lang="fr-FR" sz="1100" b="0" i="0" u="none" strike="noStrike" cap="none" baseline="0" dirty="0" err="1" smtClean="0">
                <a:solidFill>
                  <a:srgbClr val="000000"/>
                </a:solidFill>
                <a:latin typeface="Arial"/>
                <a:ea typeface="Arial"/>
                <a:cs typeface="Arial"/>
                <a:sym typeface="Arial"/>
              </a:rPr>
              <a:t>term</a:t>
            </a:r>
            <a:r>
              <a:rPr lang="fr-FR" sz="1100" b="0" i="0" u="none" strike="noStrike" cap="none" baseline="0" dirty="0" smtClean="0">
                <a:solidFill>
                  <a:srgbClr val="000000"/>
                </a:solidFill>
                <a:latin typeface="Arial"/>
                <a:ea typeface="Arial"/>
                <a:cs typeface="Arial"/>
                <a:sym typeface="Arial"/>
              </a:rPr>
              <a:t> </a:t>
            </a:r>
            <a:r>
              <a:rPr lang="en-US" sz="1100" b="0" i="0" u="none" strike="noStrike" cap="none" baseline="0" dirty="0" smtClean="0">
                <a:solidFill>
                  <a:srgbClr val="000000"/>
                </a:solidFill>
                <a:latin typeface="Arial"/>
                <a:ea typeface="Arial"/>
                <a:cs typeface="Arial"/>
                <a:sym typeface="Arial"/>
              </a:rPr>
              <a:t>distribution in relevant documents will be similar; (ii) term distribution in non-relevant documents will be different from that in relevant documents (i.e., similarities between relevant and non-relevant documents are small). </a:t>
            </a:r>
          </a:p>
          <a:p>
            <a:pPr marL="0" lvl="0" indent="0" algn="l" rtl="0">
              <a:spcBef>
                <a:spcPts val="0"/>
              </a:spcBef>
              <a:spcAft>
                <a:spcPts val="0"/>
              </a:spcAft>
              <a:buNone/>
            </a:pPr>
            <a:r>
              <a:rPr lang="en-US" sz="1100" b="0" i="0" u="none" strike="noStrike" cap="none" baseline="0" dirty="0" smtClean="0">
                <a:solidFill>
                  <a:srgbClr val="000000"/>
                </a:solidFill>
                <a:latin typeface="Arial"/>
                <a:ea typeface="Arial"/>
                <a:cs typeface="Arial"/>
                <a:sym typeface="Arial"/>
              </a:rPr>
              <a:t>There is no evidence so far that this is true for source code.</a:t>
            </a:r>
            <a:r>
              <a:rPr lang="en-US" i="1" baseline="0" dirty="0" smtClean="0"/>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i="1" baseline="0" dirty="0" smtClean="0"/>
              <a:t>This will make the problem more challenging for us!</a:t>
            </a:r>
          </a:p>
          <a:p>
            <a:pPr marL="0" lvl="0" indent="0" algn="l" rtl="0">
              <a:spcBef>
                <a:spcPts val="0"/>
              </a:spcBef>
              <a:spcAft>
                <a:spcPts val="0"/>
              </a:spcAft>
              <a:buNone/>
            </a:pPr>
            <a:r>
              <a:rPr lang="en-US" dirty="0" smtClean="0"/>
              <a:t/>
            </a:r>
            <a:br>
              <a:rPr lang="en-US" dirty="0" smtClean="0"/>
            </a:br>
            <a:endParaRPr lang="en-US" dirty="0" smtClean="0"/>
          </a:p>
          <a:p>
            <a:r>
              <a:rPr lang="en-US" sz="1600" dirty="0" smtClean="0"/>
              <a:t>Again the 5 steps are the same as before </a:t>
            </a:r>
            <a:br>
              <a:rPr lang="en-US" sz="1600" dirty="0" smtClean="0"/>
            </a:br>
            <a:r>
              <a:rPr lang="en-US" sz="1100" dirty="0" smtClean="0"/>
              <a:t>1. </a:t>
            </a:r>
            <a:r>
              <a:rPr lang="en-US" sz="1100" b="1" dirty="0" smtClean="0"/>
              <a:t>Corpus creation</a:t>
            </a:r>
            <a:br>
              <a:rPr lang="en-US" sz="1100" b="1" dirty="0" smtClean="0"/>
            </a:br>
            <a:r>
              <a:rPr lang="en-US" sz="1100" dirty="0" smtClean="0"/>
              <a:t>2. </a:t>
            </a:r>
            <a:r>
              <a:rPr lang="en-US" sz="1100" b="1" dirty="0" smtClean="0"/>
              <a:t>INDEXING</a:t>
            </a:r>
            <a:br>
              <a:rPr lang="en-US" sz="1100" b="1" dirty="0" smtClean="0"/>
            </a:br>
            <a:r>
              <a:rPr lang="en-US" sz="1100" dirty="0" smtClean="0"/>
              <a:t>3. </a:t>
            </a:r>
            <a:r>
              <a:rPr lang="en-US" sz="1100" b="1" dirty="0" smtClean="0"/>
              <a:t>Query formulation</a:t>
            </a:r>
            <a:br>
              <a:rPr lang="en-US" sz="1100" b="1" dirty="0" smtClean="0"/>
            </a:br>
            <a:r>
              <a:rPr lang="en-US" sz="1100" b="1" dirty="0" smtClean="0"/>
              <a:t>4. Ranking documents</a:t>
            </a:r>
            <a:br>
              <a:rPr lang="en-US" sz="1100" b="1" dirty="0" smtClean="0"/>
            </a:br>
            <a:r>
              <a:rPr lang="en-US" sz="1100" dirty="0" smtClean="0"/>
              <a:t>5. </a:t>
            </a:r>
            <a:r>
              <a:rPr lang="en-US" sz="1100" b="1" dirty="0" smtClean="0"/>
              <a:t>Results examination: NEW TECHNIQUE here:</a:t>
            </a:r>
            <a:r>
              <a:rPr lang="en-US" sz="1100" b="1" baseline="0" dirty="0" smtClean="0"/>
              <a:t> </a:t>
            </a:r>
            <a:r>
              <a:rPr lang="en-US" sz="1100" b="0" i="0" u="none" strike="noStrike" cap="none" baseline="0" dirty="0" smtClean="0">
                <a:solidFill>
                  <a:srgbClr val="000000"/>
                </a:solidFill>
                <a:latin typeface="Arial"/>
                <a:ea typeface="Arial"/>
                <a:cs typeface="Arial"/>
                <a:sym typeface="Arial"/>
              </a:rPr>
              <a:t>The developer examines the top N documents in the ranked list of results. For every source code document examined, the developer makes a decision on whether the document will be changed in response to the change request or not. If it is changed, then the search succeeded and concept location ends. Else, the user </a:t>
            </a:r>
            <a:r>
              <a:rPr lang="en-US" sz="1100" b="1" i="1" u="sng" strike="noStrike" cap="none" baseline="0" dirty="0" smtClean="0">
                <a:solidFill>
                  <a:srgbClr val="000000"/>
                </a:solidFill>
                <a:latin typeface="Arial"/>
                <a:ea typeface="Arial"/>
                <a:cs typeface="Arial"/>
                <a:sym typeface="Arial"/>
              </a:rPr>
              <a:t>marks the document as relevant or irrelevant</a:t>
            </a:r>
            <a:r>
              <a:rPr lang="en-US" sz="1100" b="0" i="0" u="none" strike="noStrike" cap="none" baseline="0" dirty="0" smtClean="0">
                <a:solidFill>
                  <a:srgbClr val="000000"/>
                </a:solidFill>
                <a:latin typeface="Arial"/>
                <a:ea typeface="Arial"/>
                <a:cs typeface="Arial"/>
                <a:sym typeface="Arial"/>
              </a:rPr>
              <a:t>. After the N documents are marked a new query is automatically formulated and the methodology resumes at step 4. If several rounds of feedback do not result in reaching the result, then the query may be reformulated manually by the user and resume at step 4.</a:t>
            </a:r>
            <a:r>
              <a:rPr lang="en-US" dirty="0" smtClean="0"/>
              <a:t/>
            </a:r>
            <a:br>
              <a:rPr lang="en-US" dirty="0" smtClean="0"/>
            </a:br>
            <a:r>
              <a:rPr lang="en-US" dirty="0" smtClean="0"/>
              <a:t/>
            </a:r>
            <a:br>
              <a:rPr lang="en-US" dirty="0" smtClean="0"/>
            </a:br>
            <a:r>
              <a:rPr lang="en" sz="900" dirty="0" smtClean="0"/>
              <a:t/>
            </a:r>
            <a:br>
              <a:rPr lang="en" sz="900" dirty="0" smtClean="0"/>
            </a:b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7CB97365-EBCA-4027-87D5-99FC1D4DF0BB}" type="datetimeFigureOut">
              <a:rPr lang="en-US" smtClean="0"/>
              <a:pPr/>
              <a:t>4/20/2020</a:t>
            </a:fld>
            <a:endParaRPr lang="en-US"/>
          </a:p>
        </p:txBody>
      </p:sp>
      <p:sp>
        <p:nvSpPr>
          <p:cNvPr id="17" name="Footer Placeholder 16"/>
          <p:cNvSpPr>
            <a:spLocks noGrp="1"/>
          </p:cNvSpPr>
          <p:nvPr>
            <p:ph type="ftr" sz="quarter" idx="11"/>
          </p:nvPr>
        </p:nvSpPr>
        <p:spPr/>
        <p:txBody>
          <a:bodyPr/>
          <a:lstStyle>
            <a:extLst/>
          </a:lstStyle>
          <a:p>
            <a:endParaRPr kumimoji="0" lang="en-US"/>
          </a:p>
        </p:txBody>
      </p:sp>
      <p:sp>
        <p:nvSpPr>
          <p:cNvPr id="29" name="Slide Number Placeholder 28"/>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32" name="Rectangle 31"/>
          <p:cNvSpPr/>
          <p:nvPr/>
        </p:nvSpPr>
        <p:spPr>
          <a:xfrm>
            <a:off x="0" y="-1"/>
            <a:ext cx="365760" cy="514084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510358"/>
            <a:ext cx="45720"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125980"/>
            <a:ext cx="7772400" cy="113157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3785546"/>
            <a:ext cx="73152" cy="12687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3597614"/>
            <a:ext cx="73152"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3478264"/>
            <a:ext cx="73152" cy="10287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3406919"/>
            <a:ext cx="73152" cy="5486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B97365-EBCA-4027-87D5-99FC1D4DF0BB}" type="datetimeFigureOut">
              <a:rPr lang="en-US" smtClean="0"/>
              <a:pPr/>
              <a:t>4/20/2020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B97365-EBCA-4027-87D5-99FC1D4DF0BB}" type="datetimeFigureOut">
              <a:rPr lang="en-US" smtClean="0"/>
              <a:pPr/>
              <a:t>4/20/2020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B97365-EBCA-4027-87D5-99FC1D4DF0BB}" type="datetimeFigureOut">
              <a:rPr lang="en-US" smtClean="0"/>
              <a:pPr/>
              <a:t>4/20/2020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805416"/>
            <a:ext cx="4322136"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4961499"/>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976478" y="964110"/>
            <a:ext cx="30861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4" y="3184923"/>
            <a:ext cx="2090737" cy="1958578"/>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013754"/>
            <a:ext cx="5718048" cy="733115"/>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CB97365-EBCA-4027-87D5-99FC1D4DF0BB}" type="datetimeFigureOut">
              <a:rPr lang="en-US" smtClean="0"/>
              <a:pPr/>
              <a:t>4/20/2020</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7" name="Rectangle 6"/>
          <p:cNvSpPr/>
          <p:nvPr/>
        </p:nvSpPr>
        <p:spPr>
          <a:xfrm>
            <a:off x="363160" y="301698"/>
            <a:ext cx="850392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510358"/>
            <a:ext cx="36576"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B97365-EBCA-4027-87D5-99FC1D4DF0BB}" type="datetimeFigureOut">
              <a:rPr lang="en-US" smtClean="0"/>
              <a:pPr/>
              <a:t>4/20/2020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301699"/>
            <a:ext cx="886708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384048"/>
            <a:ext cx="7772400" cy="6858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CB97365-EBCA-4027-87D5-99FC1D4DF0BB}" type="datetimeFigureOut">
              <a:rPr lang="en-US" smtClean="0"/>
              <a:pPr/>
              <a:t>4/20/2020</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
        <p:nvSpPr>
          <p:cNvPr id="16" name="Rectangle 15"/>
          <p:cNvSpPr/>
          <p:nvPr/>
        </p:nvSpPr>
        <p:spPr>
          <a:xfrm>
            <a:off x="87790" y="510358"/>
            <a:ext cx="45720"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510358"/>
            <a:ext cx="36576"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CB97365-EBCA-4027-87D5-99FC1D4DF0BB}" type="datetimeFigureOut">
              <a:rPr lang="en-US" smtClean="0"/>
              <a:pPr/>
              <a:t>4/20/2020</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CB97365-EBCA-4027-87D5-99FC1D4DF0BB}" type="datetimeFigureOut">
              <a:rPr lang="en-US" smtClean="0"/>
              <a:pPr/>
              <a:t>4/20/2020</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CB97365-EBCA-4027-87D5-99FC1D4DF0BB}" type="datetimeFigureOut">
              <a:rPr lang="en-US" smtClean="0"/>
              <a:pPr/>
              <a:t>4/20/2020</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408528"/>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413771"/>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31177" y="898342"/>
            <a:ext cx="99572"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420336"/>
            <a:ext cx="8778240" cy="3720108"/>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83577" y="1012642"/>
            <a:ext cx="99572"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36684" y="1090014"/>
            <a:ext cx="99572"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41625"/>
            <a:ext cx="2133600" cy="273844"/>
          </a:xfrm>
        </p:spPr>
        <p:txBody>
          <a:bodyPr/>
          <a:lstStyle>
            <a:extLst/>
          </a:lstStyle>
          <a:p>
            <a:fld id="{7CB97365-EBCA-4027-87D5-99FC1D4DF0BB}" type="datetimeFigureOut">
              <a:rPr lang="en-US" smtClean="0"/>
              <a:pPr/>
              <a:t>4/20/2020</a:t>
            </a:fld>
            <a:endParaRPr lang="en-US"/>
          </a:p>
        </p:txBody>
      </p:sp>
      <p:sp>
        <p:nvSpPr>
          <p:cNvPr id="6" name="Footer Placeholder 5"/>
          <p:cNvSpPr>
            <a:spLocks noGrp="1"/>
          </p:cNvSpPr>
          <p:nvPr>
            <p:ph type="ftr" sz="quarter" idx="11"/>
          </p:nvPr>
        </p:nvSpPr>
        <p:spPr>
          <a:xfrm>
            <a:off x="914400" y="41625"/>
            <a:ext cx="5562600" cy="273844"/>
          </a:xfrm>
        </p:spPr>
        <p:txBody>
          <a:bodyPr/>
          <a:lstStyle>
            <a:extLst/>
          </a:lstStyle>
          <a:p>
            <a:endParaRPr kumimoji="0" lang="en-US"/>
          </a:p>
        </p:txBody>
      </p:sp>
      <p:sp>
        <p:nvSpPr>
          <p:cNvPr id="7" name="Slide Number Placeholder 6"/>
          <p:cNvSpPr>
            <a:spLocks noGrp="1"/>
          </p:cNvSpPr>
          <p:nvPr>
            <p:ph type="sldNum" sz="quarter" idx="12"/>
          </p:nvPr>
        </p:nvSpPr>
        <p:spPr>
          <a:xfrm>
            <a:off x="8610600" y="41625"/>
            <a:ext cx="457200" cy="273844"/>
          </a:xfrm>
        </p:spPr>
        <p:txBody>
          <a:bodyPr/>
          <a:lstStyle>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514084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3785546"/>
            <a:ext cx="73152" cy="12687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3597614"/>
            <a:ext cx="73152"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3478264"/>
            <a:ext cx="73152" cy="10287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3406919"/>
            <a:ext cx="73152" cy="5486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510358"/>
            <a:ext cx="45720"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510358"/>
            <a:ext cx="27432"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384048"/>
            <a:ext cx="7772400" cy="6858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337670"/>
            <a:ext cx="7772400" cy="3429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4812507"/>
            <a:ext cx="2133600" cy="273844"/>
          </a:xfrm>
          <a:prstGeom prst="rect">
            <a:avLst/>
          </a:prstGeom>
        </p:spPr>
        <p:txBody>
          <a:bodyPr vert="horz" anchor="b"/>
          <a:lstStyle>
            <a:lvl1pPr algn="l" eaLnBrk="1" latinLnBrk="0" hangingPunct="1">
              <a:defRPr kumimoji="0" sz="1100">
                <a:solidFill>
                  <a:schemeClr val="tx2"/>
                </a:solidFill>
              </a:defRPr>
            </a:lvl1pPr>
            <a:extLst/>
          </a:lstStyle>
          <a:p>
            <a:fld id="{7CB97365-EBCA-4027-87D5-99FC1D4DF0BB}" type="datetimeFigureOut">
              <a:rPr lang="en-US" smtClean="0"/>
              <a:pPr/>
              <a:t>4/20/2020</a:t>
            </a:fld>
            <a:endParaRPr lang="en-US">
              <a:solidFill>
                <a:schemeClr val="tx1">
                  <a:shade val="50000"/>
                </a:schemeClr>
              </a:solidFill>
            </a:endParaRPr>
          </a:p>
        </p:txBody>
      </p:sp>
      <p:sp>
        <p:nvSpPr>
          <p:cNvPr id="3" name="Footer Placeholder 2"/>
          <p:cNvSpPr>
            <a:spLocks noGrp="1"/>
          </p:cNvSpPr>
          <p:nvPr>
            <p:ph type="ftr" sz="quarter" idx="3"/>
          </p:nvPr>
        </p:nvSpPr>
        <p:spPr>
          <a:xfrm>
            <a:off x="914400" y="4812507"/>
            <a:ext cx="5562600" cy="273844"/>
          </a:xfrm>
          <a:prstGeom prst="rect">
            <a:avLst/>
          </a:prstGeom>
        </p:spPr>
        <p:txBody>
          <a:bodyPr vert="horz" anchor="b"/>
          <a:lstStyle>
            <a:lvl1pPr algn="r" eaLnBrk="1" latinLnBrk="0" hangingPunct="1">
              <a:defRPr kumimoji="0" sz="1100">
                <a:solidFill>
                  <a:schemeClr val="tx2"/>
                </a:solidFill>
              </a:defRPr>
            </a:lvl1pPr>
            <a:extLst/>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8610600" y="4812507"/>
            <a:ext cx="457200" cy="273844"/>
          </a:xfrm>
          <a:prstGeom prst="rect">
            <a:avLst/>
          </a:prstGeom>
        </p:spPr>
        <p:txBody>
          <a:bodyPr vert="horz" anchor="b"/>
          <a:lstStyle>
            <a:lvl1pPr algn="l" eaLnBrk="1" latinLnBrk="0" hangingPunct="1">
              <a:defRPr kumimoji="0" sz="1200">
                <a:solidFill>
                  <a:schemeClr val="tx2"/>
                </a:solidFill>
              </a:defRPr>
            </a:lvl1pPr>
            <a:extLst/>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ourceforge.net/tracker/?group_id=588&amp;atid=300588"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ourceforge.net/tracker/?atid=879334&amp;group_id=176962"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ieeexplore.ieee.org/abstract/document/5306315"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hyperlink" Target="https://onlinelibrary.wiley.com/doi/full/10.1002/smr.567" TargetMode="External"/><Relationship Id="rId4" Type="http://schemas.openxmlformats.org/officeDocument/2006/relationships/hyperlink" Target="https://www.ijcai.org/Proceedings/2017/0265.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637564" y="134225"/>
            <a:ext cx="8257958" cy="316556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AUTOMATICALLY LOCATE BUGGY FILES IN SOURCE CODE: </a:t>
            </a:r>
            <a:br>
              <a:rPr lang="en" dirty="0" smtClean="0"/>
            </a:br>
            <a:r>
              <a:rPr lang="en" dirty="0" smtClean="0"/>
              <a:t/>
            </a:r>
            <a:br>
              <a:rPr lang="en" dirty="0" smtClean="0"/>
            </a:br>
            <a:r>
              <a:rPr lang="en" sz="3000" b="0" i="1" dirty="0" smtClean="0"/>
              <a:t>USING Information Retrieval AND DEEP LEARNING METHODS</a:t>
            </a:r>
            <a:endParaRPr sz="3000" b="0" i="1" dirty="0"/>
          </a:p>
        </p:txBody>
      </p:sp>
      <p:sp>
        <p:nvSpPr>
          <p:cNvPr id="135" name="Google Shape;135;p13"/>
          <p:cNvSpPr txBox="1">
            <a:spLocks noGrp="1"/>
          </p:cNvSpPr>
          <p:nvPr>
            <p:ph type="subTitle" idx="1"/>
          </p:nvPr>
        </p:nvSpPr>
        <p:spPr>
          <a:xfrm>
            <a:off x="939789" y="3439486"/>
            <a:ext cx="4437554" cy="136042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smtClean="0"/>
              <a:t>Gerasimos</a:t>
            </a:r>
            <a:r>
              <a:rPr lang="en-US" dirty="0" smtClean="0"/>
              <a:t> </a:t>
            </a:r>
            <a:r>
              <a:rPr lang="en-US" dirty="0" err="1" smtClean="0"/>
              <a:t>Palaiopanos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Presentation </a:t>
            </a:r>
            <a:r>
              <a:rPr lang="en" dirty="0" smtClean="0"/>
              <a:t>Video</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487017" y="1"/>
            <a:ext cx="8334865" cy="1184564"/>
          </a:xfrm>
          <a:prstGeom prst="rect">
            <a:avLst/>
          </a:prstGeom>
        </p:spPr>
        <p:txBody>
          <a:bodyPr spcFirstLastPara="1" wrap="square" lIns="91425" tIns="91425" rIns="91425" bIns="91425" anchor="t" anchorCtr="0">
            <a:noAutofit/>
          </a:bodyPr>
          <a:lstStyle/>
          <a:p>
            <a:r>
              <a:rPr lang="en-US" dirty="0" smtClean="0"/>
              <a:t>METHOD 1: Locate buggy files using Information Retrieval: ADD RELEVANCE FEEDBACK (IRRF) </a:t>
            </a:r>
            <a:br>
              <a:rPr lang="en-US" dirty="0" smtClean="0"/>
            </a:br>
            <a:r>
              <a:rPr lang="en-US" dirty="0" smtClean="0"/>
              <a:t/>
            </a:r>
            <a:br>
              <a:rPr lang="en-US" dirty="0" smtClean="0"/>
            </a:br>
            <a:r>
              <a:rPr lang="en-US" dirty="0" smtClean="0"/>
              <a:t/>
            </a:r>
            <a:br>
              <a:rPr lang="en-US"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dirty="0" smtClean="0"/>
              <a:t/>
            </a:r>
            <a:br>
              <a:rPr lang="en-US" dirty="0" smtClean="0"/>
            </a:br>
            <a:r>
              <a:rPr lang="en" sz="1400" dirty="0" smtClean="0"/>
              <a:t/>
            </a:r>
            <a:br>
              <a:rPr lang="en" sz="1400" dirty="0" smtClean="0"/>
            </a:br>
            <a:endParaRPr sz="2000" dirty="0">
              <a:latin typeface="Arial" pitchFamily="34" charset="0"/>
              <a:cs typeface="Arial" pitchFamily="34" charset="0"/>
            </a:endParaRPr>
          </a:p>
        </p:txBody>
      </p:sp>
      <p:pic>
        <p:nvPicPr>
          <p:cNvPr id="70659" name="Picture 3"/>
          <p:cNvPicPr>
            <a:picLocks noChangeAspect="1" noChangeArrowheads="1"/>
          </p:cNvPicPr>
          <p:nvPr/>
        </p:nvPicPr>
        <p:blipFill>
          <a:blip r:embed="rId3"/>
          <a:srcRect/>
          <a:stretch>
            <a:fillRect/>
          </a:stretch>
        </p:blipFill>
        <p:spPr bwMode="auto">
          <a:xfrm>
            <a:off x="480053" y="890636"/>
            <a:ext cx="4276725" cy="2610884"/>
          </a:xfrm>
          <a:prstGeom prst="rect">
            <a:avLst/>
          </a:prstGeom>
          <a:noFill/>
          <a:ln w="9525">
            <a:noFill/>
            <a:miter lim="800000"/>
            <a:headEnd/>
            <a:tailEnd/>
          </a:ln>
          <a:effectLst/>
        </p:spPr>
      </p:pic>
      <p:sp>
        <p:nvSpPr>
          <p:cNvPr id="8" name="Google Shape;140;p14"/>
          <p:cNvSpPr txBox="1">
            <a:spLocks/>
          </p:cNvSpPr>
          <p:nvPr/>
        </p:nvSpPr>
        <p:spPr>
          <a:xfrm>
            <a:off x="537674" y="3636818"/>
            <a:ext cx="4103482" cy="1273279"/>
          </a:xfrm>
          <a:prstGeom prst="rect">
            <a:avLst/>
          </a:prstGeom>
        </p:spPr>
        <p:txBody>
          <a:bodyPr spcFirstLastPara="1" vert="horz"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2400"/>
              <a:buFontTx/>
              <a:buNone/>
              <a:tabLst/>
              <a:defRPr/>
            </a:pPr>
            <a: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t>- STEP 3: IR indexing with the Vector Space Model. Vector with word frequencies TF-IDF.</a:t>
            </a:r>
            <a:b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br>
            <a: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br>
            <a: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br>
            <a: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br>
            <a: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br>
            <a: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br>
            <a:r>
              <a:rPr kumimoji="0" lang="en-US" sz="24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en-US" sz="2400" b="0" i="0" u="none" strike="noStrike" kern="1200" cap="none" spc="-100" normalizeH="0" baseline="0" noProof="0" dirty="0" smtClean="0">
                <a:ln>
                  <a:noFill/>
                </a:ln>
                <a:solidFill>
                  <a:schemeClr val="tx2">
                    <a:satMod val="200000"/>
                  </a:schemeClr>
                </a:solidFill>
                <a:effectLst/>
                <a:uLnTx/>
                <a:uFillTx/>
                <a:latin typeface="+mj-lt"/>
                <a:ea typeface="+mj-ea"/>
                <a:cs typeface="+mj-cs"/>
              </a:rPr>
            </a:br>
            <a:r>
              <a:rPr kumimoji="0" lang="en-US" sz="14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en-US" sz="1400" b="0" i="0" u="none" strike="noStrike" kern="1200" cap="none" spc="-100" normalizeH="0" baseline="0" noProof="0" dirty="0" smtClean="0">
                <a:ln>
                  <a:noFill/>
                </a:ln>
                <a:solidFill>
                  <a:schemeClr val="tx2">
                    <a:satMod val="200000"/>
                  </a:schemeClr>
                </a:solidFill>
                <a:effectLst/>
                <a:uLnTx/>
                <a:uFillTx/>
                <a:latin typeface="+mj-lt"/>
                <a:ea typeface="+mj-ea"/>
                <a:cs typeface="+mj-cs"/>
              </a:rPr>
            </a:br>
            <a:endParaRPr kumimoji="0" lang="en-US" sz="2000" b="0" i="0" u="none" strike="noStrike" kern="1200" cap="none" spc="-100" normalizeH="0" baseline="0" noProof="0" dirty="0">
              <a:ln>
                <a:noFill/>
              </a:ln>
              <a:solidFill>
                <a:schemeClr val="tx2">
                  <a:satMod val="200000"/>
                </a:schemeClr>
              </a:solidFill>
              <a:effectLst/>
              <a:uLnTx/>
              <a:uFillTx/>
              <a:latin typeface="Arial" pitchFamily="34" charset="0"/>
              <a:ea typeface="+mj-ea"/>
              <a:cs typeface="Arial" pitchFamily="34" charset="0"/>
            </a:endParaRPr>
          </a:p>
        </p:txBody>
      </p:sp>
      <p:pic>
        <p:nvPicPr>
          <p:cNvPr id="59396" name="Picture 4" descr="https://2.bp.blogspot.com/-saTZSoc5RAA/WfghS_CMvJI/AAAAAAAAGBg/PcZvT0QNZCcPJq8fAv2v_cSwrnagdm9RgCK4BGAYYCw/s1600/cosine_similarity.PNG"/>
          <p:cNvPicPr>
            <a:picLocks noChangeAspect="1" noChangeArrowheads="1"/>
          </p:cNvPicPr>
          <p:nvPr/>
        </p:nvPicPr>
        <p:blipFill>
          <a:blip r:embed="rId4"/>
          <a:srcRect/>
          <a:stretch>
            <a:fillRect/>
          </a:stretch>
        </p:blipFill>
        <p:spPr bwMode="auto">
          <a:xfrm>
            <a:off x="6354697" y="3184495"/>
            <a:ext cx="1924342" cy="1803490"/>
          </a:xfrm>
          <a:prstGeom prst="rect">
            <a:avLst/>
          </a:prstGeom>
          <a:noFill/>
        </p:spPr>
      </p:pic>
      <p:pic>
        <p:nvPicPr>
          <p:cNvPr id="1026" name="Picture 2"/>
          <p:cNvPicPr>
            <a:picLocks noChangeAspect="1" noChangeArrowheads="1"/>
          </p:cNvPicPr>
          <p:nvPr/>
        </p:nvPicPr>
        <p:blipFill>
          <a:blip r:embed="rId5"/>
          <a:srcRect/>
          <a:stretch>
            <a:fillRect/>
          </a:stretch>
        </p:blipFill>
        <p:spPr bwMode="auto">
          <a:xfrm>
            <a:off x="4848625" y="1355968"/>
            <a:ext cx="4295375" cy="1650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487017" y="0"/>
            <a:ext cx="8471245" cy="4229101"/>
          </a:xfrm>
          <a:prstGeom prst="rect">
            <a:avLst/>
          </a:prstGeom>
        </p:spPr>
        <p:txBody>
          <a:bodyPr spcFirstLastPara="1" wrap="square" lIns="91425" tIns="91425" rIns="91425" bIns="91425" anchor="t" anchorCtr="0">
            <a:noAutofit/>
          </a:bodyPr>
          <a:lstStyle/>
          <a:p>
            <a:r>
              <a:rPr lang="en-US" dirty="0" smtClean="0"/>
              <a:t>METHOD 1: Locate buggy files using Information Retrieval: ADD RELEVANCE FEEDBACK (IRRF) </a:t>
            </a:r>
            <a:br>
              <a:rPr lang="en-US" dirty="0" smtClean="0"/>
            </a:br>
            <a:r>
              <a:rPr lang="en-US" dirty="0" smtClean="0"/>
              <a:t/>
            </a:r>
            <a:br>
              <a:rPr lang="en-US" dirty="0" smtClean="0"/>
            </a:br>
            <a:r>
              <a:rPr lang="en-US" dirty="0" smtClean="0"/>
              <a:t/>
            </a:r>
            <a:br>
              <a:rPr lang="en-US"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STEP 5: RF with ATTRACT-REPEL model. </a:t>
            </a:r>
            <a:br>
              <a:rPr lang="en-US" sz="2000" dirty="0" smtClean="0"/>
            </a:br>
            <a:r>
              <a:rPr lang="en-US" sz="2000" dirty="0" smtClean="0"/>
              <a:t>  Update current Q: query vector of words</a:t>
            </a:r>
            <a:br>
              <a:rPr lang="en-US" sz="2000" dirty="0" smtClean="0"/>
            </a:br>
            <a:r>
              <a:rPr lang="en-US" sz="2000" dirty="0" smtClean="0"/>
              <a:t>  -&gt; Add weighted word vectors from the relevant docs (RQ) </a:t>
            </a:r>
            <a:br>
              <a:rPr lang="en-US" sz="2000" dirty="0" smtClean="0"/>
            </a:br>
            <a:r>
              <a:rPr lang="en-US" sz="2000" dirty="0" smtClean="0"/>
              <a:t>  -&gt; Discard weighted word vectors from the irrelevant docs (IQ). </a:t>
            </a: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dirty="0" smtClean="0"/>
              <a:t> </a:t>
            </a:r>
            <a:br>
              <a:rPr lang="en-US" sz="2000" dirty="0" smtClean="0"/>
            </a:br>
            <a:r>
              <a:rPr lang="en-US" dirty="0" smtClean="0"/>
              <a:t/>
            </a:r>
            <a:br>
              <a:rPr lang="en-US" dirty="0" smtClean="0"/>
            </a:br>
            <a:r>
              <a:rPr lang="en" sz="1400" dirty="0" smtClean="0"/>
              <a:t/>
            </a:r>
            <a:br>
              <a:rPr lang="en" sz="1400" dirty="0" smtClean="0"/>
            </a:br>
            <a:endParaRPr sz="2000" dirty="0">
              <a:latin typeface="Arial" pitchFamily="34" charset="0"/>
              <a:cs typeface="Arial" pitchFamily="34" charset="0"/>
            </a:endParaRPr>
          </a:p>
        </p:txBody>
      </p:sp>
      <p:pic>
        <p:nvPicPr>
          <p:cNvPr id="70658" name="Picture 2"/>
          <p:cNvPicPr>
            <a:picLocks noChangeAspect="1" noChangeArrowheads="1"/>
          </p:cNvPicPr>
          <p:nvPr/>
        </p:nvPicPr>
        <p:blipFill>
          <a:blip r:embed="rId3"/>
          <a:srcRect/>
          <a:stretch>
            <a:fillRect/>
          </a:stretch>
        </p:blipFill>
        <p:spPr bwMode="auto">
          <a:xfrm>
            <a:off x="5121854" y="4108306"/>
            <a:ext cx="3790695" cy="8208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507146" y="115261"/>
            <a:ext cx="8490857" cy="760719"/>
          </a:xfrm>
          <a:prstGeom prst="rect">
            <a:avLst/>
          </a:prstGeom>
        </p:spPr>
        <p:txBody>
          <a:bodyPr spcFirstLastPara="1" wrap="square" lIns="91425" tIns="91425" rIns="91425" bIns="91425" anchor="t" anchorCtr="0">
            <a:noAutofit/>
          </a:bodyPr>
          <a:lstStyle/>
          <a:p>
            <a:pPr lvl="0"/>
            <a:r>
              <a:rPr lang="en-US" dirty="0" smtClean="0"/>
              <a:t>METHOD 1: THE BUG FILES USED FOR THIS CASE STUDY EXPERIMENTS</a:t>
            </a:r>
            <a:br>
              <a:rPr lang="en-US" dirty="0" smtClean="0"/>
            </a:br>
            <a:r>
              <a:rPr lang="en-US" dirty="0" smtClean="0"/>
              <a:t/>
            </a:r>
            <a:br>
              <a:rPr lang="en-US" dirty="0" smtClean="0"/>
            </a:br>
            <a:r>
              <a:rPr lang="en-US" sz="2000" dirty="0" smtClean="0"/>
              <a:t/>
            </a:r>
            <a:br>
              <a:rPr lang="en-US" sz="2000" dirty="0" smtClean="0"/>
            </a:br>
            <a:endParaRPr sz="2000" dirty="0">
              <a:latin typeface="Arial" pitchFamily="34" charset="0"/>
              <a:cs typeface="Arial" pitchFamily="34" charset="0"/>
            </a:endParaRPr>
          </a:p>
        </p:txBody>
      </p:sp>
      <p:pic>
        <p:nvPicPr>
          <p:cNvPr id="3" name="Picture 1"/>
          <p:cNvPicPr>
            <a:picLocks noChangeAspect="1" noChangeArrowheads="1"/>
          </p:cNvPicPr>
          <p:nvPr/>
        </p:nvPicPr>
        <p:blipFill>
          <a:blip r:embed="rId3"/>
          <a:srcRect/>
          <a:stretch>
            <a:fillRect/>
          </a:stretch>
        </p:blipFill>
        <p:spPr bwMode="auto">
          <a:xfrm>
            <a:off x="5522480" y="988032"/>
            <a:ext cx="3469426" cy="3941189"/>
          </a:xfrm>
          <a:prstGeom prst="rect">
            <a:avLst/>
          </a:prstGeom>
          <a:noFill/>
          <a:ln w="9525">
            <a:noFill/>
            <a:miter lim="800000"/>
            <a:headEnd/>
            <a:tailEnd/>
          </a:ln>
          <a:effectLst/>
        </p:spPr>
      </p:pic>
      <p:sp>
        <p:nvSpPr>
          <p:cNvPr id="4" name="Google Shape;140;p14"/>
          <p:cNvSpPr txBox="1">
            <a:spLocks/>
          </p:cNvSpPr>
          <p:nvPr/>
        </p:nvSpPr>
        <p:spPr>
          <a:xfrm>
            <a:off x="430306" y="945136"/>
            <a:ext cx="5079146" cy="4198364"/>
          </a:xfrm>
          <a:prstGeom prst="rect">
            <a:avLst/>
          </a:prstGeom>
        </p:spPr>
        <p:txBody>
          <a:bodyPr spcFirstLastPara="1" vert="horz"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2400"/>
              <a:buFontTx/>
              <a:buChar char="-"/>
              <a:tabLst/>
              <a:defRPr/>
            </a:pPr>
            <a:endPar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Pts val="2400"/>
              <a:buFontTx/>
              <a:buChar char="-"/>
              <a:tabLst/>
              <a:defRPr/>
            </a:pPr>
            <a:endPar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Pts val="2400"/>
              <a:buFontTx/>
              <a:buChar char="-"/>
              <a:tabLst/>
              <a:defRPr/>
            </a:pPr>
            <a: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t>ECLIPSE</a:t>
            </a:r>
            <a:b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br>
            <a: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t>-</a:t>
            </a:r>
            <a:r>
              <a:rPr kumimoji="0" lang="en-US" sz="2000" b="0" i="0" u="none" strike="noStrike" kern="1200" cap="none" spc="-100" normalizeH="0" baseline="0" noProof="0" dirty="0" err="1" smtClean="0">
                <a:ln>
                  <a:noFill/>
                </a:ln>
                <a:solidFill>
                  <a:schemeClr val="tx2">
                    <a:satMod val="200000"/>
                  </a:schemeClr>
                </a:solidFill>
                <a:effectLst/>
                <a:uLnTx/>
                <a:uFillTx/>
                <a:latin typeface="+mj-lt"/>
                <a:ea typeface="+mj-ea"/>
                <a:cs typeface="+mj-cs"/>
              </a:rPr>
              <a:t>jEDIT</a:t>
            </a:r>
            <a: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br>
            <a: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t>-</a:t>
            </a:r>
            <a:r>
              <a:rPr kumimoji="0" lang="en-US" sz="2000" b="0" i="0" u="none" strike="noStrike" kern="1200" cap="none" spc="-100" normalizeH="0" baseline="0" noProof="0" dirty="0" err="1" smtClean="0">
                <a:ln>
                  <a:noFill/>
                </a:ln>
                <a:solidFill>
                  <a:schemeClr val="tx2">
                    <a:satMod val="200000"/>
                  </a:schemeClr>
                </a:solidFill>
                <a:effectLst/>
                <a:uLnTx/>
                <a:uFillTx/>
                <a:latin typeface="+mj-lt"/>
                <a:ea typeface="+mj-ea"/>
                <a:cs typeface="+mj-cs"/>
              </a:rPr>
              <a:t>Adempiere</a:t>
            </a:r>
            <a: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t> (all are open source)</a:t>
            </a:r>
            <a:b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br>
            <a:endPar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Pts val="2400"/>
              <a:tabLst/>
              <a:defRPr/>
            </a:pPr>
            <a: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br>
            <a: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br>
            <a:r>
              <a:rPr kumimoji="0" lang="en-US" sz="1600" b="0" i="0" u="none" strike="noStrike" kern="1200" cap="none" spc="-100" normalizeH="0" baseline="0" noProof="0" dirty="0" smtClean="0">
                <a:ln>
                  <a:noFill/>
                </a:ln>
                <a:solidFill>
                  <a:schemeClr val="tx2">
                    <a:satMod val="200000"/>
                  </a:schemeClr>
                </a:solidFill>
                <a:effectLst/>
                <a:uLnTx/>
                <a:uFillTx/>
                <a:latin typeface="+mj-lt"/>
                <a:ea typeface="+mj-ea"/>
                <a:cs typeface="+mj-cs"/>
              </a:rPr>
              <a:t>- All have rich history of changes</a:t>
            </a:r>
            <a:br>
              <a:rPr kumimoji="0" lang="en-US" sz="1600" b="0" i="0" u="none" strike="noStrike" kern="1200" cap="none" spc="-100" normalizeH="0" baseline="0" noProof="0" dirty="0" smtClean="0">
                <a:ln>
                  <a:noFill/>
                </a:ln>
                <a:solidFill>
                  <a:schemeClr val="tx2">
                    <a:satMod val="200000"/>
                  </a:schemeClr>
                </a:solidFill>
                <a:effectLst/>
                <a:uLnTx/>
                <a:uFillTx/>
                <a:latin typeface="+mj-lt"/>
                <a:ea typeface="+mj-ea"/>
                <a:cs typeface="+mj-cs"/>
              </a:rPr>
            </a:br>
            <a:r>
              <a:rPr kumimoji="0" lang="en-US" sz="1600" b="0" i="0" u="none" strike="noStrike" kern="1200" cap="none" spc="-100" normalizeH="0" baseline="0" noProof="0" dirty="0" smtClean="0">
                <a:ln>
                  <a:noFill/>
                </a:ln>
                <a:solidFill>
                  <a:schemeClr val="tx2">
                    <a:satMod val="200000"/>
                  </a:schemeClr>
                </a:solidFill>
                <a:effectLst/>
                <a:uLnTx/>
                <a:uFillTx/>
                <a:latin typeface="+mj-lt"/>
                <a:ea typeface="+mj-ea"/>
                <a:cs typeface="+mj-cs"/>
              </a:rPr>
              <a:t>- Millions of code in Java, thousands of methods in each system</a:t>
            </a:r>
            <a:br>
              <a:rPr kumimoji="0" lang="en-US" sz="1600" b="0" i="0" u="none" strike="noStrike" kern="1200" cap="none" spc="-100" normalizeH="0" baseline="0" noProof="0" dirty="0" smtClean="0">
                <a:ln>
                  <a:noFill/>
                </a:ln>
                <a:solidFill>
                  <a:schemeClr val="tx2">
                    <a:satMod val="200000"/>
                  </a:schemeClr>
                </a:solidFill>
                <a:effectLst/>
                <a:uLnTx/>
                <a:uFillTx/>
                <a:latin typeface="+mj-lt"/>
                <a:ea typeface="+mj-ea"/>
                <a:cs typeface="+mj-cs"/>
              </a:rPr>
            </a:br>
            <a:endParaRPr kumimoji="0" lang="en-US" sz="1600" b="0" i="0" u="none" strike="noStrike" kern="1200" cap="none" spc="-100" normalizeH="0" baseline="0" noProof="0" dirty="0" smtClean="0">
              <a:ln>
                <a:noFill/>
              </a:ln>
              <a:solidFill>
                <a:schemeClr val="tx2">
                  <a:satMod val="200000"/>
                </a:schemeClr>
              </a:solidFill>
              <a:effectLst/>
              <a:uLnTx/>
              <a:uFillTx/>
              <a:latin typeface="+mj-lt"/>
              <a:ea typeface="+mj-ea"/>
              <a:cs typeface="+mj-cs"/>
            </a:endParaRPr>
          </a:p>
          <a:p>
            <a:pPr marL="0" marR="0" lvl="0" indent="0" algn="l" defTabSz="914400" rtl="0" eaLnBrk="1" fontAlgn="auto" latinLnBrk="0" hangingPunct="1">
              <a:lnSpc>
                <a:spcPct val="100000"/>
              </a:lnSpc>
              <a:spcBef>
                <a:spcPts val="0"/>
              </a:spcBef>
              <a:spcAft>
                <a:spcPts val="0"/>
              </a:spcAft>
              <a:buClrTx/>
              <a:buSzPts val="2400"/>
              <a:tabLst/>
              <a:defRPr/>
            </a:pPr>
            <a:r>
              <a:rPr kumimoji="0" lang="en-US" sz="16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en-US" sz="1600" b="0" i="0" u="none" strike="noStrike" kern="1200" cap="none" spc="-100" normalizeH="0" baseline="0" noProof="0" dirty="0" smtClean="0">
                <a:ln>
                  <a:noFill/>
                </a:ln>
                <a:solidFill>
                  <a:schemeClr val="tx2">
                    <a:satMod val="200000"/>
                  </a:schemeClr>
                </a:solidFill>
                <a:effectLst/>
                <a:uLnTx/>
                <a:uFillTx/>
                <a:latin typeface="+mj-lt"/>
                <a:ea typeface="+mj-ea"/>
                <a:cs typeface="+mj-cs"/>
              </a:rPr>
            </a:br>
            <a:r>
              <a:rPr kumimoji="0" lang="en-US" sz="1600" b="0" i="0" u="none" strike="noStrike" kern="1200" cap="none" spc="-100" normalizeH="0" baseline="0" noProof="0" dirty="0" smtClean="0">
                <a:ln>
                  <a:noFill/>
                </a:ln>
                <a:solidFill>
                  <a:schemeClr val="tx2">
                    <a:satMod val="200000"/>
                  </a:schemeClr>
                </a:solidFill>
                <a:effectLst/>
                <a:uLnTx/>
                <a:uFillTx/>
                <a:latin typeface="+mj-lt"/>
                <a:ea typeface="+mj-ea"/>
                <a:cs typeface="+mj-cs"/>
              </a:rPr>
              <a:t>- STEP 1: Corpus was created, see image:</a:t>
            </a:r>
            <a: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en-US" sz="2000" b="0" i="0" u="none" strike="noStrike" kern="1200" cap="none" spc="-100" normalizeH="0" baseline="0" noProof="0" dirty="0" smtClean="0">
                <a:ln>
                  <a:noFill/>
                </a:ln>
                <a:solidFill>
                  <a:schemeClr val="tx2">
                    <a:satMod val="200000"/>
                  </a:schemeClr>
                </a:solidFill>
                <a:effectLst/>
                <a:uLnTx/>
                <a:uFillTx/>
                <a:latin typeface="+mj-lt"/>
                <a:ea typeface="+mj-ea"/>
                <a:cs typeface="+mj-cs"/>
              </a:rPr>
            </a:br>
            <a:endParaRPr kumimoji="0" lang="en-US" sz="2000" b="0" i="0" u="none" strike="noStrike" kern="1200" cap="none" spc="-100" normalizeH="0" baseline="0" noProof="0" dirty="0">
              <a:ln>
                <a:noFill/>
              </a:ln>
              <a:solidFill>
                <a:schemeClr val="tx2">
                  <a:satMod val="200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642881" y="393749"/>
            <a:ext cx="7782727" cy="4535090"/>
          </a:xfrm>
          <a:prstGeom prst="rect">
            <a:avLst/>
          </a:prstGeom>
        </p:spPr>
        <p:txBody>
          <a:bodyPr spcFirstLastPara="1" wrap="square" lIns="91425" tIns="91425" rIns="91425" bIns="91425" anchor="t" anchorCtr="0">
            <a:noAutofit/>
          </a:bodyPr>
          <a:lstStyle/>
          <a:p>
            <a:r>
              <a:rPr lang="en-US" dirty="0" smtClean="0"/>
              <a:t>METHOD 1: EXPERIMENTS</a:t>
            </a:r>
            <a:br>
              <a:rPr lang="en-US" dirty="0" smtClean="0"/>
            </a:br>
            <a:r>
              <a:rPr lang="en-US" dirty="0" smtClean="0"/>
              <a:t/>
            </a:r>
            <a:br>
              <a:rPr lang="en-US" dirty="0" smtClean="0"/>
            </a:br>
            <a:r>
              <a:rPr lang="en-US" sz="2000" dirty="0" smtClean="0"/>
              <a:t>- ECLIPSE : open-source bug tracking system BugZilla6 to keep track of bugs in the system</a:t>
            </a:r>
            <a:br>
              <a:rPr lang="en-US" sz="2000" dirty="0" smtClean="0"/>
            </a:br>
            <a:r>
              <a:rPr lang="en-US" sz="2000" dirty="0" smtClean="0"/>
              <a:t/>
            </a:r>
            <a:br>
              <a:rPr lang="en-US" sz="2000" dirty="0" smtClean="0"/>
            </a:br>
            <a:r>
              <a:rPr lang="en-US" sz="2000" dirty="0" smtClean="0"/>
              <a:t>- </a:t>
            </a:r>
            <a:r>
              <a:rPr lang="en-US" sz="2000" dirty="0" err="1" smtClean="0"/>
              <a:t>jEDIT</a:t>
            </a:r>
            <a:r>
              <a:rPr lang="en-US" sz="2000" dirty="0" smtClean="0"/>
              <a:t> : bug tracking system in </a:t>
            </a:r>
            <a:br>
              <a:rPr lang="en-US" sz="2000" dirty="0" smtClean="0"/>
            </a:br>
            <a:r>
              <a:rPr lang="en-US" sz="2000" dirty="0" smtClean="0">
                <a:hlinkClick r:id="rId3"/>
              </a:rPr>
              <a:t>http://sourceforge.net/tracker/?group_id=588&amp;atid=300588</a:t>
            </a:r>
            <a:r>
              <a:rPr lang="en-US" sz="2000" dirty="0" smtClean="0"/>
              <a:t/>
            </a:r>
            <a:br>
              <a:rPr lang="en-US" sz="2000" dirty="0" smtClean="0"/>
            </a:br>
            <a:r>
              <a:rPr lang="en-US" sz="2000" dirty="0" smtClean="0"/>
              <a:t> </a:t>
            </a:r>
            <a:br>
              <a:rPr lang="en-US" sz="2000" dirty="0" smtClean="0"/>
            </a:br>
            <a:r>
              <a:rPr lang="en-US" sz="2000" dirty="0" smtClean="0"/>
              <a:t>- </a:t>
            </a:r>
            <a:r>
              <a:rPr lang="en-US" sz="2000" dirty="0" err="1" smtClean="0"/>
              <a:t>Adempiere</a:t>
            </a:r>
            <a:r>
              <a:rPr lang="en-US" sz="2000" dirty="0" smtClean="0"/>
              <a:t> : bug tracking system in </a:t>
            </a:r>
            <a:r>
              <a:rPr lang="en-US" sz="2000" dirty="0" smtClean="0">
                <a:hlinkClick r:id="rId4"/>
              </a:rPr>
              <a:t>http://sourceforge.net/tracker/?atid=879334&amp;group_id=176962</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642881" y="393749"/>
            <a:ext cx="7782727" cy="4535090"/>
          </a:xfrm>
          <a:prstGeom prst="rect">
            <a:avLst/>
          </a:prstGeom>
        </p:spPr>
        <p:txBody>
          <a:bodyPr spcFirstLastPara="1" wrap="square" lIns="91425" tIns="91425" rIns="91425" bIns="91425" anchor="t" anchorCtr="0">
            <a:noAutofit/>
          </a:bodyPr>
          <a:lstStyle/>
          <a:p>
            <a:r>
              <a:rPr lang="en-US" dirty="0" smtClean="0"/>
              <a:t>METHOD 1: EXPERIMENTS</a:t>
            </a:r>
            <a:br>
              <a:rPr lang="en-US" dirty="0" smtClean="0"/>
            </a:br>
            <a:r>
              <a:rPr lang="en-US" dirty="0" smtClean="0"/>
              <a:t/>
            </a:r>
            <a:br>
              <a:rPr lang="en-US" dirty="0" smtClean="0"/>
            </a:br>
            <a:r>
              <a:rPr lang="en-US" dirty="0" smtClean="0"/>
              <a:t/>
            </a:r>
            <a:br>
              <a:rPr lang="en-US" dirty="0" smtClean="0"/>
            </a:br>
            <a:r>
              <a:rPr lang="en-US" sz="2000" dirty="0" smtClean="0"/>
              <a:t>- </a:t>
            </a:r>
            <a:r>
              <a:rPr lang="en-US" sz="2000" b="1" dirty="0" smtClean="0"/>
              <a:t>Assessment</a:t>
            </a:r>
            <a:r>
              <a:rPr lang="en-US" sz="2000" dirty="0" smtClean="0"/>
              <a:t> of the experiment: the efficiency measure is the number of source code documents that the user has to investigate before locating the point of change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t>
            </a:r>
            <a:r>
              <a:rPr lang="en-US" sz="2000" b="1" dirty="0" smtClean="0"/>
              <a:t>Target methods</a:t>
            </a:r>
            <a:r>
              <a:rPr lang="en-US" sz="2000" dirty="0" smtClean="0"/>
              <a:t>: the java ‘method’ fetched, i.e. the code location which is the index of a </a:t>
            </a:r>
            <a:r>
              <a:rPr lang="en-US" sz="2000" dirty="0" err="1" smtClean="0"/>
              <a:t>vectorized</a:t>
            </a:r>
            <a:r>
              <a:rPr lang="en-US" sz="2000" dirty="0" smtClean="0"/>
              <a:t> java method, is correctly found to be the buggy one for modification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445675" y="130629"/>
            <a:ext cx="5325034" cy="1775011"/>
          </a:xfrm>
          <a:prstGeom prst="rect">
            <a:avLst/>
          </a:prstGeom>
        </p:spPr>
        <p:txBody>
          <a:bodyPr spcFirstLastPara="1" wrap="square" lIns="91425" tIns="91425" rIns="91425" bIns="91425" anchor="t" anchorCtr="0">
            <a:noAutofit/>
          </a:bodyPr>
          <a:lstStyle/>
          <a:p>
            <a:r>
              <a:rPr lang="en-US" dirty="0" smtClean="0"/>
              <a:t>METHOD 1: EXPERIMENTS</a:t>
            </a:r>
            <a:br>
              <a:rPr lang="en-US" dirty="0" smtClean="0"/>
            </a:br>
            <a:r>
              <a:rPr lang="en-US" dirty="0" smtClean="0"/>
              <a:t/>
            </a:r>
            <a:br>
              <a:rPr lang="en-US" dirty="0" smtClean="0"/>
            </a:br>
            <a:r>
              <a:rPr lang="en-US" sz="2000" dirty="0" smtClean="0"/>
              <a:t>- What did the user do here?</a:t>
            </a:r>
            <a:br>
              <a:rPr lang="en-US" sz="2000" dirty="0" smtClean="0"/>
            </a:br>
            <a:r>
              <a:rPr lang="en-US" sz="2000" dirty="0" smtClean="0"/>
              <a:t>Ans</a:t>
            </a:r>
            <a:r>
              <a:rPr lang="en-US" sz="2000" dirty="0" smtClean="0"/>
              <a:t>.: </a:t>
            </a:r>
            <a:r>
              <a:rPr lang="en-US" sz="2000" dirty="0" smtClean="0"/>
              <a:t>All steps 1,2,3,4 and </a:t>
            </a:r>
            <a:r>
              <a:rPr lang="en-US" sz="2000" dirty="0" smtClean="0"/>
              <a:t>then step 5: </a:t>
            </a: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sz="2000" dirty="0">
              <a:latin typeface="Arial" pitchFamily="34" charset="0"/>
              <a:cs typeface="Arial" pitchFamily="34" charset="0"/>
            </a:endParaRPr>
          </a:p>
        </p:txBody>
      </p:sp>
      <p:pic>
        <p:nvPicPr>
          <p:cNvPr id="6" name="Picture 1"/>
          <p:cNvPicPr>
            <a:picLocks noChangeAspect="1" noChangeArrowheads="1"/>
          </p:cNvPicPr>
          <p:nvPr/>
        </p:nvPicPr>
        <p:blipFill>
          <a:blip r:embed="rId3"/>
          <a:srcRect/>
          <a:stretch>
            <a:fillRect/>
          </a:stretch>
        </p:blipFill>
        <p:spPr bwMode="auto">
          <a:xfrm>
            <a:off x="5770709" y="173525"/>
            <a:ext cx="3167408" cy="3598103"/>
          </a:xfrm>
          <a:prstGeom prst="rect">
            <a:avLst/>
          </a:prstGeom>
          <a:noFill/>
          <a:ln w="9525">
            <a:noFill/>
            <a:miter lim="800000"/>
            <a:headEnd/>
            <a:tailEnd/>
          </a:ln>
          <a:effectLst/>
        </p:spPr>
      </p:pic>
      <p:pic>
        <p:nvPicPr>
          <p:cNvPr id="51204" name="Picture 4" descr="ir-arch"/>
          <p:cNvPicPr>
            <a:picLocks noChangeAspect="1" noChangeArrowheads="1"/>
          </p:cNvPicPr>
          <p:nvPr/>
        </p:nvPicPr>
        <p:blipFill>
          <a:blip r:embed="rId4"/>
          <a:srcRect/>
          <a:stretch>
            <a:fillRect/>
          </a:stretch>
        </p:blipFill>
        <p:spPr bwMode="auto">
          <a:xfrm>
            <a:off x="493673" y="1710252"/>
            <a:ext cx="3601917" cy="3072223"/>
          </a:xfrm>
          <a:prstGeom prst="rect">
            <a:avLst/>
          </a:prstGeom>
          <a:noFill/>
        </p:spPr>
      </p:pic>
      <p:pic>
        <p:nvPicPr>
          <p:cNvPr id="51205" name="Picture 5"/>
          <p:cNvPicPr>
            <a:picLocks noChangeAspect="1" noChangeArrowheads="1"/>
          </p:cNvPicPr>
          <p:nvPr/>
        </p:nvPicPr>
        <p:blipFill>
          <a:blip r:embed="rId5"/>
          <a:srcRect/>
          <a:stretch>
            <a:fillRect/>
          </a:stretch>
        </p:blipFill>
        <p:spPr bwMode="auto">
          <a:xfrm>
            <a:off x="3473183" y="3669524"/>
            <a:ext cx="3863308" cy="138176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628650" y="203922"/>
            <a:ext cx="7572374" cy="4749944"/>
          </a:xfrm>
          <a:prstGeom prst="rect">
            <a:avLst/>
          </a:prstGeom>
          <a:noFill/>
          <a:ln w="9525">
            <a:noFill/>
            <a:miter lim="800000"/>
            <a:headEnd/>
            <a:tailEnd/>
          </a:ln>
          <a:effectLst/>
        </p:spPr>
      </p:pic>
      <p:sp>
        <p:nvSpPr>
          <p:cNvPr id="5" name="Title 4"/>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5" name="Title 4"/>
          <p:cNvSpPr>
            <a:spLocks noGrp="1"/>
          </p:cNvSpPr>
          <p:nvPr>
            <p:ph type="title"/>
          </p:nvPr>
        </p:nvSpPr>
        <p:spPr>
          <a:xfrm>
            <a:off x="542925" y="185738"/>
            <a:ext cx="8343900" cy="4786312"/>
          </a:xfrm>
        </p:spPr>
        <p:txBody>
          <a:bodyPr/>
          <a:lstStyle/>
          <a:p>
            <a:pPr lvl="0"/>
            <a:r>
              <a:rPr lang="en-US" dirty="0" smtClean="0"/>
              <a:t>EXPERIMENTS TABLE: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What is the assessment measure used in this table?</a:t>
            </a:r>
            <a:br>
              <a:rPr lang="en-US" dirty="0" smtClean="0"/>
            </a:br>
            <a:r>
              <a:rPr lang="en-US" dirty="0" smtClean="0"/>
              <a:t/>
            </a:r>
            <a:br>
              <a:rPr lang="en-US" dirty="0" smtClean="0"/>
            </a:br>
            <a:r>
              <a:rPr lang="en-US" dirty="0" smtClean="0"/>
              <a:t/>
            </a:r>
            <a:br>
              <a:rPr lang="en-US" dirty="0" smtClean="0"/>
            </a:br>
            <a:r>
              <a:rPr lang="en-US" dirty="0" smtClean="0"/>
              <a:t>- How many methods the user needs to investigate in order to find the best ranked target.</a:t>
            </a:r>
            <a:br>
              <a:rPr lang="en-US" dirty="0" smtClean="0"/>
            </a:br>
            <a:r>
              <a:rPr lang="en-US" dirty="0" smtClean="0"/>
              <a:t/>
            </a:r>
            <a:br>
              <a:rPr lang="en-US" dirty="0" smtClean="0"/>
            </a:br>
            <a:endParaRPr lang="en-US" sz="17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5" name="Title 4"/>
          <p:cNvSpPr>
            <a:spLocks noGrp="1"/>
          </p:cNvSpPr>
          <p:nvPr>
            <p:ph type="title"/>
          </p:nvPr>
        </p:nvSpPr>
        <p:spPr>
          <a:xfrm>
            <a:off x="542925" y="185738"/>
            <a:ext cx="8343900" cy="4786312"/>
          </a:xfrm>
        </p:spPr>
        <p:txBody>
          <a:bodyPr/>
          <a:lstStyle/>
          <a:p>
            <a:pPr lvl="0"/>
            <a:r>
              <a:rPr lang="en-US" dirty="0" smtClean="0"/>
              <a:t>EXPERIMENTS TABLE: how many methods would the user need to investigate to find the best ranked target </a:t>
            </a:r>
            <a:br>
              <a:rPr lang="en-US" dirty="0" smtClean="0"/>
            </a:br>
            <a:r>
              <a:rPr lang="en-US" dirty="0" smtClean="0"/>
              <a:t/>
            </a:r>
            <a:br>
              <a:rPr lang="en-US" dirty="0" smtClean="0"/>
            </a:br>
            <a:r>
              <a:rPr lang="en-US" sz="1700" dirty="0" smtClean="0"/>
              <a:t>1) </a:t>
            </a:r>
            <a:r>
              <a:rPr lang="en-US" sz="1700" b="1" u="sng" dirty="0" smtClean="0"/>
              <a:t>Baseline column</a:t>
            </a:r>
            <a:r>
              <a:rPr lang="en-US" sz="1700" b="1" dirty="0" smtClean="0"/>
              <a:t>:</a:t>
            </a:r>
            <a:r>
              <a:rPr lang="en-US" sz="1700" dirty="0" smtClean="0"/>
              <a:t> shows the positions of the target methods (where the change needs to start from, i.e. the correct </a:t>
            </a:r>
            <a:r>
              <a:rPr lang="en-US" sz="1700" b="1" dirty="0" smtClean="0"/>
              <a:t>concept location</a:t>
            </a:r>
            <a:r>
              <a:rPr lang="en-US" sz="1700" dirty="0" smtClean="0"/>
              <a:t>) in the result list after the initial query using </a:t>
            </a:r>
            <a:r>
              <a:rPr lang="en-US" sz="1700" b="1" i="1" u="sng" dirty="0" smtClean="0"/>
              <a:t>only IR method</a:t>
            </a:r>
            <a:r>
              <a:rPr lang="en-US" sz="1700" dirty="0" smtClean="0"/>
              <a:t>.</a:t>
            </a:r>
            <a:br>
              <a:rPr lang="en-US" sz="1700" dirty="0" smtClean="0"/>
            </a:br>
            <a:r>
              <a:rPr lang="en-US" sz="1700" dirty="0" smtClean="0"/>
              <a:t/>
            </a:r>
            <a:br>
              <a:rPr lang="en-US" sz="1700" dirty="0" smtClean="0"/>
            </a:br>
            <a:r>
              <a:rPr lang="en-US" sz="1700" dirty="0" smtClean="0"/>
              <a:t>- </a:t>
            </a:r>
            <a:r>
              <a:rPr lang="en-US" sz="1700" b="1" dirty="0" smtClean="0"/>
              <a:t>Best rank of </a:t>
            </a:r>
            <a:r>
              <a:rPr lang="en-US" sz="1700" dirty="0" smtClean="0"/>
              <a:t>a target method: </a:t>
            </a:r>
            <a:r>
              <a:rPr lang="en-US" sz="1700" b="1" dirty="0" smtClean="0"/>
              <a:t>in bold</a:t>
            </a:r>
            <a:r>
              <a:rPr lang="en-US" sz="1700" dirty="0" smtClean="0"/>
              <a:t>.</a:t>
            </a:r>
            <a:br>
              <a:rPr lang="en-US" sz="1700" dirty="0" smtClean="0"/>
            </a:br>
            <a:r>
              <a:rPr lang="en-US" sz="1700" dirty="0" smtClean="0"/>
              <a:t/>
            </a:r>
            <a:br>
              <a:rPr lang="en-US" sz="1700" dirty="0" smtClean="0"/>
            </a:br>
            <a:r>
              <a:rPr lang="en-US" sz="1700" dirty="0" smtClean="0"/>
              <a:t>2) The </a:t>
            </a:r>
            <a:r>
              <a:rPr lang="en-US" sz="1700" b="1" u="sng" dirty="0" smtClean="0"/>
              <a:t>IRRF columns</a:t>
            </a:r>
            <a:r>
              <a:rPr lang="en-US" sz="1700" b="1" dirty="0" smtClean="0"/>
              <a:t> </a:t>
            </a:r>
            <a:r>
              <a:rPr lang="en-US" sz="1700" dirty="0" smtClean="0"/>
              <a:t>show the positions of the target methods at the end of the IRRF location process (the java ‘method’ fetched) </a:t>
            </a:r>
            <a:br>
              <a:rPr lang="en-US" sz="1700" dirty="0" smtClean="0"/>
            </a:br>
            <a:r>
              <a:rPr lang="en-US" sz="1700" dirty="0" smtClean="0"/>
              <a:t/>
            </a:r>
            <a:br>
              <a:rPr lang="en-US" sz="1700" dirty="0" smtClean="0"/>
            </a:br>
            <a:r>
              <a:rPr lang="en-US" sz="1700" dirty="0" smtClean="0"/>
              <a:t>- The N in the column header indicates the number of marked methods in each feedback round during IRRF (relevance was given). </a:t>
            </a:r>
            <a:br>
              <a:rPr lang="en-US" sz="1700" dirty="0" smtClean="0"/>
            </a:br>
            <a:r>
              <a:rPr lang="en-US" sz="1700" dirty="0" smtClean="0"/>
              <a:t/>
            </a:r>
            <a:br>
              <a:rPr lang="en-US" sz="1700" dirty="0" smtClean="0"/>
            </a:br>
            <a:r>
              <a:rPr lang="en-US" sz="1700" dirty="0" smtClean="0"/>
              <a:t>- parenthesis (marked with m): The number of methods analyzed by the developer before she/he stopped </a:t>
            </a:r>
            <a:br>
              <a:rPr lang="en-US" sz="1700" dirty="0" smtClean="0"/>
            </a:br>
            <a:endParaRPr lang="en-US" sz="17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642881" y="214313"/>
            <a:ext cx="7782727" cy="4714526"/>
          </a:xfrm>
          <a:prstGeom prst="rect">
            <a:avLst/>
          </a:prstGeom>
        </p:spPr>
        <p:txBody>
          <a:bodyPr spcFirstLastPara="1" wrap="square" lIns="91425" tIns="91425" rIns="91425" bIns="91425" anchor="t" anchorCtr="0">
            <a:noAutofit/>
          </a:bodyPr>
          <a:lstStyle/>
          <a:p>
            <a:pPr marL="228600" lvl="0" indent="-228600"/>
            <a:r>
              <a:rPr lang="en-US" dirty="0" smtClean="0"/>
              <a:t>TABLE EXAMPLE 1: row #2 in Eclipse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1800" dirty="0" smtClean="0"/>
              <a:t>- (A, B, C): three are the target methods.</a:t>
            </a:r>
            <a:br>
              <a:rPr lang="en-US" sz="1800" dirty="0" smtClean="0"/>
            </a:br>
            <a:r>
              <a:rPr lang="en-US" sz="1800" dirty="0" smtClean="0"/>
              <a:t/>
            </a:r>
            <a:br>
              <a:rPr lang="en-US" sz="1800" dirty="0" smtClean="0"/>
            </a:br>
            <a:r>
              <a:rPr lang="en-US" sz="1800" dirty="0" smtClean="0"/>
              <a:t>- Baseline IR method ranked the best on position 17 (i.e. needed 17 steps to locate a target). </a:t>
            </a:r>
            <a:br>
              <a:rPr lang="en-US" sz="1800" dirty="0" smtClean="0"/>
            </a:br>
            <a:r>
              <a:rPr lang="en-US" sz="1800" dirty="0" smtClean="0"/>
              <a:t/>
            </a:r>
            <a:br>
              <a:rPr lang="en-US" sz="1800" dirty="0" smtClean="0"/>
            </a:br>
            <a:r>
              <a:rPr lang="en-US" sz="1800" dirty="0" smtClean="0"/>
              <a:t>- IRRF method (ours) with N=3 (4, 1, 2 (7m/3r)) means that a target method (i.e., the 2</a:t>
            </a:r>
            <a:r>
              <a:rPr lang="en-US" sz="1800" baseline="30000" dirty="0" smtClean="0"/>
              <a:t>nd</a:t>
            </a:r>
            <a:r>
              <a:rPr lang="en-US" sz="1800" dirty="0" smtClean="0"/>
              <a:t>) was ranked #1. </a:t>
            </a:r>
            <a:br>
              <a:rPr lang="en-US" sz="1800" dirty="0" smtClean="0"/>
            </a:br>
            <a:r>
              <a:rPr lang="en-US" sz="1800" dirty="0" smtClean="0"/>
              <a:t>User needed to mark a total of 7 methods first, after 3 rounds. </a:t>
            </a:r>
            <a:r>
              <a:rPr lang="en-US" sz="2000" dirty="0" smtClean="0"/>
              <a:t/>
            </a:r>
            <a:br>
              <a:rPr lang="en-US" sz="2000" dirty="0" smtClean="0"/>
            </a:br>
            <a:endParaRPr sz="2000" dirty="0">
              <a:latin typeface="Arial" pitchFamily="34" charset="0"/>
              <a:cs typeface="Arial" pitchFamily="34" charset="0"/>
            </a:endParaRPr>
          </a:p>
        </p:txBody>
      </p:sp>
      <p:pic>
        <p:nvPicPr>
          <p:cNvPr id="71682" name="Picture 2"/>
          <p:cNvPicPr>
            <a:picLocks noChangeAspect="1" noChangeArrowheads="1"/>
          </p:cNvPicPr>
          <p:nvPr/>
        </p:nvPicPr>
        <p:blipFill>
          <a:blip r:embed="rId3"/>
          <a:srcRect/>
          <a:stretch>
            <a:fillRect/>
          </a:stretch>
        </p:blipFill>
        <p:spPr bwMode="auto">
          <a:xfrm>
            <a:off x="466725" y="1566864"/>
            <a:ext cx="8385175" cy="266700"/>
          </a:xfrm>
          <a:prstGeom prst="rect">
            <a:avLst/>
          </a:prstGeom>
          <a:noFill/>
          <a:ln w="9525">
            <a:noFill/>
            <a:miter lim="800000"/>
            <a:headEnd/>
            <a:tailEnd/>
          </a:ln>
          <a:effectLst/>
        </p:spPr>
      </p:pic>
      <p:pic>
        <p:nvPicPr>
          <p:cNvPr id="71683" name="Picture 3"/>
          <p:cNvPicPr>
            <a:picLocks noChangeAspect="1" noChangeArrowheads="1"/>
          </p:cNvPicPr>
          <p:nvPr/>
        </p:nvPicPr>
        <p:blipFill>
          <a:blip r:embed="rId4"/>
          <a:srcRect/>
          <a:stretch>
            <a:fillRect/>
          </a:stretch>
        </p:blipFill>
        <p:spPr bwMode="auto">
          <a:xfrm>
            <a:off x="466725" y="738188"/>
            <a:ext cx="8385175" cy="709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642881" y="169049"/>
            <a:ext cx="7782727" cy="4759790"/>
          </a:xfrm>
          <a:prstGeom prst="rect">
            <a:avLst/>
          </a:prstGeom>
        </p:spPr>
        <p:txBody>
          <a:bodyPr spcFirstLastPara="1" wrap="square" lIns="91425" tIns="91425" rIns="91425" bIns="91425" anchor="t" anchorCtr="0">
            <a:noAutofit/>
          </a:bodyPr>
          <a:lstStyle/>
          <a:p>
            <a:r>
              <a:rPr lang="en-US" dirty="0" smtClean="0">
                <a:latin typeface="Consolas" pitchFamily="49" charset="0"/>
                <a:cs typeface="Consolas" pitchFamily="49" charset="0"/>
              </a:rPr>
              <a:t>CONTEXT – PROBLEM - SOLUTION</a:t>
            </a:r>
            <a:br>
              <a:rPr lang="en-US" dirty="0" smtClean="0">
                <a:latin typeface="Consolas" pitchFamily="49" charset="0"/>
                <a:cs typeface="Consolas" pitchFamily="49" charset="0"/>
              </a:rPr>
            </a:br>
            <a:r>
              <a:rPr lang="en" sz="1400" dirty="0" smtClean="0">
                <a:latin typeface="Consolas" pitchFamily="49" charset="0"/>
                <a:cs typeface="Consolas" pitchFamily="49" charset="0"/>
              </a:rPr>
              <a:t/>
            </a:r>
            <a:br>
              <a:rPr lang="en" sz="1400" dirty="0" smtClean="0">
                <a:latin typeface="Consolas" pitchFamily="49" charset="0"/>
                <a:cs typeface="Consolas" pitchFamily="49" charset="0"/>
              </a:rPr>
            </a:br>
            <a:r>
              <a:rPr lang="el-GR" sz="2000" dirty="0" smtClean="0">
                <a:latin typeface="Consolas" pitchFamily="49" charset="0"/>
                <a:cs typeface="Consolas" pitchFamily="49" charset="0"/>
              </a:rPr>
              <a:t>- </a:t>
            </a:r>
            <a:r>
              <a:rPr lang="en-US" sz="2000" dirty="0" smtClean="0">
                <a:latin typeface="Consolas" pitchFamily="49" charset="0"/>
                <a:cs typeface="Consolas" pitchFamily="49" charset="0"/>
              </a:rPr>
              <a:t> Context:  Software </a:t>
            </a:r>
            <a:r>
              <a:rPr lang="en-US" sz="2000" dirty="0" smtClean="0">
                <a:latin typeface="Consolas" pitchFamily="49" charset="0"/>
                <a:cs typeface="Consolas" pitchFamily="49" charset="0"/>
              </a:rPr>
              <a:t>is released or getting maintained. It may have bugs.</a:t>
            </a:r>
            <a:r>
              <a:rPr lang="en-US" sz="2000" dirty="0" smtClean="0">
                <a:latin typeface="Consolas" pitchFamily="49" charset="0"/>
                <a:cs typeface="Consolas" pitchFamily="49" charset="0"/>
              </a:rPr>
              <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    </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  Problem 1: identifying potentially buggy source files?</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  Problem 2: </a:t>
            </a:r>
            <a:r>
              <a:rPr lang="en-US" sz="2000" dirty="0" smtClean="0">
                <a:latin typeface="Consolas" pitchFamily="49" charset="0"/>
                <a:cs typeface="Consolas" pitchFamily="49" charset="0"/>
              </a:rPr>
              <a:t>Where in the code can we start correcting the bug? Can we formulate a </a:t>
            </a:r>
            <a:r>
              <a:rPr lang="en-US" sz="2000" b="1" dirty="0" smtClean="0">
                <a:latin typeface="Consolas" pitchFamily="49" charset="0"/>
                <a:cs typeface="Consolas" pitchFamily="49" charset="0"/>
              </a:rPr>
              <a:t>query </a:t>
            </a:r>
            <a:r>
              <a:rPr lang="en-US" sz="2000" dirty="0" smtClean="0">
                <a:latin typeface="Consolas" pitchFamily="49" charset="0"/>
                <a:cs typeface="Consolas" pitchFamily="49" charset="0"/>
              </a:rPr>
              <a:t>for a </a:t>
            </a:r>
            <a:r>
              <a:rPr lang="en-US" sz="2000" b="1" dirty="0" smtClean="0">
                <a:latin typeface="Consolas" pitchFamily="49" charset="0"/>
                <a:cs typeface="Consolas" pitchFamily="49" charset="0"/>
              </a:rPr>
              <a:t>location</a:t>
            </a:r>
            <a:r>
              <a:rPr lang="en-US" sz="2000" dirty="0" smtClean="0">
                <a:latin typeface="Consolas" pitchFamily="49" charset="0"/>
                <a:cs typeface="Consolas" pitchFamily="49" charset="0"/>
              </a:rPr>
              <a:t> in the code? </a:t>
            </a:r>
            <a:r>
              <a:rPr lang="en-US" sz="2000" dirty="0" smtClean="0">
                <a:latin typeface="Consolas" pitchFamily="49" charset="0"/>
                <a:cs typeface="Consolas" pitchFamily="49" charset="0"/>
              </a:rPr>
              <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
            </a:r>
            <a:br>
              <a:rPr lang="en-US" sz="2000" dirty="0" smtClean="0">
                <a:latin typeface="Consolas" pitchFamily="49" charset="0"/>
                <a:cs typeface="Consolas" pitchFamily="49" charset="0"/>
              </a:rPr>
            </a:br>
            <a:r>
              <a:rPr lang="en-US" sz="2000" dirty="0" smtClean="0">
                <a:latin typeface="Consolas" pitchFamily="49" charset="0"/>
                <a:cs typeface="Consolas" pitchFamily="49" charset="0"/>
              </a:rPr>
              <a:t>-  Problem 3: </a:t>
            </a:r>
            <a:r>
              <a:rPr lang="en-US" sz="2000" dirty="0" smtClean="0">
                <a:latin typeface="Consolas" pitchFamily="49" charset="0"/>
                <a:cs typeface="Consolas" pitchFamily="49" charset="0"/>
              </a:rPr>
              <a:t>Experience </a:t>
            </a:r>
            <a:r>
              <a:rPr lang="en-US" sz="2000" dirty="0" smtClean="0">
                <a:latin typeface="Consolas" pitchFamily="49" charset="0"/>
                <a:cs typeface="Consolas" pitchFamily="49" charset="0"/>
              </a:rPr>
              <a:t>(</a:t>
            </a:r>
            <a:r>
              <a:rPr lang="en-US" sz="2000" dirty="0" smtClean="0">
                <a:latin typeface="Consolas" pitchFamily="49" charset="0"/>
                <a:cs typeface="Consolas" pitchFamily="49" charset="0"/>
              </a:rPr>
              <a:t>feedback) </a:t>
            </a:r>
            <a:r>
              <a:rPr lang="en-US" sz="2000" dirty="0" smtClean="0">
                <a:latin typeface="Consolas" pitchFamily="49" charset="0"/>
                <a:cs typeface="Consolas" pitchFamily="49" charset="0"/>
              </a:rPr>
              <a:t>from the </a:t>
            </a:r>
            <a:r>
              <a:rPr lang="en-US" sz="2000" dirty="0" smtClean="0">
                <a:latin typeface="Consolas" pitchFamily="49" charset="0"/>
                <a:cs typeface="Consolas" pitchFamily="49" charset="0"/>
              </a:rPr>
              <a:t>developer can help do this automatically?</a:t>
            </a:r>
            <a:endParaRPr sz="2000" dirty="0">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642881" y="214313"/>
            <a:ext cx="7782727" cy="4714526"/>
          </a:xfrm>
          <a:prstGeom prst="rect">
            <a:avLst/>
          </a:prstGeom>
        </p:spPr>
        <p:txBody>
          <a:bodyPr spcFirstLastPara="1" wrap="square" lIns="91425" tIns="91425" rIns="91425" bIns="91425" anchor="t" anchorCtr="0">
            <a:noAutofit/>
          </a:bodyPr>
          <a:lstStyle/>
          <a:p>
            <a:pPr marL="228600" lvl="0" indent="-228600"/>
            <a:r>
              <a:rPr lang="en-US" dirty="0" smtClean="0"/>
              <a:t>TABLE EXAMPLE 1: row #2 in Eclipse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2000" b="1" dirty="0" smtClean="0"/>
              <a:t>17 steps for ranking (IR method, baseline)</a:t>
            </a:r>
            <a:br>
              <a:rPr lang="en-US" sz="2000" b="1" dirty="0" smtClean="0"/>
            </a:br>
            <a:r>
              <a:rPr lang="en-US" sz="2000" b="1" dirty="0" smtClean="0"/>
              <a:t>VS</a:t>
            </a:r>
            <a:br>
              <a:rPr lang="en-US" sz="2000" b="1" dirty="0" smtClean="0"/>
            </a:br>
            <a:r>
              <a:rPr lang="en-US" sz="2000" b="1" dirty="0" smtClean="0"/>
              <a:t>7 steps for ranking (IRRF method, the current one)</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SO IRRF is FASTER! It matches faster a user query to the source code text.</a:t>
            </a:r>
            <a:r>
              <a:rPr lang="en-US" sz="2000" dirty="0" smtClean="0"/>
              <a:t/>
            </a:r>
            <a:br>
              <a:rPr lang="en-US" sz="2000" dirty="0" smtClean="0"/>
            </a:br>
            <a:endParaRPr sz="2000" dirty="0">
              <a:latin typeface="Arial" pitchFamily="34" charset="0"/>
              <a:cs typeface="Arial" pitchFamily="34" charset="0"/>
            </a:endParaRPr>
          </a:p>
        </p:txBody>
      </p:sp>
      <p:pic>
        <p:nvPicPr>
          <p:cNvPr id="71682" name="Picture 2"/>
          <p:cNvPicPr>
            <a:picLocks noChangeAspect="1" noChangeArrowheads="1"/>
          </p:cNvPicPr>
          <p:nvPr/>
        </p:nvPicPr>
        <p:blipFill>
          <a:blip r:embed="rId3"/>
          <a:srcRect/>
          <a:stretch>
            <a:fillRect/>
          </a:stretch>
        </p:blipFill>
        <p:spPr bwMode="auto">
          <a:xfrm>
            <a:off x="466725" y="1566864"/>
            <a:ext cx="8385175" cy="266700"/>
          </a:xfrm>
          <a:prstGeom prst="rect">
            <a:avLst/>
          </a:prstGeom>
          <a:noFill/>
          <a:ln w="9525">
            <a:noFill/>
            <a:miter lim="800000"/>
            <a:headEnd/>
            <a:tailEnd/>
          </a:ln>
          <a:effectLst/>
        </p:spPr>
      </p:pic>
      <p:pic>
        <p:nvPicPr>
          <p:cNvPr id="71683" name="Picture 3"/>
          <p:cNvPicPr>
            <a:picLocks noChangeAspect="1" noChangeArrowheads="1"/>
          </p:cNvPicPr>
          <p:nvPr/>
        </p:nvPicPr>
        <p:blipFill>
          <a:blip r:embed="rId4"/>
          <a:srcRect/>
          <a:stretch>
            <a:fillRect/>
          </a:stretch>
        </p:blipFill>
        <p:spPr bwMode="auto">
          <a:xfrm>
            <a:off x="466725" y="738188"/>
            <a:ext cx="8385175" cy="709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642881" y="393749"/>
            <a:ext cx="7782727" cy="4535090"/>
          </a:xfrm>
          <a:prstGeom prst="rect">
            <a:avLst/>
          </a:prstGeom>
        </p:spPr>
        <p:txBody>
          <a:bodyPr spcFirstLastPara="1" wrap="square" lIns="91425" tIns="91425" rIns="91425" bIns="91425" anchor="t" anchorCtr="0">
            <a:noAutofit/>
          </a:bodyPr>
          <a:lstStyle/>
          <a:p>
            <a:pPr lvl="0"/>
            <a:r>
              <a:rPr lang="en-US" dirty="0" smtClean="0"/>
              <a:t>CONCLUSIONS OF METHOD 1:</a:t>
            </a:r>
            <a:br>
              <a:rPr lang="en-US" dirty="0" smtClean="0"/>
            </a:br>
            <a:r>
              <a:rPr lang="en-US" dirty="0" smtClean="0"/>
              <a:t> </a:t>
            </a:r>
            <a:br>
              <a:rPr lang="en-US" dirty="0" smtClean="0"/>
            </a:br>
            <a:r>
              <a:rPr lang="en-US" sz="1800" dirty="0" smtClean="0"/>
              <a:t>- The data reveals that IRRF brings improvement over the baseline in 13 of the 18 change requests (i.e. at least one cell in the row is dark grey). </a:t>
            </a:r>
            <a:br>
              <a:rPr lang="en-US" sz="1800" dirty="0" smtClean="0"/>
            </a:br>
            <a:r>
              <a:rPr lang="en-US" sz="1800" dirty="0" smtClean="0"/>
              <a:t/>
            </a:r>
            <a:br>
              <a:rPr lang="en-US" sz="1800" dirty="0" smtClean="0"/>
            </a:br>
            <a:r>
              <a:rPr lang="en-US" sz="1800" dirty="0" smtClean="0"/>
              <a:t>- In 3 cases, the improvement is observed for all values of N (i.e., all 3 RF cells are dark grey in these rows). </a:t>
            </a:r>
            <a:br>
              <a:rPr lang="en-US" sz="1800" dirty="0" smtClean="0"/>
            </a:br>
            <a:r>
              <a:rPr lang="en-US" sz="1800" dirty="0" smtClean="0"/>
              <a:t/>
            </a:r>
            <a:br>
              <a:rPr lang="en-US" sz="1800" dirty="0" smtClean="0"/>
            </a:br>
            <a:r>
              <a:rPr lang="en-US" sz="1800" dirty="0" smtClean="0"/>
              <a:t>- RF with N=1 improved in 9 cases, </a:t>
            </a:r>
            <a:br>
              <a:rPr lang="en-US" sz="1800" dirty="0" smtClean="0"/>
            </a:br>
            <a:r>
              <a:rPr lang="en-US" sz="1800" dirty="0" smtClean="0"/>
              <a:t>  RF with N=3 improved in 9 cases, and </a:t>
            </a:r>
            <a:br>
              <a:rPr lang="en-US" sz="1800" dirty="0" smtClean="0"/>
            </a:br>
            <a:r>
              <a:rPr lang="en-US" sz="1800" dirty="0" smtClean="0"/>
              <a:t>  RF with N=5 improved in 8 cases, not all the same. </a:t>
            </a:r>
            <a:br>
              <a:rPr lang="en-US" sz="1800" dirty="0" smtClean="0"/>
            </a:br>
            <a:r>
              <a:rPr lang="en-US" sz="1800" dirty="0" smtClean="0"/>
              <a:t/>
            </a:r>
            <a:br>
              <a:rPr lang="en-US" sz="1800" dirty="0" smtClean="0"/>
            </a:br>
            <a:r>
              <a:rPr lang="en-US" sz="1800" dirty="0" smtClean="0"/>
              <a:t>- In most cases RF reduces developer effort over the IR-based concept location, </a:t>
            </a:r>
            <a:r>
              <a:rPr lang="en-US" sz="1800" b="1" i="1" u="sng" dirty="0" smtClean="0"/>
              <a:t>in the absence of manual query reformulation</a:t>
            </a:r>
            <a:r>
              <a:rPr lang="en-US" sz="1800" dirty="0" smtClean="0"/>
              <a:t>. </a:t>
            </a:r>
            <a:br>
              <a:rPr lang="en-US" sz="1800" dirty="0" smtClean="0"/>
            </a:br>
            <a:r>
              <a:rPr lang="en-US" dirty="0" smtClean="0"/>
              <a:t/>
            </a:r>
            <a:br>
              <a:rPr lang="en-US" dirty="0" smtClean="0"/>
            </a:br>
            <a:r>
              <a:rPr lang="en" sz="1400" dirty="0" smtClean="0"/>
              <a:t/>
            </a:r>
            <a:br>
              <a:rPr lang="en" sz="1400" dirty="0" smtClean="0"/>
            </a:br>
            <a:endParaRP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585787" y="0"/>
            <a:ext cx="8372475" cy="4928839"/>
          </a:xfrm>
          <a:prstGeom prst="rect">
            <a:avLst/>
          </a:prstGeom>
        </p:spPr>
        <p:txBody>
          <a:bodyPr spcFirstLastPara="1" wrap="square" lIns="91425" tIns="91425" rIns="91425" bIns="91425" anchor="t" anchorCtr="0">
            <a:noAutofit/>
          </a:bodyPr>
          <a:lstStyle/>
          <a:p>
            <a:pPr lvl="0"/>
            <a:r>
              <a:rPr lang="en-US" dirty="0" smtClean="0"/>
              <a:t>ALTERNATIVES OF METHOD 1:</a:t>
            </a:r>
            <a:br>
              <a:rPr lang="en-US" dirty="0" smtClean="0"/>
            </a:br>
            <a:r>
              <a:rPr lang="en-US" dirty="0" smtClean="0"/>
              <a:t> </a:t>
            </a:r>
            <a:br>
              <a:rPr lang="en-US" dirty="0" smtClean="0"/>
            </a:br>
            <a:r>
              <a:rPr lang="en-US" sz="1800" dirty="0" smtClean="0"/>
              <a:t>- Step 3: IR. </a:t>
            </a:r>
            <a:r>
              <a:rPr lang="en-US" sz="1800" dirty="0" smtClean="0"/>
              <a:t>Also by </a:t>
            </a:r>
            <a:r>
              <a:rPr lang="en-US" sz="1800" dirty="0" smtClean="0"/>
              <a:t>using:</a:t>
            </a:r>
            <a:br>
              <a:rPr lang="en-US" sz="1800" dirty="0" smtClean="0"/>
            </a:br>
            <a:r>
              <a:rPr lang="en-US" sz="1800" dirty="0" smtClean="0"/>
              <a:t>  -&gt; Latent Semantic Indexing</a:t>
            </a:r>
            <a:br>
              <a:rPr lang="en-US" sz="1800" dirty="0" smtClean="0"/>
            </a:br>
            <a:r>
              <a:rPr lang="en-US" sz="1800" dirty="0" smtClean="0"/>
              <a:t>  -&gt; </a:t>
            </a:r>
            <a:r>
              <a:rPr lang="en-US" sz="1800" dirty="0" err="1" smtClean="0"/>
              <a:t>Bayes</a:t>
            </a:r>
            <a:r>
              <a:rPr lang="en-US" sz="1800" dirty="0" smtClean="0"/>
              <a:t> Classifiers</a:t>
            </a:r>
            <a:br>
              <a:rPr lang="en-US" sz="1800" dirty="0" smtClean="0"/>
            </a:br>
            <a:r>
              <a:rPr lang="en-US" sz="1800" dirty="0" smtClean="0"/>
              <a:t>  -&gt; Latent Allocation</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Step 5: RF. </a:t>
            </a:r>
            <a:r>
              <a:rPr lang="en-US" sz="1800" dirty="0" smtClean="0"/>
              <a:t>Also by using</a:t>
            </a:r>
            <a:r>
              <a:rPr lang="en-US" sz="1800" dirty="0" smtClean="0"/>
              <a:t>:</a:t>
            </a:r>
            <a:r>
              <a:rPr lang="en-US" sz="1800" dirty="0" smtClean="0"/>
              <a:t/>
            </a:r>
            <a:br>
              <a:rPr lang="en-US" sz="1800" dirty="0" smtClean="0"/>
            </a:br>
            <a:r>
              <a:rPr lang="en-US" sz="1800" dirty="0" smtClean="0"/>
              <a:t>  -&gt; Implicit feedback when the user (developer) evaluates the relevance of a ‘document’ (e.g. a java method, a java class, a piece of code)</a:t>
            </a:r>
            <a:br>
              <a:rPr lang="en-US" sz="1800" dirty="0" smtClean="0"/>
            </a:br>
            <a:r>
              <a:rPr lang="en-US" sz="1800" dirty="0" smtClean="0"/>
              <a:t>  -&gt; Blind feedback (pseudo </a:t>
            </a:r>
            <a:r>
              <a:rPr lang="en-US" sz="1800" dirty="0" smtClean="0"/>
              <a:t>feedback) etc.</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Step 1: Corpus creation. </a:t>
            </a:r>
            <a:r>
              <a:rPr lang="en-US" sz="1800" dirty="0" smtClean="0"/>
              <a:t>Also by </a:t>
            </a:r>
            <a:r>
              <a:rPr lang="en-US" sz="1800" dirty="0" smtClean="0"/>
              <a:t>using:</a:t>
            </a:r>
            <a:r>
              <a:rPr lang="en-US" sz="1800" dirty="0" smtClean="0"/>
              <a:t/>
            </a:r>
            <a:br>
              <a:rPr lang="en-US" sz="1800" dirty="0" smtClean="0"/>
            </a:br>
            <a:r>
              <a:rPr lang="en-US" sz="1800" dirty="0" smtClean="0"/>
              <a:t>   -&gt; </a:t>
            </a:r>
            <a:r>
              <a:rPr lang="en-US" sz="1800" dirty="0" err="1" smtClean="0"/>
              <a:t>Stopword</a:t>
            </a:r>
            <a:r>
              <a:rPr lang="en-US" sz="1800" dirty="0" smtClean="0"/>
              <a:t> removal</a:t>
            </a:r>
            <a:br>
              <a:rPr lang="en-US" sz="1800" dirty="0" smtClean="0"/>
            </a:br>
            <a:r>
              <a:rPr lang="en-US" sz="1800" dirty="0" smtClean="0"/>
              <a:t>   -&gt; Bring all same-root words into the same form (‘Stemming’)</a:t>
            </a:r>
            <a:br>
              <a:rPr lang="en-US" sz="1800" dirty="0" smtClean="0"/>
            </a:br>
            <a:r>
              <a:rPr lang="en-US" dirty="0" smtClean="0"/>
              <a:t/>
            </a:r>
            <a:br>
              <a:rPr lang="en-US" dirty="0" smtClean="0"/>
            </a:br>
            <a:r>
              <a:rPr lang="en" sz="1400" dirty="0" smtClean="0"/>
              <a:t/>
            </a:r>
            <a:br>
              <a:rPr lang="en" sz="1400" dirty="0" smtClean="0"/>
            </a:br>
            <a:endParaRPr sz="2000" dirty="0">
              <a:latin typeface="Arial" pitchFamily="34" charset="0"/>
              <a:cs typeface="Arial" pitchFamily="34" charset="0"/>
            </a:endParaRPr>
          </a:p>
        </p:txBody>
      </p:sp>
      <p:pic>
        <p:nvPicPr>
          <p:cNvPr id="2051" name="Picture 3"/>
          <p:cNvPicPr>
            <a:picLocks noChangeAspect="1" noChangeArrowheads="1"/>
          </p:cNvPicPr>
          <p:nvPr/>
        </p:nvPicPr>
        <p:blipFill>
          <a:blip r:embed="rId3"/>
          <a:srcRect/>
          <a:stretch>
            <a:fillRect/>
          </a:stretch>
        </p:blipFill>
        <p:spPr bwMode="auto">
          <a:xfrm>
            <a:off x="5394192" y="152400"/>
            <a:ext cx="3564671" cy="24435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446809" y="176645"/>
            <a:ext cx="8551718" cy="4752194"/>
          </a:xfrm>
          <a:prstGeom prst="rect">
            <a:avLst/>
          </a:prstGeom>
        </p:spPr>
        <p:txBody>
          <a:bodyPr spcFirstLastPara="1" wrap="square" lIns="91425" tIns="91425" rIns="91425" bIns="91425" anchor="t" anchorCtr="0">
            <a:noAutofit/>
          </a:bodyPr>
          <a:lstStyle/>
          <a:p>
            <a:r>
              <a:rPr lang="en-US" dirty="0" smtClean="0"/>
              <a:t>CRITICISM (disadvantages) of method 1 (paper 1):</a:t>
            </a:r>
            <a:br>
              <a:rPr lang="en-US" dirty="0" smtClean="0"/>
            </a:br>
            <a:r>
              <a:rPr lang="en-US" dirty="0" smtClean="0"/>
              <a:t/>
            </a:r>
            <a:br>
              <a:rPr lang="en-US" dirty="0" smtClean="0"/>
            </a:br>
            <a:r>
              <a:rPr lang="en-US" dirty="0" smtClean="0"/>
              <a:t/>
            </a:r>
            <a:br>
              <a:rPr lang="en-US" dirty="0" smtClean="0"/>
            </a:br>
            <a:r>
              <a:rPr lang="en-US" sz="1800" dirty="0" smtClean="0"/>
              <a:t>• Other papers remark that one irrelevant word can undo the good caused by lots of good words (so it decreases effectiveness). This is reported as a probable fact in this paper.</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The authors state that the source-code-based corpora they formed finally increase their queries’ length significantly and rapidly. (Long queries are inefficient for a typical IR engine.)</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Paper 1 uses vector similarity techniques, as commonly done for IR:  time consuming. Imagine comparing the vector of one bug report to all vectors of the existing buggy files.</a:t>
            </a:r>
            <a:br>
              <a:rPr lang="en-US" sz="1800" dirty="0" smtClean="0"/>
            </a:br>
            <a:r>
              <a:rPr lang="en-US" sz="1800" dirty="0" smtClean="0"/>
              <a:t/>
            </a:r>
            <a:br>
              <a:rPr lang="en-US" sz="1800" dirty="0" smtClean="0"/>
            </a:br>
            <a:r>
              <a:rPr lang="en-US" sz="2000" dirty="0" smtClean="0"/>
              <a:t/>
            </a:r>
            <a:br>
              <a:rPr lang="en-US" sz="20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 sz="1400" dirty="0" smtClean="0"/>
              <a:t/>
            </a:r>
            <a:br>
              <a:rPr lang="en" sz="1400" dirty="0" smtClean="0"/>
            </a:br>
            <a:endParaRP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446809" y="176645"/>
            <a:ext cx="8551718" cy="4752194"/>
          </a:xfrm>
          <a:prstGeom prst="rect">
            <a:avLst/>
          </a:prstGeom>
        </p:spPr>
        <p:txBody>
          <a:bodyPr spcFirstLastPara="1" wrap="square" lIns="91425" tIns="91425" rIns="91425" bIns="91425" anchor="t" anchorCtr="0">
            <a:noAutofit/>
          </a:bodyPr>
          <a:lstStyle/>
          <a:p>
            <a:r>
              <a:rPr lang="en-US" dirty="0" smtClean="0"/>
              <a:t>CRITICISM (disadvantages) of method 1 (paper 1):</a:t>
            </a:r>
            <a:br>
              <a:rPr lang="en-US" dirty="0" smtClean="0"/>
            </a:br>
            <a:r>
              <a:rPr lang="en-US" dirty="0" smtClean="0"/>
              <a:t/>
            </a:r>
            <a:br>
              <a:rPr lang="en-US" dirty="0" smtClean="0"/>
            </a:br>
            <a:r>
              <a:rPr lang="en-US" sz="2000" dirty="0" smtClean="0"/>
              <a:t>• In 2.3.2 paper section, the weights for the RF metric (ATTRACT-REPEL FROM RELEVANT DOCUMENTS) may result in high precision and recall (i.e. high errors in the RF </a:t>
            </a:r>
            <a:r>
              <a:rPr lang="en-US" sz="2000" dirty="0" err="1" smtClean="0"/>
              <a:t>reranking</a:t>
            </a:r>
            <a:r>
              <a:rPr lang="en-US" sz="2000" dirty="0" smtClean="0"/>
              <a:t>). A more advanced technique should be used for this (e.g. </a:t>
            </a:r>
            <a:r>
              <a:rPr lang="en-US" sz="2000" dirty="0" err="1" smtClean="0"/>
              <a:t>logit</a:t>
            </a:r>
            <a:r>
              <a:rPr lang="en-US" sz="2000" dirty="0" smtClean="0"/>
              <a:t> model, Neural Networks).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2000" dirty="0" smtClean="0"/>
              <a:t>What they need to do with these parameters: a, beta, chi is to favor irrelevant documents over relevant (to make the ranking more fair and balanced for the concept location). They do not achieve that.</a:t>
            </a:r>
            <a:br>
              <a:rPr lang="en-US" sz="2000" dirty="0" smtClean="0"/>
            </a:br>
            <a:r>
              <a:rPr lang="en-US" sz="1800" dirty="0" smtClean="0"/>
              <a:t/>
            </a:r>
            <a:br>
              <a:rPr lang="en-US" sz="18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 sz="1400" dirty="0" smtClean="0"/>
              <a:t/>
            </a:r>
            <a:br>
              <a:rPr lang="en" sz="1400" dirty="0" smtClean="0"/>
            </a:br>
            <a:endParaRPr sz="2000" dirty="0">
              <a:latin typeface="Arial"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4776356" y="2452254"/>
            <a:ext cx="3790695" cy="8208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642882" y="442913"/>
            <a:ext cx="2514656" cy="4485926"/>
          </a:xfrm>
          <a:prstGeom prst="rect">
            <a:avLst/>
          </a:prstGeom>
        </p:spPr>
        <p:txBody>
          <a:bodyPr spcFirstLastPara="1" wrap="square" lIns="91425" tIns="91425" rIns="91425" bIns="91425" anchor="t" anchorCtr="0">
            <a:noAutofit/>
          </a:bodyPr>
          <a:lstStyle/>
          <a:p>
            <a:pPr lvl="0"/>
            <a:r>
              <a:rPr lang="en-US" dirty="0" smtClean="0"/>
              <a:t>METHOD 2: </a:t>
            </a:r>
            <a:br>
              <a:rPr lang="en-US" dirty="0" smtClean="0"/>
            </a:br>
            <a:r>
              <a:rPr lang="en-US" dirty="0" smtClean="0"/>
              <a:t/>
            </a:r>
            <a:br>
              <a:rPr lang="en-US" dirty="0" smtClean="0"/>
            </a:br>
            <a:r>
              <a:rPr lang="en-US" dirty="0" smtClean="0"/>
              <a:t/>
            </a:r>
            <a:br>
              <a:rPr lang="en-US" dirty="0" smtClean="0"/>
            </a:br>
            <a:r>
              <a:rPr lang="en-US" dirty="0" smtClean="0"/>
              <a:t>Locate buggy files in Software Engineering projects using Deep Neural Networks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sz="2000" dirty="0">
              <a:latin typeface="Arial" pitchFamily="34" charset="0"/>
              <a:cs typeface="Arial" pitchFamily="34" charset="0"/>
            </a:endParaRPr>
          </a:p>
        </p:txBody>
      </p:sp>
      <p:pic>
        <p:nvPicPr>
          <p:cNvPr id="18433" name="Picture 1"/>
          <p:cNvPicPr>
            <a:picLocks noChangeAspect="1" noChangeArrowheads="1"/>
          </p:cNvPicPr>
          <p:nvPr/>
        </p:nvPicPr>
        <p:blipFill>
          <a:blip r:embed="rId3"/>
          <a:srcRect/>
          <a:stretch>
            <a:fillRect/>
          </a:stretch>
        </p:blipFill>
        <p:spPr bwMode="auto">
          <a:xfrm>
            <a:off x="3300413" y="593185"/>
            <a:ext cx="5432423" cy="4282028"/>
          </a:xfrm>
          <a:prstGeom prst="rect">
            <a:avLst/>
          </a:prstGeom>
          <a:noFill/>
          <a:ln w="9525">
            <a:noFill/>
            <a:miter lim="800000"/>
            <a:headEnd/>
            <a:tailEnd/>
          </a:ln>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642881" y="393749"/>
            <a:ext cx="7782727" cy="4535090"/>
          </a:xfrm>
          <a:prstGeom prst="rect">
            <a:avLst/>
          </a:prstGeom>
        </p:spPr>
        <p:txBody>
          <a:bodyPr spcFirstLastPara="1" wrap="square" lIns="91425" tIns="91425" rIns="91425" bIns="91425" anchor="t" anchorCtr="0">
            <a:noAutofit/>
          </a:bodyPr>
          <a:lstStyle/>
          <a:p>
            <a:pPr lvl="0"/>
            <a:r>
              <a:rPr lang="en-US" dirty="0" smtClean="0"/>
              <a:t>METHOD 2: Locate buggy files in Software Engineering projects using Deep Neural Networks</a:t>
            </a:r>
            <a:br>
              <a:rPr lang="en-US" dirty="0" smtClean="0"/>
            </a:br>
            <a:r>
              <a:rPr lang="en-US" dirty="0" smtClean="0"/>
              <a:t/>
            </a:r>
            <a:br>
              <a:rPr lang="en-US" dirty="0" smtClean="0"/>
            </a:br>
            <a:r>
              <a:rPr lang="en-US" dirty="0" smtClean="0"/>
              <a:t/>
            </a:r>
            <a:br>
              <a:rPr lang="en-US" dirty="0" smtClean="0"/>
            </a:br>
            <a:r>
              <a:rPr lang="en-US" sz="2000" dirty="0" smtClean="0"/>
              <a:t>- Paper [2] offers novel method based on Neural Networks: </a:t>
            </a:r>
            <a:br>
              <a:rPr lang="en-US" sz="2000" dirty="0" smtClean="0"/>
            </a:br>
            <a:r>
              <a:rPr lang="en-US" sz="2000" dirty="0" smtClean="0"/>
              <a:t>the ‘LS-CNN’ model: LSTM + CNN.</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It uses ‘features’ of the bug-reports</a:t>
            </a:r>
            <a:r>
              <a:rPr lang="el-GR" sz="2000" dirty="0" smtClean="0"/>
              <a:t> </a:t>
            </a:r>
            <a:r>
              <a:rPr lang="en-US" sz="2000" dirty="0" smtClean="0"/>
              <a:t>(textual features) in order to localize bug in the code.</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It exploits the sequential nature of the source code.</a:t>
            </a:r>
            <a:r>
              <a:rPr lang="en-US" dirty="0" smtClean="0"/>
              <a:t/>
            </a:r>
            <a:br>
              <a:rPr lang="en-US" dirty="0" smtClean="0"/>
            </a:br>
            <a:r>
              <a:rPr lang="en-US" dirty="0" smtClean="0"/>
              <a:t/>
            </a:r>
            <a:br>
              <a:rPr lang="en-US" dirty="0" smtClean="0"/>
            </a:br>
            <a:r>
              <a:rPr lang="en-US" dirty="0" smtClean="0"/>
              <a:t/>
            </a:r>
            <a:br>
              <a:rPr lang="en-US" dirty="0" smtClean="0"/>
            </a:br>
            <a:r>
              <a:rPr lang="en" sz="1400" dirty="0" smtClean="0"/>
              <a:t/>
            </a:r>
            <a:br>
              <a:rPr lang="en" sz="1400" dirty="0" smtClean="0"/>
            </a:br>
            <a:endParaRP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642881" y="393749"/>
            <a:ext cx="7782727" cy="4535090"/>
          </a:xfrm>
          <a:prstGeom prst="rect">
            <a:avLst/>
          </a:prstGeom>
        </p:spPr>
        <p:txBody>
          <a:bodyPr spcFirstLastPara="1" wrap="square" lIns="91425" tIns="91425" rIns="91425" bIns="91425" anchor="t" anchorCtr="0">
            <a:noAutofit/>
          </a:bodyPr>
          <a:lstStyle/>
          <a:p>
            <a:pPr lvl="0"/>
            <a:r>
              <a:rPr lang="en-US" dirty="0" smtClean="0"/>
              <a:t>METHOD 2: Locate buggy files in Software Engineering projects using Deep Neural Networks</a:t>
            </a:r>
            <a:br>
              <a:rPr lang="en-US" dirty="0" smtClean="0"/>
            </a:br>
            <a:r>
              <a:rPr lang="en-US" dirty="0" smtClean="0"/>
              <a:t/>
            </a:r>
            <a:br>
              <a:rPr lang="en-US" dirty="0" smtClean="0"/>
            </a:br>
            <a:r>
              <a:rPr lang="en-US" dirty="0" smtClean="0"/>
              <a:t/>
            </a:r>
            <a:br>
              <a:rPr lang="en-US" dirty="0" smtClean="0"/>
            </a:br>
            <a:r>
              <a:rPr lang="en-US" dirty="0" smtClean="0"/>
              <a:t>-It introduces the ‘LS CNN’, a hybrid of a CNN and an LSTM. </a:t>
            </a:r>
            <a:br>
              <a:rPr lang="en-US" dirty="0" smtClean="0"/>
            </a:br>
            <a:r>
              <a:rPr lang="en-US" dirty="0" smtClean="0"/>
              <a:t/>
            </a:r>
            <a:br>
              <a:rPr lang="en-US" dirty="0" smtClean="0"/>
            </a:br>
            <a:r>
              <a:rPr lang="en-US" dirty="0" smtClean="0"/>
              <a:t/>
            </a:r>
            <a:br>
              <a:rPr lang="en-US" dirty="0" smtClean="0"/>
            </a:br>
            <a:r>
              <a:rPr lang="en-US" dirty="0" smtClean="0"/>
              <a:t>-Method: </a:t>
            </a:r>
            <a:r>
              <a:rPr lang="en-US" i="1" dirty="0" smtClean="0"/>
              <a:t>Extract features from the buggy files, unify them in a representation using the LS-CNN, enhance this representation</a:t>
            </a:r>
            <a:br>
              <a:rPr lang="en-US" i="1" dirty="0" smtClean="0"/>
            </a:br>
            <a:r>
              <a:rPr lang="en-US" i="1" dirty="0" smtClean="0"/>
              <a:t/>
            </a:r>
            <a:br>
              <a:rPr lang="en-US" i="1" dirty="0" smtClean="0"/>
            </a:br>
            <a:r>
              <a:rPr lang="en-US" dirty="0" smtClean="0"/>
              <a:t/>
            </a:r>
            <a:br>
              <a:rPr lang="en-US" dirty="0" smtClean="0"/>
            </a:br>
            <a:r>
              <a:rPr lang="en-US" dirty="0" smtClean="0"/>
              <a:t/>
            </a:r>
            <a:br>
              <a:rPr lang="en-US" dirty="0" smtClean="0"/>
            </a:br>
            <a:r>
              <a:rPr lang="en" sz="1400" dirty="0" smtClean="0"/>
              <a:t/>
            </a:r>
            <a:br>
              <a:rPr lang="en" sz="1400" dirty="0" smtClean="0"/>
            </a:br>
            <a:endParaRP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642881" y="393749"/>
            <a:ext cx="7782727" cy="4535090"/>
          </a:xfrm>
          <a:prstGeom prst="rect">
            <a:avLst/>
          </a:prstGeom>
        </p:spPr>
        <p:txBody>
          <a:bodyPr spcFirstLastPara="1" wrap="square" lIns="91425" tIns="91425" rIns="91425" bIns="91425" anchor="t" anchorCtr="0">
            <a:noAutofit/>
          </a:bodyPr>
          <a:lstStyle/>
          <a:p>
            <a:pPr lvl="0"/>
            <a:r>
              <a:rPr lang="en-US" dirty="0" smtClean="0"/>
              <a:t>METHOD 2: Locate buggy files in Software Engineering projects using Deep Neural Networks</a:t>
            </a:r>
            <a:br>
              <a:rPr lang="en-US" dirty="0" smtClean="0"/>
            </a:br>
            <a:r>
              <a:rPr lang="en-US" dirty="0" smtClean="0"/>
              <a:t/>
            </a:r>
            <a:br>
              <a:rPr lang="en-US" dirty="0" smtClean="0"/>
            </a:br>
            <a:r>
              <a:rPr lang="en-US" dirty="0" smtClean="0"/>
              <a:t/>
            </a:r>
            <a:br>
              <a:rPr lang="en-US" dirty="0" smtClean="0"/>
            </a:br>
            <a:r>
              <a:rPr lang="en-US" dirty="0" smtClean="0"/>
              <a:t>- It then provides a framework in which the NN captures semantics of the soft. </a:t>
            </a:r>
            <a:r>
              <a:rPr lang="en-US" dirty="0" err="1" smtClean="0"/>
              <a:t>engin</a:t>
            </a:r>
            <a:r>
              <a:rPr lang="en-US" dirty="0" smtClean="0"/>
              <a:t>. project from structural and sequential point of view.</a:t>
            </a:r>
            <a:br>
              <a:rPr lang="en-US" dirty="0" smtClean="0"/>
            </a:br>
            <a:r>
              <a:rPr lang="en-US" dirty="0" smtClean="0"/>
              <a:t/>
            </a:r>
            <a:br>
              <a:rPr lang="en-US" dirty="0" smtClean="0"/>
            </a:br>
            <a:r>
              <a:rPr lang="en-US" dirty="0" smtClean="0"/>
              <a:t>- Novelty: </a:t>
            </a:r>
            <a:br>
              <a:rPr lang="en-US" dirty="0" smtClean="0"/>
            </a:br>
            <a:r>
              <a:rPr lang="en-US" dirty="0" smtClean="0"/>
              <a:t>The program semantics + the correlations between bug reports and source code = EMBEDDED in a vector space</a:t>
            </a:r>
            <a:endParaRP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1"/>
          <p:cNvSpPr txBox="1">
            <a:spLocks noGrp="1"/>
          </p:cNvSpPr>
          <p:nvPr>
            <p:ph type="title"/>
          </p:nvPr>
        </p:nvSpPr>
        <p:spPr>
          <a:xfrm>
            <a:off x="486873" y="0"/>
            <a:ext cx="7779187" cy="113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Conclusions</a:t>
            </a:r>
            <a:endParaRPr dirty="0"/>
          </a:p>
        </p:txBody>
      </p:sp>
      <p:sp>
        <p:nvSpPr>
          <p:cNvPr id="246" name="Google Shape;246;p31"/>
          <p:cNvSpPr txBox="1">
            <a:spLocks noGrp="1"/>
          </p:cNvSpPr>
          <p:nvPr>
            <p:ph type="body" idx="1"/>
          </p:nvPr>
        </p:nvSpPr>
        <p:spPr>
          <a:xfrm>
            <a:off x="471488" y="539262"/>
            <a:ext cx="8415337" cy="4347063"/>
          </a:xfrm>
          <a:prstGeom prst="rect">
            <a:avLst/>
          </a:prstGeom>
        </p:spPr>
        <p:txBody>
          <a:bodyPr spcFirstLastPara="1" wrap="square" lIns="91425" tIns="91425" rIns="91425" bIns="91425" anchor="t" anchorCtr="0">
            <a:noAutofit/>
          </a:bodyPr>
          <a:lstStyle/>
          <a:p>
            <a:pPr lvl="0">
              <a:spcBef>
                <a:spcPts val="1600"/>
              </a:spcBef>
              <a:buAutoNum type="arabicPeriod"/>
            </a:pPr>
            <a:r>
              <a:rPr lang="en-US" sz="1800" dirty="0" smtClean="0">
                <a:latin typeface="Consolas" pitchFamily="49" charset="0"/>
                <a:cs typeface="Consolas" pitchFamily="49" charset="0"/>
              </a:rPr>
              <a:t>Experiments on widely used software projects show that using sequential features of code ends up in superior locating of bugs!</a:t>
            </a:r>
          </a:p>
          <a:p>
            <a:pPr lvl="0">
              <a:spcBef>
                <a:spcPts val="1600"/>
              </a:spcBef>
              <a:buAutoNum type="arabicPeriod"/>
            </a:pPr>
            <a:endParaRPr lang="en-US" sz="1800" dirty="0" smtClean="0">
              <a:latin typeface="Consolas" pitchFamily="49" charset="0"/>
              <a:cs typeface="Consolas" pitchFamily="49" charset="0"/>
            </a:endParaRPr>
          </a:p>
          <a:p>
            <a:pPr lvl="0">
              <a:spcBef>
                <a:spcPts val="1600"/>
              </a:spcBef>
              <a:buAutoNum type="arabicPeriod"/>
            </a:pPr>
            <a:r>
              <a:rPr lang="en-US" sz="1800" dirty="0" smtClean="0">
                <a:latin typeface="Consolas" pitchFamily="49" charset="0"/>
                <a:cs typeface="Consolas" pitchFamily="49" charset="0"/>
              </a:rPr>
              <a:t>LSTM is a specific Neural Network that exploits the previous states of the prediction, thus it leverages the </a:t>
            </a:r>
            <a:r>
              <a:rPr lang="en-US" sz="1800" b="1" dirty="0" smtClean="0">
                <a:latin typeface="Consolas" pitchFamily="49" charset="0"/>
                <a:cs typeface="Consolas" pitchFamily="49" charset="0"/>
              </a:rPr>
              <a:t>memory</a:t>
            </a:r>
            <a:r>
              <a:rPr lang="en-US" sz="1800" dirty="0" smtClean="0">
                <a:latin typeface="Consolas" pitchFamily="49" charset="0"/>
                <a:cs typeface="Consolas" pitchFamily="49" charset="0"/>
              </a:rPr>
              <a:t> in bug localization. This is why it fits in this case: sequential features of the current and previous code are exploited for the next part of code.</a:t>
            </a:r>
          </a:p>
          <a:p>
            <a:pPr lvl="0">
              <a:spcBef>
                <a:spcPts val="1600"/>
              </a:spcBef>
              <a:buAutoNum type="arabicPeriod"/>
            </a:pPr>
            <a:endParaRPr lang="en-US" sz="1800" dirty="0" smtClean="0">
              <a:latin typeface="Consolas" pitchFamily="49" charset="0"/>
              <a:cs typeface="Consolas" pitchFamily="49" charset="0"/>
            </a:endParaRPr>
          </a:p>
          <a:p>
            <a:pPr lvl="0">
              <a:spcBef>
                <a:spcPts val="1600"/>
              </a:spcBef>
              <a:buAutoNum type="arabicPeriod"/>
            </a:pPr>
            <a:r>
              <a:rPr lang="en-US" sz="1800" dirty="0" smtClean="0">
                <a:latin typeface="Consolas" pitchFamily="49" charset="0"/>
                <a:cs typeface="Consolas" pitchFamily="49" charset="0"/>
              </a:rPr>
              <a:t>CNNs exploit the training concept in Machine Learning in the best way in this problem</a:t>
            </a:r>
            <a:r>
              <a:rPr lang="en-US" sz="1800" dirty="0" smtClean="0">
                <a:latin typeface="Consolas" pitchFamily="49" charset="0"/>
                <a:cs typeface="Consolas" pitchFamily="49" charset="0"/>
              </a:rPr>
              <a:t>.</a:t>
            </a:r>
            <a:endParaRPr sz="1800" dirty="0">
              <a:solidFill>
                <a:srgbClr val="D9D9D9"/>
              </a:solidFill>
              <a:latin typeface="Consolas" pitchFamily="49" charset="0"/>
              <a:cs typeface="Consolas" pitchFamily="49"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391886" y="1"/>
            <a:ext cx="8752114" cy="860612"/>
          </a:xfrm>
          <a:prstGeom prst="rect">
            <a:avLst/>
          </a:prstGeom>
        </p:spPr>
        <p:txBody>
          <a:bodyPr spcFirstLastPara="1" wrap="square" lIns="91425" tIns="91425" rIns="91425" bIns="91425" anchor="t" anchorCtr="0">
            <a:noAutofit/>
          </a:bodyPr>
          <a:lstStyle/>
          <a:p>
            <a:pPr lvl="0"/>
            <a:r>
              <a:rPr lang="en-US" dirty="0" smtClean="0">
                <a:latin typeface="Consolas" pitchFamily="49" charset="0"/>
                <a:cs typeface="Consolas" pitchFamily="49" charset="0"/>
              </a:rPr>
              <a:t>Solution proposed </a:t>
            </a:r>
            <a:r>
              <a:rPr lang="en-US" dirty="0" smtClean="0">
                <a:latin typeface="Consolas" pitchFamily="49" charset="0"/>
                <a:cs typeface="Consolas" pitchFamily="49" charset="0"/>
              </a:rPr>
              <a:t>(IBM widely uses it!):</a:t>
            </a:r>
            <a:r>
              <a:rPr lang="el-GR" dirty="0" smtClean="0">
                <a:latin typeface="Consolas" pitchFamily="49" charset="0"/>
                <a:cs typeface="Consolas" pitchFamily="49" charset="0"/>
              </a:rPr>
              <a:t/>
            </a:r>
            <a:br>
              <a:rPr lang="el-GR" dirty="0" smtClean="0">
                <a:latin typeface="Consolas" pitchFamily="49" charset="0"/>
                <a:cs typeface="Consolas" pitchFamily="49" charset="0"/>
              </a:rPr>
            </a:br>
            <a:r>
              <a:rPr lang="en-US" dirty="0" smtClean="0">
                <a:latin typeface="Consolas" pitchFamily="49" charset="0"/>
                <a:cs typeface="Consolas" pitchFamily="49" charset="0"/>
              </a:rPr>
              <a:t/>
            </a:r>
            <a:br>
              <a:rPr lang="en-US" dirty="0" smtClean="0">
                <a:latin typeface="Consolas" pitchFamily="49" charset="0"/>
                <a:cs typeface="Consolas" pitchFamily="49" charset="0"/>
              </a:rPr>
            </a:br>
            <a:r>
              <a:rPr lang="en" sz="2200" dirty="0" smtClean="0">
                <a:latin typeface="Consolas" pitchFamily="49" charset="0"/>
                <a:cs typeface="Consolas" pitchFamily="49" charset="0"/>
              </a:rPr>
              <a:t/>
            </a:r>
            <a:br>
              <a:rPr lang="en" sz="2200" dirty="0" smtClean="0">
                <a:latin typeface="Consolas" pitchFamily="49" charset="0"/>
                <a:cs typeface="Consolas" pitchFamily="49" charset="0"/>
              </a:rPr>
            </a:br>
            <a:r>
              <a:rPr lang="en" sz="2200" dirty="0" smtClean="0">
                <a:latin typeface="Consolas" pitchFamily="49" charset="0"/>
                <a:cs typeface="Consolas" pitchFamily="49" charset="0"/>
              </a:rPr>
              <a:t> </a:t>
            </a:r>
            <a:r>
              <a:rPr lang="en" dirty="0" smtClean="0">
                <a:latin typeface="Consolas" pitchFamily="49" charset="0"/>
                <a:cs typeface="Consolas" pitchFamily="49" charset="0"/>
              </a:rPr>
              <a:t/>
            </a:r>
            <a:br>
              <a:rPr lang="en" dirty="0" smtClean="0">
                <a:latin typeface="Consolas" pitchFamily="49" charset="0"/>
                <a:cs typeface="Consolas" pitchFamily="49" charset="0"/>
              </a:rPr>
            </a:br>
            <a:r>
              <a:rPr lang="en" sz="1400" dirty="0" smtClean="0">
                <a:latin typeface="Consolas" pitchFamily="49" charset="0"/>
                <a:cs typeface="Consolas" pitchFamily="49" charset="0"/>
              </a:rPr>
              <a:t/>
            </a:r>
            <a:br>
              <a:rPr lang="en" sz="1400" dirty="0" smtClean="0">
                <a:latin typeface="Consolas" pitchFamily="49" charset="0"/>
                <a:cs typeface="Consolas" pitchFamily="49" charset="0"/>
              </a:rPr>
            </a:br>
            <a:endParaRPr sz="2000" dirty="0">
              <a:latin typeface="Consolas" pitchFamily="49" charset="0"/>
              <a:cs typeface="Consolas" pitchFamily="49" charset="0"/>
            </a:endParaRPr>
          </a:p>
        </p:txBody>
      </p:sp>
      <p:pic>
        <p:nvPicPr>
          <p:cNvPr id="73730" name="Picture 2" descr="information+retrieval_1.PNG (346×317)"/>
          <p:cNvPicPr>
            <a:picLocks noChangeAspect="1" noChangeArrowheads="1"/>
          </p:cNvPicPr>
          <p:nvPr/>
        </p:nvPicPr>
        <p:blipFill>
          <a:blip r:embed="rId3"/>
          <a:srcRect/>
          <a:stretch>
            <a:fillRect/>
          </a:stretch>
        </p:blipFill>
        <p:spPr bwMode="auto">
          <a:xfrm>
            <a:off x="6678008" y="2773020"/>
            <a:ext cx="2337039" cy="2141160"/>
          </a:xfrm>
          <a:prstGeom prst="rect">
            <a:avLst/>
          </a:prstGeom>
          <a:noFill/>
        </p:spPr>
      </p:pic>
      <p:sp>
        <p:nvSpPr>
          <p:cNvPr id="4" name="Google Shape;140;p14"/>
          <p:cNvSpPr txBox="1">
            <a:spLocks/>
          </p:cNvSpPr>
          <p:nvPr/>
        </p:nvSpPr>
        <p:spPr>
          <a:xfrm>
            <a:off x="545565" y="875980"/>
            <a:ext cx="6201017" cy="4267520"/>
          </a:xfrm>
          <a:prstGeom prst="rect">
            <a:avLst/>
          </a:prstGeom>
        </p:spPr>
        <p:txBody>
          <a:bodyPr spcFirstLastPara="1" vert="horz"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2400"/>
              <a:buFontTx/>
              <a:buNone/>
              <a:tabLst/>
              <a:defRPr/>
            </a:pPr>
            <a: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 A new methodology for lexical based static concept location. </a:t>
            </a:r>
            <a:b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br>
            <a: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
            </a:r>
            <a:b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br>
            <a: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 Treat the code as text units (call them </a:t>
            </a:r>
            <a:r>
              <a:rPr kumimoji="0" lang="en-US" sz="2400" b="1"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‘documents’ </a:t>
            </a:r>
            <a: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of natural language). </a:t>
            </a:r>
            <a:b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br>
            <a: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
            </a:r>
            <a:b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br>
            <a: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 Take the bug report and create a </a:t>
            </a:r>
            <a:r>
              <a:rPr kumimoji="0" lang="en-US" sz="2400" b="1"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‘query for searching’</a:t>
            </a:r>
            <a: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 the location of the code to be fixed. </a:t>
            </a:r>
            <a:b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br>
            <a: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
            </a:r>
            <a:b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br>
            <a: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 The buggy files will present higher </a:t>
            </a:r>
            <a:r>
              <a:rPr kumimoji="0" lang="en-US" sz="2400" b="1"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relevance</a:t>
            </a:r>
            <a: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 to the query.</a:t>
            </a:r>
            <a:b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br>
            <a: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
            </a:r>
            <a:b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br>
            <a:r>
              <a:rPr kumimoji="0" lang="en-US" sz="18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 So they surface among the others.</a:t>
            </a:r>
            <a:r>
              <a:rPr kumimoji="0" lang="en-US" sz="22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
            </a:r>
            <a:br>
              <a:rPr kumimoji="0" lang="en-US" sz="22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br>
            <a:r>
              <a:rPr kumimoji="0" lang="en-US" sz="22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 </a:t>
            </a:r>
            <a:r>
              <a:rPr kumimoji="0" lang="en-US" sz="24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
            </a:r>
            <a:br>
              <a:rPr kumimoji="0" lang="en-US" sz="24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br>
            <a:r>
              <a:rPr kumimoji="0" lang="en-US" sz="14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t/>
            </a:r>
            <a:br>
              <a:rPr kumimoji="0" lang="en-US" sz="1400" b="0" i="0" u="none" strike="noStrike" kern="1200" cap="none" spc="-100" normalizeH="0" baseline="0" noProof="0" dirty="0" smtClean="0">
                <a:ln>
                  <a:noFill/>
                </a:ln>
                <a:solidFill>
                  <a:schemeClr val="tx2">
                    <a:satMod val="200000"/>
                  </a:schemeClr>
                </a:solidFill>
                <a:effectLst/>
                <a:uLnTx/>
                <a:uFillTx/>
                <a:latin typeface="Consolas" pitchFamily="49" charset="0"/>
                <a:ea typeface="+mj-ea"/>
                <a:cs typeface="Consolas" pitchFamily="49" charset="0"/>
              </a:rPr>
            </a:br>
            <a:endParaRPr kumimoji="0" lang="en-US" sz="2000" b="0" i="0" u="none" strike="noStrike" kern="1200" cap="none" spc="-100" normalizeH="0" baseline="0" noProof="0" dirty="0">
              <a:ln>
                <a:noFill/>
              </a:ln>
              <a:solidFill>
                <a:schemeClr val="tx2">
                  <a:satMod val="200000"/>
                </a:schemeClr>
              </a:solidFill>
              <a:effectLst/>
              <a:uLnTx/>
              <a:uFillTx/>
              <a:latin typeface="Consolas" pitchFamily="49" charset="0"/>
              <a:ea typeface="+mj-ea"/>
              <a:cs typeface="Consolas" pitchFamily="49"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446809" y="176645"/>
            <a:ext cx="8551718" cy="4752194"/>
          </a:xfrm>
          <a:prstGeom prst="rect">
            <a:avLst/>
          </a:prstGeom>
        </p:spPr>
        <p:txBody>
          <a:bodyPr spcFirstLastPara="1" wrap="square" lIns="91425" tIns="91425" rIns="91425" bIns="91425" anchor="t" anchorCtr="0">
            <a:noAutofit/>
          </a:bodyPr>
          <a:lstStyle/>
          <a:p>
            <a:r>
              <a:rPr lang="en-US" dirty="0" smtClean="0"/>
              <a:t>CRITICISM (disadvantages) of method 1 (paper 1):</a:t>
            </a:r>
            <a:br>
              <a:rPr lang="en-US" dirty="0" smtClean="0"/>
            </a:br>
            <a:r>
              <a:rPr lang="en-US" dirty="0" smtClean="0"/>
              <a:t/>
            </a:r>
            <a:br>
              <a:rPr lang="en-US" dirty="0" smtClean="0"/>
            </a:br>
            <a:r>
              <a:rPr lang="en-US" dirty="0" smtClean="0"/>
              <a:t/>
            </a:r>
            <a:br>
              <a:rPr lang="en-US" dirty="0" smtClean="0"/>
            </a:br>
            <a:r>
              <a:rPr lang="en-US" sz="1800" dirty="0" smtClean="0"/>
              <a:t>• Other papers remark that one irrelevant word can undo the good caused by lots of good words (so it decreases effectiveness). This is reported as a probable fact in this paper.</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The authors state that the source-code-based corpora they formed finally increase their queries’ length significantly and rapidly. (Long queries are inefficient for a typical IR engine.)</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Paper 1 uses vector similarity techniques, as commonly done for IR:  time consuming. Imagine comparing the vector of one bug report to all vectors of the existing buggy files.</a:t>
            </a:r>
            <a:br>
              <a:rPr lang="en-US" sz="1800" dirty="0" smtClean="0"/>
            </a:br>
            <a:r>
              <a:rPr lang="en-US" sz="1800" dirty="0" smtClean="0"/>
              <a:t/>
            </a:r>
            <a:br>
              <a:rPr lang="en-US" sz="1800" dirty="0" smtClean="0"/>
            </a:br>
            <a:r>
              <a:rPr lang="en-US" sz="2000" dirty="0" smtClean="0"/>
              <a:t/>
            </a:r>
            <a:br>
              <a:rPr lang="en-US" sz="20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 sz="1400" dirty="0" smtClean="0"/>
              <a:t/>
            </a:r>
            <a:br>
              <a:rPr lang="en" sz="1400" dirty="0" smtClean="0"/>
            </a:br>
            <a:endParaRP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446809" y="176645"/>
            <a:ext cx="8551718" cy="4752194"/>
          </a:xfrm>
          <a:prstGeom prst="rect">
            <a:avLst/>
          </a:prstGeom>
        </p:spPr>
        <p:txBody>
          <a:bodyPr spcFirstLastPara="1" wrap="square" lIns="91425" tIns="91425" rIns="91425" bIns="91425" anchor="t" anchorCtr="0">
            <a:noAutofit/>
          </a:bodyPr>
          <a:lstStyle/>
          <a:p>
            <a:r>
              <a:rPr lang="en-US" dirty="0" smtClean="0"/>
              <a:t>CRITICISM (disadvantages) of method 1 (paper 1):</a:t>
            </a:r>
            <a:br>
              <a:rPr lang="en-US" dirty="0" smtClean="0"/>
            </a:br>
            <a:r>
              <a:rPr lang="en-US" dirty="0" smtClean="0"/>
              <a:t/>
            </a:r>
            <a:br>
              <a:rPr lang="en-US" dirty="0" smtClean="0"/>
            </a:br>
            <a:r>
              <a:rPr lang="en-US" sz="2000" dirty="0" smtClean="0"/>
              <a:t>• In 2.3.2 paper section, the weights for the RF metric (ATTRACT-REPEL FROM RELEVANT DOCUMENTS) may result in high precision and recall (i.e. high errors in the RF </a:t>
            </a:r>
            <a:r>
              <a:rPr lang="en-US" sz="2000" dirty="0" err="1" smtClean="0"/>
              <a:t>reranking</a:t>
            </a:r>
            <a:r>
              <a:rPr lang="en-US" sz="2000" dirty="0" smtClean="0"/>
              <a:t>). A more advanced technique should be used for this (e.g. </a:t>
            </a:r>
            <a:r>
              <a:rPr lang="en-US" sz="2000" dirty="0" err="1" smtClean="0"/>
              <a:t>logit</a:t>
            </a:r>
            <a:r>
              <a:rPr lang="en-US" sz="2000" dirty="0" smtClean="0"/>
              <a:t> model, Neural Networks).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2000" dirty="0" smtClean="0"/>
              <a:t>What they need to do with these parameters: a, beta, chi is to favor irrelevant documents over relevant (to make the ranking more fair and balanced for the concept location). They do not achieve that.</a:t>
            </a:r>
            <a:br>
              <a:rPr lang="en-US" sz="2000" dirty="0" smtClean="0"/>
            </a:br>
            <a:r>
              <a:rPr lang="en-US" sz="1800" dirty="0" smtClean="0"/>
              <a:t/>
            </a:r>
            <a:br>
              <a:rPr lang="en-US" sz="18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 sz="1400" dirty="0" smtClean="0"/>
              <a:t/>
            </a:r>
            <a:br>
              <a:rPr lang="en" sz="1400" dirty="0" smtClean="0"/>
            </a:br>
            <a:endParaRPr sz="2000" dirty="0">
              <a:latin typeface="Arial"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4776356" y="2452254"/>
            <a:ext cx="3790695" cy="8208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509155" y="135082"/>
            <a:ext cx="8458200" cy="4793757"/>
          </a:xfrm>
          <a:prstGeom prst="rect">
            <a:avLst/>
          </a:prstGeom>
        </p:spPr>
        <p:txBody>
          <a:bodyPr spcFirstLastPara="1" wrap="square" lIns="91425" tIns="91425" rIns="91425" bIns="91425" anchor="t" anchorCtr="0">
            <a:noAutofit/>
          </a:bodyPr>
          <a:lstStyle/>
          <a:p>
            <a:r>
              <a:rPr lang="en-US" dirty="0" smtClean="0"/>
              <a:t>CRITICISM (disadvantages) of method 2:</a:t>
            </a:r>
            <a:br>
              <a:rPr lang="en-US" dirty="0" smtClean="0"/>
            </a:br>
            <a:r>
              <a:rPr lang="en-US" dirty="0" smtClean="0"/>
              <a:t/>
            </a:r>
            <a:br>
              <a:rPr lang="en-US" dirty="0" smtClean="0"/>
            </a:br>
            <a:r>
              <a:rPr lang="en-US" sz="2000" dirty="0" smtClean="0"/>
              <a:t>• </a:t>
            </a:r>
            <a:r>
              <a:rPr lang="en-US" sz="1800" dirty="0" smtClean="0"/>
              <a:t>Paper 2  bypasses the above problem, but uses CNNs (a Machine Learning  tool): It is a classical concept in ML that they are limited in datasets that ‘resemble’ the training sets. E.g. if a very different/strange instance occurs (i.e. an abnormal buggy file), there is a high chance that it will not be recognized. </a:t>
            </a:r>
            <a:r>
              <a:rPr lang="en-US" sz="1800" dirty="0" smtClean="0">
                <a:solidFill>
                  <a:srgbClr val="D9D9D9"/>
                </a:solidFill>
              </a:rPr>
              <a:t/>
            </a:r>
            <a:br>
              <a:rPr lang="en-US" sz="1800" dirty="0" smtClean="0">
                <a:solidFill>
                  <a:srgbClr val="D9D9D9"/>
                </a:solidFill>
              </a:rPr>
            </a:br>
            <a:r>
              <a:rPr lang="en-US" sz="1800" dirty="0" smtClean="0">
                <a:solidFill>
                  <a:srgbClr val="D9D9D9"/>
                </a:solidFill>
              </a:rPr>
              <a:t/>
            </a:r>
            <a:br>
              <a:rPr lang="en-US" sz="1800" dirty="0" smtClean="0">
                <a:solidFill>
                  <a:srgbClr val="D9D9D9"/>
                </a:solidFill>
              </a:rPr>
            </a:br>
            <a:r>
              <a:rPr lang="en-US" sz="1800" dirty="0" smtClean="0"/>
              <a:t/>
            </a:r>
            <a:br>
              <a:rPr lang="en-US" sz="1800" dirty="0" smtClean="0"/>
            </a:br>
            <a:r>
              <a:rPr lang="en-US" sz="1800" dirty="0" smtClean="0"/>
              <a:t>• </a:t>
            </a:r>
            <a:r>
              <a:rPr lang="en" sz="1800" dirty="0" smtClean="0"/>
              <a:t>Similarly, the training dataset needs to be quite diverse: This requires access to bug reports from various software frameworks. This is not always possible for free.</a:t>
            </a:r>
            <a:br>
              <a:rPr lang="en" sz="1800" dirty="0" smtClean="0"/>
            </a:br>
            <a:r>
              <a:rPr lang="en" sz="1800" dirty="0" smtClean="0"/>
              <a:t/>
            </a:r>
            <a:br>
              <a:rPr lang="en" sz="1800" dirty="0" smtClean="0"/>
            </a:br>
            <a:r>
              <a:rPr lang="en" sz="1800" dirty="0" smtClean="0"/>
              <a:t/>
            </a:r>
            <a:br>
              <a:rPr lang="en" sz="1800" dirty="0" smtClean="0"/>
            </a:br>
            <a:r>
              <a:rPr lang="en-US" sz="1800" dirty="0" smtClean="0"/>
              <a:t>• </a:t>
            </a:r>
            <a:r>
              <a:rPr lang="en" sz="1800" dirty="0" smtClean="0"/>
              <a:t>It bases its predictions on the sequential info from the code. This is a particular assumption and doesn’t capture the more complex structural information of code files.</a:t>
            </a:r>
            <a:r>
              <a:rPr lang="en-US" sz="1800" dirty="0" smtClean="0"/>
              <a:t> </a:t>
            </a:r>
            <a:r>
              <a:rPr lang="en" sz="2000" dirty="0" smtClean="0"/>
              <a:t/>
            </a:r>
            <a:br>
              <a:rPr lang="en" sz="20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 sz="1400" dirty="0" smtClean="0"/>
              <a:t/>
            </a:r>
            <a:br>
              <a:rPr lang="en" sz="1400" dirty="0" smtClean="0"/>
            </a:br>
            <a:endParaRP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509155" y="135082"/>
            <a:ext cx="8458200" cy="4793757"/>
          </a:xfrm>
          <a:prstGeom prst="rect">
            <a:avLst/>
          </a:prstGeom>
        </p:spPr>
        <p:txBody>
          <a:bodyPr spcFirstLastPara="1" wrap="square" lIns="91425" tIns="91425" rIns="91425" bIns="91425" anchor="t" anchorCtr="0">
            <a:noAutofit/>
          </a:bodyPr>
          <a:lstStyle/>
          <a:p>
            <a:r>
              <a:rPr lang="en-US" dirty="0" smtClean="0"/>
              <a:t>OVERVIEW: </a:t>
            </a:r>
            <a:br>
              <a:rPr lang="en-US" dirty="0" smtClean="0"/>
            </a:br>
            <a:r>
              <a:rPr lang="en-US" dirty="0" smtClean="0"/>
              <a:t/>
            </a:r>
            <a:br>
              <a:rPr lang="en-US" dirty="0" smtClean="0"/>
            </a:br>
            <a:r>
              <a:rPr lang="en-US" sz="2000" dirty="0" smtClean="0"/>
              <a:t>• 2 methods that locate bugs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Goal: </a:t>
            </a:r>
            <a:r>
              <a:rPr lang="en-US" sz="2000" b="1" dirty="0" smtClean="0"/>
              <a:t>match a query for change to the location </a:t>
            </a:r>
            <a:br>
              <a:rPr lang="en-US" sz="2000" b="1" dirty="0" smtClean="0"/>
            </a:br>
            <a:r>
              <a:rPr lang="en-US" sz="2000" b="1" dirty="0" smtClean="0"/>
              <a:t/>
            </a:r>
            <a:br>
              <a:rPr lang="en-US" sz="2000" b="1" dirty="0" smtClean="0"/>
            </a:br>
            <a:r>
              <a:rPr lang="en-US" sz="2000" b="1" dirty="0" smtClean="0"/>
              <a:t/>
            </a:r>
            <a:br>
              <a:rPr lang="en-US" sz="2000" b="1" dirty="0" smtClean="0"/>
            </a:br>
            <a:r>
              <a:rPr lang="en-US" sz="2000" dirty="0" smtClean="0"/>
              <a:t>•</a:t>
            </a:r>
            <a:r>
              <a:rPr lang="en-US" sz="2000" b="1" dirty="0" smtClean="0"/>
              <a:t> </a:t>
            </a:r>
            <a:r>
              <a:rPr lang="en-US" sz="2000" b="1" dirty="0" err="1" smtClean="0"/>
              <a:t>He/She</a:t>
            </a:r>
            <a:r>
              <a:rPr lang="en-US" sz="2000" b="1" dirty="0" smtClean="0"/>
              <a:t> uses a bug report for this.</a:t>
            </a:r>
            <a:br>
              <a:rPr lang="en-US" sz="2000" b="1" dirty="0" smtClean="0"/>
            </a:br>
            <a:r>
              <a:rPr lang="en-US" sz="2000" b="1" dirty="0" smtClean="0"/>
              <a:t/>
            </a:r>
            <a:br>
              <a:rPr lang="en-US" sz="2000" b="1" dirty="0" smtClean="0"/>
            </a:br>
            <a:r>
              <a:rPr lang="en-US" sz="2000" b="1" dirty="0" smtClean="0"/>
              <a:t/>
            </a:r>
            <a:br>
              <a:rPr lang="en-US" sz="2000" b="1" dirty="0" smtClean="0"/>
            </a:br>
            <a:r>
              <a:rPr lang="en-US" sz="2000" dirty="0" smtClean="0"/>
              <a:t>• Method 1: user’s decision (RF)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Method 2: trains a NN to make predictions</a:t>
            </a:r>
            <a:endParaRP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2"/>
          <p:cNvSpPr txBox="1">
            <a:spLocks noGrp="1"/>
          </p:cNvSpPr>
          <p:nvPr>
            <p:ph type="title"/>
          </p:nvPr>
        </p:nvSpPr>
        <p:spPr>
          <a:xfrm>
            <a:off x="1208290" y="616769"/>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atin typeface="Arial" pitchFamily="34" charset="0"/>
                <a:cs typeface="Arial" pitchFamily="34" charset="0"/>
              </a:rPr>
              <a:t>Thank you for your attention!</a:t>
            </a:r>
            <a:endParaRPr dirty="0">
              <a:latin typeface="Arial" pitchFamily="34" charset="0"/>
              <a:cs typeface="Arial" pitchFamily="34" charset="0"/>
            </a:endParaRPr>
          </a:p>
        </p:txBody>
      </p:sp>
      <p:sp>
        <p:nvSpPr>
          <p:cNvPr id="252" name="Google Shape;252;p32"/>
          <p:cNvSpPr txBox="1">
            <a:spLocks noGrp="1"/>
          </p:cNvSpPr>
          <p:nvPr>
            <p:ph type="body" idx="1"/>
          </p:nvPr>
        </p:nvSpPr>
        <p:spPr>
          <a:xfrm>
            <a:off x="1297500" y="2877014"/>
            <a:ext cx="7038900" cy="1601735"/>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800" dirty="0" smtClean="0"/>
              <a:t>Don’t hesitate to email me your question in  gep35@pitt.edu</a:t>
            </a:r>
            <a:endParaRPr sz="1800" dirty="0"/>
          </a:p>
        </p:txBody>
      </p:sp>
      <p:sp>
        <p:nvSpPr>
          <p:cNvPr id="4" name="Google Shape;251;p32"/>
          <p:cNvSpPr txBox="1">
            <a:spLocks/>
          </p:cNvSpPr>
          <p:nvPr/>
        </p:nvSpPr>
        <p:spPr>
          <a:xfrm>
            <a:off x="1249178" y="2363799"/>
            <a:ext cx="7038900" cy="914100"/>
          </a:xfrm>
          <a:prstGeom prst="rect">
            <a:avLst/>
          </a:prstGeom>
        </p:spPr>
        <p:txBody>
          <a:bodyPr spcFirstLastPara="1" vert="horz"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2400"/>
              <a:buFontTx/>
              <a:buNone/>
              <a:tabLst/>
              <a:defRPr/>
            </a:pPr>
            <a:r>
              <a:rPr kumimoji="0" lang="en-US" sz="2400" b="0" i="0" u="none" strike="noStrike" kern="1200" cap="none" spc="-100" normalizeH="0" baseline="0" noProof="0" smtClean="0">
                <a:ln>
                  <a:noFill/>
                </a:ln>
                <a:solidFill>
                  <a:schemeClr val="tx2">
                    <a:satMod val="200000"/>
                  </a:schemeClr>
                </a:solidFill>
                <a:effectLst/>
                <a:uLnTx/>
                <a:uFillTx/>
                <a:latin typeface="Arial" pitchFamily="34" charset="0"/>
                <a:ea typeface="+mj-ea"/>
                <a:cs typeface="Arial" pitchFamily="34" charset="0"/>
              </a:rPr>
              <a:t>Questions?</a:t>
            </a:r>
            <a:endParaRPr kumimoji="0" lang="en-US" sz="2400" b="0" i="0" u="none" strike="noStrike" kern="1200" cap="none" spc="-100" normalizeH="0" baseline="0" noProof="0" dirty="0">
              <a:ln>
                <a:noFill/>
              </a:ln>
              <a:solidFill>
                <a:schemeClr val="tx2">
                  <a:satMod val="200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548640" y="115503"/>
            <a:ext cx="8595360" cy="4870383"/>
          </a:xfrm>
          <a:prstGeom prst="rect">
            <a:avLst/>
          </a:prstGeom>
        </p:spPr>
        <p:txBody>
          <a:bodyPr spcFirstLastPara="1" wrap="square" lIns="91425" tIns="91425" rIns="91425" bIns="91425" anchor="t" anchorCtr="0">
            <a:noAutofit/>
          </a:bodyPr>
          <a:lstStyle/>
          <a:p>
            <a:r>
              <a:rPr lang="en" dirty="0" smtClean="0">
                <a:cs typeface="Arial" pitchFamily="34" charset="0"/>
              </a:rPr>
              <a:t>References</a:t>
            </a:r>
            <a:r>
              <a:rPr lang="en" sz="2000" dirty="0" smtClean="0">
                <a:cs typeface="Arial" pitchFamily="34" charset="0"/>
              </a:rPr>
              <a:t/>
            </a:r>
            <a:br>
              <a:rPr lang="en" sz="2000" dirty="0" smtClean="0">
                <a:cs typeface="Arial" pitchFamily="34" charset="0"/>
              </a:rPr>
            </a:br>
            <a:r>
              <a:rPr lang="en" sz="2000" dirty="0" smtClean="0">
                <a:cs typeface="Arial" pitchFamily="34" charset="0"/>
              </a:rPr>
              <a:t/>
            </a:r>
            <a:br>
              <a:rPr lang="en" sz="2000" dirty="0" smtClean="0">
                <a:cs typeface="Arial" pitchFamily="34" charset="0"/>
              </a:rPr>
            </a:br>
            <a:r>
              <a:rPr lang="en" sz="2000" dirty="0" smtClean="0">
                <a:cs typeface="Arial" pitchFamily="34" charset="0"/>
              </a:rPr>
              <a:t>[1] </a:t>
            </a:r>
            <a:r>
              <a:rPr lang="en-US" sz="2000" dirty="0" smtClean="0"/>
              <a:t>Gay, G., </a:t>
            </a:r>
            <a:r>
              <a:rPr lang="en-US" sz="2000" dirty="0" err="1" smtClean="0"/>
              <a:t>Haiduc</a:t>
            </a:r>
            <a:r>
              <a:rPr lang="en-US" sz="2000" dirty="0" smtClean="0"/>
              <a:t>, S., Marcus, A., &amp; </a:t>
            </a:r>
            <a:r>
              <a:rPr lang="en-US" sz="2000" dirty="0" err="1" smtClean="0"/>
              <a:t>Menzies</a:t>
            </a:r>
            <a:r>
              <a:rPr lang="en-US" sz="2000" dirty="0" smtClean="0"/>
              <a:t>, T. </a:t>
            </a:r>
            <a:r>
              <a:rPr lang="en-US" sz="2000" dirty="0" smtClean="0">
                <a:hlinkClick r:id="rId3"/>
              </a:rPr>
              <a:t>On the Use of Relevance Feedback in IR-Based Concept Location</a:t>
            </a:r>
            <a:r>
              <a:rPr lang="en-US" sz="2000" dirty="0" smtClean="0"/>
              <a:t>, 2009 IEEE International Conference on Software Maintenance</a:t>
            </a:r>
            <a:br>
              <a:rPr lang="en-US" sz="2000" dirty="0" smtClean="0"/>
            </a:br>
            <a:r>
              <a:rPr lang="en" sz="2000" dirty="0" smtClean="0">
                <a:cs typeface="Arial" pitchFamily="34" charset="0"/>
              </a:rPr>
              <a:t/>
            </a:r>
            <a:br>
              <a:rPr lang="en" sz="2000" dirty="0" smtClean="0">
                <a:cs typeface="Arial" pitchFamily="34" charset="0"/>
              </a:rPr>
            </a:br>
            <a:r>
              <a:rPr lang="en" sz="2000" dirty="0" smtClean="0">
                <a:cs typeface="Arial" pitchFamily="34" charset="0"/>
              </a:rPr>
              <a:t>[2] </a:t>
            </a:r>
            <a:r>
              <a:rPr lang="en-US" sz="2000" dirty="0" smtClean="0"/>
              <a:t>HUO, </a:t>
            </a:r>
            <a:r>
              <a:rPr lang="en-US" sz="2000" dirty="0" err="1" smtClean="0"/>
              <a:t>Xuan</a:t>
            </a:r>
            <a:r>
              <a:rPr lang="en-US" sz="2000" dirty="0" smtClean="0"/>
              <a:t>; LI, Ming </a:t>
            </a:r>
            <a:r>
              <a:rPr lang="en-US" sz="2000" dirty="0" smtClean="0">
                <a:hlinkClick r:id="rId4"/>
              </a:rPr>
              <a:t>Enhancing the Unified Features to Locate Buggy Files by Exploiting the Sequential Nature of Source Code</a:t>
            </a:r>
            <a:r>
              <a:rPr lang="en-US" sz="2000" dirty="0" smtClean="0"/>
              <a:t/>
            </a:r>
            <a:br>
              <a:rPr lang="en-US" sz="2000" dirty="0" smtClean="0"/>
            </a:br>
            <a:r>
              <a:rPr lang="en-US" sz="2000" dirty="0" smtClean="0"/>
              <a:t>International Joint Conference on Artificial Intelligence (IJCAI-2017)</a:t>
            </a:r>
            <a:br>
              <a:rPr lang="en-US" sz="2000" dirty="0" smtClean="0"/>
            </a:br>
            <a:r>
              <a:rPr lang="en-US" sz="2000" dirty="0" smtClean="0"/>
              <a:t/>
            </a:r>
            <a:br>
              <a:rPr lang="en-US" sz="2000" dirty="0" smtClean="0"/>
            </a:br>
            <a:r>
              <a:rPr lang="en-US" sz="2000" dirty="0" smtClean="0"/>
              <a:t>[3] </a:t>
            </a:r>
            <a:r>
              <a:rPr lang="en-US" sz="2000" dirty="0" err="1" smtClean="0"/>
              <a:t>Dit</a:t>
            </a:r>
            <a:r>
              <a:rPr lang="en-US" sz="2000" dirty="0" smtClean="0"/>
              <a:t>, B., </a:t>
            </a:r>
            <a:r>
              <a:rPr lang="en-US" sz="2000" dirty="0" err="1" smtClean="0"/>
              <a:t>Revelle</a:t>
            </a:r>
            <a:r>
              <a:rPr lang="en-US" sz="2000" dirty="0" smtClean="0"/>
              <a:t>, M., </a:t>
            </a:r>
            <a:r>
              <a:rPr lang="en-US" sz="2000" dirty="0" err="1" smtClean="0"/>
              <a:t>Gethers</a:t>
            </a:r>
            <a:r>
              <a:rPr lang="en-US" sz="2000" dirty="0" smtClean="0"/>
              <a:t>, M., &amp; </a:t>
            </a:r>
            <a:r>
              <a:rPr lang="en-US" sz="2000" dirty="0" err="1" smtClean="0"/>
              <a:t>Poshyvanyk</a:t>
            </a:r>
            <a:r>
              <a:rPr lang="en-US" sz="2000" dirty="0" smtClean="0"/>
              <a:t>, D. (2013). </a:t>
            </a:r>
            <a:r>
              <a:rPr lang="en-US" sz="2000" dirty="0" smtClean="0">
                <a:hlinkClick r:id="rId5"/>
              </a:rPr>
              <a:t>Feature location in source code: a taxonomy and survey</a:t>
            </a:r>
            <a:r>
              <a:rPr lang="en-US" sz="2000" dirty="0" smtClean="0"/>
              <a:t>. </a:t>
            </a:r>
            <a:r>
              <a:rPr lang="en-US" sz="2000" i="1" dirty="0" smtClean="0"/>
              <a:t>Journal of software: Evolution and Process</a:t>
            </a:r>
            <a:r>
              <a:rPr lang="en-US" sz="2000" dirty="0" smtClean="0"/>
              <a:t>, </a:t>
            </a:r>
            <a:r>
              <a:rPr lang="en-US" sz="2000" i="1" dirty="0" smtClean="0"/>
              <a:t>25</a:t>
            </a:r>
            <a:r>
              <a:rPr lang="en-US" sz="2000" dirty="0" smtClean="0"/>
              <a:t>(1), 53-95. </a:t>
            </a:r>
            <a:br>
              <a:rPr lang="en-US" sz="2000" dirty="0" smtClean="0"/>
            </a:br>
            <a:r>
              <a:rPr lang="en-US" sz="2000" dirty="0" smtClean="0"/>
              <a:t/>
            </a:r>
            <a:br>
              <a:rPr lang="en-US" sz="2000" dirty="0" smtClean="0"/>
            </a:br>
            <a:r>
              <a:rPr lang="en" sz="2000" dirty="0" smtClean="0">
                <a:cs typeface="Arial" pitchFamily="34" charset="0"/>
              </a:rPr>
              <a:t/>
            </a:r>
            <a:br>
              <a:rPr lang="en" sz="2000" dirty="0" smtClean="0">
                <a:cs typeface="Arial" pitchFamily="34" charset="0"/>
              </a:rPr>
            </a:br>
            <a:endParaRPr sz="2000" dirty="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642881" y="393749"/>
            <a:ext cx="8186794" cy="4535090"/>
          </a:xfrm>
          <a:prstGeom prst="rect">
            <a:avLst/>
          </a:prstGeom>
        </p:spPr>
        <p:txBody>
          <a:bodyPr spcFirstLastPara="1" wrap="square" lIns="91425" tIns="91425" rIns="91425" bIns="91425" anchor="t" anchorCtr="0">
            <a:noAutofit/>
          </a:bodyPr>
          <a:lstStyle/>
          <a:p>
            <a:pPr lvl="0"/>
            <a:r>
              <a:rPr lang="en-US" dirty="0" smtClean="0">
                <a:cs typeface="Arial" pitchFamily="34" charset="0"/>
              </a:rPr>
              <a:t>Why is this problem important?</a:t>
            </a:r>
            <a:br>
              <a:rPr lang="en-US" dirty="0" smtClean="0">
                <a:cs typeface="Arial" pitchFamily="34" charset="0"/>
              </a:rPr>
            </a:br>
            <a:r>
              <a:rPr lang="en-US" dirty="0" smtClean="0">
                <a:cs typeface="Arial" pitchFamily="34" charset="0"/>
              </a:rPr>
              <a:t/>
            </a:r>
            <a:br>
              <a:rPr lang="en-US" dirty="0" smtClean="0">
                <a:cs typeface="Arial" pitchFamily="34" charset="0"/>
              </a:rPr>
            </a:br>
            <a:r>
              <a:rPr lang="en-US" dirty="0" smtClean="0">
                <a:cs typeface="Arial" pitchFamily="34" charset="0"/>
              </a:rPr>
              <a:t>- Guarantee the software quality assurance given:</a:t>
            </a:r>
            <a:br>
              <a:rPr lang="en-US" dirty="0" smtClean="0">
                <a:cs typeface="Arial" pitchFamily="34" charset="0"/>
              </a:rPr>
            </a:br>
            <a:r>
              <a:rPr lang="en-US" dirty="0" smtClean="0">
                <a:cs typeface="Arial" pitchFamily="34" charset="0"/>
              </a:rPr>
              <a:t/>
            </a:r>
            <a:br>
              <a:rPr lang="en-US" dirty="0" smtClean="0">
                <a:cs typeface="Arial" pitchFamily="34" charset="0"/>
              </a:rPr>
            </a:br>
            <a:r>
              <a:rPr lang="en-US" dirty="0" smtClean="0">
                <a:cs typeface="Arial" pitchFamily="34" charset="0"/>
              </a:rPr>
              <a:t>  -&gt; the large volume of code</a:t>
            </a:r>
            <a:br>
              <a:rPr lang="en-US" dirty="0" smtClean="0">
                <a:cs typeface="Arial" pitchFamily="34" charset="0"/>
              </a:rPr>
            </a:br>
            <a:r>
              <a:rPr lang="en-US" dirty="0" smtClean="0">
                <a:cs typeface="Arial" pitchFamily="34" charset="0"/>
              </a:rPr>
              <a:t>  </a:t>
            </a:r>
            <a:br>
              <a:rPr lang="en-US" dirty="0" smtClean="0">
                <a:cs typeface="Arial" pitchFamily="34" charset="0"/>
              </a:rPr>
            </a:br>
            <a:r>
              <a:rPr lang="en-US" dirty="0" smtClean="0">
                <a:cs typeface="Arial" pitchFamily="34" charset="0"/>
              </a:rPr>
              <a:t>  -&gt; the complexity of code </a:t>
            </a:r>
            <a:br>
              <a:rPr lang="en-US" dirty="0" smtClean="0">
                <a:cs typeface="Arial" pitchFamily="34" charset="0"/>
              </a:rPr>
            </a:br>
            <a:r>
              <a:rPr lang="en-US" dirty="0" smtClean="0">
                <a:cs typeface="Arial" pitchFamily="34" charset="0"/>
              </a:rPr>
              <a:t>  </a:t>
            </a:r>
            <a:br>
              <a:rPr lang="en-US" dirty="0" smtClean="0">
                <a:cs typeface="Arial" pitchFamily="34" charset="0"/>
              </a:rPr>
            </a:br>
            <a:r>
              <a:rPr lang="en-US" dirty="0" smtClean="0">
                <a:cs typeface="Arial" pitchFamily="34" charset="0"/>
              </a:rPr>
              <a:t>   -&gt; hard to track every software defect BEFORE formal release of the software</a:t>
            </a:r>
            <a:br>
              <a:rPr lang="en-US" dirty="0" smtClean="0">
                <a:cs typeface="Arial" pitchFamily="34" charset="0"/>
              </a:rPr>
            </a:br>
            <a:r>
              <a:rPr lang="en-US" dirty="0" smtClean="0">
                <a:cs typeface="Arial" pitchFamily="34" charset="0"/>
              </a:rPr>
              <a:t>  </a:t>
            </a:r>
            <a:r>
              <a:rPr lang="en" dirty="0" smtClean="0">
                <a:latin typeface="Arial" pitchFamily="34" charset="0"/>
                <a:cs typeface="Arial" pitchFamily="34" charset="0"/>
              </a:rPr>
              <a:t/>
            </a:r>
            <a:br>
              <a:rPr lang="en" dirty="0" smtClean="0">
                <a:latin typeface="Arial" pitchFamily="34" charset="0"/>
                <a:cs typeface="Arial" pitchFamily="34" charset="0"/>
              </a:rPr>
            </a:br>
            <a:r>
              <a:rPr lang="en" sz="1400" dirty="0" smtClean="0">
                <a:latin typeface="Arial" pitchFamily="34" charset="0"/>
                <a:cs typeface="Arial" pitchFamily="34" charset="0"/>
              </a:rPr>
              <a:t/>
            </a:r>
            <a:br>
              <a:rPr lang="en" sz="1400" dirty="0" smtClean="0">
                <a:latin typeface="Arial" pitchFamily="34" charset="0"/>
                <a:cs typeface="Arial" pitchFamily="34" charset="0"/>
              </a:rPr>
            </a:br>
            <a:endParaRP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a:t>
            </a:r>
            <a:endParaRPr/>
          </a:p>
        </p:txBody>
      </p:sp>
      <p:sp>
        <p:nvSpPr>
          <p:cNvPr id="147" name="Google Shape;147;p15"/>
          <p:cNvSpPr txBox="1">
            <a:spLocks noGrp="1"/>
          </p:cNvSpPr>
          <p:nvPr>
            <p:ph type="body" idx="1"/>
          </p:nvPr>
        </p:nvSpPr>
        <p:spPr>
          <a:xfrm>
            <a:off x="950976" y="1024128"/>
            <a:ext cx="7385424" cy="3922776"/>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EFEFEF"/>
              </a:buClr>
              <a:buSzPts val="1800"/>
              <a:buFont typeface="Arial"/>
              <a:buChar char="●"/>
            </a:pPr>
            <a:r>
              <a:rPr lang="en" sz="1800" dirty="0">
                <a:solidFill>
                  <a:srgbClr val="EFEFEF"/>
                </a:solidFill>
                <a:latin typeface="+mj-lt"/>
                <a:ea typeface="Arial"/>
                <a:cs typeface="Arial"/>
                <a:sym typeface="Arial"/>
              </a:rPr>
              <a:t>What is </a:t>
            </a:r>
            <a:r>
              <a:rPr lang="en" sz="1800" dirty="0" smtClean="0">
                <a:solidFill>
                  <a:srgbClr val="EFEFEF"/>
                </a:solidFill>
                <a:latin typeface="+mj-lt"/>
                <a:ea typeface="Arial"/>
                <a:cs typeface="Arial"/>
                <a:sym typeface="Arial"/>
              </a:rPr>
              <a:t>Change Request, Concept Location, Relevance Feedback (RF), Information Retrieval (IR), IR+RF=IRRF</a:t>
            </a:r>
            <a:endParaRPr sz="1800" dirty="0">
              <a:solidFill>
                <a:srgbClr val="EFEFEF"/>
              </a:solidFill>
              <a:latin typeface="+mj-lt"/>
              <a:ea typeface="Arial"/>
              <a:cs typeface="Arial"/>
              <a:sym typeface="Arial"/>
            </a:endParaRPr>
          </a:p>
          <a:p>
            <a:pPr marL="914400" lvl="1" indent="-342900" algn="l" rtl="0">
              <a:spcBef>
                <a:spcPts val="0"/>
              </a:spcBef>
              <a:spcAft>
                <a:spcPts val="0"/>
              </a:spcAft>
              <a:buClr>
                <a:srgbClr val="EFEFEF"/>
              </a:buClr>
              <a:buSzPts val="1800"/>
              <a:buFont typeface="Arial"/>
              <a:buChar char="○"/>
            </a:pPr>
            <a:r>
              <a:rPr lang="en" sz="1800" dirty="0">
                <a:solidFill>
                  <a:srgbClr val="EFEFEF"/>
                </a:solidFill>
                <a:latin typeface="+mj-lt"/>
                <a:ea typeface="Arial"/>
                <a:cs typeface="Arial"/>
                <a:sym typeface="Arial"/>
              </a:rPr>
              <a:t>Why it </a:t>
            </a:r>
            <a:r>
              <a:rPr lang="en" sz="1800" dirty="0" smtClean="0">
                <a:solidFill>
                  <a:srgbClr val="EFEFEF"/>
                </a:solidFill>
                <a:latin typeface="+mj-lt"/>
                <a:ea typeface="Arial"/>
                <a:cs typeface="Arial"/>
                <a:sym typeface="Arial"/>
              </a:rPr>
              <a:t>is important</a:t>
            </a:r>
            <a:endParaRPr sz="1800" dirty="0">
              <a:solidFill>
                <a:srgbClr val="EFEFEF"/>
              </a:solidFill>
              <a:latin typeface="+mj-lt"/>
              <a:ea typeface="Arial"/>
              <a:cs typeface="Arial"/>
              <a:sym typeface="Arial"/>
            </a:endParaRPr>
          </a:p>
          <a:p>
            <a:pPr marL="457200" lvl="0" indent="-342900" algn="l" rtl="0">
              <a:spcBef>
                <a:spcPts val="0"/>
              </a:spcBef>
              <a:spcAft>
                <a:spcPts val="0"/>
              </a:spcAft>
              <a:buClr>
                <a:srgbClr val="EFEFEF"/>
              </a:buClr>
              <a:buSzPts val="1800"/>
              <a:buFont typeface="Arial"/>
              <a:buChar char="●"/>
            </a:pPr>
            <a:r>
              <a:rPr lang="en-US" sz="1800" dirty="0" smtClean="0">
                <a:solidFill>
                  <a:srgbClr val="EFEFEF"/>
                </a:solidFill>
                <a:latin typeface="+mj-lt"/>
                <a:ea typeface="Arial"/>
                <a:cs typeface="Arial"/>
                <a:sym typeface="Arial"/>
              </a:rPr>
              <a:t>NLP method 1: Vector Space model</a:t>
            </a:r>
          </a:p>
          <a:p>
            <a:pPr marL="457200" lvl="0" indent="-342900" algn="l" rtl="0">
              <a:spcBef>
                <a:spcPts val="0"/>
              </a:spcBef>
              <a:spcAft>
                <a:spcPts val="0"/>
              </a:spcAft>
              <a:buClr>
                <a:srgbClr val="EFEFEF"/>
              </a:buClr>
              <a:buSzPts val="1800"/>
              <a:buFont typeface="Arial"/>
              <a:buChar char="●"/>
            </a:pPr>
            <a:r>
              <a:rPr lang="en-US" sz="1800" dirty="0" smtClean="0">
                <a:solidFill>
                  <a:srgbClr val="EFEFEF"/>
                </a:solidFill>
                <a:latin typeface="+mj-lt"/>
                <a:ea typeface="Arial"/>
                <a:cs typeface="Arial"/>
                <a:sym typeface="Arial"/>
              </a:rPr>
              <a:t>Experiments</a:t>
            </a:r>
            <a:endParaRPr sz="1800" dirty="0">
              <a:solidFill>
                <a:srgbClr val="EFEFEF"/>
              </a:solidFill>
              <a:latin typeface="+mj-lt"/>
              <a:ea typeface="Arial"/>
              <a:cs typeface="Arial"/>
              <a:sym typeface="Arial"/>
            </a:endParaRPr>
          </a:p>
          <a:p>
            <a:pPr marL="457200" lvl="0" indent="-342900" algn="l" rtl="0">
              <a:spcBef>
                <a:spcPts val="0"/>
              </a:spcBef>
              <a:spcAft>
                <a:spcPts val="0"/>
              </a:spcAft>
              <a:buClr>
                <a:srgbClr val="EFEFEF"/>
              </a:buClr>
              <a:buSzPts val="1800"/>
              <a:buFont typeface="Arial"/>
              <a:buChar char="●"/>
            </a:pPr>
            <a:r>
              <a:rPr lang="en" sz="1800" dirty="0" smtClean="0">
                <a:solidFill>
                  <a:srgbClr val="EFEFEF"/>
                </a:solidFill>
                <a:latin typeface="+mj-lt"/>
                <a:ea typeface="Arial"/>
                <a:cs typeface="Arial"/>
                <a:sym typeface="Arial"/>
              </a:rPr>
              <a:t>NLP method 2: Long-Short term memory networks combined with Convolutional Neural Networks</a:t>
            </a:r>
            <a:endParaRPr sz="1800" dirty="0">
              <a:solidFill>
                <a:srgbClr val="EFEFEF"/>
              </a:solidFill>
              <a:latin typeface="+mj-lt"/>
              <a:ea typeface="Arial"/>
              <a:cs typeface="Arial"/>
              <a:sym typeface="Arial"/>
            </a:endParaRPr>
          </a:p>
          <a:p>
            <a:pPr marL="457200" lvl="0" indent="-342900" algn="l" rtl="0">
              <a:spcBef>
                <a:spcPts val="0"/>
              </a:spcBef>
              <a:spcAft>
                <a:spcPts val="0"/>
              </a:spcAft>
              <a:buClr>
                <a:srgbClr val="EFEFEF"/>
              </a:buClr>
              <a:buSzPts val="1800"/>
              <a:buFont typeface="Arial"/>
              <a:buChar char="●"/>
            </a:pPr>
            <a:r>
              <a:rPr lang="en-US" sz="1800" dirty="0" smtClean="0">
                <a:solidFill>
                  <a:srgbClr val="EFEFEF"/>
                </a:solidFill>
                <a:latin typeface="+mj-lt"/>
                <a:ea typeface="Arial"/>
                <a:cs typeface="Arial"/>
                <a:sym typeface="Arial"/>
              </a:rPr>
              <a:t>Advantages &amp; Disadvantages of methods</a:t>
            </a:r>
            <a:endParaRPr sz="1800" dirty="0">
              <a:solidFill>
                <a:srgbClr val="EFEFEF"/>
              </a:solidFill>
              <a:latin typeface="+mj-lt"/>
              <a:ea typeface="Arial"/>
              <a:cs typeface="Arial"/>
              <a:sym typeface="Arial"/>
            </a:endParaRPr>
          </a:p>
          <a:p>
            <a:pPr marL="457200" lvl="0" indent="-342900" algn="l" rtl="0">
              <a:spcBef>
                <a:spcPts val="0"/>
              </a:spcBef>
              <a:spcAft>
                <a:spcPts val="0"/>
              </a:spcAft>
              <a:buClr>
                <a:srgbClr val="EFEFEF"/>
              </a:buClr>
              <a:buSzPts val="1800"/>
              <a:buFont typeface="Arial"/>
              <a:buChar char="●"/>
            </a:pPr>
            <a:r>
              <a:rPr lang="en-US" sz="1800" dirty="0" smtClean="0">
                <a:solidFill>
                  <a:srgbClr val="EFEFEF"/>
                </a:solidFill>
                <a:latin typeface="+mj-lt"/>
                <a:ea typeface="Arial"/>
                <a:cs typeface="Arial"/>
                <a:sym typeface="Arial"/>
              </a:rPr>
              <a:t>Conclusions</a:t>
            </a:r>
            <a:endParaRPr sz="1800" dirty="0">
              <a:solidFill>
                <a:srgbClr val="EFEFEF"/>
              </a:solidFill>
              <a:latin typeface="+mj-lt"/>
              <a:ea typeface="Arial"/>
              <a:cs typeface="Arial"/>
              <a:sym typeface="Arial"/>
            </a:endParaRPr>
          </a:p>
          <a:p>
            <a:pPr marL="457200" lvl="0" indent="-342900" algn="l" rtl="0">
              <a:spcBef>
                <a:spcPts val="0"/>
              </a:spcBef>
              <a:spcAft>
                <a:spcPts val="0"/>
              </a:spcAft>
              <a:buClr>
                <a:srgbClr val="EFEFEF"/>
              </a:buClr>
              <a:buSzPts val="1800"/>
              <a:buFont typeface="Arial"/>
              <a:buChar char="●"/>
            </a:pPr>
            <a:r>
              <a:rPr lang="en" sz="1800" dirty="0">
                <a:solidFill>
                  <a:srgbClr val="EFEFEF"/>
                </a:solidFill>
                <a:latin typeface="+mj-lt"/>
                <a:ea typeface="Arial"/>
                <a:cs typeface="Arial"/>
                <a:sym typeface="Arial"/>
              </a:rPr>
              <a:t>Criticism </a:t>
            </a:r>
            <a:endParaRPr sz="1800" dirty="0">
              <a:solidFill>
                <a:srgbClr val="EFEFEF"/>
              </a:solidFill>
              <a:latin typeface="+mj-lt"/>
              <a:ea typeface="Arial"/>
              <a:cs typeface="Arial"/>
              <a:sym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437991" y="145997"/>
            <a:ext cx="3934224" cy="1856539"/>
          </a:xfrm>
          <a:prstGeom prst="rect">
            <a:avLst/>
          </a:prstGeom>
        </p:spPr>
        <p:txBody>
          <a:bodyPr spcFirstLastPara="1" wrap="square" lIns="91425" tIns="91425" rIns="91425" bIns="91425" anchor="t" anchorCtr="0">
            <a:noAutofit/>
          </a:bodyPr>
          <a:lstStyle/>
          <a:p>
            <a:pPr>
              <a:lnSpc>
                <a:spcPct val="115000"/>
              </a:lnSpc>
              <a:spcAft>
                <a:spcPts val="1600"/>
              </a:spcAft>
            </a:pPr>
            <a:r>
              <a:rPr lang="en-US" dirty="0" smtClean="0">
                <a:solidFill>
                  <a:srgbClr val="D9D9D9"/>
                </a:solidFill>
                <a:latin typeface="Lato"/>
                <a:ea typeface="Lato"/>
                <a:cs typeface="Lato"/>
                <a:sym typeface="Lato"/>
              </a:rPr>
              <a:t>DEFINITIONS: </a:t>
            </a:r>
            <a:br>
              <a:rPr lang="en-US" dirty="0" smtClean="0">
                <a:solidFill>
                  <a:srgbClr val="D9D9D9"/>
                </a:solidFill>
                <a:latin typeface="Lato"/>
                <a:ea typeface="Lato"/>
                <a:cs typeface="Lato"/>
                <a:sym typeface="Lato"/>
              </a:rPr>
            </a:br>
            <a:r>
              <a:rPr lang="en-US" sz="2000" dirty="0" smtClean="0">
                <a:solidFill>
                  <a:srgbClr val="D9D9D9"/>
                </a:solidFill>
                <a:ea typeface="Lato"/>
                <a:cs typeface="Lato"/>
                <a:sym typeface="Lato"/>
              </a:rPr>
              <a:t/>
            </a:r>
            <a:br>
              <a:rPr lang="en-US" sz="2000" dirty="0" smtClean="0">
                <a:solidFill>
                  <a:srgbClr val="D9D9D9"/>
                </a:solidFill>
                <a:ea typeface="Lato"/>
                <a:cs typeface="Lato"/>
                <a:sym typeface="Lato"/>
              </a:rPr>
            </a:br>
            <a:r>
              <a:rPr lang="en-US" sz="2000" dirty="0" smtClean="0">
                <a:solidFill>
                  <a:srgbClr val="D9D9D9"/>
                </a:solidFill>
                <a:ea typeface="Lato"/>
                <a:cs typeface="Lato"/>
                <a:sym typeface="Lato"/>
              </a:rPr>
              <a:t>1. Concept Location</a:t>
            </a:r>
            <a:br>
              <a:rPr lang="en-US" sz="2000" dirty="0" smtClean="0">
                <a:solidFill>
                  <a:srgbClr val="D9D9D9"/>
                </a:solidFill>
                <a:ea typeface="Lato"/>
                <a:cs typeface="Lato"/>
                <a:sym typeface="Lato"/>
              </a:rPr>
            </a:br>
            <a:r>
              <a:rPr lang="en-US" sz="2000" dirty="0" smtClean="0">
                <a:solidFill>
                  <a:srgbClr val="D9D9D9"/>
                </a:solidFill>
                <a:ea typeface="Lato"/>
                <a:cs typeface="Lato"/>
                <a:sym typeface="Lato"/>
              </a:rPr>
              <a:t/>
            </a:r>
            <a:br>
              <a:rPr lang="en-US" sz="2000" dirty="0" smtClean="0">
                <a:solidFill>
                  <a:srgbClr val="D9D9D9"/>
                </a:solidFill>
                <a:ea typeface="Lato"/>
                <a:cs typeface="Lato"/>
                <a:sym typeface="Lato"/>
              </a:rPr>
            </a:br>
            <a:r>
              <a:rPr lang="en-US" sz="2000" dirty="0" smtClean="0">
                <a:solidFill>
                  <a:srgbClr val="D9D9D9"/>
                </a:solidFill>
                <a:ea typeface="Lato"/>
                <a:cs typeface="Lato"/>
                <a:sym typeface="Lato"/>
              </a:rPr>
              <a:t/>
            </a:r>
            <a:br>
              <a:rPr lang="en-US" sz="2000" dirty="0" smtClean="0">
                <a:solidFill>
                  <a:srgbClr val="D9D9D9"/>
                </a:solidFill>
                <a:ea typeface="Lato"/>
                <a:cs typeface="Lato"/>
                <a:sym typeface="Lato"/>
              </a:rPr>
            </a:br>
            <a:endParaRPr sz="2000" dirty="0"/>
          </a:p>
        </p:txBody>
      </p:sp>
      <p:sp>
        <p:nvSpPr>
          <p:cNvPr id="7" name="Rectangle 6"/>
          <p:cNvSpPr/>
          <p:nvPr/>
        </p:nvSpPr>
        <p:spPr>
          <a:xfrm>
            <a:off x="4471416" y="393192"/>
            <a:ext cx="4224527" cy="307777"/>
          </a:xfrm>
          <a:prstGeom prst="rect">
            <a:avLst/>
          </a:prstGeom>
        </p:spPr>
        <p:txBody>
          <a:bodyPr wrap="square">
            <a:spAutoFit/>
          </a:bodyPr>
          <a:lstStyle/>
          <a:p>
            <a:r>
              <a:rPr lang="en-US" dirty="0" smtClean="0"/>
              <a:t>Concept_Location_image-9.jpg</a:t>
            </a:r>
            <a:endParaRPr lang="en-US" dirty="0"/>
          </a:p>
        </p:txBody>
      </p:sp>
      <p:pic>
        <p:nvPicPr>
          <p:cNvPr id="45058" name="Picture 2" descr="https://present5.com/presentation/c9c287a6e608bc5559551f0ae861d7ef/image-9.jpg"/>
          <p:cNvPicPr>
            <a:picLocks noChangeAspect="1" noChangeArrowheads="1"/>
          </p:cNvPicPr>
          <p:nvPr/>
        </p:nvPicPr>
        <p:blipFill>
          <a:blip r:embed="rId3"/>
          <a:srcRect/>
          <a:stretch>
            <a:fillRect/>
          </a:stretch>
        </p:blipFill>
        <p:spPr bwMode="auto">
          <a:xfrm>
            <a:off x="2200553" y="3027509"/>
            <a:ext cx="2550792" cy="1913094"/>
          </a:xfrm>
          <a:prstGeom prst="rect">
            <a:avLst/>
          </a:prstGeom>
          <a:noFill/>
        </p:spPr>
      </p:pic>
      <p:pic>
        <p:nvPicPr>
          <p:cNvPr id="45059" name="Picture 3"/>
          <p:cNvPicPr>
            <a:picLocks noChangeAspect="1" noChangeArrowheads="1"/>
          </p:cNvPicPr>
          <p:nvPr/>
        </p:nvPicPr>
        <p:blipFill>
          <a:blip r:embed="rId4"/>
          <a:srcRect/>
          <a:stretch>
            <a:fillRect/>
          </a:stretch>
        </p:blipFill>
        <p:spPr bwMode="auto">
          <a:xfrm>
            <a:off x="634726" y="1385585"/>
            <a:ext cx="2369731" cy="1530688"/>
          </a:xfrm>
          <a:prstGeom prst="rect">
            <a:avLst/>
          </a:prstGeom>
          <a:noFill/>
          <a:ln w="9525">
            <a:noFill/>
            <a:miter lim="800000"/>
            <a:headEnd/>
            <a:tailEnd/>
          </a:ln>
          <a:effectLst/>
        </p:spPr>
      </p:pic>
      <p:pic>
        <p:nvPicPr>
          <p:cNvPr id="45060" name="Picture 4"/>
          <p:cNvPicPr>
            <a:picLocks noChangeAspect="1" noChangeArrowheads="1"/>
          </p:cNvPicPr>
          <p:nvPr/>
        </p:nvPicPr>
        <p:blipFill>
          <a:blip r:embed="rId5"/>
          <a:srcRect/>
          <a:stretch>
            <a:fillRect/>
          </a:stretch>
        </p:blipFill>
        <p:spPr bwMode="auto">
          <a:xfrm>
            <a:off x="4807665" y="194918"/>
            <a:ext cx="4336336" cy="34319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658266" y="348426"/>
            <a:ext cx="8229701" cy="4424741"/>
          </a:xfrm>
          <a:prstGeom prst="rect">
            <a:avLst/>
          </a:prstGeom>
        </p:spPr>
        <p:txBody>
          <a:bodyPr spcFirstLastPara="1" wrap="square" lIns="91425" tIns="91425" rIns="91425" bIns="91425" anchor="t" anchorCtr="0">
            <a:noAutofit/>
          </a:bodyPr>
          <a:lstStyle/>
          <a:p>
            <a:pPr>
              <a:lnSpc>
                <a:spcPct val="115000"/>
              </a:lnSpc>
              <a:spcAft>
                <a:spcPts val="1600"/>
              </a:spcAft>
            </a:pPr>
            <a:r>
              <a:rPr lang="en-US" sz="2000" dirty="0" smtClean="0">
                <a:solidFill>
                  <a:srgbClr val="D9D9D9"/>
                </a:solidFill>
                <a:ea typeface="Lato"/>
                <a:cs typeface="Lato"/>
                <a:sym typeface="Lato"/>
              </a:rPr>
              <a:t>DEFINITIONS: </a:t>
            </a:r>
            <a:br>
              <a:rPr lang="en-US" sz="2000" dirty="0" smtClean="0">
                <a:solidFill>
                  <a:srgbClr val="D9D9D9"/>
                </a:solidFill>
                <a:ea typeface="Lato"/>
                <a:cs typeface="Lato"/>
                <a:sym typeface="Lato"/>
              </a:rPr>
            </a:br>
            <a:r>
              <a:rPr lang="en-US" sz="2000" dirty="0" smtClean="0">
                <a:solidFill>
                  <a:srgbClr val="D9D9D9"/>
                </a:solidFill>
                <a:ea typeface="Lato"/>
                <a:cs typeface="Lato"/>
                <a:sym typeface="Lato"/>
              </a:rPr>
              <a:t>- 2. Information Retrieval for concept location</a:t>
            </a:r>
            <a:br>
              <a:rPr lang="en-US" sz="2000" dirty="0" smtClean="0">
                <a:solidFill>
                  <a:srgbClr val="D9D9D9"/>
                </a:solidFill>
                <a:ea typeface="Lato"/>
                <a:cs typeface="Lato"/>
                <a:sym typeface="Lato"/>
              </a:rPr>
            </a:br>
            <a:r>
              <a:rPr lang="en-US" sz="2000" dirty="0" smtClean="0">
                <a:solidFill>
                  <a:srgbClr val="D9D9D9"/>
                </a:solidFill>
                <a:ea typeface="Lato"/>
                <a:cs typeface="Lato"/>
                <a:sym typeface="Lato"/>
              </a:rPr>
              <a:t>- 3. Relevance Feedback</a:t>
            </a:r>
            <a:br>
              <a:rPr lang="en-US" sz="2000" dirty="0" smtClean="0">
                <a:solidFill>
                  <a:srgbClr val="D9D9D9"/>
                </a:solidFill>
                <a:ea typeface="Lato"/>
                <a:cs typeface="Lato"/>
                <a:sym typeface="Lato"/>
              </a:rPr>
            </a:br>
            <a:r>
              <a:rPr lang="en-US" sz="2000" dirty="0" smtClean="0">
                <a:solidFill>
                  <a:srgbClr val="D9D9D9"/>
                </a:solidFill>
                <a:ea typeface="Lato"/>
                <a:cs typeface="Lato"/>
                <a:sym typeface="Lato"/>
              </a:rPr>
              <a:t/>
            </a:r>
            <a:br>
              <a:rPr lang="en-US" sz="2000" dirty="0" smtClean="0">
                <a:solidFill>
                  <a:srgbClr val="D9D9D9"/>
                </a:solidFill>
                <a:ea typeface="Lato"/>
                <a:cs typeface="Lato"/>
                <a:sym typeface="Lato"/>
              </a:rPr>
            </a:br>
            <a:r>
              <a:rPr lang="en-US" sz="2000" dirty="0" smtClean="0">
                <a:solidFill>
                  <a:srgbClr val="D9D9D9"/>
                </a:solidFill>
                <a:ea typeface="Lato"/>
                <a:cs typeface="Lato"/>
                <a:sym typeface="Lato"/>
              </a:rPr>
              <a:t/>
            </a:r>
            <a:br>
              <a:rPr lang="en-US" sz="2000" dirty="0" smtClean="0">
                <a:solidFill>
                  <a:srgbClr val="D9D9D9"/>
                </a:solidFill>
                <a:ea typeface="Lato"/>
                <a:cs typeface="Lato"/>
                <a:sym typeface="Lato"/>
              </a:rPr>
            </a:br>
            <a:r>
              <a:rPr lang="en-US" sz="2000" dirty="0" smtClean="0">
                <a:solidFill>
                  <a:srgbClr val="D9D9D9"/>
                </a:solidFill>
                <a:ea typeface="Lato"/>
                <a:cs typeface="Lato"/>
                <a:sym typeface="Lato"/>
              </a:rPr>
              <a:t>- Why is it important (e.g. in locating buggy code files) to use apply efficiently concept location?</a:t>
            </a:r>
            <a:br>
              <a:rPr lang="en-US" sz="2000" dirty="0" smtClean="0">
                <a:solidFill>
                  <a:srgbClr val="D9D9D9"/>
                </a:solidFill>
                <a:ea typeface="Lato"/>
                <a:cs typeface="Lato"/>
                <a:sym typeface="Lato"/>
              </a:rPr>
            </a:br>
            <a:r>
              <a:rPr lang="en-US" sz="2000" dirty="0" smtClean="0">
                <a:solidFill>
                  <a:srgbClr val="D9D9D9"/>
                </a:solidFill>
                <a:ea typeface="Lato"/>
                <a:cs typeface="Lato"/>
                <a:sym typeface="Lato"/>
              </a:rPr>
              <a:t/>
            </a:r>
            <a:br>
              <a:rPr lang="en-US" sz="2000" dirty="0" smtClean="0">
                <a:solidFill>
                  <a:srgbClr val="D9D9D9"/>
                </a:solidFill>
                <a:ea typeface="Lato"/>
                <a:cs typeface="Lato"/>
                <a:sym typeface="Lato"/>
              </a:rPr>
            </a:br>
            <a:r>
              <a:rPr lang="en-US" sz="2000" dirty="0" smtClean="0">
                <a:solidFill>
                  <a:srgbClr val="D9D9D9"/>
                </a:solidFill>
                <a:ea typeface="Lato"/>
                <a:cs typeface="Lato"/>
                <a:sym typeface="Lato"/>
              </a:rPr>
              <a:t/>
            </a:r>
            <a:br>
              <a:rPr lang="en-US" sz="2000" dirty="0" smtClean="0">
                <a:solidFill>
                  <a:srgbClr val="D9D9D9"/>
                </a:solidFill>
                <a:ea typeface="Lato"/>
                <a:cs typeface="Lato"/>
                <a:sym typeface="Lato"/>
              </a:rPr>
            </a:br>
            <a:r>
              <a:rPr lang="en-US" sz="2000" dirty="0" smtClean="0">
                <a:solidFill>
                  <a:srgbClr val="D9D9D9"/>
                </a:solidFill>
                <a:ea typeface="Lato"/>
                <a:cs typeface="Lato"/>
                <a:sym typeface="Lato"/>
              </a:rPr>
              <a:t>So:</a:t>
            </a:r>
            <a:br>
              <a:rPr lang="en-US" sz="2000" dirty="0" smtClean="0">
                <a:solidFill>
                  <a:srgbClr val="D9D9D9"/>
                </a:solidFill>
                <a:ea typeface="Lato"/>
                <a:cs typeface="Lato"/>
                <a:sym typeface="Lato"/>
              </a:rPr>
            </a:br>
            <a:r>
              <a:rPr lang="en-US" sz="2000" dirty="0" smtClean="0">
                <a:solidFill>
                  <a:srgbClr val="D9D9D9"/>
                </a:solidFill>
                <a:ea typeface="Lato"/>
                <a:cs typeface="Lato"/>
                <a:sym typeface="Lato"/>
              </a:rPr>
              <a:t>Use of Relevance Feedback in IR for concept location (e.g. detection of bugs): IR+RF=IRRF</a:t>
            </a:r>
            <a:r>
              <a:rPr lang="en-US" sz="2000" dirty="0" smtClean="0"/>
              <a:t/>
            </a:r>
            <a:br>
              <a:rPr lang="en-US" sz="2000" dirty="0" smtClean="0"/>
            </a:br>
            <a:r>
              <a:rPr lang="en-US" sz="2000" dirty="0" smtClean="0">
                <a:solidFill>
                  <a:srgbClr val="D9D9D9"/>
                </a:solidFill>
                <a:ea typeface="Lato"/>
                <a:cs typeface="Lato"/>
                <a:sym typeface="Lato"/>
              </a:rPr>
              <a:t/>
            </a:r>
            <a:br>
              <a:rPr lang="en-US" sz="2000" dirty="0" smtClean="0">
                <a:solidFill>
                  <a:srgbClr val="D9D9D9"/>
                </a:solidFill>
                <a:ea typeface="Lato"/>
                <a:cs typeface="Lato"/>
                <a:sym typeface="Lato"/>
              </a:rPr>
            </a:br>
            <a:endParaRP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642881" y="393749"/>
            <a:ext cx="8314083" cy="4535090"/>
          </a:xfrm>
          <a:prstGeom prst="rect">
            <a:avLst/>
          </a:prstGeom>
        </p:spPr>
        <p:txBody>
          <a:bodyPr spcFirstLastPara="1" wrap="square" lIns="91425" tIns="91425" rIns="91425" bIns="91425" anchor="t" anchorCtr="0">
            <a:noAutofit/>
          </a:bodyPr>
          <a:lstStyle/>
          <a:p>
            <a:r>
              <a:rPr lang="en-US" dirty="0" smtClean="0"/>
              <a:t>METHOD 1: Locate buggy files with the use of Information Retrieval only</a:t>
            </a:r>
            <a:br>
              <a:rPr lang="en-US" dirty="0" smtClean="0"/>
            </a:br>
            <a:r>
              <a:rPr lang="en-US" dirty="0" smtClean="0"/>
              <a:t/>
            </a:r>
            <a:br>
              <a:rPr lang="en-US" dirty="0" smtClean="0"/>
            </a:br>
            <a:r>
              <a:rPr lang="en-US" dirty="0" smtClean="0"/>
              <a:t>- </a:t>
            </a:r>
            <a:r>
              <a:rPr lang="en-US" sz="2000" b="1" dirty="0" smtClean="0"/>
              <a:t>IR-based concept location (‘</a:t>
            </a:r>
            <a:r>
              <a:rPr lang="en-US" sz="2000" dirty="0" smtClean="0"/>
              <a:t>index the corpus from software’) </a:t>
            </a:r>
            <a:br>
              <a:rPr lang="en-US" sz="2000" dirty="0" smtClean="0"/>
            </a:br>
            <a:r>
              <a:rPr lang="en-US" sz="2000" dirty="0" smtClean="0"/>
              <a:t>1. </a:t>
            </a:r>
            <a:r>
              <a:rPr lang="en-US" sz="2000" b="1" dirty="0" smtClean="0"/>
              <a:t>Corpus creation</a:t>
            </a:r>
            <a:br>
              <a:rPr lang="en-US" sz="2000" b="1" dirty="0" smtClean="0"/>
            </a:br>
            <a:r>
              <a:rPr lang="en-US" sz="2000" dirty="0" smtClean="0"/>
              <a:t/>
            </a:r>
            <a:br>
              <a:rPr lang="en-US" sz="2000" dirty="0" smtClean="0"/>
            </a:br>
            <a:r>
              <a:rPr lang="en-US" sz="2000" dirty="0" smtClean="0"/>
              <a:t>2. </a:t>
            </a:r>
            <a:r>
              <a:rPr lang="en-US" sz="2000" b="1" dirty="0" smtClean="0"/>
              <a:t>INDEXING</a:t>
            </a:r>
            <a:br>
              <a:rPr lang="en-US" sz="2000" b="1" dirty="0" smtClean="0"/>
            </a:br>
            <a:r>
              <a:rPr lang="en-US" sz="2000" dirty="0" smtClean="0"/>
              <a:t/>
            </a:r>
            <a:br>
              <a:rPr lang="en-US" sz="2000" dirty="0" smtClean="0"/>
            </a:br>
            <a:r>
              <a:rPr lang="en-US" sz="2000" dirty="0" smtClean="0"/>
              <a:t>3. </a:t>
            </a:r>
            <a:r>
              <a:rPr lang="en-US" sz="2000" b="1" dirty="0" smtClean="0"/>
              <a:t>Query formulation</a:t>
            </a:r>
            <a:br>
              <a:rPr lang="en-US" sz="2000" b="1" dirty="0" smtClean="0"/>
            </a:br>
            <a:r>
              <a:rPr lang="en-US" sz="2000" b="1" dirty="0" smtClean="0"/>
              <a:t/>
            </a:r>
            <a:br>
              <a:rPr lang="en-US" sz="2000" b="1" dirty="0" smtClean="0"/>
            </a:br>
            <a:r>
              <a:rPr lang="en-US" sz="2000" b="1" dirty="0" smtClean="0"/>
              <a:t>4. Ranking documents</a:t>
            </a:r>
            <a:br>
              <a:rPr lang="en-US" sz="2000" b="1" dirty="0" smtClean="0"/>
            </a:br>
            <a:r>
              <a:rPr lang="en-US" sz="2000" dirty="0" smtClean="0"/>
              <a:t/>
            </a:r>
            <a:br>
              <a:rPr lang="en-US" sz="2000" dirty="0" smtClean="0"/>
            </a:br>
            <a:r>
              <a:rPr lang="en-US" sz="2000" dirty="0" smtClean="0"/>
              <a:t>5. </a:t>
            </a:r>
            <a:r>
              <a:rPr lang="en-US" sz="2000" b="1" dirty="0" smtClean="0"/>
              <a:t>Results examination</a:t>
            </a:r>
            <a:endParaRP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642881" y="135082"/>
            <a:ext cx="8285966" cy="4793757"/>
          </a:xfrm>
          <a:prstGeom prst="rect">
            <a:avLst/>
          </a:prstGeom>
        </p:spPr>
        <p:txBody>
          <a:bodyPr spcFirstLastPara="1" wrap="square" lIns="91425" tIns="91425" rIns="91425" bIns="91425" anchor="t" anchorCtr="0">
            <a:noAutofit/>
          </a:bodyPr>
          <a:lstStyle/>
          <a:p>
            <a:r>
              <a:rPr lang="en-US" dirty="0" smtClean="0"/>
              <a:t>METHOD 1: Locate buggy files using Information Retrieval: ADD RELEVANCE FEEDBACK (IRRF)</a:t>
            </a:r>
            <a:br>
              <a:rPr lang="en-US" dirty="0" smtClean="0"/>
            </a:br>
            <a:r>
              <a:rPr lang="en-US" sz="1600" dirty="0" smtClean="0"/>
              <a:t/>
            </a:r>
            <a:br>
              <a:rPr lang="en-US" sz="1600" dirty="0" smtClean="0"/>
            </a:br>
            <a:r>
              <a:rPr lang="en-US" sz="1600" dirty="0" smtClean="0"/>
              <a:t/>
            </a:r>
            <a:br>
              <a:rPr lang="en-US" sz="1600" dirty="0" smtClean="0"/>
            </a:br>
            <a:r>
              <a:rPr lang="en-US" dirty="0" smtClean="0"/>
              <a:t>- </a:t>
            </a:r>
            <a:r>
              <a:rPr lang="en-US" sz="2000" b="1" dirty="0" smtClean="0"/>
              <a:t>Explicit feedback:</a:t>
            </a:r>
            <a:r>
              <a:rPr lang="en-US" sz="2000" dirty="0" smtClean="0"/>
              <a:t> </a:t>
            </a:r>
            <a:r>
              <a:rPr lang="en-US" sz="2000" dirty="0" smtClean="0"/>
              <a:t/>
            </a:r>
            <a:br>
              <a:rPr lang="en-US" sz="2000" dirty="0" smtClean="0"/>
            </a:br>
            <a:r>
              <a:rPr lang="en-US" sz="2000" b="1" u="sng" dirty="0" smtClean="0"/>
              <a:t>users </a:t>
            </a:r>
            <a:r>
              <a:rPr lang="en-US" sz="2000" b="1" u="sng" dirty="0" smtClean="0"/>
              <a:t>decide the relevance</a:t>
            </a:r>
            <a:r>
              <a:rPr lang="en-US" sz="2000" b="1" dirty="0" smtClean="0"/>
              <a:t> </a:t>
            </a:r>
            <a:r>
              <a:rPr lang="en-US" sz="2000" b="1" dirty="0" smtClean="0"/>
              <a:t/>
            </a:r>
            <a:br>
              <a:rPr lang="en-US" sz="2000" b="1" dirty="0" smtClean="0"/>
            </a:br>
            <a:r>
              <a:rPr lang="en-US" sz="2000" dirty="0" smtClean="0"/>
              <a:t>of </a:t>
            </a:r>
            <a:r>
              <a:rPr lang="en-US" sz="2000" dirty="0" smtClean="0"/>
              <a:t>a document retrieved for a query</a:t>
            </a:r>
            <a:r>
              <a:rPr lang="en-US" dirty="0" smtClean="0"/>
              <a:t/>
            </a:r>
            <a:br>
              <a:rPr lang="en-US" dirty="0" smtClean="0"/>
            </a:br>
            <a:r>
              <a:rPr lang="en-US" dirty="0" smtClean="0"/>
              <a:t/>
            </a:r>
            <a:br>
              <a:rPr lang="en-US" dirty="0" smtClean="0"/>
            </a:br>
            <a:r>
              <a:rPr lang="en-US" dirty="0" smtClean="0"/>
              <a:t/>
            </a:r>
            <a:br>
              <a:rPr lang="en-US" dirty="0" smtClean="0"/>
            </a:br>
            <a:r>
              <a:rPr lang="en-US" sz="2000" dirty="0" smtClean="0"/>
              <a:t>- Again the </a:t>
            </a:r>
            <a:r>
              <a:rPr lang="en-US" sz="2000" dirty="0" smtClean="0"/>
              <a:t>4 </a:t>
            </a:r>
            <a:r>
              <a:rPr lang="en-US" sz="2000" dirty="0" smtClean="0"/>
              <a:t>steps are </a:t>
            </a:r>
            <a:r>
              <a:rPr lang="en-US" sz="2000" dirty="0" smtClean="0"/>
              <a:t>same </a:t>
            </a:r>
            <a:r>
              <a:rPr lang="en-US" sz="2000" dirty="0" smtClean="0"/>
              <a:t>as before </a:t>
            </a:r>
            <a:br>
              <a:rPr lang="en-US" sz="2000" dirty="0" smtClean="0"/>
            </a:br>
            <a:r>
              <a:rPr lang="en-US" sz="1400" dirty="0" smtClean="0"/>
              <a:t>1. </a:t>
            </a:r>
            <a:r>
              <a:rPr lang="en-US" sz="1400" b="1" dirty="0" smtClean="0"/>
              <a:t>Corpus creation</a:t>
            </a:r>
            <a:br>
              <a:rPr lang="en-US" sz="1400" b="1" dirty="0" smtClean="0"/>
            </a:br>
            <a:r>
              <a:rPr lang="en-US" sz="1400" dirty="0" smtClean="0"/>
              <a:t>2. </a:t>
            </a:r>
            <a:r>
              <a:rPr lang="en-US" sz="1400" b="1" dirty="0" smtClean="0"/>
              <a:t>INDEXING</a:t>
            </a:r>
            <a:br>
              <a:rPr lang="en-US" sz="1400" b="1" dirty="0" smtClean="0"/>
            </a:br>
            <a:r>
              <a:rPr lang="en-US" sz="1400" dirty="0" smtClean="0"/>
              <a:t>3. </a:t>
            </a:r>
            <a:r>
              <a:rPr lang="en-US" sz="1400" b="1" dirty="0" smtClean="0"/>
              <a:t>Query formulation</a:t>
            </a:r>
            <a:br>
              <a:rPr lang="en-US" sz="1400" b="1" dirty="0" smtClean="0"/>
            </a:br>
            <a:r>
              <a:rPr lang="en-US" sz="1400" dirty="0" smtClean="0"/>
              <a:t>4</a:t>
            </a:r>
            <a:r>
              <a:rPr lang="en-US" sz="1400" b="1" dirty="0" smtClean="0"/>
              <a:t>. Ranking documents</a:t>
            </a:r>
            <a:br>
              <a:rPr lang="en-US" sz="1400" b="1" dirty="0" smtClean="0"/>
            </a:br>
            <a:r>
              <a:rPr lang="en-US" sz="1400" dirty="0" smtClean="0"/>
              <a:t>5. </a:t>
            </a:r>
            <a:r>
              <a:rPr lang="en-US" sz="1400" b="1" dirty="0" smtClean="0"/>
              <a:t>Results examination: NEW TECHNIQUE here: If developer decides that the document does not change, he/she marks it as relevant or not. After N documents being marked, a new query is created.</a:t>
            </a:r>
            <a:r>
              <a:rPr lang="en-US" dirty="0" smtClean="0"/>
              <a:t/>
            </a:r>
            <a:br>
              <a:rPr lang="en-US" dirty="0" smtClean="0"/>
            </a:br>
            <a:r>
              <a:rPr lang="en" sz="1400" dirty="0" smtClean="0"/>
              <a:t/>
            </a:r>
            <a:br>
              <a:rPr lang="en" sz="1400" dirty="0" smtClean="0"/>
            </a:br>
            <a:endParaRPr sz="2000" dirty="0">
              <a:latin typeface="Arial" pitchFamily="34" charset="0"/>
              <a:cs typeface="Arial" pitchFamily="34" charset="0"/>
            </a:endParaRPr>
          </a:p>
        </p:txBody>
      </p:sp>
      <p:pic>
        <p:nvPicPr>
          <p:cNvPr id="3074" name="Picture 2"/>
          <p:cNvPicPr>
            <a:picLocks noChangeAspect="1" noChangeArrowheads="1"/>
          </p:cNvPicPr>
          <p:nvPr/>
        </p:nvPicPr>
        <p:blipFill>
          <a:blip r:embed="rId3"/>
          <a:srcRect/>
          <a:stretch>
            <a:fillRect/>
          </a:stretch>
        </p:blipFill>
        <p:spPr bwMode="auto">
          <a:xfrm>
            <a:off x="5714206" y="1698077"/>
            <a:ext cx="3189348" cy="25281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6459</TotalTime>
  <Words>1943</Words>
  <Application>Microsoft Office PowerPoint</Application>
  <PresentationFormat>On-screen Show (16:9)</PresentationFormat>
  <Paragraphs>217</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Consolas</vt:lpstr>
      <vt:lpstr>Corbel</vt:lpstr>
      <vt:lpstr>Wingdings</vt:lpstr>
      <vt:lpstr>Lato</vt:lpstr>
      <vt:lpstr>TimesNewRomanPS-ItalicMT</vt:lpstr>
      <vt:lpstr>Wingdings 2</vt:lpstr>
      <vt:lpstr>Wingdings 3</vt:lpstr>
      <vt:lpstr>Metro</vt:lpstr>
      <vt:lpstr>AUTOMATICALLY LOCATE BUGGY FILES IN SOURCE CODE:   USING Information Retrieval AND DEEP LEARNING METHODS</vt:lpstr>
      <vt:lpstr>CONTEXT – PROBLEM - SOLUTION  -  Context:  Software is released or getting maintained. It may have bugs.       -  Problem 1: identifying potentially buggy source files?   -  Problem 2: Where in the code can we start correcting the bug? Can we formulate a query for a location in the code?    -  Problem 3: Experience (feedback) from the developer can help do this automatically?</vt:lpstr>
      <vt:lpstr>Solution proposed (IBM widely uses it!):      </vt:lpstr>
      <vt:lpstr>Why is this problem important?  - Guarantee the software quality assurance given:    -&gt; the large volume of code      -&gt; the complexity of code        -&gt; hard to track every software defect BEFORE formal release of the software     </vt:lpstr>
      <vt:lpstr>Content</vt:lpstr>
      <vt:lpstr>DEFINITIONS:   1. Concept Location   </vt:lpstr>
      <vt:lpstr>DEFINITIONS:  - 2. Information Retrieval for concept location - 3. Relevance Feedback   - Why is it important (e.g. in locating buggy code files) to use apply efficiently concept location?   So: Use of Relevance Feedback in IR for concept location (e.g. detection of bugs): IR+RF=IRRF  </vt:lpstr>
      <vt:lpstr>METHOD 1: Locate buggy files with the use of Information Retrieval only  - IR-based concept location (‘index the corpus from software’)  1. Corpus creation  2. INDEXING  3. Query formulation  4. Ranking documents  5. Results examination</vt:lpstr>
      <vt:lpstr>METHOD 1: Locate buggy files using Information Retrieval: ADD RELEVANCE FEEDBACK (IRRF)   - Explicit feedback:  users decide the relevance  of a document retrieved for a query   - Again the 4 steps are same as before  1. Corpus creation 2. INDEXING 3. Query formulation 4. Ranking documents 5. Results examination: NEW TECHNIQUE here: If developer decides that the document does not change, he/she marks it as relevant or not. After N documents being marked, a new query is created.  </vt:lpstr>
      <vt:lpstr>METHOD 1: Locate buggy files using Information Retrieval: ADD RELEVANCE FEEDBACK (IRRF)            </vt:lpstr>
      <vt:lpstr>METHOD 1: Locate buggy files using Information Retrieval: ADD RELEVANCE FEEDBACK (IRRF)       - STEP 5: RF with ATTRACT-REPEL model.    Update current Q: query vector of words   -&gt; Add weighted word vectors from the relevant docs (RQ)    -&gt; Discard weighted word vectors from the irrelevant docs (IQ).        </vt:lpstr>
      <vt:lpstr>METHOD 1: THE BUG FILES USED FOR THIS CASE STUDY EXPERIMENTS   </vt:lpstr>
      <vt:lpstr>METHOD 1: EXPERIMENTS  - ECLIPSE : open-source bug tracking system BugZilla6 to keep track of bugs in the system  - jEDIT : bug tracking system in  http://sourceforge.net/tracker/?group_id=588&amp;atid=300588   - Adempiere : bug tracking system in http://sourceforge.net/tracker/?atid=879334&amp;group_id=176962    </vt:lpstr>
      <vt:lpstr>METHOD 1: EXPERIMENTS   - Assessment of the experiment: the efficiency measure is the number of source code documents that the user has to investigate before locating the point of change     - Target methods: the java ‘method’ fetched, i.e. the code location which is the index of a vectorized java method, is correctly found to be the buggy one for modification     </vt:lpstr>
      <vt:lpstr>METHOD 1: EXPERIMENTS  - What did the user do here? Ans.: All steps 1,2,3,4 and then step 5:     </vt:lpstr>
      <vt:lpstr>Slide 16</vt:lpstr>
      <vt:lpstr>EXPERIMENTS TABLE:     What is the assessment measure used in this table?   - How many methods the user needs to investigate in order to find the best ranked target.  </vt:lpstr>
      <vt:lpstr>EXPERIMENTS TABLE: how many methods would the user need to investigate to find the best ranked target   1) Baseline column: shows the positions of the target methods (where the change needs to start from, i.e. the correct concept location) in the result list after the initial query using only IR method.  - Best rank of a target method: in bold.  2) The IRRF columns show the positions of the target methods at the end of the IRRF location process (the java ‘method’ fetched)   - The N in the column header indicates the number of marked methods in each feedback round during IRRF (relevance was given).   - parenthesis (marked with m): The number of methods analyzed by the developer before she/he stopped  </vt:lpstr>
      <vt:lpstr>TABLE EXAMPLE 1: row #2 in Eclipse       - (A, B, C): three are the target methods.  - Baseline IR method ranked the best on position 17 (i.e. needed 17 steps to locate a target).   - IRRF method (ours) with N=3 (4, 1, 2 (7m/3r)) means that a target method (i.e., the 2nd) was ranked #1.  User needed to mark a total of 7 methods first, after 3 rounds.  </vt:lpstr>
      <vt:lpstr>TABLE EXAMPLE 1: row #2 in Eclipse       17 steps for ranking (IR method, baseline) VS 7 steps for ranking (IRRF method, the current one)    SO IRRF is FASTER! It matches faster a user query to the source code text. </vt:lpstr>
      <vt:lpstr>CONCLUSIONS OF METHOD 1:   - The data reveals that IRRF brings improvement over the baseline in 13 of the 18 change requests (i.e. at least one cell in the row is dark grey).   - In 3 cases, the improvement is observed for all values of N (i.e., all 3 RF cells are dark grey in these rows).   - RF with N=1 improved in 9 cases,    RF with N=3 improved in 9 cases, and    RF with N=5 improved in 8 cases, not all the same.   - In most cases RF reduces developer effort over the IR-based concept location, in the absence of manual query reformulation.    </vt:lpstr>
      <vt:lpstr>ALTERNATIVES OF METHOD 1:   - Step 3: IR. Also by using:   -&gt; Latent Semantic Indexing   -&gt; Bayes Classifiers   -&gt; Latent Allocation   - Step 5: RF. Also by using:   -&gt; Implicit feedback when the user (developer) evaluates the relevance of a ‘document’ (e.g. a java method, a java class, a piece of code)   -&gt; Blind feedback (pseudo feedback) etc.   - Step 1: Corpus creation. Also by using:    -&gt; Stopword removal    -&gt; Bring all same-root words into the same form (‘Stemming’)   </vt:lpstr>
      <vt:lpstr>CRITICISM (disadvantages) of method 1 (paper 1):   • Other papers remark that one irrelevant word can undo the good caused by lots of good words (so it decreases effectiveness). This is reported as a probable fact in this paper.   • The authors state that the source-code-based corpora they formed finally increase their queries’ length significantly and rapidly. (Long queries are inefficient for a typical IR engine.)   • Paper 1 uses vector similarity techniques, as commonly done for IR:  time consuming. Imagine comparing the vector of one bug report to all vectors of the existing buggy files.        </vt:lpstr>
      <vt:lpstr>CRITICISM (disadvantages) of method 1 (paper 1):  • In 2.3.2 paper section, the weights for the RF metric (ATTRACT-REPEL FROM RELEVANT DOCUMENTS) may result in high precision and recall (i.e. high errors in the RF reranking). A more advanced technique should be used for this (e.g. logit model, Neural Networks).       What they need to do with these parameters: a, beta, chi is to favor irrelevant documents over relevant (to make the ranking more fair and balanced for the concept location). They do not achieve that.       </vt:lpstr>
      <vt:lpstr>METHOD 2:    Locate buggy files in Software Engineering projects using Deep Neural Networks     </vt:lpstr>
      <vt:lpstr>METHOD 2: Locate buggy files in Software Engineering projects using Deep Neural Networks   - Paper [2] offers novel method based on Neural Networks:  the ‘LS-CNN’ model: LSTM + CNN.   - It uses ‘features’ of the bug-reports (textual features) in order to localize bug in the code.   - It exploits the sequential nature of the source code.    </vt:lpstr>
      <vt:lpstr>METHOD 2: Locate buggy files in Software Engineering projects using Deep Neural Networks   -It introduces the ‘LS CNN’, a hybrid of a CNN and an LSTM.    -Method: Extract features from the buggy files, unify them in a representation using the LS-CNN, enhance this representation     </vt:lpstr>
      <vt:lpstr>METHOD 2: Locate buggy files in Software Engineering projects using Deep Neural Networks   - It then provides a framework in which the NN captures semantics of the soft. engin. project from structural and sequential point of view.  - Novelty:  The program semantics + the correlations between bug reports and source code = EMBEDDED in a vector space</vt:lpstr>
      <vt:lpstr>Conclusions</vt:lpstr>
      <vt:lpstr>CRITICISM (disadvantages) of method 1 (paper 1):   • Other papers remark that one irrelevant word can undo the good caused by lots of good words (so it decreases effectiveness). This is reported as a probable fact in this paper.   • The authors state that the source-code-based corpora they formed finally increase their queries’ length significantly and rapidly. (Long queries are inefficient for a typical IR engine.)   • Paper 1 uses vector similarity techniques, as commonly done for IR:  time consuming. Imagine comparing the vector of one bug report to all vectors of the existing buggy files.        </vt:lpstr>
      <vt:lpstr>CRITICISM (disadvantages) of method 1 (paper 1):  • In 2.3.2 paper section, the weights for the RF metric (ATTRACT-REPEL FROM RELEVANT DOCUMENTS) may result in high precision and recall (i.e. high errors in the RF reranking). A more advanced technique should be used for this (e.g. logit model, Neural Networks).       What they need to do with these parameters: a, beta, chi is to favor irrelevant documents over relevant (to make the ranking more fair and balanced for the concept location). They do not achieve that.       </vt:lpstr>
      <vt:lpstr>CRITICISM (disadvantages) of method 2:  • Paper 2  bypasses the above problem, but uses CNNs (a Machine Learning  tool): It is a classical concept in ML that they are limited in datasets that ‘resemble’ the training sets. E.g. if a very different/strange instance occurs (i.e. an abnormal buggy file), there is a high chance that it will not be recognized.    • Similarly, the training dataset needs to be quite diverse: This requires access to bug reports from various software frameworks. This is not always possible for free.   • It bases its predictions on the sequential info from the code. This is a particular assumption and doesn’t capture the more complex structural information of code files.       </vt:lpstr>
      <vt:lpstr>OVERVIEW:   • 2 methods that locate bugs   • Goal: match a query for change to the location    • He/She uses a bug report for this.   • Method 1: user’s decision (RF)    • Method 2: trains a NN to make predictions</vt:lpstr>
      <vt:lpstr>Thank you for your attention!</vt:lpstr>
      <vt:lpstr>References  [1] Gay, G., Haiduc, S., Marcus, A., &amp; Menzies, T. On the Use of Relevance Feedback in IR-Based Concept Location, 2009 IEEE International Conference on Software Maintenance  [2] HUO, Xuan; LI, Ming Enhancing the Unified Features to Locate Buggy Files by Exploiting the Sequential Nature of Source Code International Joint Conference on Artificial Intelligence (IJCAI-2017)  [3] Dit, B., Revelle, M., Gethers, M., &amp; Poshyvanyk, D. (2013). Feature location in source code: a taxonomy and survey. Journal of software: Evolution and Process, 25(1), 53-95.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Relevance feedback in Information Retrieval for Concept Location</dc:title>
  <dc:creator>Lebesgue_Dynk</dc:creator>
  <cp:lastModifiedBy>Lebesgue_Dynk</cp:lastModifiedBy>
  <cp:revision>383</cp:revision>
  <dcterms:modified xsi:type="dcterms:W3CDTF">2020-04-20T22:02:04Z</dcterms:modified>
</cp:coreProperties>
</file>