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1"/>
  </p:notesMasterIdLst>
  <p:sldIdLst>
    <p:sldId id="256" r:id="rId2"/>
    <p:sldId id="257" r:id="rId3"/>
    <p:sldId id="259" r:id="rId4"/>
    <p:sldId id="260" r:id="rId5"/>
    <p:sldId id="261" r:id="rId6"/>
    <p:sldId id="264" r:id="rId7"/>
    <p:sldId id="262" r:id="rId8"/>
    <p:sldId id="263" r:id="rId9"/>
    <p:sldId id="25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89517" autoAdjust="0"/>
  </p:normalViewPr>
  <p:slideViewPr>
    <p:cSldViewPr snapToGrid="0">
      <p:cViewPr varScale="1">
        <p:scale>
          <a:sx n="161" d="100"/>
          <a:sy n="161" d="100"/>
        </p:scale>
        <p:origin x="15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893A5-0A95-4C9A-A56D-3A32F804A8D6}" type="datetimeFigureOut">
              <a:rPr lang="en-US" smtClean="0"/>
              <a:t>4/1/2020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09A17-36A2-4A78-8F49-13BCC8A8707B}" type="slidenum">
              <a:rPr lang="en-US" smtClean="0"/>
              <a:t>‹#›</a:t>
            </a:fld>
            <a:endParaRPr lang="en-US"/>
          </a:p>
        </p:txBody>
      </p:sp>
    </p:spTree>
    <p:extLst>
      <p:ext uri="{BB962C8B-B14F-4D97-AF65-F5344CB8AC3E}">
        <p14:creationId xmlns:p14="http://schemas.microsoft.com/office/powerpoint/2010/main" val="205968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Austin Frownfelter, and I will talk about User Experience, a necessary and critical requirement in system design.</a:t>
            </a:r>
          </a:p>
        </p:txBody>
      </p:sp>
      <p:sp>
        <p:nvSpPr>
          <p:cNvPr id="4" name="Slide Number Placeholder 3"/>
          <p:cNvSpPr>
            <a:spLocks noGrp="1"/>
          </p:cNvSpPr>
          <p:nvPr>
            <p:ph type="sldNum" sz="quarter" idx="5"/>
          </p:nvPr>
        </p:nvSpPr>
        <p:spPr/>
        <p:txBody>
          <a:bodyPr/>
          <a:lstStyle/>
          <a:p>
            <a:fld id="{BD509A17-36A2-4A78-8F49-13BCC8A8707B}" type="slidenum">
              <a:rPr lang="en-US" smtClean="0"/>
              <a:t>1</a:t>
            </a:fld>
            <a:endParaRPr lang="en-US"/>
          </a:p>
        </p:txBody>
      </p:sp>
    </p:spTree>
    <p:extLst>
      <p:ext uri="{BB962C8B-B14F-4D97-AF65-F5344CB8AC3E}">
        <p14:creationId xmlns:p14="http://schemas.microsoft.com/office/powerpoint/2010/main" val="27096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understand usability.  Loosely, you can think of it as “user-friendliness”.</a:t>
            </a:r>
          </a:p>
          <a:p>
            <a:endParaRPr lang="en-US" dirty="0"/>
          </a:p>
          <a:p>
            <a:r>
              <a:rPr lang="en-US" dirty="0"/>
              <a:t>Usability pertains to the ease of use and learnability of a system.</a:t>
            </a:r>
          </a:p>
          <a:p>
            <a:endParaRPr lang="en-US" dirty="0"/>
          </a:p>
          <a:p>
            <a:r>
              <a:rPr lang="en-US" dirty="0"/>
              <a:t>Some qualitative metrics include how effective the system is, how efficient the system makes me, and satisfaction with the system</a:t>
            </a:r>
          </a:p>
        </p:txBody>
      </p:sp>
      <p:sp>
        <p:nvSpPr>
          <p:cNvPr id="4" name="Slide Number Placeholder 3"/>
          <p:cNvSpPr>
            <a:spLocks noGrp="1"/>
          </p:cNvSpPr>
          <p:nvPr>
            <p:ph type="sldNum" sz="quarter" idx="5"/>
          </p:nvPr>
        </p:nvSpPr>
        <p:spPr/>
        <p:txBody>
          <a:bodyPr/>
          <a:lstStyle/>
          <a:p>
            <a:fld id="{BD509A17-36A2-4A78-8F49-13BCC8A8707B}" type="slidenum">
              <a:rPr lang="en-US" smtClean="0"/>
              <a:t>2</a:t>
            </a:fld>
            <a:endParaRPr lang="en-US"/>
          </a:p>
        </p:txBody>
      </p:sp>
    </p:spTree>
    <p:extLst>
      <p:ext uri="{BB962C8B-B14F-4D97-AF65-F5344CB8AC3E}">
        <p14:creationId xmlns:p14="http://schemas.microsoft.com/office/powerpoint/2010/main" val="15635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Usability is a different domain from Functionality, which is a common confusion.</a:t>
            </a:r>
          </a:p>
          <a:p>
            <a:endParaRPr lang="en-US" dirty="0"/>
          </a:p>
          <a:p>
            <a:r>
              <a:rPr lang="en-US" dirty="0"/>
              <a:t>Functionality pertains to whether a system is able to perform the function it is designed to do.</a:t>
            </a:r>
          </a:p>
          <a:p>
            <a:endParaRPr lang="en-US" dirty="0"/>
          </a:p>
          <a:p>
            <a:r>
              <a:rPr lang="en-US" dirty="0"/>
              <a:t>Being functional means that you can do it, compared to being usable relates to how well you can do it.</a:t>
            </a:r>
          </a:p>
          <a:p>
            <a:endParaRPr lang="en-US" dirty="0"/>
          </a:p>
          <a:p>
            <a:r>
              <a:rPr lang="en-US" dirty="0"/>
              <a:t>A brief example is with these two calculator programs.  One is command-based, written in python. The other is the one that comes with Windows.  Both are able to do this simple addition.  Both are equally functional.  However, the console calculator requires a keyboard.  It can be hard to see, if the text is small.  If you type the wrong thing in, it will probably throw an exception and break the program.  On the other hand, the Windows one uses the mouse, or the keyboard. If you are on a touchscreen-compatible device, you can touch it with your fingers as if you were interacting with a real, physical calculator.  The text font is large and pleasant to view.  You don’t have to remember that, to raise a number to a power, that it is ‘caret’ 2 (or in python, the unobvious double-asterisk operator) – you just click on the thing that looks like what you are trying to do.  I can go on, but the point is clear – functionality and usability are separate ideas, and must be treated separately.</a:t>
            </a:r>
          </a:p>
          <a:p>
            <a:endParaRPr lang="en-US" dirty="0"/>
          </a:p>
          <a:p>
            <a:r>
              <a:rPr lang="en-US" dirty="0"/>
              <a:t>Another example of usability is with this presentation itself.  You went to the professor’s calendar, and downloaded this </a:t>
            </a:r>
            <a:r>
              <a:rPr lang="en-US" dirty="0" err="1"/>
              <a:t>powerpoint</a:t>
            </a:r>
            <a:r>
              <a:rPr lang="en-US" dirty="0"/>
              <a:t> file.  You opened it, and now to listen to me, you are clicking on each slide and pressing “play” on the voice annotation.  You must do this for every slide.  I intentionally reduced the number of slides to the number I have now to limit the number of interactions you must have on this presentation, because that is the more usable option.  It would be much easier, and if you were like me be less frustrated with having to press “play” 25 times, once every minute or so, if this were turned into a video like a TED talk.  What I’m trying to point out here is that these two options are equally functional, but the usability is different.  As we’ll see, it is hard to quantify this difference, but the difference is very apparent.</a:t>
            </a:r>
          </a:p>
        </p:txBody>
      </p:sp>
      <p:sp>
        <p:nvSpPr>
          <p:cNvPr id="4" name="Slide Number Placeholder 3"/>
          <p:cNvSpPr>
            <a:spLocks noGrp="1"/>
          </p:cNvSpPr>
          <p:nvPr>
            <p:ph type="sldNum" sz="quarter" idx="5"/>
          </p:nvPr>
        </p:nvSpPr>
        <p:spPr/>
        <p:txBody>
          <a:bodyPr/>
          <a:lstStyle/>
          <a:p>
            <a:fld id="{BD509A17-36A2-4A78-8F49-13BCC8A8707B}" type="slidenum">
              <a:rPr lang="en-US" smtClean="0"/>
              <a:t>3</a:t>
            </a:fld>
            <a:endParaRPr lang="en-US"/>
          </a:p>
        </p:txBody>
      </p:sp>
    </p:spTree>
    <p:extLst>
      <p:ext uri="{BB962C8B-B14F-4D97-AF65-F5344CB8AC3E}">
        <p14:creationId xmlns:p14="http://schemas.microsoft.com/office/powerpoint/2010/main" val="348650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experience offered to the user?</a:t>
            </a:r>
          </a:p>
          <a:p>
            <a:r>
              <a:rPr lang="en-US" dirty="0"/>
              <a:t> - How easy is it to perform a task?</a:t>
            </a:r>
          </a:p>
          <a:p>
            <a:r>
              <a:rPr lang="en-US" dirty="0"/>
              <a:t> - What emotions are being invoked by doing this thing?</a:t>
            </a:r>
          </a:p>
          <a:p>
            <a:r>
              <a:rPr lang="en-US" dirty="0"/>
              <a:t>    - Am I frustrated with how slow it takes a page to load?</a:t>
            </a:r>
          </a:p>
          <a:p>
            <a:r>
              <a:rPr lang="en-US" dirty="0"/>
              <a:t>    - Do the bright colors hurt my eyes?</a:t>
            </a:r>
          </a:p>
          <a:p>
            <a:r>
              <a:rPr lang="en-US" dirty="0"/>
              <a:t>    - Am I delighted with how seamless it is to do whatever this activity is?</a:t>
            </a:r>
          </a:p>
          <a:p>
            <a:endParaRPr lang="en-US" dirty="0"/>
          </a:p>
          <a:p>
            <a:r>
              <a:rPr lang="en-US" dirty="0"/>
              <a:t>Humans are emotional beings.  In “Understanding Experience in Interactive Systems”, </a:t>
            </a:r>
            <a:r>
              <a:rPr lang="en-US" dirty="0" err="1"/>
              <a:t>Forlizzi</a:t>
            </a:r>
            <a:r>
              <a:rPr lang="en-US" dirty="0"/>
              <a:t> and </a:t>
            </a:r>
            <a:r>
              <a:rPr lang="en-US" dirty="0" err="1"/>
              <a:t>Battarbee</a:t>
            </a:r>
            <a:r>
              <a:rPr lang="en-US" dirty="0"/>
              <a:t> advocate that “Emotion is at the heart of any human experience and essential component of user-product interactions and user experience.” Emotion drives many important decisions, which is why it is critical that the user experience evokes positive emotion and attitude.</a:t>
            </a:r>
          </a:p>
          <a:p>
            <a:r>
              <a:rPr lang="en-US" dirty="0"/>
              <a:t> - If a user becomes frustrated with a feature, they may choose to stop using the system altogether.  I know I have done exactly that, with various websites and programs.</a:t>
            </a:r>
          </a:p>
          <a:p>
            <a:endParaRPr lang="en-US" dirty="0"/>
          </a:p>
          <a:p>
            <a:r>
              <a:rPr lang="en-US" dirty="0"/>
              <a:t>As Donald Norman claims in his book “Emotional Design”, “Everything we do and think is tinged with emotion”, which “plays a critical role in our daily lives”.</a:t>
            </a:r>
          </a:p>
          <a:p>
            <a:endParaRPr lang="en-US" dirty="0"/>
          </a:p>
          <a:p>
            <a:r>
              <a:rPr lang="en-US" dirty="0"/>
              <a:t>A study was done on Facebook in 2008, around the time it was becoming widely adopted and was overtaking </a:t>
            </a:r>
            <a:r>
              <a:rPr lang="en-US" dirty="0" err="1"/>
              <a:t>MySpace</a:t>
            </a:r>
            <a:r>
              <a:rPr lang="en-US" dirty="0"/>
              <a:t> as the most popular social media site.  Hart et al. point out that they offer similar functionality, but Myspace and Facebook differed in style, which led to Facebook becoming the superior social media platform.</a:t>
            </a:r>
          </a:p>
        </p:txBody>
      </p:sp>
      <p:sp>
        <p:nvSpPr>
          <p:cNvPr id="4" name="Slide Number Placeholder 3"/>
          <p:cNvSpPr>
            <a:spLocks noGrp="1"/>
          </p:cNvSpPr>
          <p:nvPr>
            <p:ph type="sldNum" sz="quarter" idx="5"/>
          </p:nvPr>
        </p:nvSpPr>
        <p:spPr/>
        <p:txBody>
          <a:bodyPr/>
          <a:lstStyle/>
          <a:p>
            <a:fld id="{BD509A17-36A2-4A78-8F49-13BCC8A8707B}" type="slidenum">
              <a:rPr lang="en-US" smtClean="0"/>
              <a:t>4</a:t>
            </a:fld>
            <a:endParaRPr lang="en-US"/>
          </a:p>
        </p:txBody>
      </p:sp>
    </p:spTree>
    <p:extLst>
      <p:ext uri="{BB962C8B-B14F-4D97-AF65-F5344CB8AC3E}">
        <p14:creationId xmlns:p14="http://schemas.microsoft.com/office/powerpoint/2010/main" val="146630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usability is measured via heuristics, classically defined by Jakob Nielson in 1994.  In his summary, he calls out the fact that they are heuristics because they are “more in nature of rules of thumb than specific usability guidelines.</a:t>
            </a:r>
          </a:p>
          <a:p>
            <a:endParaRPr lang="en-US" dirty="0"/>
          </a:p>
          <a:p>
            <a:r>
              <a:rPr lang="en-US" dirty="0"/>
              <a:t>This is apparent when they are applied to Facebook.  Only 2 of the 10 heuristics are adhered to.  4 of the problems were found to be major.  And yet, Facebook was adopted and became the powerhouse it is today, despite these heuristic failures.  </a:t>
            </a:r>
          </a:p>
          <a:p>
            <a:endParaRPr lang="en-US" dirty="0"/>
          </a:p>
          <a:p>
            <a:r>
              <a:rPr lang="en-US" dirty="0"/>
              <a:t>In related research, </a:t>
            </a:r>
            <a:r>
              <a:rPr lang="en-US" dirty="0" err="1"/>
              <a:t>Forlizzi</a:t>
            </a:r>
            <a:r>
              <a:rPr lang="en-US" dirty="0"/>
              <a:t> and </a:t>
            </a:r>
            <a:r>
              <a:rPr lang="en-US" dirty="0" err="1"/>
              <a:t>Battarbee</a:t>
            </a:r>
            <a:r>
              <a:rPr lang="en-US" dirty="0"/>
              <a:t> call out that no cohesive theory of experience exists for the design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this, Hart et al. call for a “more holistic approach, with the need for new design guidelines to support the modern day web experience.”</a:t>
            </a:r>
          </a:p>
          <a:p>
            <a:endParaRPr lang="en-US" dirty="0"/>
          </a:p>
        </p:txBody>
      </p:sp>
      <p:sp>
        <p:nvSpPr>
          <p:cNvPr id="4" name="Slide Number Placeholder 3"/>
          <p:cNvSpPr>
            <a:spLocks noGrp="1"/>
          </p:cNvSpPr>
          <p:nvPr>
            <p:ph type="sldNum" sz="quarter" idx="5"/>
          </p:nvPr>
        </p:nvSpPr>
        <p:spPr/>
        <p:txBody>
          <a:bodyPr/>
          <a:lstStyle/>
          <a:p>
            <a:fld id="{BD509A17-36A2-4A78-8F49-13BCC8A8707B}" type="slidenum">
              <a:rPr lang="en-US" smtClean="0"/>
              <a:t>5</a:t>
            </a:fld>
            <a:endParaRPr lang="en-US"/>
          </a:p>
        </p:txBody>
      </p:sp>
    </p:spTree>
    <p:extLst>
      <p:ext uri="{BB962C8B-B14F-4D97-AF65-F5344CB8AC3E}">
        <p14:creationId xmlns:p14="http://schemas.microsoft.com/office/powerpoint/2010/main" val="298295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Forlizzi</a:t>
            </a:r>
            <a:r>
              <a:rPr lang="en-US" dirty="0"/>
              <a:t> and </a:t>
            </a:r>
            <a:r>
              <a:rPr lang="en-US" dirty="0" err="1"/>
              <a:t>Battarbee</a:t>
            </a:r>
            <a:r>
              <a:rPr lang="en-US" dirty="0"/>
              <a:t> proposed a new framework that explains how product interactions unfold and how emption and experience is evoked.  They describe existing Product-centered and User-centered models, and describe an Interaction-centered model that bridges the gap between the two.</a:t>
            </a:r>
          </a:p>
          <a:p>
            <a:endParaRPr lang="en-US" dirty="0"/>
          </a:p>
          <a:p>
            <a:r>
              <a:rPr lang="en-US" dirty="0"/>
              <a:t>They define types of user-product interactions and types of experience.  They advocate the link emotion and experience share, and how experience drives emotion, and how emotions from smaller experiences drive an overall emotion as a whole.  They state that users need to attain fluency with the product early on, to ensure that they will continue to use the product and not abandon it in frustration.  There needs to be a minimal ramp-up time to learn how to use the system, and the interactions should be rewarding from the start.</a:t>
            </a:r>
          </a:p>
          <a:p>
            <a:endParaRPr lang="en-US" dirty="0"/>
          </a:p>
          <a:p>
            <a:r>
              <a:rPr lang="en-US" dirty="0" err="1"/>
              <a:t>Forlizzi</a:t>
            </a:r>
            <a:r>
              <a:rPr lang="en-US" dirty="0"/>
              <a:t> and </a:t>
            </a:r>
            <a:r>
              <a:rPr lang="en-US" dirty="0" err="1"/>
              <a:t>Battarbee</a:t>
            </a:r>
            <a:r>
              <a:rPr lang="en-US" dirty="0"/>
              <a:t> tell us that multidisciplinary teams should consider and generate interactions and experiences to conduct research to provide solutions for the design problem.  In software engineering, this relates to A/B testing, which is an anecdotal approach to determine whether a feature should be adopted into the system by observing the difference in user interactions between the options.</a:t>
            </a:r>
          </a:p>
        </p:txBody>
      </p:sp>
      <p:sp>
        <p:nvSpPr>
          <p:cNvPr id="4" name="Slide Number Placeholder 3"/>
          <p:cNvSpPr>
            <a:spLocks noGrp="1"/>
          </p:cNvSpPr>
          <p:nvPr>
            <p:ph type="sldNum" sz="quarter" idx="5"/>
          </p:nvPr>
        </p:nvSpPr>
        <p:spPr/>
        <p:txBody>
          <a:bodyPr/>
          <a:lstStyle/>
          <a:p>
            <a:fld id="{BD509A17-36A2-4A78-8F49-13BCC8A8707B}" type="slidenum">
              <a:rPr lang="en-US" smtClean="0"/>
              <a:t>6</a:t>
            </a:fld>
            <a:endParaRPr lang="en-US"/>
          </a:p>
        </p:txBody>
      </p:sp>
    </p:spTree>
    <p:extLst>
      <p:ext uri="{BB962C8B-B14F-4D97-AF65-F5344CB8AC3E}">
        <p14:creationId xmlns:p14="http://schemas.microsoft.com/office/powerpoint/2010/main" val="221452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summer I completed an internship at Amazon, designing and building a novel customer-facing system.  A large focus throughout my internship was on the design and experience the customers would have with the system.  It needed to subtly capture their attention, and the interaction had to be quick and easy.  </a:t>
            </a:r>
          </a:p>
          <a:p>
            <a:endParaRPr lang="en-US" dirty="0"/>
          </a:p>
          <a:p>
            <a:r>
              <a:rPr lang="en-US" dirty="0"/>
              <a:t>My project required collaboration with many stakeholders to be successful.  First is with Designers, to determine the sort of user experience and usability this would require.  Another is with engineering, to determine what is actually possible.  And finally with Leadership, from technical PMs to business PMs to decide how this will be utilized.  It even went all the way up to the Vice Presidents of Amazon Books and Kindle Content, to draw enthusiasm in this project’s new idea.  None of this would have been possible without the level of dedication Amazon has to the customer experience its platform.</a:t>
            </a:r>
          </a:p>
          <a:p>
            <a:endParaRPr lang="en-US" dirty="0"/>
          </a:p>
          <a:p>
            <a:r>
              <a:rPr lang="en-US" dirty="0"/>
              <a:t>I try my hardest in all new endeavors to maintain good user experiences in what I make.  It is important to me because I am also a user, and I am tired of the poor experiences afforded by many systems today.</a:t>
            </a:r>
          </a:p>
        </p:txBody>
      </p:sp>
      <p:sp>
        <p:nvSpPr>
          <p:cNvPr id="4" name="Slide Number Placeholder 3"/>
          <p:cNvSpPr>
            <a:spLocks noGrp="1"/>
          </p:cNvSpPr>
          <p:nvPr>
            <p:ph type="sldNum" sz="quarter" idx="5"/>
          </p:nvPr>
        </p:nvSpPr>
        <p:spPr/>
        <p:txBody>
          <a:bodyPr/>
          <a:lstStyle/>
          <a:p>
            <a:fld id="{BD509A17-36A2-4A78-8F49-13BCC8A8707B}" type="slidenum">
              <a:rPr lang="en-US" smtClean="0"/>
              <a:t>7</a:t>
            </a:fld>
            <a:endParaRPr lang="en-US"/>
          </a:p>
        </p:txBody>
      </p:sp>
    </p:spTree>
    <p:extLst>
      <p:ext uri="{BB962C8B-B14F-4D97-AF65-F5344CB8AC3E}">
        <p14:creationId xmlns:p14="http://schemas.microsoft.com/office/powerpoint/2010/main" val="57154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Usability is just as important, if not more important than the overall functionality of anything you create.  </a:t>
            </a:r>
          </a:p>
          <a:p>
            <a:endParaRPr lang="en-US" dirty="0"/>
          </a:p>
          <a:p>
            <a:r>
              <a:rPr lang="en-US" dirty="0"/>
              <a:t>When you are designing anything, think about the user you are working for.  Always.</a:t>
            </a:r>
          </a:p>
          <a:p>
            <a:endParaRPr lang="en-US" dirty="0"/>
          </a:p>
          <a:p>
            <a:r>
              <a:rPr lang="en-US" dirty="0"/>
              <a:t>Prototype before you build, and get feedback from people not already educated in your system.</a:t>
            </a:r>
          </a:p>
          <a:p>
            <a:endParaRPr lang="en-US" dirty="0"/>
          </a:p>
          <a:p>
            <a:r>
              <a:rPr lang="en-US" dirty="0"/>
              <a:t>Keep the design loop open.  Iterate on feedback you receive as you develop.  Keep an attitude towards always improving.</a:t>
            </a:r>
          </a:p>
          <a:p>
            <a:endParaRPr lang="en-US" dirty="0"/>
          </a:p>
          <a:p>
            <a:r>
              <a:rPr lang="en-US" dirty="0"/>
              <a:t>Collaborate with people who think differently.  The more diversity your collaboration provides, the better experience you will create.</a:t>
            </a:r>
          </a:p>
          <a:p>
            <a:endParaRPr lang="en-US" dirty="0"/>
          </a:p>
          <a:p>
            <a:r>
              <a:rPr lang="en-US" dirty="0"/>
              <a:t>Just remember that there is no one right answer, which is why you must think critically, keep an open mind, and collaborate with people who think and perceive different from you.  I hope what I shared with you gives you some inspiration to step up and take charge of creating better user experiences in your future.</a:t>
            </a:r>
          </a:p>
        </p:txBody>
      </p:sp>
      <p:sp>
        <p:nvSpPr>
          <p:cNvPr id="4" name="Slide Number Placeholder 3"/>
          <p:cNvSpPr>
            <a:spLocks noGrp="1"/>
          </p:cNvSpPr>
          <p:nvPr>
            <p:ph type="sldNum" sz="quarter" idx="5"/>
          </p:nvPr>
        </p:nvSpPr>
        <p:spPr/>
        <p:txBody>
          <a:bodyPr/>
          <a:lstStyle/>
          <a:p>
            <a:fld id="{BD509A17-36A2-4A78-8F49-13BCC8A8707B}" type="slidenum">
              <a:rPr lang="en-US" smtClean="0"/>
              <a:t>8</a:t>
            </a:fld>
            <a:endParaRPr lang="en-US"/>
          </a:p>
        </p:txBody>
      </p:sp>
    </p:spTree>
    <p:extLst>
      <p:ext uri="{BB962C8B-B14F-4D97-AF65-F5344CB8AC3E}">
        <p14:creationId xmlns:p14="http://schemas.microsoft.com/office/powerpoint/2010/main" val="75039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4/1/2020</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4/1/2020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4/1/2020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4/1/2020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4/1/2020</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2CE8-A92B-4949-8C7E-0BD6B754A298}"/>
              </a:ext>
            </a:extLst>
          </p:cNvPr>
          <p:cNvSpPr>
            <a:spLocks noGrp="1"/>
          </p:cNvSpPr>
          <p:nvPr>
            <p:ph type="ctrTitle"/>
          </p:nvPr>
        </p:nvSpPr>
        <p:spPr/>
        <p:txBody>
          <a:bodyPr/>
          <a:lstStyle/>
          <a:p>
            <a:r>
              <a:rPr lang="en-US" dirty="0"/>
              <a:t>User Experience</a:t>
            </a:r>
            <a:br>
              <a:rPr lang="en-US" dirty="0"/>
            </a:br>
            <a:r>
              <a:rPr lang="en-US" sz="3600" dirty="0"/>
              <a:t>A Critical Requirement in System Design</a:t>
            </a:r>
            <a:endParaRPr lang="en-US" dirty="0"/>
          </a:p>
        </p:txBody>
      </p:sp>
      <p:sp>
        <p:nvSpPr>
          <p:cNvPr id="3" name="Subtitle 2">
            <a:extLst>
              <a:ext uri="{FF2B5EF4-FFF2-40B4-BE49-F238E27FC236}">
                <a16:creationId xmlns:a16="http://schemas.microsoft.com/office/drawing/2014/main" id="{3DD2CABE-5C4B-4FE4-9A3A-75F422E26988}"/>
              </a:ext>
            </a:extLst>
          </p:cNvPr>
          <p:cNvSpPr>
            <a:spLocks noGrp="1"/>
          </p:cNvSpPr>
          <p:nvPr>
            <p:ph type="subTitle" idx="1"/>
          </p:nvPr>
        </p:nvSpPr>
        <p:spPr/>
        <p:txBody>
          <a:bodyPr/>
          <a:lstStyle/>
          <a:p>
            <a:r>
              <a:rPr lang="en-US" dirty="0"/>
              <a:t>Austin Frownfelter</a:t>
            </a:r>
          </a:p>
        </p:txBody>
      </p:sp>
      <p:pic>
        <p:nvPicPr>
          <p:cNvPr id="5" name="Audio 4">
            <a:hlinkClick r:id="" action="ppaction://media"/>
            <a:extLst>
              <a:ext uri="{FF2B5EF4-FFF2-40B4-BE49-F238E27FC236}">
                <a16:creationId xmlns:a16="http://schemas.microsoft.com/office/drawing/2014/main" id="{EAEA7B7E-064E-4CFC-9D2F-FABD1464E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9886802"/>
      </p:ext>
    </p:extLst>
  </p:cSld>
  <p:clrMapOvr>
    <a:masterClrMapping/>
  </p:clrMapOvr>
  <mc:AlternateContent xmlns:mc="http://schemas.openxmlformats.org/markup-compatibility/2006">
    <mc:Choice xmlns:p14="http://schemas.microsoft.com/office/powerpoint/2010/main" Requires="p14">
      <p:transition spd="slow" p14:dur="2000" advTm="8255"/>
    </mc:Choice>
    <mc:Fallback>
      <p:transition spd="slow" advTm="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F8126-E069-4961-9429-4CE4B447FB08}"/>
              </a:ext>
            </a:extLst>
          </p:cNvPr>
          <p:cNvSpPr>
            <a:spLocks noGrp="1"/>
          </p:cNvSpPr>
          <p:nvPr>
            <p:ph type="title"/>
          </p:nvPr>
        </p:nvSpPr>
        <p:spPr/>
        <p:txBody>
          <a:bodyPr/>
          <a:lstStyle/>
          <a:p>
            <a:r>
              <a:rPr lang="en-US" dirty="0"/>
              <a:t>Usability</a:t>
            </a:r>
          </a:p>
        </p:txBody>
      </p:sp>
      <p:sp>
        <p:nvSpPr>
          <p:cNvPr id="3" name="Content Placeholder 2">
            <a:extLst>
              <a:ext uri="{FF2B5EF4-FFF2-40B4-BE49-F238E27FC236}">
                <a16:creationId xmlns:a16="http://schemas.microsoft.com/office/drawing/2014/main" id="{2DD5E4C0-33EA-4E88-954B-E4DBF2A4E70D}"/>
              </a:ext>
            </a:extLst>
          </p:cNvPr>
          <p:cNvSpPr>
            <a:spLocks noGrp="1"/>
          </p:cNvSpPr>
          <p:nvPr>
            <p:ph idx="1"/>
          </p:nvPr>
        </p:nvSpPr>
        <p:spPr/>
        <p:txBody>
          <a:bodyPr>
            <a:normAutofit/>
          </a:bodyPr>
          <a:lstStyle/>
          <a:p>
            <a:pPr>
              <a:lnSpc>
                <a:spcPct val="200000"/>
              </a:lnSpc>
            </a:pPr>
            <a:r>
              <a:rPr lang="en-US" sz="2400" dirty="0"/>
              <a:t>Loosely, think “User-friendly”</a:t>
            </a:r>
          </a:p>
          <a:p>
            <a:pPr>
              <a:lnSpc>
                <a:spcPct val="200000"/>
              </a:lnSpc>
            </a:pPr>
            <a:r>
              <a:rPr lang="en-US" sz="2400" dirty="0"/>
              <a:t>Ease of use and learnability of a system</a:t>
            </a:r>
          </a:p>
          <a:p>
            <a:pPr>
              <a:lnSpc>
                <a:spcPct val="200000"/>
              </a:lnSpc>
            </a:pPr>
            <a:r>
              <a:rPr lang="en-US" sz="2400" dirty="0"/>
              <a:t>Effectiveness, Efficiency, and Satisfaction [1]</a:t>
            </a:r>
          </a:p>
        </p:txBody>
      </p:sp>
      <p:pic>
        <p:nvPicPr>
          <p:cNvPr id="7" name="Audio 6">
            <a:hlinkClick r:id="" action="ppaction://media"/>
            <a:extLst>
              <a:ext uri="{FF2B5EF4-FFF2-40B4-BE49-F238E27FC236}">
                <a16:creationId xmlns:a16="http://schemas.microsoft.com/office/drawing/2014/main" id="{08682735-CE6C-4133-BCBD-CED5FE9BDE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3287701"/>
      </p:ext>
    </p:extLst>
  </p:cSld>
  <p:clrMapOvr>
    <a:masterClrMapping/>
  </p:clrMapOvr>
  <mc:AlternateContent xmlns:mc="http://schemas.openxmlformats.org/markup-compatibility/2006">
    <mc:Choice xmlns:p14="http://schemas.microsoft.com/office/powerpoint/2010/main" Requires="p14">
      <p:transition spd="slow" p14:dur="2000" advTm="20533"/>
    </mc:Choice>
    <mc:Fallback>
      <p:transition spd="slow" advTm="2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490-A8E4-4163-9388-A9177CC47F60}"/>
              </a:ext>
            </a:extLst>
          </p:cNvPr>
          <p:cNvSpPr>
            <a:spLocks noGrp="1"/>
          </p:cNvSpPr>
          <p:nvPr>
            <p:ph type="title"/>
          </p:nvPr>
        </p:nvSpPr>
        <p:spPr/>
        <p:txBody>
          <a:bodyPr/>
          <a:lstStyle/>
          <a:p>
            <a:r>
              <a:rPr lang="en-US" i="1" dirty="0"/>
              <a:t>Not</a:t>
            </a:r>
            <a:r>
              <a:rPr lang="en-US" dirty="0"/>
              <a:t> </a:t>
            </a:r>
            <a:r>
              <a:rPr lang="en-US" i="1" dirty="0"/>
              <a:t>Just </a:t>
            </a:r>
            <a:r>
              <a:rPr lang="en-US" dirty="0"/>
              <a:t>Functionality</a:t>
            </a:r>
            <a:endParaRPr lang="en-US" i="1" dirty="0"/>
          </a:p>
        </p:txBody>
      </p:sp>
      <p:sp>
        <p:nvSpPr>
          <p:cNvPr id="3" name="Content Placeholder 2">
            <a:extLst>
              <a:ext uri="{FF2B5EF4-FFF2-40B4-BE49-F238E27FC236}">
                <a16:creationId xmlns:a16="http://schemas.microsoft.com/office/drawing/2014/main" id="{CB37F1A0-DD68-45B2-8316-15EFAC1C6496}"/>
              </a:ext>
            </a:extLst>
          </p:cNvPr>
          <p:cNvSpPr>
            <a:spLocks noGrp="1"/>
          </p:cNvSpPr>
          <p:nvPr>
            <p:ph idx="1"/>
          </p:nvPr>
        </p:nvSpPr>
        <p:spPr/>
        <p:txBody>
          <a:bodyPr>
            <a:normAutofit/>
          </a:bodyPr>
          <a:lstStyle/>
          <a:p>
            <a:r>
              <a:rPr lang="en-US" sz="2400" dirty="0"/>
              <a:t>Functionality – Whether a system is able to perform a function</a:t>
            </a:r>
          </a:p>
          <a:p>
            <a:r>
              <a:rPr lang="en-US" sz="2400" i="1" dirty="0"/>
              <a:t>That you can do it</a:t>
            </a:r>
            <a:r>
              <a:rPr lang="en-US" sz="2400" dirty="0"/>
              <a:t> versus </a:t>
            </a:r>
            <a:r>
              <a:rPr lang="en-US" sz="2400" i="1" dirty="0"/>
              <a:t>How you can do it</a:t>
            </a:r>
            <a:endParaRPr lang="en-US" sz="2400" dirty="0"/>
          </a:p>
          <a:p>
            <a:endParaRPr lang="en-US" sz="2400" i="1" dirty="0"/>
          </a:p>
          <a:p>
            <a:r>
              <a:rPr lang="en-US" sz="2400" dirty="0"/>
              <a:t>Example: Calculators</a:t>
            </a:r>
          </a:p>
          <a:p>
            <a:pPr lvl="1"/>
            <a:r>
              <a:rPr lang="en-US" sz="2000" dirty="0"/>
              <a:t>Both are equally functional</a:t>
            </a:r>
          </a:p>
          <a:p>
            <a:pPr lvl="1"/>
            <a:r>
              <a:rPr lang="en-US" sz="2000" dirty="0"/>
              <a:t>Which is more usable?</a:t>
            </a:r>
            <a:endParaRPr lang="en-US" sz="1800" dirty="0"/>
          </a:p>
        </p:txBody>
      </p:sp>
      <p:pic>
        <p:nvPicPr>
          <p:cNvPr id="4" name="Picture 3">
            <a:extLst>
              <a:ext uri="{FF2B5EF4-FFF2-40B4-BE49-F238E27FC236}">
                <a16:creationId xmlns:a16="http://schemas.microsoft.com/office/drawing/2014/main" id="{50FE335B-8361-4DF9-9787-6DB5095D9FE5}"/>
              </a:ext>
            </a:extLst>
          </p:cNvPr>
          <p:cNvPicPr>
            <a:picLocks noChangeAspect="1"/>
          </p:cNvPicPr>
          <p:nvPr/>
        </p:nvPicPr>
        <p:blipFill>
          <a:blip r:embed="rId5"/>
          <a:stretch>
            <a:fillRect/>
          </a:stretch>
        </p:blipFill>
        <p:spPr>
          <a:xfrm>
            <a:off x="5862410" y="4693722"/>
            <a:ext cx="1929081" cy="934398"/>
          </a:xfrm>
          <a:prstGeom prst="rect">
            <a:avLst/>
          </a:prstGeom>
        </p:spPr>
      </p:pic>
      <p:pic>
        <p:nvPicPr>
          <p:cNvPr id="5" name="Picture 4">
            <a:extLst>
              <a:ext uri="{FF2B5EF4-FFF2-40B4-BE49-F238E27FC236}">
                <a16:creationId xmlns:a16="http://schemas.microsoft.com/office/drawing/2014/main" id="{974ED539-5315-46B1-8A2D-DD04ACFEA17A}"/>
              </a:ext>
            </a:extLst>
          </p:cNvPr>
          <p:cNvPicPr>
            <a:picLocks noChangeAspect="1"/>
          </p:cNvPicPr>
          <p:nvPr/>
        </p:nvPicPr>
        <p:blipFill>
          <a:blip r:embed="rId6"/>
          <a:stretch>
            <a:fillRect/>
          </a:stretch>
        </p:blipFill>
        <p:spPr>
          <a:xfrm>
            <a:off x="8424583" y="3746287"/>
            <a:ext cx="1559033" cy="2433850"/>
          </a:xfrm>
          <a:prstGeom prst="rect">
            <a:avLst/>
          </a:prstGeom>
        </p:spPr>
      </p:pic>
      <p:pic>
        <p:nvPicPr>
          <p:cNvPr id="8" name="Audio 7">
            <a:hlinkClick r:id="" action="ppaction://media"/>
            <a:extLst>
              <a:ext uri="{FF2B5EF4-FFF2-40B4-BE49-F238E27FC236}">
                <a16:creationId xmlns:a16="http://schemas.microsoft.com/office/drawing/2014/main" id="{74C691AF-F027-4030-A40A-EFF94933AE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8977537"/>
      </p:ext>
    </p:extLst>
  </p:cSld>
  <p:clrMapOvr>
    <a:masterClrMapping/>
  </p:clrMapOvr>
  <mc:AlternateContent xmlns:mc="http://schemas.openxmlformats.org/markup-compatibility/2006">
    <mc:Choice xmlns:p14="http://schemas.microsoft.com/office/powerpoint/2010/main" Requires="p14">
      <p:transition spd="slow" p14:dur="2000" advTm="145888"/>
    </mc:Choice>
    <mc:Fallback>
      <p:transition spd="slow" advTm="14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A4BA-3A4D-4E37-841E-63208D03CF74}"/>
              </a:ext>
            </a:extLst>
          </p:cNvPr>
          <p:cNvSpPr>
            <a:spLocks noGrp="1"/>
          </p:cNvSpPr>
          <p:nvPr>
            <p:ph type="title"/>
          </p:nvPr>
        </p:nvSpPr>
        <p:spPr/>
        <p:txBody>
          <a:bodyPr/>
          <a:lstStyle/>
          <a:p>
            <a:r>
              <a:rPr lang="en-US" dirty="0"/>
              <a:t>User Experience (UX)</a:t>
            </a:r>
          </a:p>
        </p:txBody>
      </p:sp>
      <p:sp>
        <p:nvSpPr>
          <p:cNvPr id="3" name="Content Placeholder 2">
            <a:extLst>
              <a:ext uri="{FF2B5EF4-FFF2-40B4-BE49-F238E27FC236}">
                <a16:creationId xmlns:a16="http://schemas.microsoft.com/office/drawing/2014/main" id="{8722DD16-D2C4-491C-B24F-425C913C7353}"/>
              </a:ext>
            </a:extLst>
          </p:cNvPr>
          <p:cNvSpPr>
            <a:spLocks noGrp="1"/>
          </p:cNvSpPr>
          <p:nvPr>
            <p:ph idx="1"/>
          </p:nvPr>
        </p:nvSpPr>
        <p:spPr/>
        <p:txBody>
          <a:bodyPr>
            <a:normAutofit/>
          </a:bodyPr>
          <a:lstStyle/>
          <a:p>
            <a:r>
              <a:rPr lang="en-US" sz="2400" dirty="0"/>
              <a:t>What is the experience offered to the user?</a:t>
            </a:r>
          </a:p>
          <a:p>
            <a:r>
              <a:rPr lang="en-US" sz="2400" dirty="0"/>
              <a:t>Emotion drives UX [3]</a:t>
            </a:r>
          </a:p>
          <a:p>
            <a:pPr lvl="1"/>
            <a:r>
              <a:rPr lang="en-US" sz="2000" dirty="0"/>
              <a:t>And consequently adoption of your system</a:t>
            </a:r>
          </a:p>
          <a:p>
            <a:r>
              <a:rPr lang="en-US" sz="2400" dirty="0"/>
              <a:t>“Everything we do and think is tinged with emotion”, which “plays a critical role in our daily lives” [2]</a:t>
            </a:r>
          </a:p>
          <a:p>
            <a:r>
              <a:rPr lang="en-US" sz="2400" dirty="0"/>
              <a:t>In study on Facebook, the most-used features were those that created the better experiences [2]</a:t>
            </a:r>
          </a:p>
        </p:txBody>
      </p:sp>
      <p:pic>
        <p:nvPicPr>
          <p:cNvPr id="5" name="Audio 4">
            <a:hlinkClick r:id="" action="ppaction://media"/>
            <a:extLst>
              <a:ext uri="{FF2B5EF4-FFF2-40B4-BE49-F238E27FC236}">
                <a16:creationId xmlns:a16="http://schemas.microsoft.com/office/drawing/2014/main" id="{F52094CE-6541-45B9-88FA-420280374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1635430"/>
      </p:ext>
    </p:extLst>
  </p:cSld>
  <p:clrMapOvr>
    <a:masterClrMapping/>
  </p:clrMapOvr>
  <mc:AlternateContent xmlns:mc="http://schemas.openxmlformats.org/markup-compatibility/2006">
    <mc:Choice xmlns:p14="http://schemas.microsoft.com/office/powerpoint/2010/main" Requires="p14">
      <p:transition spd="slow" p14:dur="2000" advTm="87062"/>
    </mc:Choice>
    <mc:Fallback>
      <p:transition spd="slow" advTm="8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6021D-073F-4D88-B6B8-86A725B16F2B}"/>
              </a:ext>
            </a:extLst>
          </p:cNvPr>
          <p:cNvSpPr>
            <a:spLocks noGrp="1"/>
          </p:cNvSpPr>
          <p:nvPr>
            <p:ph type="title"/>
          </p:nvPr>
        </p:nvSpPr>
        <p:spPr/>
        <p:txBody>
          <a:bodyPr/>
          <a:lstStyle/>
          <a:p>
            <a:r>
              <a:rPr lang="en-US" dirty="0"/>
              <a:t>Usability Methods (of yore)</a:t>
            </a:r>
          </a:p>
        </p:txBody>
      </p:sp>
      <p:sp>
        <p:nvSpPr>
          <p:cNvPr id="3" name="Content Placeholder 2">
            <a:extLst>
              <a:ext uri="{FF2B5EF4-FFF2-40B4-BE49-F238E27FC236}">
                <a16:creationId xmlns:a16="http://schemas.microsoft.com/office/drawing/2014/main" id="{658C525F-E579-4267-A9BF-748AF7A5FCDE}"/>
              </a:ext>
            </a:extLst>
          </p:cNvPr>
          <p:cNvSpPr>
            <a:spLocks noGrp="1"/>
          </p:cNvSpPr>
          <p:nvPr>
            <p:ph idx="1"/>
          </p:nvPr>
        </p:nvSpPr>
        <p:spPr/>
        <p:txBody>
          <a:bodyPr>
            <a:normAutofit/>
          </a:bodyPr>
          <a:lstStyle/>
          <a:p>
            <a:r>
              <a:rPr lang="en-US" sz="2400" dirty="0"/>
              <a:t>Heuristic evaluation (Nielsen 1994b)</a:t>
            </a:r>
          </a:p>
          <a:p>
            <a:pPr lvl="1"/>
            <a:r>
              <a:rPr lang="en-US" sz="2000" dirty="0"/>
              <a:t>When applied to Facebook, only 2 of the 10 are adhered to.  4 failures were major problems. [2]</a:t>
            </a:r>
          </a:p>
          <a:p>
            <a:r>
              <a:rPr lang="en-US" sz="2400" dirty="0"/>
              <a:t>“Rule of Thumb” - generalization is practically impossible</a:t>
            </a:r>
          </a:p>
          <a:p>
            <a:r>
              <a:rPr lang="en-US" sz="2400" dirty="0"/>
              <a:t>“No cohesive theory of experience exists for the design community” [3]</a:t>
            </a:r>
          </a:p>
          <a:p>
            <a:r>
              <a:rPr lang="en-US" sz="2400" dirty="0"/>
              <a:t>Call for new holistic approach to usability design</a:t>
            </a:r>
          </a:p>
        </p:txBody>
      </p:sp>
      <p:pic>
        <p:nvPicPr>
          <p:cNvPr id="5" name="Audio 4">
            <a:hlinkClick r:id="" action="ppaction://media"/>
            <a:extLst>
              <a:ext uri="{FF2B5EF4-FFF2-40B4-BE49-F238E27FC236}">
                <a16:creationId xmlns:a16="http://schemas.microsoft.com/office/drawing/2014/main" id="{FF032B36-61F5-422D-B302-C134EF3F2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914960"/>
      </p:ext>
    </p:extLst>
  </p:cSld>
  <p:clrMapOvr>
    <a:masterClrMapping/>
  </p:clrMapOvr>
  <mc:AlternateContent xmlns:mc="http://schemas.openxmlformats.org/markup-compatibility/2006">
    <mc:Choice xmlns:p14="http://schemas.microsoft.com/office/powerpoint/2010/main" Requires="p14">
      <p:transition spd="slow" p14:dur="2000" advTm="46556"/>
    </mc:Choice>
    <mc:Fallback>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1909-4146-4ED2-8D9F-6E594359A8CC}"/>
              </a:ext>
            </a:extLst>
          </p:cNvPr>
          <p:cNvSpPr>
            <a:spLocks noGrp="1"/>
          </p:cNvSpPr>
          <p:nvPr>
            <p:ph type="title"/>
          </p:nvPr>
        </p:nvSpPr>
        <p:spPr/>
        <p:txBody>
          <a:bodyPr/>
          <a:lstStyle/>
          <a:p>
            <a:r>
              <a:rPr lang="en-US" dirty="0"/>
              <a:t>A New Framework</a:t>
            </a:r>
          </a:p>
        </p:txBody>
      </p:sp>
      <p:sp>
        <p:nvSpPr>
          <p:cNvPr id="3" name="Content Placeholder 2">
            <a:extLst>
              <a:ext uri="{FF2B5EF4-FFF2-40B4-BE49-F238E27FC236}">
                <a16:creationId xmlns:a16="http://schemas.microsoft.com/office/drawing/2014/main" id="{017B8A36-3384-4920-A300-22B95FDF2576}"/>
              </a:ext>
            </a:extLst>
          </p:cNvPr>
          <p:cNvSpPr>
            <a:spLocks noGrp="1"/>
          </p:cNvSpPr>
          <p:nvPr>
            <p:ph idx="1"/>
          </p:nvPr>
        </p:nvSpPr>
        <p:spPr/>
        <p:txBody>
          <a:bodyPr/>
          <a:lstStyle/>
          <a:p>
            <a:r>
              <a:rPr lang="en-US" dirty="0" err="1"/>
              <a:t>Forlizzi</a:t>
            </a:r>
            <a:r>
              <a:rPr lang="en-US" dirty="0"/>
              <a:t> and </a:t>
            </a:r>
            <a:r>
              <a:rPr lang="en-US" dirty="0" err="1"/>
              <a:t>Battarbee</a:t>
            </a:r>
            <a:r>
              <a:rPr lang="en-US" dirty="0"/>
              <a:t> [3] propose a framework that “explains how product interactions unfold and how emotion and experience is evoked”</a:t>
            </a:r>
          </a:p>
          <a:p>
            <a:pPr lvl="1"/>
            <a:r>
              <a:rPr lang="en-US" dirty="0"/>
              <a:t>“Product-centered models”</a:t>
            </a:r>
          </a:p>
          <a:p>
            <a:pPr lvl="1"/>
            <a:r>
              <a:rPr lang="en-US" dirty="0"/>
              <a:t>“User-centered models”</a:t>
            </a:r>
          </a:p>
          <a:p>
            <a:pPr lvl="1"/>
            <a:r>
              <a:rPr lang="en-US" dirty="0"/>
              <a:t>Gap-bridging “Interaction-centered models”</a:t>
            </a:r>
          </a:p>
          <a:p>
            <a:r>
              <a:rPr lang="en-US" dirty="0"/>
              <a:t>“Users need to attain fluency with the product early on, to ensure that they will continue to use the product and not abandon it in frustration.” [3]</a:t>
            </a:r>
          </a:p>
          <a:p>
            <a:pPr lvl="1"/>
            <a:r>
              <a:rPr lang="en-US" dirty="0"/>
              <a:t>Minimal “ramp-up” time to learn, and should be rewarding from the start.</a:t>
            </a:r>
          </a:p>
          <a:p>
            <a:r>
              <a:rPr lang="en-US" dirty="0"/>
              <a:t>Once interactions and experiences are considered and generated, research can be done</a:t>
            </a:r>
          </a:p>
          <a:p>
            <a:pPr lvl="1"/>
            <a:r>
              <a:rPr lang="en-US" dirty="0"/>
              <a:t>In Software Engineering, this relates to A/B testing</a:t>
            </a:r>
          </a:p>
        </p:txBody>
      </p:sp>
      <p:pic>
        <p:nvPicPr>
          <p:cNvPr id="5" name="Audio 4">
            <a:hlinkClick r:id="" action="ppaction://media"/>
            <a:extLst>
              <a:ext uri="{FF2B5EF4-FFF2-40B4-BE49-F238E27FC236}">
                <a16:creationId xmlns:a16="http://schemas.microsoft.com/office/drawing/2014/main" id="{277D9D18-3881-44D8-8FCC-95BAE57EA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526145"/>
      </p:ext>
    </p:extLst>
  </p:cSld>
  <p:clrMapOvr>
    <a:masterClrMapping/>
  </p:clrMapOvr>
  <mc:AlternateContent xmlns:mc="http://schemas.openxmlformats.org/markup-compatibility/2006">
    <mc:Choice xmlns:p14="http://schemas.microsoft.com/office/powerpoint/2010/main" Requires="p14">
      <p:transition spd="slow" p14:dur="2000" advTm="75258"/>
    </mc:Choice>
    <mc:Fallback>
      <p:transition spd="slow" advTm="7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B8D0-59CF-49DC-B531-42706A0F6E32}"/>
              </a:ext>
            </a:extLst>
          </p:cNvPr>
          <p:cNvSpPr>
            <a:spLocks noGrp="1"/>
          </p:cNvSpPr>
          <p:nvPr>
            <p:ph type="title"/>
          </p:nvPr>
        </p:nvSpPr>
        <p:spPr/>
        <p:txBody>
          <a:bodyPr/>
          <a:lstStyle/>
          <a:p>
            <a:r>
              <a:rPr lang="en-US" dirty="0"/>
              <a:t>My Experience in UX</a:t>
            </a:r>
          </a:p>
        </p:txBody>
      </p:sp>
      <p:sp>
        <p:nvSpPr>
          <p:cNvPr id="3" name="Content Placeholder 2">
            <a:extLst>
              <a:ext uri="{FF2B5EF4-FFF2-40B4-BE49-F238E27FC236}">
                <a16:creationId xmlns:a16="http://schemas.microsoft.com/office/drawing/2014/main" id="{F6BB24EE-A890-4CFF-A447-48ADBB469CEB}"/>
              </a:ext>
            </a:extLst>
          </p:cNvPr>
          <p:cNvSpPr>
            <a:spLocks noGrp="1"/>
          </p:cNvSpPr>
          <p:nvPr>
            <p:ph idx="1"/>
          </p:nvPr>
        </p:nvSpPr>
        <p:spPr/>
        <p:txBody>
          <a:bodyPr>
            <a:normAutofit/>
          </a:bodyPr>
          <a:lstStyle/>
          <a:p>
            <a:r>
              <a:rPr lang="en-US" sz="2400" dirty="0"/>
              <a:t>Customer-facing system at Amazon</a:t>
            </a:r>
          </a:p>
          <a:p>
            <a:r>
              <a:rPr lang="en-US" sz="2400" dirty="0"/>
              <a:t>Quick interaction</a:t>
            </a:r>
          </a:p>
          <a:p>
            <a:pPr lvl="1"/>
            <a:r>
              <a:rPr lang="en-US" sz="2000" dirty="0"/>
              <a:t>Easy</a:t>
            </a:r>
          </a:p>
          <a:p>
            <a:pPr lvl="1"/>
            <a:r>
              <a:rPr lang="en-US" sz="2000" dirty="0"/>
              <a:t>Seamless</a:t>
            </a:r>
          </a:p>
          <a:p>
            <a:pPr lvl="1"/>
            <a:r>
              <a:rPr lang="en-US" sz="2000" dirty="0"/>
              <a:t>Attention-grabbing</a:t>
            </a:r>
          </a:p>
          <a:p>
            <a:r>
              <a:rPr lang="en-US" sz="2400" dirty="0"/>
              <a:t>Collaboration with many stakeholders</a:t>
            </a:r>
          </a:p>
          <a:p>
            <a:pPr lvl="1"/>
            <a:r>
              <a:rPr lang="en-US" sz="2000" dirty="0"/>
              <a:t>Engineering</a:t>
            </a:r>
          </a:p>
          <a:p>
            <a:pPr lvl="1"/>
            <a:r>
              <a:rPr lang="en-US" sz="2000" dirty="0"/>
              <a:t>Design</a:t>
            </a:r>
          </a:p>
          <a:p>
            <a:pPr lvl="1"/>
            <a:r>
              <a:rPr lang="en-US" sz="2000" dirty="0"/>
              <a:t>Leadership</a:t>
            </a:r>
          </a:p>
          <a:p>
            <a:r>
              <a:rPr lang="en-US" sz="2200" dirty="0"/>
              <a:t>I strive to make the world a better experience</a:t>
            </a:r>
          </a:p>
        </p:txBody>
      </p:sp>
      <p:pic>
        <p:nvPicPr>
          <p:cNvPr id="4" name="Audio 3">
            <a:hlinkClick r:id="" action="ppaction://media"/>
            <a:extLst>
              <a:ext uri="{FF2B5EF4-FFF2-40B4-BE49-F238E27FC236}">
                <a16:creationId xmlns:a16="http://schemas.microsoft.com/office/drawing/2014/main" id="{95F7EBCB-41AC-40C3-9774-8258FCDE6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2679135"/>
      </p:ext>
    </p:extLst>
  </p:cSld>
  <p:clrMapOvr>
    <a:masterClrMapping/>
  </p:clrMapOvr>
  <mc:AlternateContent xmlns:mc="http://schemas.openxmlformats.org/markup-compatibility/2006">
    <mc:Choice xmlns:p14="http://schemas.microsoft.com/office/powerpoint/2010/main" Requires="p14">
      <p:transition spd="slow" p14:dur="2000" advTm="76804"/>
    </mc:Choice>
    <mc:Fallback>
      <p:transition spd="slow" advTm="7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A5E7-29B6-4C32-B88D-94385C07DDB1}"/>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7993377C-ABC4-485E-A34E-FEEABE46F91D}"/>
              </a:ext>
            </a:extLst>
          </p:cNvPr>
          <p:cNvSpPr>
            <a:spLocks noGrp="1"/>
          </p:cNvSpPr>
          <p:nvPr>
            <p:ph idx="1"/>
          </p:nvPr>
        </p:nvSpPr>
        <p:spPr/>
        <p:txBody>
          <a:bodyPr/>
          <a:lstStyle/>
          <a:p>
            <a:r>
              <a:rPr lang="en-US" sz="2400" dirty="0"/>
              <a:t>Usability is important!</a:t>
            </a:r>
          </a:p>
          <a:p>
            <a:r>
              <a:rPr lang="en-US" sz="2400" dirty="0"/>
              <a:t>Think about the user. Always.</a:t>
            </a:r>
          </a:p>
          <a:p>
            <a:r>
              <a:rPr lang="en-US" sz="2400" dirty="0"/>
              <a:t>Prototype, and feedback from new users</a:t>
            </a:r>
          </a:p>
          <a:p>
            <a:r>
              <a:rPr lang="en-US" sz="2400" dirty="0"/>
              <a:t>Keep the design loop open – always improve</a:t>
            </a:r>
          </a:p>
          <a:p>
            <a:r>
              <a:rPr lang="en-US" sz="2400" dirty="0"/>
              <a:t>Collaborate with other, not-likeminded individuals</a:t>
            </a:r>
          </a:p>
          <a:p>
            <a:endParaRPr lang="en-US" dirty="0"/>
          </a:p>
        </p:txBody>
      </p:sp>
      <p:pic>
        <p:nvPicPr>
          <p:cNvPr id="5" name="Audio 4">
            <a:hlinkClick r:id="" action="ppaction://media"/>
            <a:extLst>
              <a:ext uri="{FF2B5EF4-FFF2-40B4-BE49-F238E27FC236}">
                <a16:creationId xmlns:a16="http://schemas.microsoft.com/office/drawing/2014/main" id="{06274A04-ADEC-409B-A53F-BBCB1E284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6326156"/>
      </p:ext>
    </p:extLst>
  </p:cSld>
  <p:clrMapOvr>
    <a:masterClrMapping/>
  </p:clrMapOvr>
  <mc:AlternateContent xmlns:mc="http://schemas.openxmlformats.org/markup-compatibility/2006">
    <mc:Choice xmlns:p14="http://schemas.microsoft.com/office/powerpoint/2010/main" Requires="p14">
      <p:transition spd="slow" p14:dur="2000" advTm="55284"/>
    </mc:Choice>
    <mc:Fallback>
      <p:transition spd="slow" advTm="5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19EC-80DF-4872-B6FE-15E76DACF1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1A1DC-53FF-486E-9643-143FE863B843}"/>
              </a:ext>
            </a:extLst>
          </p:cNvPr>
          <p:cNvSpPr>
            <a:spLocks noGrp="1"/>
          </p:cNvSpPr>
          <p:nvPr>
            <p:ph idx="1"/>
          </p:nvPr>
        </p:nvSpPr>
        <p:spPr/>
        <p:txBody>
          <a:bodyPr/>
          <a:lstStyle/>
          <a:p>
            <a:r>
              <a:rPr lang="en-US" dirty="0"/>
              <a:t>[1] Ergonomic Requirements for Office Work with Visual Display Terminals, ISO 9241-11, ISO, Geneva, 1998.</a:t>
            </a:r>
          </a:p>
          <a:p>
            <a:r>
              <a:rPr lang="en-US" dirty="0"/>
              <a:t>[2] Hart, </a:t>
            </a:r>
            <a:r>
              <a:rPr lang="en-US" dirty="0" err="1"/>
              <a:t>Jennefer</a:t>
            </a:r>
            <a:r>
              <a:rPr lang="en-US" dirty="0"/>
              <a:t>, et al. “Exploring the Facebook Experience.” </a:t>
            </a:r>
            <a:r>
              <a:rPr lang="en-US" i="1" dirty="0"/>
              <a:t>Proceedings of the 5th Nordic Conference on Human-Computer Interaction Building Bridges - </a:t>
            </a:r>
            <a:r>
              <a:rPr lang="en-US" i="1" dirty="0" err="1"/>
              <a:t>NordiCHI</a:t>
            </a:r>
            <a:r>
              <a:rPr lang="en-US" i="1" dirty="0"/>
              <a:t> 08</a:t>
            </a:r>
            <a:r>
              <a:rPr lang="en-US" dirty="0"/>
              <a:t>, 2008, doi:10.1145/1463160.1463222.</a:t>
            </a:r>
          </a:p>
          <a:p>
            <a:r>
              <a:rPr lang="en-US" dirty="0"/>
              <a:t>[3] </a:t>
            </a:r>
            <a:r>
              <a:rPr lang="en-US" dirty="0" err="1"/>
              <a:t>Forlizzi</a:t>
            </a:r>
            <a:r>
              <a:rPr lang="en-US" dirty="0"/>
              <a:t>, Jodi, and Katja </a:t>
            </a:r>
            <a:r>
              <a:rPr lang="en-US" dirty="0" err="1"/>
              <a:t>Battarbee</a:t>
            </a:r>
            <a:r>
              <a:rPr lang="en-US" dirty="0"/>
              <a:t>. “Understanding Experience in Interactive Systems.” </a:t>
            </a:r>
            <a:r>
              <a:rPr lang="en-US" i="1" dirty="0"/>
              <a:t>Proceedings of the 2004 Conference on Designing Interactive Systems Processes, Practices, Methods, and Techniques - DIS 04</a:t>
            </a:r>
            <a:r>
              <a:rPr lang="en-US" dirty="0"/>
              <a:t>, 2004, doi:10.1145/1013115.1013152.</a:t>
            </a:r>
          </a:p>
          <a:p>
            <a:endParaRPr lang="en-US" dirty="0"/>
          </a:p>
        </p:txBody>
      </p:sp>
    </p:spTree>
    <p:extLst>
      <p:ext uri="{BB962C8B-B14F-4D97-AF65-F5344CB8AC3E}">
        <p14:creationId xmlns:p14="http://schemas.microsoft.com/office/powerpoint/2010/main" val="108651304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309</TotalTime>
  <Words>1987</Words>
  <Application>Microsoft Office PowerPoint</Application>
  <PresentationFormat>Widescreen</PresentationFormat>
  <Paragraphs>118</Paragraphs>
  <Slides>9</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Century Schoolbook</vt:lpstr>
      <vt:lpstr>Wingdings 2</vt:lpstr>
      <vt:lpstr>View</vt:lpstr>
      <vt:lpstr>User Experience A Critical Requirement in System Design</vt:lpstr>
      <vt:lpstr>Usability</vt:lpstr>
      <vt:lpstr>Not Just Functionality</vt:lpstr>
      <vt:lpstr>User Experience (UX)</vt:lpstr>
      <vt:lpstr>Usability Methods (of yore)</vt:lpstr>
      <vt:lpstr>A New Framework</vt:lpstr>
      <vt:lpstr>My Experience in UX</vt:lpstr>
      <vt:lpstr>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 Experience A Critical Requirement in System Design</dc:title>
  <dc:creator>Austin Frownfelter</dc:creator>
  <cp:lastModifiedBy>Austin Frownfelter</cp:lastModifiedBy>
  <cp:revision>18</cp:revision>
  <dcterms:created xsi:type="dcterms:W3CDTF">2020-04-01T15:37:11Z</dcterms:created>
  <dcterms:modified xsi:type="dcterms:W3CDTF">2020-04-01T20:46:49Z</dcterms:modified>
</cp:coreProperties>
</file>