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2" r:id="rId1"/>
  </p:sldMasterIdLst>
  <p:notesMasterIdLst>
    <p:notesMasterId r:id="rId31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3" r:id="rId9"/>
    <p:sldId id="262" r:id="rId10"/>
    <p:sldId id="268" r:id="rId11"/>
    <p:sldId id="265" r:id="rId12"/>
    <p:sldId id="267" r:id="rId13"/>
    <p:sldId id="269" r:id="rId14"/>
    <p:sldId id="270" r:id="rId15"/>
    <p:sldId id="271" r:id="rId16"/>
    <p:sldId id="273" r:id="rId17"/>
    <p:sldId id="272" r:id="rId18"/>
    <p:sldId id="275" r:id="rId19"/>
    <p:sldId id="274" r:id="rId20"/>
    <p:sldId id="277" r:id="rId21"/>
    <p:sldId id="279" r:id="rId22"/>
    <p:sldId id="278" r:id="rId23"/>
    <p:sldId id="280" r:id="rId24"/>
    <p:sldId id="276" r:id="rId25"/>
    <p:sldId id="282" r:id="rId26"/>
    <p:sldId id="281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7273"/>
  </p:normalViewPr>
  <p:slideViewPr>
    <p:cSldViewPr snapToGrid="0" snapToObjects="1">
      <p:cViewPr varScale="1">
        <p:scale>
          <a:sx n="90" d="100"/>
          <a:sy n="90" d="100"/>
        </p:scale>
        <p:origin x="14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1A74B-B384-434E-B2ED-94F336539ECD}" type="datetimeFigureOut">
              <a:rPr lang="en-US" smtClean="0"/>
              <a:t>4/10/20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5C474-20F9-D947-B738-7169DE94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6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afternoon</a:t>
            </a:r>
            <a:r>
              <a:rPr lang="zh-CN" altLang="en-US" dirty="0"/>
              <a:t> </a:t>
            </a:r>
            <a:r>
              <a:rPr lang="en-US" altLang="zh-CN" dirty="0"/>
              <a:t>everyone,</a:t>
            </a:r>
          </a:p>
          <a:p>
            <a:endParaRPr lang="en-US" dirty="0"/>
          </a:p>
          <a:p>
            <a:r>
              <a:rPr lang="en-US" altLang="zh-CN" dirty="0"/>
              <a:t>Thank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coming,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name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Yue</a:t>
            </a:r>
            <a:r>
              <a:rPr lang="zh-CN" altLang="en-US" dirty="0"/>
              <a:t> </a:t>
            </a:r>
            <a:r>
              <a:rPr lang="en-US" altLang="zh-CN" dirty="0"/>
              <a:t>Dai.</a:t>
            </a:r>
            <a:r>
              <a:rPr lang="zh-CN" altLang="en-US" dirty="0"/>
              <a:t> </a:t>
            </a:r>
            <a:r>
              <a:rPr lang="en-US" altLang="zh-CN" dirty="0"/>
              <a:t>Today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am</a:t>
            </a:r>
            <a:r>
              <a:rPr lang="zh-CN" altLang="en-US" dirty="0"/>
              <a:t> </a:t>
            </a:r>
            <a:r>
              <a:rPr lang="en-US" altLang="zh-CN" dirty="0"/>
              <a:t>going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present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called</a:t>
            </a:r>
            <a:r>
              <a:rPr lang="zh-CN" altLang="en-US" dirty="0"/>
              <a:t> </a:t>
            </a:r>
            <a:r>
              <a:rPr lang="en-US" altLang="zh-CN" dirty="0"/>
              <a:t>“An</a:t>
            </a:r>
            <a:r>
              <a:rPr lang="zh-CN" altLang="en-US" dirty="0"/>
              <a:t> </a:t>
            </a:r>
            <a:r>
              <a:rPr lang="en-US" altLang="zh-CN" dirty="0"/>
              <a:t>Agile</a:t>
            </a:r>
            <a:r>
              <a:rPr lang="zh-CN" altLang="en-US" dirty="0"/>
              <a:t> </a:t>
            </a:r>
            <a:r>
              <a:rPr lang="en-US" altLang="zh-CN" dirty="0"/>
              <a:t>Software</a:t>
            </a:r>
            <a:r>
              <a:rPr lang="zh-CN" altLang="en-US" dirty="0"/>
              <a:t> </a:t>
            </a:r>
            <a:r>
              <a:rPr lang="en-US" altLang="zh-CN" dirty="0"/>
              <a:t>Engineering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Improvement</a:t>
            </a:r>
            <a:r>
              <a:rPr lang="zh-CN" altLang="en-US" dirty="0"/>
              <a:t> </a:t>
            </a:r>
            <a:r>
              <a:rPr lang="en-US" altLang="zh-CN" dirty="0"/>
              <a:t>Game”.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mainly</a:t>
            </a:r>
            <a:r>
              <a:rPr lang="zh-CN" altLang="en-US" dirty="0"/>
              <a:t> </a:t>
            </a:r>
            <a:r>
              <a:rPr lang="en-US" altLang="zh-CN" dirty="0"/>
              <a:t>focus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serious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enhance</a:t>
            </a:r>
            <a:r>
              <a:rPr lang="zh-CN" altLang="en-US" dirty="0"/>
              <a:t> </a:t>
            </a:r>
            <a:r>
              <a:rPr lang="en-US" altLang="zh-CN" dirty="0"/>
              <a:t>experimental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agile</a:t>
            </a:r>
            <a:r>
              <a:rPr lang="zh-CN" altLang="en-US" dirty="0"/>
              <a:t> </a:t>
            </a:r>
            <a:r>
              <a:rPr lang="en-US" altLang="zh-CN" dirty="0"/>
              <a:t>software</a:t>
            </a:r>
            <a:r>
              <a:rPr lang="zh-CN" altLang="en-US" dirty="0"/>
              <a:t> </a:t>
            </a:r>
            <a:r>
              <a:rPr lang="en-US" altLang="zh-CN" dirty="0"/>
              <a:t>engineering</a:t>
            </a:r>
            <a:r>
              <a:rPr lang="zh-CN" altLang="en-US" dirty="0"/>
              <a:t> </a:t>
            </a:r>
            <a:r>
              <a:rPr lang="en-US" altLang="zh-CN" dirty="0"/>
              <a:t>education.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5C474-20F9-D947-B738-7169DE94B4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39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motive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growing</a:t>
            </a:r>
            <a:r>
              <a:rPr lang="zh-CN" altLang="en-US" dirty="0"/>
              <a:t> </a:t>
            </a:r>
            <a:r>
              <a:rPr lang="en-US" altLang="zh-CN" dirty="0"/>
              <a:t>demands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agile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</a:p>
          <a:p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management</a:t>
            </a:r>
            <a:r>
              <a:rPr lang="zh-CN" altLang="en-US" dirty="0"/>
              <a:t> </a:t>
            </a:r>
            <a:r>
              <a:rPr lang="en-US" altLang="zh-CN" dirty="0"/>
              <a:t>facing</a:t>
            </a:r>
            <a:r>
              <a:rPr lang="zh-CN" altLang="en-US" dirty="0"/>
              <a:t> </a:t>
            </a:r>
            <a:r>
              <a:rPr lang="en-US" altLang="zh-CN" dirty="0"/>
              <a:t>dynamic</a:t>
            </a:r>
            <a:r>
              <a:rPr lang="zh-CN" altLang="en-US" dirty="0"/>
              <a:t> </a:t>
            </a:r>
            <a:r>
              <a:rPr lang="en-US" altLang="zh-CN" dirty="0"/>
              <a:t>requirements,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adaptive</a:t>
            </a:r>
            <a:r>
              <a:rPr lang="zh-CN" altLang="en-US" dirty="0"/>
              <a:t> </a:t>
            </a:r>
            <a:r>
              <a:rPr lang="en-US" altLang="zh-CN" dirty="0"/>
              <a:t>solutions</a:t>
            </a:r>
            <a:r>
              <a:rPr lang="zh-CN" altLang="en-US" dirty="0"/>
              <a:t> </a:t>
            </a:r>
            <a:r>
              <a:rPr lang="en-US" altLang="zh-CN" dirty="0"/>
              <a:t>usually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decided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swift</a:t>
            </a:r>
            <a:r>
              <a:rPr lang="zh-CN" altLang="en-US" dirty="0"/>
              <a:t> </a:t>
            </a:r>
            <a:r>
              <a:rPr lang="en-US" altLang="zh-CN" dirty="0"/>
              <a:t>response.</a:t>
            </a:r>
            <a:r>
              <a:rPr lang="zh-CN" altLang="en-US" dirty="0"/>
              <a:t> </a:t>
            </a:r>
            <a:r>
              <a:rPr lang="en-US" altLang="zh-CN" dirty="0"/>
              <a:t>More overly,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could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costly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world</a:t>
            </a:r>
            <a:r>
              <a:rPr lang="zh-CN" altLang="en-US" dirty="0"/>
              <a:t> </a:t>
            </a:r>
            <a:r>
              <a:rPr lang="en-US" altLang="zh-CN" dirty="0"/>
              <a:t>scenarios.</a:t>
            </a:r>
          </a:p>
          <a:p>
            <a:endParaRPr lang="en-US" dirty="0"/>
          </a:p>
          <a:p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experience</a:t>
            </a:r>
            <a:r>
              <a:rPr lang="zh-CN" altLang="en-US" dirty="0"/>
              <a:t> </a:t>
            </a:r>
            <a:r>
              <a:rPr lang="en-US" altLang="zh-CN" dirty="0"/>
              <a:t>hungry</a:t>
            </a:r>
            <a:r>
              <a:rPr lang="zh-CN" altLang="en-US" dirty="0"/>
              <a:t> </a:t>
            </a:r>
            <a:r>
              <a:rPr lang="en-US" altLang="zh-CN" dirty="0"/>
              <a:t>learning,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traditional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inefficient</a:t>
            </a:r>
            <a:r>
              <a:rPr lang="zh-CN" altLang="en-US" dirty="0"/>
              <a:t> </a:t>
            </a:r>
            <a:r>
              <a:rPr lang="en-US" altLang="zh-CN" dirty="0"/>
              <a:t>solution:</a:t>
            </a:r>
          </a:p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delivery</a:t>
            </a:r>
            <a:r>
              <a:rPr lang="zh-CN" altLang="en-US" dirty="0"/>
              <a:t> </a:t>
            </a:r>
            <a:r>
              <a:rPr lang="en-US" altLang="zh-CN" dirty="0"/>
              <a:t>abundant</a:t>
            </a:r>
            <a:r>
              <a:rPr lang="zh-CN" altLang="en-US" dirty="0"/>
              <a:t> </a:t>
            </a:r>
            <a:r>
              <a:rPr lang="en-US" altLang="zh-CN" dirty="0"/>
              <a:t>contents,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always</a:t>
            </a:r>
            <a:r>
              <a:rPr lang="zh-CN" altLang="en-US" dirty="0"/>
              <a:t> </a:t>
            </a:r>
            <a:r>
              <a:rPr lang="en-US" altLang="zh-CN" dirty="0"/>
              <a:t>source</a:t>
            </a:r>
            <a:r>
              <a:rPr lang="zh-CN" altLang="en-US" dirty="0"/>
              <a:t> </a:t>
            </a:r>
            <a:r>
              <a:rPr lang="en-US" altLang="zh-CN" dirty="0"/>
              <a:t>costly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deploy</a:t>
            </a:r>
            <a:r>
              <a:rPr lang="zh-CN" altLang="en-US" dirty="0"/>
              <a:t> </a:t>
            </a:r>
            <a:r>
              <a:rPr lang="en-US" altLang="zh-CN" dirty="0"/>
              <a:t>traditional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programs.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stuff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classroom</a:t>
            </a:r>
            <a:r>
              <a:rPr lang="zh-CN" altLang="en-US" dirty="0"/>
              <a:t> </a:t>
            </a:r>
            <a:r>
              <a:rPr lang="en-US" altLang="zh-CN" dirty="0"/>
              <a:t>required,</a:t>
            </a:r>
            <a:r>
              <a:rPr lang="zh-CN" altLang="en-US" dirty="0"/>
              <a:t> </a:t>
            </a:r>
            <a:r>
              <a:rPr lang="en-US" altLang="zh-CN" dirty="0"/>
              <a:t>fixed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paperwork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required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lead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flexibility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accessibility.</a:t>
            </a:r>
          </a:p>
          <a:p>
            <a:r>
              <a:rPr lang="en-US" altLang="zh-CN" dirty="0"/>
              <a:t>Additionally,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update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plan,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even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lagging</a:t>
            </a:r>
            <a:r>
              <a:rPr lang="zh-CN" altLang="en-US" dirty="0"/>
              <a:t> </a:t>
            </a:r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actual</a:t>
            </a:r>
            <a:r>
              <a:rPr lang="zh-CN" altLang="en-US" dirty="0"/>
              <a:t> </a:t>
            </a:r>
            <a:r>
              <a:rPr lang="en-US" altLang="zh-CN" dirty="0"/>
              <a:t>redeployment.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5C474-20F9-D947-B738-7169DE94B4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46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Therefore,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demands</a:t>
            </a:r>
            <a:r>
              <a:rPr lang="zh-CN" altLang="en-US" dirty="0"/>
              <a:t> </a:t>
            </a:r>
            <a:r>
              <a:rPr lang="en-US" altLang="zh-CN" dirty="0"/>
              <a:t>lead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requirements: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i="1" dirty="0"/>
              <a:t>Less</a:t>
            </a:r>
            <a:r>
              <a:rPr lang="zh-CN" altLang="en-US" b="1" i="1" dirty="0"/>
              <a:t> </a:t>
            </a:r>
            <a:r>
              <a:rPr lang="en-US" altLang="zh-CN" b="1" i="1" dirty="0"/>
              <a:t>costly</a:t>
            </a:r>
            <a:r>
              <a:rPr lang="zh-CN" altLang="en-US" b="1" i="1" dirty="0"/>
              <a:t> </a:t>
            </a:r>
            <a:r>
              <a:rPr lang="en-US" altLang="zh-CN" b="1" i="1" dirty="0"/>
              <a:t>and</a:t>
            </a:r>
            <a:r>
              <a:rPr lang="zh-CN" altLang="en-US" b="1" i="1" dirty="0"/>
              <a:t> </a:t>
            </a:r>
            <a:r>
              <a:rPr lang="en-US" altLang="zh-CN" b="1" i="1" dirty="0"/>
              <a:t>real</a:t>
            </a:r>
            <a:r>
              <a:rPr lang="zh-CN" altLang="en-US" b="1" i="1" dirty="0"/>
              <a:t> </a:t>
            </a:r>
            <a:r>
              <a:rPr lang="en-US" altLang="zh-CN" b="1" i="1" dirty="0"/>
              <a:t>educating</a:t>
            </a:r>
            <a:r>
              <a:rPr lang="zh-CN" altLang="en-US" b="1" i="1" dirty="0"/>
              <a:t> </a:t>
            </a:r>
            <a:r>
              <a:rPr lang="en-US" altLang="zh-CN" b="1" i="1" dirty="0"/>
              <a:t>design</a:t>
            </a:r>
            <a:r>
              <a:rPr lang="zh-CN" altLang="en-US" b="1" i="1" dirty="0"/>
              <a:t> </a:t>
            </a:r>
            <a:r>
              <a:rPr lang="en-US" altLang="zh-CN" b="1" i="1" dirty="0"/>
              <a:t>required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i="1" dirty="0"/>
              <a:t>More</a:t>
            </a:r>
            <a:r>
              <a:rPr lang="zh-CN" altLang="en-US" b="1" i="1" dirty="0"/>
              <a:t> </a:t>
            </a:r>
            <a:r>
              <a:rPr lang="en-US" altLang="zh-CN" b="1" i="1" dirty="0"/>
              <a:t>dynamic</a:t>
            </a:r>
            <a:r>
              <a:rPr lang="zh-CN" altLang="en-US" b="1" i="1" dirty="0"/>
              <a:t> </a:t>
            </a:r>
            <a:r>
              <a:rPr lang="en-US" altLang="zh-CN" b="1" i="1" dirty="0"/>
              <a:t>interactive</a:t>
            </a:r>
            <a:r>
              <a:rPr lang="zh-CN" altLang="en-US" b="1" i="1" dirty="0"/>
              <a:t> </a:t>
            </a:r>
            <a:r>
              <a:rPr lang="en-US" altLang="zh-CN" b="1" i="1" dirty="0"/>
              <a:t>learning</a:t>
            </a:r>
            <a:r>
              <a:rPr lang="zh-CN" altLang="en-US" b="1" i="1" dirty="0"/>
              <a:t> </a:t>
            </a:r>
            <a:r>
              <a:rPr lang="en-US" altLang="zh-CN" b="1" i="1" dirty="0"/>
              <a:t>design</a:t>
            </a:r>
            <a:r>
              <a:rPr lang="zh-CN" altLang="en-US" b="1" i="1" dirty="0"/>
              <a:t> </a:t>
            </a:r>
            <a:r>
              <a:rPr lang="en-US" altLang="zh-CN" b="1" i="1" dirty="0"/>
              <a:t>required</a:t>
            </a:r>
            <a:endParaRPr lang="en-US" b="1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5C474-20F9-D947-B738-7169DE94B4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42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hand,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serious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agile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following</a:t>
            </a:r>
            <a:r>
              <a:rPr lang="zh-CN" altLang="en-US" dirty="0"/>
              <a:t> </a:t>
            </a:r>
            <a:r>
              <a:rPr lang="en-US" altLang="zh-CN" dirty="0"/>
              <a:t>drawbacks,</a:t>
            </a:r>
            <a:r>
              <a:rPr lang="zh-CN" altLang="en-US" dirty="0"/>
              <a:t> </a:t>
            </a:r>
            <a:r>
              <a:rPr lang="en-US" altLang="zh-CN" dirty="0"/>
              <a:t>since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usually</a:t>
            </a:r>
            <a:r>
              <a:rPr lang="zh-CN" altLang="en-US" dirty="0"/>
              <a:t> </a:t>
            </a:r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board/card</a:t>
            </a:r>
            <a:r>
              <a:rPr lang="zh-CN" altLang="en-US" dirty="0"/>
              <a:t> </a:t>
            </a:r>
            <a:r>
              <a:rPr lang="en-US" altLang="zh-CN" dirty="0"/>
              <a:t>games:</a:t>
            </a:r>
          </a:p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required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up,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well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following</a:t>
            </a:r>
            <a:r>
              <a:rPr lang="zh-CN" altLang="en-US" dirty="0"/>
              <a:t> </a:t>
            </a:r>
            <a:r>
              <a:rPr lang="en-US" altLang="zh-CN" dirty="0"/>
              <a:t>management.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involve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creation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works.</a:t>
            </a:r>
          </a:p>
          <a:p>
            <a:endParaRPr lang="en-US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software</a:t>
            </a:r>
            <a:r>
              <a:rPr lang="zh-CN" altLang="en-US" dirty="0"/>
              <a:t> </a:t>
            </a:r>
            <a:r>
              <a:rPr lang="en-US" altLang="zh-CN" dirty="0"/>
              <a:t>engineering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games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facing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problems</a:t>
            </a:r>
            <a:r>
              <a:rPr lang="zh-CN" altLang="en-US" dirty="0"/>
              <a:t> </a:t>
            </a:r>
            <a:r>
              <a:rPr lang="en-US" altLang="zh-CN" dirty="0"/>
              <a:t>as:</a:t>
            </a:r>
          </a:p>
          <a:p>
            <a:r>
              <a:rPr lang="en-US" altLang="zh-CN" dirty="0"/>
              <a:t>Focusing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low-level</a:t>
            </a:r>
            <a:r>
              <a:rPr lang="zh-CN" altLang="en-US" dirty="0"/>
              <a:t> </a:t>
            </a:r>
            <a:r>
              <a:rPr lang="en-US" altLang="zh-CN" dirty="0"/>
              <a:t>skills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recalling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err="1"/>
              <a:t>recoginizing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built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specific</a:t>
            </a:r>
            <a:r>
              <a:rPr lang="zh-CN" altLang="en-US" dirty="0"/>
              <a:t> </a:t>
            </a:r>
            <a:r>
              <a:rPr lang="en-US" altLang="zh-CN" dirty="0"/>
              <a:t>platform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web-based</a:t>
            </a:r>
            <a:r>
              <a:rPr lang="zh-CN" altLang="en-US" dirty="0"/>
              <a:t> </a:t>
            </a:r>
            <a:r>
              <a:rPr lang="en-US" altLang="zh-CN" dirty="0"/>
              <a:t>techniques.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5C474-20F9-D947-B738-7169DE94B4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48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Therefore,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motives: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i="1" dirty="0"/>
              <a:t>Computer</a:t>
            </a:r>
            <a:r>
              <a:rPr lang="zh-CN" altLang="en-US" b="1" i="1" dirty="0"/>
              <a:t> </a:t>
            </a:r>
            <a:r>
              <a:rPr lang="en-US" altLang="zh-CN" b="1" i="1" dirty="0"/>
              <a:t>game</a:t>
            </a:r>
            <a:r>
              <a:rPr lang="zh-CN" altLang="en-US" b="1" i="1" dirty="0"/>
              <a:t> </a:t>
            </a:r>
            <a:r>
              <a:rPr lang="en-US" altLang="zh-CN" b="1" i="1" dirty="0"/>
              <a:t>on</a:t>
            </a:r>
            <a:r>
              <a:rPr lang="zh-CN" altLang="en-US" b="1" i="1" dirty="0"/>
              <a:t> </a:t>
            </a:r>
            <a:r>
              <a:rPr lang="en-US" altLang="zh-CN" b="1" i="1" dirty="0"/>
              <a:t>Process</a:t>
            </a:r>
            <a:r>
              <a:rPr lang="zh-CN" altLang="en-US" b="1" i="1" dirty="0"/>
              <a:t> </a:t>
            </a:r>
            <a:r>
              <a:rPr lang="en-US" altLang="zh-CN" b="1" i="1" dirty="0"/>
              <a:t>improvement</a:t>
            </a:r>
            <a:r>
              <a:rPr lang="zh-CN" altLang="en-US" b="1" i="1" dirty="0"/>
              <a:t> </a:t>
            </a:r>
            <a:r>
              <a:rPr lang="en-US" altLang="zh-CN" b="1" i="1" dirty="0"/>
              <a:t>experience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5C474-20F9-D947-B738-7169DE94B4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87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Now,</a:t>
            </a:r>
            <a:r>
              <a:rPr lang="zh-CN" altLang="en-US" dirty="0"/>
              <a:t> </a:t>
            </a:r>
            <a:r>
              <a:rPr lang="en-US" altLang="zh-CN" dirty="0"/>
              <a:t>given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demands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above</a:t>
            </a:r>
            <a:r>
              <a:rPr lang="zh-CN" altLang="en-US" dirty="0"/>
              <a:t> </a:t>
            </a:r>
            <a:r>
              <a:rPr lang="en-US" altLang="zh-CN" dirty="0"/>
              <a:t>aspects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5C474-20F9-D947-B738-7169DE94B4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08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shows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goal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serious</a:t>
            </a:r>
            <a:r>
              <a:rPr lang="zh-CN" altLang="en-US" dirty="0"/>
              <a:t> </a:t>
            </a:r>
            <a:r>
              <a:rPr lang="en-US" altLang="zh-CN" dirty="0"/>
              <a:t>computer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that: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 err="1"/>
              <a:t>l</a:t>
            </a:r>
            <a:r>
              <a:rPr lang="en-US" dirty="0" err="1"/>
              <a:t>llows</a:t>
            </a:r>
            <a:r>
              <a:rPr lang="en-US" dirty="0"/>
              <a:t> students to manage </a:t>
            </a:r>
            <a:r>
              <a:rPr lang="en-US" b="1" dirty="0"/>
              <a:t>virtual software projects </a:t>
            </a:r>
            <a:r>
              <a:rPr lang="en-US" dirty="0"/>
              <a:t>using </a:t>
            </a:r>
            <a:r>
              <a:rPr lang="en-US" b="1" dirty="0"/>
              <a:t>agile software engineering </a:t>
            </a:r>
            <a:r>
              <a:rPr lang="en-US" dirty="0"/>
              <a:t>practices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5C474-20F9-D947-B738-7169DE94B4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25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Now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moving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actual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5C474-20F9-D947-B738-7169DE94B4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83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SCRUM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given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popular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representative</a:t>
            </a:r>
            <a:r>
              <a:rPr lang="zh-CN" altLang="en-US" dirty="0"/>
              <a:t> </a:t>
            </a:r>
            <a:r>
              <a:rPr lang="en-US" altLang="zh-CN" dirty="0"/>
              <a:t>framework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agile.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contains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r>
              <a:rPr lang="zh-CN" altLang="en-US" dirty="0"/>
              <a:t> </a:t>
            </a:r>
            <a:r>
              <a:rPr lang="en-US" altLang="zh-CN" dirty="0"/>
              <a:t>projects,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project</a:t>
            </a:r>
            <a:r>
              <a:rPr lang="zh-CN" altLang="en-US" dirty="0"/>
              <a:t> </a:t>
            </a:r>
            <a:r>
              <a:rPr lang="en-US" altLang="zh-CN" dirty="0"/>
              <a:t>consists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sprints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take</a:t>
            </a:r>
            <a:r>
              <a:rPr lang="zh-CN" altLang="en-US" dirty="0"/>
              <a:t> </a:t>
            </a:r>
            <a:r>
              <a:rPr lang="en-US" altLang="zh-CN" dirty="0"/>
              <a:t>several</a:t>
            </a:r>
            <a:r>
              <a:rPr lang="zh-CN" altLang="en-US" dirty="0"/>
              <a:t> </a:t>
            </a:r>
            <a:r>
              <a:rPr lang="en-US" altLang="zh-CN" dirty="0"/>
              <a:t>turns.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player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virtual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management</a:t>
            </a:r>
            <a:r>
              <a:rPr lang="zh-CN" altLang="en-US" dirty="0"/>
              <a:t> </a:t>
            </a:r>
            <a:r>
              <a:rPr lang="en-US" altLang="zh-CN" dirty="0"/>
              <a:t>decision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turn.</a:t>
            </a:r>
          </a:p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designed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cross</a:t>
            </a:r>
            <a:r>
              <a:rPr lang="zh-CN" altLang="en-US" dirty="0"/>
              <a:t> </a:t>
            </a:r>
            <a:r>
              <a:rPr lang="en-US" altLang="zh-CN" dirty="0"/>
              <a:t>platform</a:t>
            </a:r>
            <a:r>
              <a:rPr lang="zh-CN" altLang="en-US" dirty="0"/>
              <a:t> </a:t>
            </a:r>
            <a:r>
              <a:rPr lang="en-US" altLang="zh-CN" dirty="0"/>
              <a:t>card</a:t>
            </a:r>
            <a:r>
              <a:rPr lang="zh-CN" altLang="en-US" dirty="0"/>
              <a:t> </a:t>
            </a:r>
            <a:r>
              <a:rPr lang="en-US" altLang="zh-CN" dirty="0"/>
              <a:t>game,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reason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card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reduce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requirement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mobile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give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focuses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quality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AI.</a:t>
            </a:r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player</a:t>
            </a:r>
            <a:r>
              <a:rPr lang="zh-CN" altLang="en-US" dirty="0"/>
              <a:t> </a:t>
            </a:r>
            <a:r>
              <a:rPr lang="en-US" altLang="zh-CN" dirty="0"/>
              <a:t>game,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brings</a:t>
            </a:r>
            <a:r>
              <a:rPr lang="zh-CN" altLang="en-US" dirty="0"/>
              <a:t> </a:t>
            </a:r>
            <a:r>
              <a:rPr lang="en-US" altLang="zh-CN" dirty="0"/>
              <a:t>flexibility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individual</a:t>
            </a:r>
            <a:r>
              <a:rPr lang="zh-CN" altLang="en-US" dirty="0"/>
              <a:t> </a:t>
            </a:r>
            <a:r>
              <a:rPr lang="en-US" altLang="zh-CN" dirty="0"/>
              <a:t>experimental</a:t>
            </a:r>
            <a:r>
              <a:rPr lang="zh-CN" altLang="en-US" dirty="0"/>
              <a:t> </a:t>
            </a:r>
            <a:r>
              <a:rPr lang="en-US" altLang="zh-CN" dirty="0"/>
              <a:t>learning.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random</a:t>
            </a:r>
            <a:r>
              <a:rPr lang="zh-CN" altLang="en-US" dirty="0"/>
              <a:t> </a:t>
            </a:r>
            <a:r>
              <a:rPr lang="en-US" altLang="zh-CN" dirty="0"/>
              <a:t>event</a:t>
            </a:r>
            <a:r>
              <a:rPr lang="zh-CN" altLang="en-US" dirty="0"/>
              <a:t> </a:t>
            </a:r>
            <a:r>
              <a:rPr lang="en-US" altLang="zh-CN" dirty="0"/>
              <a:t>behavior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generated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turn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simulate</a:t>
            </a:r>
            <a:r>
              <a:rPr lang="zh-CN" altLang="en-US" dirty="0"/>
              <a:t> </a:t>
            </a:r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world</a:t>
            </a:r>
            <a:r>
              <a:rPr lang="zh-CN" altLang="en-US" dirty="0"/>
              <a:t> </a:t>
            </a:r>
            <a:r>
              <a:rPr lang="en-US" altLang="zh-CN" dirty="0"/>
              <a:t>dynamics.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5C474-20F9-D947-B738-7169DE94B4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1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details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Improvement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(PIG):</a:t>
            </a:r>
          </a:p>
          <a:p>
            <a:endParaRPr lang="en-US" dirty="0"/>
          </a:p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contains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r>
              <a:rPr lang="zh-CN" altLang="en-US" dirty="0"/>
              <a:t> </a:t>
            </a:r>
            <a:r>
              <a:rPr lang="en-US" altLang="zh-CN" dirty="0"/>
              <a:t>SCRUM</a:t>
            </a:r>
            <a:r>
              <a:rPr lang="zh-CN" altLang="en-US" dirty="0"/>
              <a:t> </a:t>
            </a:r>
            <a:r>
              <a:rPr lang="en-US" altLang="zh-CN" dirty="0"/>
              <a:t>projects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independent</a:t>
            </a:r>
            <a:r>
              <a:rPr lang="zh-CN" altLang="en-US" dirty="0"/>
              <a:t> </a:t>
            </a:r>
            <a:r>
              <a:rPr lang="en-US" altLang="zh-CN" dirty="0"/>
              <a:t>challenges</a:t>
            </a:r>
          </a:p>
          <a:p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tutorial</a:t>
            </a:r>
            <a:r>
              <a:rPr lang="zh-CN" altLang="en-US" dirty="0"/>
              <a:t> </a:t>
            </a:r>
            <a:r>
              <a:rPr lang="en-US" altLang="zh-CN" dirty="0"/>
              <a:t>challenge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provided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guidance,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additional</a:t>
            </a:r>
            <a:r>
              <a:rPr lang="zh-CN" altLang="en-US" dirty="0"/>
              <a:t> </a:t>
            </a:r>
            <a:r>
              <a:rPr lang="en-US" altLang="zh-CN" dirty="0"/>
              <a:t>challenge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accessed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tutorial</a:t>
            </a:r>
            <a:r>
              <a:rPr lang="zh-CN" altLang="en-US" dirty="0"/>
              <a:t> </a:t>
            </a:r>
            <a:r>
              <a:rPr lang="en-US" altLang="zh-CN" dirty="0"/>
              <a:t>challenged</a:t>
            </a:r>
            <a:r>
              <a:rPr lang="zh-CN" altLang="en-US" dirty="0"/>
              <a:t> </a:t>
            </a:r>
            <a:r>
              <a:rPr lang="en-US" altLang="zh-CN" dirty="0"/>
              <a:t>finished.</a:t>
            </a:r>
          </a:p>
          <a:p>
            <a:endParaRPr lang="en-US" dirty="0"/>
          </a:p>
          <a:p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project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backstory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bring</a:t>
            </a:r>
            <a:r>
              <a:rPr lang="zh-CN" altLang="en-US" dirty="0"/>
              <a:t> </a:t>
            </a:r>
            <a:r>
              <a:rPr lang="en-US" altLang="zh-CN" dirty="0"/>
              <a:t>insights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decision</a:t>
            </a:r>
            <a:r>
              <a:rPr lang="zh-CN" altLang="en-US" dirty="0"/>
              <a:t> </a:t>
            </a:r>
            <a:r>
              <a:rPr lang="en-US" altLang="zh-CN" dirty="0"/>
              <a:t>making,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projects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allocated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sprints.</a:t>
            </a:r>
          </a:p>
          <a:p>
            <a:endParaRPr lang="en-US" dirty="0"/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sprint:</a:t>
            </a:r>
            <a:r>
              <a:rPr lang="zh-CN" altLang="en-US" dirty="0"/>
              <a:t> </a:t>
            </a:r>
            <a:r>
              <a:rPr lang="en-US" altLang="zh-CN" dirty="0"/>
              <a:t>player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endParaRPr lang="en-US" altLang="zh-CN" dirty="0"/>
          </a:p>
          <a:p>
            <a:pPr lvl="2"/>
            <a:r>
              <a:rPr lang="en-US" altLang="zh-CN" dirty="0"/>
              <a:t>Select</a:t>
            </a:r>
            <a:r>
              <a:rPr lang="zh-CN" altLang="en-US" dirty="0"/>
              <a:t> </a:t>
            </a:r>
            <a:r>
              <a:rPr lang="en-US" altLang="zh-CN" dirty="0"/>
              <a:t>tasks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dirty="0"/>
              <a:t>product backlog list </a:t>
            </a:r>
            <a:endParaRPr lang="en-US" altLang="zh-CN" dirty="0"/>
          </a:p>
          <a:p>
            <a:pPr lvl="2"/>
            <a:r>
              <a:rPr lang="en-US" altLang="zh-CN" dirty="0"/>
              <a:t>Allocate</a:t>
            </a:r>
            <a:r>
              <a:rPr lang="zh-CN" altLang="en-US" dirty="0"/>
              <a:t> </a:t>
            </a:r>
            <a:r>
              <a:rPr lang="en-US" altLang="zh-CN" dirty="0"/>
              <a:t>developer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roles</a:t>
            </a:r>
            <a:r>
              <a:rPr lang="zh-CN" altLang="en-US" dirty="0"/>
              <a:t> 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dirty="0"/>
              <a:t>coder, tester, or debugger</a:t>
            </a:r>
            <a:endParaRPr lang="en-US" altLang="zh-CN" dirty="0"/>
          </a:p>
          <a:p>
            <a:pPr lvl="2"/>
            <a:r>
              <a:rPr lang="en-US" altLang="zh-CN" dirty="0"/>
              <a:t>Allocate</a:t>
            </a:r>
            <a:r>
              <a:rPr lang="zh-CN" altLang="en-US" dirty="0"/>
              <a:t> </a:t>
            </a:r>
            <a:r>
              <a:rPr lang="en-US" altLang="zh-CN" dirty="0"/>
              <a:t>activities</a:t>
            </a:r>
            <a:r>
              <a:rPr lang="zh-CN" altLang="en-US" dirty="0"/>
              <a:t> </a:t>
            </a:r>
            <a:r>
              <a:rPr lang="en-US" altLang="zh-CN" dirty="0"/>
              <a:t>during</a:t>
            </a:r>
            <a:r>
              <a:rPr lang="zh-CN" altLang="en-US" dirty="0"/>
              <a:t> </a:t>
            </a:r>
            <a:r>
              <a:rPr lang="en-US" altLang="zh-CN" dirty="0"/>
              <a:t>daily</a:t>
            </a:r>
            <a:r>
              <a:rPr lang="zh-CN" altLang="en-US" dirty="0"/>
              <a:t> </a:t>
            </a:r>
            <a:r>
              <a:rPr lang="en-US" altLang="zh-CN" dirty="0"/>
              <a:t>SCRUM</a:t>
            </a:r>
            <a:r>
              <a:rPr lang="zh-CN" altLang="en-US" dirty="0"/>
              <a:t> </a:t>
            </a:r>
            <a:r>
              <a:rPr lang="en-US" altLang="zh-CN" dirty="0"/>
              <a:t>meeting</a:t>
            </a:r>
          </a:p>
          <a:p>
            <a:pPr lvl="2"/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receive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summary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sprint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feedback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5C474-20F9-D947-B738-7169DE94B4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21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Here’s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5C474-20F9-D947-B738-7169DE94B4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20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contents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want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introduce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following.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Firstly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go</a:t>
            </a:r>
            <a:r>
              <a:rPr lang="zh-CN" altLang="en-US" dirty="0"/>
              <a:t> </a:t>
            </a:r>
            <a:r>
              <a:rPr lang="en-US" altLang="zh-CN" dirty="0"/>
              <a:t>over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background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better</a:t>
            </a:r>
            <a:r>
              <a:rPr lang="zh-CN" altLang="en-US" dirty="0"/>
              <a:t> </a:t>
            </a:r>
            <a:r>
              <a:rPr lang="en-US" altLang="zh-CN" dirty="0"/>
              <a:t>understanding.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demands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motive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paper.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following</a:t>
            </a:r>
            <a:r>
              <a:rPr lang="zh-CN" altLang="en-US" dirty="0"/>
              <a:t> </a:t>
            </a:r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go</a:t>
            </a:r>
            <a:r>
              <a:rPr lang="zh-CN" altLang="en-US" dirty="0"/>
              <a:t> </a:t>
            </a:r>
            <a:r>
              <a:rPr lang="en-US" altLang="zh-CN" dirty="0"/>
              <a:t>over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well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evaluation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proposed.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end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conclusion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prospect</a:t>
            </a:r>
            <a:r>
              <a:rPr lang="zh-CN" altLang="en-US" dirty="0"/>
              <a:t> </a:t>
            </a:r>
            <a:r>
              <a:rPr lang="en-US" altLang="zh-CN" dirty="0"/>
              <a:t>possible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5C474-20F9-D947-B738-7169DE94B4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38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menu</a:t>
            </a:r>
            <a:r>
              <a:rPr lang="zh-CN" altLang="en-US" dirty="0"/>
              <a:t> </a:t>
            </a:r>
            <a:r>
              <a:rPr lang="en-US" altLang="zh-CN" dirty="0"/>
              <a:t>where</a:t>
            </a:r>
            <a:r>
              <a:rPr lang="zh-CN" altLang="en-US" dirty="0"/>
              <a:t> </a:t>
            </a:r>
            <a:r>
              <a:rPr lang="en-US" altLang="zh-CN" dirty="0"/>
              <a:t>players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choose</a:t>
            </a:r>
            <a:r>
              <a:rPr lang="zh-CN" altLang="en-US" dirty="0"/>
              <a:t> </a:t>
            </a:r>
            <a:r>
              <a:rPr lang="en-US" altLang="zh-CN" dirty="0"/>
              <a:t>challenges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r>
              <a:rPr lang="zh-CN" altLang="en-US" dirty="0"/>
              <a:t> </a:t>
            </a:r>
            <a:r>
              <a:rPr lang="en-US" altLang="zh-CN" dirty="0"/>
              <a:t>stats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5C474-20F9-D947-B738-7169DE94B4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60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project.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project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chosen,</a:t>
            </a:r>
            <a:r>
              <a:rPr lang="zh-CN" altLang="en-US" dirty="0"/>
              <a:t> </a:t>
            </a:r>
            <a:r>
              <a:rPr lang="en-US" altLang="zh-CN" dirty="0"/>
              <a:t>challenge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begin.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end,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project</a:t>
            </a:r>
            <a:r>
              <a:rPr lang="zh-CN" altLang="en-US" dirty="0"/>
              <a:t> </a:t>
            </a:r>
            <a:r>
              <a:rPr lang="en-US" altLang="zh-CN" dirty="0"/>
              <a:t>summary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provided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assessment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performance.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5C474-20F9-D947-B738-7169DE94B4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7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sprints.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within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projects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consist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turns,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summary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provided</a:t>
            </a:r>
            <a:r>
              <a:rPr lang="zh-CN" altLang="en-US" dirty="0"/>
              <a:t> </a:t>
            </a:r>
            <a:r>
              <a:rPr lang="en-US" altLang="zh-CN" dirty="0"/>
              <a:t>once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sprint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finished.</a:t>
            </a:r>
          </a:p>
          <a:p>
            <a:endParaRPr lang="en-US" dirty="0"/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turn.</a:t>
            </a:r>
            <a:r>
              <a:rPr lang="zh-CN" altLang="en-US" dirty="0"/>
              <a:t> </a:t>
            </a:r>
            <a:r>
              <a:rPr lang="en-US" altLang="zh-CN" dirty="0"/>
              <a:t>Player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random</a:t>
            </a:r>
            <a:r>
              <a:rPr lang="zh-CN" altLang="en-US" dirty="0"/>
              <a:t> </a:t>
            </a:r>
            <a:r>
              <a:rPr lang="en-US" altLang="zh-CN" dirty="0"/>
              <a:t>event,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making</a:t>
            </a:r>
            <a:r>
              <a:rPr lang="zh-CN" altLang="en-US" dirty="0"/>
              <a:t> </a:t>
            </a:r>
            <a:r>
              <a:rPr lang="en-US" altLang="zh-CN" dirty="0"/>
              <a:t>decision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development/effect</a:t>
            </a:r>
            <a:r>
              <a:rPr lang="zh-CN" altLang="en-US" dirty="0"/>
              <a:t> </a:t>
            </a:r>
            <a:r>
              <a:rPr lang="en-US" altLang="zh-CN" dirty="0"/>
              <a:t>cards.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decision</a:t>
            </a:r>
            <a:r>
              <a:rPr lang="zh-CN" altLang="en-US" dirty="0"/>
              <a:t> </a:t>
            </a:r>
            <a:r>
              <a:rPr lang="en-US" altLang="zh-CN" dirty="0"/>
              <a:t>making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done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daily</a:t>
            </a:r>
            <a:r>
              <a:rPr lang="zh-CN" altLang="en-US" dirty="0"/>
              <a:t> </a:t>
            </a:r>
            <a:r>
              <a:rPr lang="en-US" altLang="zh-CN" dirty="0"/>
              <a:t>SCRUM</a:t>
            </a:r>
            <a:r>
              <a:rPr lang="zh-CN" altLang="en-US" dirty="0"/>
              <a:t> </a:t>
            </a:r>
            <a:r>
              <a:rPr lang="en-US" altLang="zh-CN" dirty="0"/>
              <a:t>meeting.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5C474-20F9-D947-B738-7169DE94B4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23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proposed</a:t>
            </a:r>
            <a:r>
              <a:rPr lang="zh-CN" altLang="en-US" dirty="0"/>
              <a:t> </a:t>
            </a:r>
            <a:r>
              <a:rPr lang="en-US" altLang="zh-CN" dirty="0"/>
              <a:t>several</a:t>
            </a:r>
            <a:r>
              <a:rPr lang="zh-CN" altLang="en-US" dirty="0"/>
              <a:t> </a:t>
            </a:r>
            <a:r>
              <a:rPr lang="en-US" altLang="zh-CN" dirty="0"/>
              <a:t>evaluation</a:t>
            </a:r>
            <a:r>
              <a:rPr lang="zh-CN" altLang="en-US" dirty="0"/>
              <a:t> </a:t>
            </a:r>
            <a:r>
              <a:rPr lang="en-US" altLang="zh-CN" dirty="0"/>
              <a:t>methods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judge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5C474-20F9-D947-B738-7169DE94B4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55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evaluated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aspects:</a:t>
            </a:r>
            <a:r>
              <a:rPr lang="zh-CN" altLang="en-US" dirty="0"/>
              <a:t> </a:t>
            </a:r>
            <a:r>
              <a:rPr lang="en-US" altLang="zh-CN" dirty="0"/>
              <a:t>Usability,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</a:p>
          <a:p>
            <a:endParaRPr lang="en-US" dirty="0"/>
          </a:p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usability,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mainly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software</a:t>
            </a:r>
            <a:r>
              <a:rPr lang="zh-CN" altLang="en-US" dirty="0"/>
              <a:t> </a:t>
            </a:r>
            <a:r>
              <a:rPr lang="en-US" altLang="zh-CN" dirty="0"/>
              <a:t>quality.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plan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developer</a:t>
            </a:r>
            <a:r>
              <a:rPr lang="zh-CN" altLang="en-US" dirty="0"/>
              <a:t> </a:t>
            </a:r>
            <a:r>
              <a:rPr lang="en-US" altLang="zh-CN" dirty="0"/>
              <a:t>testing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checklists,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online</a:t>
            </a:r>
            <a:r>
              <a:rPr lang="zh-CN" altLang="en-US" dirty="0"/>
              <a:t> </a:t>
            </a:r>
            <a:r>
              <a:rPr lang="en-US" altLang="zh-CN" dirty="0"/>
              <a:t>feedback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users</a:t>
            </a:r>
            <a:r>
              <a:rPr lang="zh-CN" altLang="en-US" dirty="0"/>
              <a:t> </a:t>
            </a:r>
            <a:r>
              <a:rPr lang="en-US" altLang="zh-CN" dirty="0"/>
              <a:t>played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</a:p>
          <a:p>
            <a:endParaRPr lang="en-US" dirty="0"/>
          </a:p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learning.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test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batch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junior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r>
              <a:rPr lang="zh-CN" altLang="en-US" dirty="0"/>
              <a:t> </a:t>
            </a:r>
            <a:r>
              <a:rPr lang="en-US" altLang="zh-CN" dirty="0"/>
              <a:t>software</a:t>
            </a:r>
            <a:r>
              <a:rPr lang="zh-CN" altLang="en-US" dirty="0"/>
              <a:t> </a:t>
            </a:r>
            <a:r>
              <a:rPr lang="en-US" altLang="zh-CN" dirty="0"/>
              <a:t>engineering</a:t>
            </a:r>
            <a:r>
              <a:rPr lang="zh-CN" altLang="en-US" dirty="0"/>
              <a:t> </a:t>
            </a:r>
            <a:r>
              <a:rPr lang="en-US" altLang="zh-CN" dirty="0"/>
              <a:t>students.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delivered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assignment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online</a:t>
            </a:r>
            <a:r>
              <a:rPr lang="zh-CN" altLang="en-US" dirty="0"/>
              <a:t> </a:t>
            </a:r>
            <a:r>
              <a:rPr lang="en-US" altLang="zh-CN" dirty="0"/>
              <a:t>quiz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assessment.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5C474-20F9-D947-B738-7169DE94B4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014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following</a:t>
            </a:r>
            <a:r>
              <a:rPr lang="zh-CN" altLang="en-US" dirty="0"/>
              <a:t> </a:t>
            </a:r>
            <a:r>
              <a:rPr lang="en-US" altLang="zh-CN" dirty="0"/>
              <a:t>section</a:t>
            </a:r>
            <a:r>
              <a:rPr lang="zh-CN" altLang="en-US" dirty="0"/>
              <a:t> </a:t>
            </a:r>
            <a:r>
              <a:rPr lang="en-US" altLang="zh-CN" dirty="0"/>
              <a:t>I’ll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few</a:t>
            </a:r>
            <a:r>
              <a:rPr lang="zh-CN" altLang="en-US" dirty="0"/>
              <a:t> </a:t>
            </a:r>
            <a:r>
              <a:rPr lang="en-US" altLang="zh-CN" dirty="0"/>
              <a:t>take</a:t>
            </a:r>
            <a:r>
              <a:rPr lang="zh-CN" altLang="en-US" dirty="0"/>
              <a:t> </a:t>
            </a:r>
            <a:r>
              <a:rPr lang="en-US" altLang="zh-CN" dirty="0"/>
              <a:t>away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5C474-20F9-D947-B738-7169DE94B4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745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conclusion,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PIG</a:t>
            </a:r>
            <a:r>
              <a:rPr lang="zh-CN" altLang="en-US" dirty="0"/>
              <a:t> </a:t>
            </a:r>
            <a:r>
              <a:rPr lang="en-US" altLang="zh-CN" dirty="0"/>
              <a:t>proposed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serious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effectively</a:t>
            </a:r>
            <a:r>
              <a:rPr lang="zh-CN" altLang="en-US" dirty="0"/>
              <a:t> </a:t>
            </a:r>
            <a:r>
              <a:rPr lang="en-US" altLang="zh-CN" dirty="0"/>
              <a:t>deliver</a:t>
            </a:r>
            <a:r>
              <a:rPr lang="zh-CN" altLang="en-US" dirty="0"/>
              <a:t> </a:t>
            </a:r>
            <a:r>
              <a:rPr lang="en-US" altLang="zh-CN" dirty="0"/>
              <a:t>experiential</a:t>
            </a:r>
            <a:r>
              <a:rPr lang="zh-CN" altLang="en-US" dirty="0"/>
              <a:t> </a:t>
            </a:r>
            <a:r>
              <a:rPr lang="en-US" altLang="zh-CN" dirty="0"/>
              <a:t>learning.</a:t>
            </a:r>
          </a:p>
          <a:p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Gamifying</a:t>
            </a:r>
            <a:r>
              <a:rPr lang="zh-CN" altLang="en-US" dirty="0"/>
              <a:t> </a:t>
            </a:r>
            <a:r>
              <a:rPr lang="en-US" altLang="zh-CN" dirty="0"/>
              <a:t>agile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management,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provided</a:t>
            </a:r>
            <a:r>
              <a:rPr lang="zh-CN" altLang="en-US" dirty="0"/>
              <a:t> </a:t>
            </a:r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cost</a:t>
            </a:r>
            <a:r>
              <a:rPr lang="zh-CN" altLang="en-US" dirty="0"/>
              <a:t> 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on-time</a:t>
            </a:r>
            <a:r>
              <a:rPr lang="zh-CN" altLang="en-US" dirty="0"/>
              <a:t> </a:t>
            </a:r>
            <a:r>
              <a:rPr lang="en-US" altLang="zh-CN" dirty="0"/>
              <a:t>feedback</a:t>
            </a:r>
            <a:r>
              <a:rPr lang="zh-CN" altLang="en-US" dirty="0"/>
              <a:t> </a:t>
            </a:r>
            <a:r>
              <a:rPr lang="en-US" altLang="zh-CN" dirty="0"/>
              <a:t>experience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</a:p>
          <a:p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focus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decision</a:t>
            </a:r>
            <a:r>
              <a:rPr lang="zh-CN" altLang="en-US" dirty="0"/>
              <a:t> </a:t>
            </a:r>
            <a:r>
              <a:rPr lang="en-US" altLang="zh-CN" dirty="0"/>
              <a:t>making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involves</a:t>
            </a:r>
            <a:r>
              <a:rPr lang="zh-CN" altLang="en-US" dirty="0"/>
              <a:t> </a:t>
            </a:r>
            <a:r>
              <a:rPr lang="en-US" altLang="zh-CN" dirty="0"/>
              <a:t>dynamics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random</a:t>
            </a:r>
            <a:r>
              <a:rPr lang="zh-CN" altLang="en-US" dirty="0"/>
              <a:t> </a:t>
            </a:r>
            <a:r>
              <a:rPr lang="en-US" altLang="zh-CN" dirty="0"/>
              <a:t>events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AI</a:t>
            </a:r>
            <a:r>
              <a:rPr lang="zh-CN" altLang="en-US" dirty="0"/>
              <a:t> </a:t>
            </a:r>
            <a:r>
              <a:rPr lang="en-US" altLang="zh-CN" dirty="0"/>
              <a:t>opponents.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5C474-20F9-D947-B738-7169DE94B4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227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still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works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explored,</a:t>
            </a:r>
            <a:r>
              <a:rPr lang="zh-CN" altLang="en-US" dirty="0"/>
              <a:t> </a:t>
            </a:r>
            <a:r>
              <a:rPr lang="en-US" altLang="zh-CN" dirty="0"/>
              <a:t>however.</a:t>
            </a:r>
          </a:p>
          <a:p>
            <a:r>
              <a:rPr lang="en-US" altLang="zh-CN" dirty="0"/>
              <a:t>Firstly,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would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reasonable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realistic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implement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action</a:t>
            </a:r>
            <a:r>
              <a:rPr lang="zh-CN" altLang="en-US" dirty="0"/>
              <a:t> </a:t>
            </a:r>
            <a:r>
              <a:rPr lang="en-US" altLang="zh-CN" dirty="0" err="1"/>
              <a:t>awared</a:t>
            </a:r>
            <a:r>
              <a:rPr lang="zh-CN" altLang="en-US" dirty="0"/>
              <a:t> </a:t>
            </a:r>
            <a:r>
              <a:rPr lang="en-US" altLang="zh-CN" dirty="0"/>
              <a:t>events</a:t>
            </a:r>
            <a:r>
              <a:rPr lang="zh-CN" altLang="en-US" dirty="0"/>
              <a:t> </a:t>
            </a:r>
            <a:r>
              <a:rPr lang="en-US" altLang="zh-CN" dirty="0"/>
              <a:t>instead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purely</a:t>
            </a:r>
            <a:r>
              <a:rPr lang="zh-CN" altLang="en-US" dirty="0"/>
              <a:t> </a:t>
            </a:r>
            <a:r>
              <a:rPr lang="en-US" altLang="zh-CN" dirty="0"/>
              <a:t>random.</a:t>
            </a:r>
          </a:p>
          <a:p>
            <a:r>
              <a:rPr lang="en-US" altLang="zh-CN" dirty="0"/>
              <a:t>Secondary,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AI</a:t>
            </a:r>
            <a:r>
              <a:rPr lang="zh-CN" altLang="en-US" dirty="0"/>
              <a:t> </a:t>
            </a:r>
            <a:r>
              <a:rPr lang="en-US" altLang="zh-CN" dirty="0"/>
              <a:t>opponents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furtherly</a:t>
            </a:r>
            <a:r>
              <a:rPr lang="zh-CN" altLang="en-US" dirty="0"/>
              <a:t> </a:t>
            </a:r>
            <a:r>
              <a:rPr lang="en-US" altLang="zh-CN" dirty="0"/>
              <a:t>enhanced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reinforcement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simulate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“growth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industry”</a:t>
            </a:r>
          </a:p>
          <a:p>
            <a:r>
              <a:rPr lang="en-US" altLang="zh-CN" dirty="0"/>
              <a:t>Additionally,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complex</a:t>
            </a:r>
            <a:r>
              <a:rPr lang="zh-CN" altLang="en-US" dirty="0"/>
              <a:t> </a:t>
            </a:r>
            <a:r>
              <a:rPr lang="en-US" altLang="zh-CN" dirty="0"/>
              <a:t>environment,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multi-projects</a:t>
            </a:r>
            <a:r>
              <a:rPr lang="zh-CN" altLang="en-US" dirty="0"/>
              <a:t> </a:t>
            </a:r>
            <a:r>
              <a:rPr lang="en-US" altLang="zh-CN" dirty="0"/>
              <a:t>would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valuable</a:t>
            </a:r>
            <a:r>
              <a:rPr lang="zh-CN" altLang="en-US" dirty="0"/>
              <a:t> </a:t>
            </a:r>
            <a:r>
              <a:rPr lang="en-US" altLang="zh-CN" dirty="0"/>
              <a:t>extension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work.</a:t>
            </a:r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end,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multiplayer</a:t>
            </a:r>
            <a:r>
              <a:rPr lang="zh-CN" altLang="en-US" dirty="0"/>
              <a:t> </a:t>
            </a:r>
            <a:r>
              <a:rPr lang="en-US" altLang="zh-CN" dirty="0"/>
              <a:t>mode</a:t>
            </a:r>
            <a:r>
              <a:rPr lang="zh-CN" altLang="en-US" dirty="0"/>
              <a:t> </a:t>
            </a:r>
            <a:r>
              <a:rPr lang="en-US" altLang="zh-CN" dirty="0"/>
              <a:t>could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worthy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well.</a:t>
            </a:r>
            <a:r>
              <a:rPr lang="zh-CN" altLang="en-US" dirty="0"/>
              <a:t> </a:t>
            </a:r>
            <a:r>
              <a:rPr lang="en-US" altLang="zh-CN" dirty="0"/>
              <a:t>Since</a:t>
            </a:r>
            <a:r>
              <a:rPr lang="zh-CN" altLang="en-US" dirty="0"/>
              <a:t> </a:t>
            </a:r>
            <a:r>
              <a:rPr lang="en-US" altLang="zh-CN" dirty="0"/>
              <a:t>competition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engaging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brought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dynamic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meaningful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/>
              <a:t>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5C474-20F9-D947-B738-7169DE94B47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00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Let’s</a:t>
            </a:r>
            <a:r>
              <a:rPr lang="zh-CN" altLang="en-US" dirty="0"/>
              <a:t> </a:t>
            </a:r>
            <a:r>
              <a:rPr lang="en-US" altLang="zh-CN" dirty="0"/>
              <a:t>look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background.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5C474-20F9-D947-B738-7169DE94B4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69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resource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categorized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parts:</a:t>
            </a:r>
            <a:r>
              <a:rPr lang="zh-CN" altLang="en-US" dirty="0"/>
              <a:t> </a:t>
            </a:r>
            <a:r>
              <a:rPr lang="en-US" altLang="zh-CN" dirty="0"/>
              <a:t>Agile</a:t>
            </a:r>
            <a:r>
              <a:rPr lang="zh-CN" altLang="en-US" dirty="0"/>
              <a:t> </a:t>
            </a:r>
            <a:r>
              <a:rPr lang="en-US" altLang="zh-CN" dirty="0"/>
              <a:t>software</a:t>
            </a:r>
            <a:r>
              <a:rPr lang="zh-CN" altLang="en-US" dirty="0"/>
              <a:t> </a:t>
            </a:r>
            <a:r>
              <a:rPr lang="en-US" altLang="zh-CN" dirty="0"/>
              <a:t>development,</a:t>
            </a:r>
            <a:r>
              <a:rPr lang="zh-CN" altLang="en-US" dirty="0"/>
              <a:t> </a:t>
            </a:r>
            <a:r>
              <a:rPr lang="en-US" altLang="zh-CN" dirty="0"/>
              <a:t>SCRUM</a:t>
            </a:r>
            <a:r>
              <a:rPr lang="zh-CN" altLang="en-US" dirty="0"/>
              <a:t> </a:t>
            </a:r>
            <a:r>
              <a:rPr lang="en-US" altLang="zh-CN" dirty="0"/>
              <a:t>software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  <a:r>
              <a:rPr lang="zh-CN" altLang="en-US" dirty="0"/>
              <a:t> </a:t>
            </a:r>
            <a:r>
              <a:rPr lang="en-US" altLang="zh-CN" dirty="0"/>
              <a:t>framework,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serious</a:t>
            </a:r>
            <a:r>
              <a:rPr lang="zh-CN" altLang="en-US" dirty="0"/>
              <a:t> </a:t>
            </a:r>
            <a:r>
              <a:rPr lang="en-US" altLang="zh-CN" dirty="0"/>
              <a:t>gaming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learning.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5C474-20F9-D947-B738-7169DE94B4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25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</a:t>
            </a:r>
            <a:r>
              <a:rPr lang="en-US" altLang="zh-CN" dirty="0"/>
              <a:t>sists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iterative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incremental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  <a:r>
              <a:rPr lang="zh-CN" altLang="en-US" dirty="0"/>
              <a:t> </a:t>
            </a:r>
            <a:r>
              <a:rPr lang="en-US" altLang="zh-CN" dirty="0"/>
              <a:t>approaches,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Agile</a:t>
            </a:r>
            <a:r>
              <a:rPr lang="zh-CN" altLang="en-US" dirty="0"/>
              <a:t> </a:t>
            </a:r>
            <a:r>
              <a:rPr lang="en-US" altLang="zh-CN" dirty="0"/>
              <a:t>software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  <a:r>
              <a:rPr lang="zh-CN" altLang="en-US" dirty="0"/>
              <a:t> </a:t>
            </a:r>
            <a:r>
              <a:rPr lang="en-US" altLang="zh-CN" dirty="0"/>
              <a:t>covers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recurrent</a:t>
            </a:r>
            <a:r>
              <a:rPr lang="zh-CN" altLang="en-US" dirty="0"/>
              <a:t> </a:t>
            </a:r>
            <a:r>
              <a:rPr lang="en-US" altLang="zh-CN" dirty="0"/>
              <a:t>life-cycle</a:t>
            </a:r>
            <a:r>
              <a:rPr lang="zh-CN" altLang="en-US" dirty="0"/>
              <a:t> </a:t>
            </a:r>
            <a:r>
              <a:rPr lang="en-US" altLang="zh-CN" dirty="0"/>
              <a:t>development.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collaborating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  <a:r>
              <a:rPr lang="zh-CN" altLang="en-US" dirty="0"/>
              <a:t> </a:t>
            </a:r>
            <a:r>
              <a:rPr lang="en-US" altLang="zh-CN" dirty="0"/>
              <a:t>teams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users,</a:t>
            </a:r>
            <a:r>
              <a:rPr lang="zh-CN" altLang="en-US" dirty="0"/>
              <a:t> </a:t>
            </a:r>
            <a:r>
              <a:rPr lang="en-US" altLang="zh-CN" dirty="0"/>
              <a:t>Agile</a:t>
            </a:r>
            <a:r>
              <a:rPr lang="zh-CN" altLang="en-US" dirty="0"/>
              <a:t> </a:t>
            </a:r>
            <a:r>
              <a:rPr lang="en-US" altLang="zh-CN" dirty="0"/>
              <a:t>targets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evolving</a:t>
            </a:r>
            <a:r>
              <a:rPr lang="zh-CN" altLang="en-US" dirty="0"/>
              <a:t> </a:t>
            </a:r>
            <a:r>
              <a:rPr lang="en-US" altLang="zh-CN" dirty="0"/>
              <a:t>requirement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solutions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accomplish</a:t>
            </a:r>
            <a:r>
              <a:rPr lang="zh-CN" altLang="en-US" dirty="0"/>
              <a:t> </a:t>
            </a:r>
            <a:r>
              <a:rPr lang="en-US" altLang="zh-CN" dirty="0"/>
              <a:t>quick</a:t>
            </a:r>
            <a:r>
              <a:rPr lang="zh-CN" altLang="en-US" dirty="0"/>
              <a:t> </a:t>
            </a:r>
            <a:r>
              <a:rPr lang="en-US" altLang="zh-CN" dirty="0"/>
              <a:t>service</a:t>
            </a:r>
            <a:r>
              <a:rPr lang="zh-CN" altLang="en-US" dirty="0"/>
              <a:t> </a:t>
            </a:r>
            <a:r>
              <a:rPr lang="en-US" altLang="zh-CN" dirty="0"/>
              <a:t>delivery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well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adaptive</a:t>
            </a:r>
            <a:r>
              <a:rPr lang="zh-CN" altLang="en-US" dirty="0"/>
              <a:t> </a:t>
            </a:r>
            <a:r>
              <a:rPr lang="en-US" altLang="zh-CN" dirty="0"/>
              <a:t>solutions.</a:t>
            </a:r>
          </a:p>
          <a:p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stages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agile</a:t>
            </a:r>
            <a:r>
              <a:rPr lang="zh-CN" altLang="en-US" dirty="0"/>
              <a:t> </a:t>
            </a:r>
            <a:r>
              <a:rPr lang="en-US" altLang="zh-CN" dirty="0"/>
              <a:t>software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  <a:r>
              <a:rPr lang="zh-CN" altLang="en-US" dirty="0"/>
              <a:t> </a:t>
            </a:r>
            <a:r>
              <a:rPr lang="en-US" altLang="zh-CN" dirty="0"/>
              <a:t>usually</a:t>
            </a:r>
            <a:r>
              <a:rPr lang="zh-CN" altLang="en-US" dirty="0"/>
              <a:t> </a:t>
            </a:r>
            <a:r>
              <a:rPr lang="en-US" altLang="zh-CN" dirty="0"/>
              <a:t>seen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pictures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right</a:t>
            </a:r>
            <a:r>
              <a:rPr lang="zh-CN" altLang="en-US" dirty="0"/>
              <a:t> </a:t>
            </a:r>
            <a:r>
              <a:rPr lang="en-US" altLang="zh-CN" dirty="0"/>
              <a:t>side.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continuously</a:t>
            </a:r>
            <a:r>
              <a:rPr lang="zh-CN" altLang="en-US" dirty="0"/>
              <a:t> </a:t>
            </a:r>
            <a:r>
              <a:rPr lang="en-US" altLang="zh-CN" dirty="0"/>
              <a:t>plan,</a:t>
            </a:r>
            <a:r>
              <a:rPr lang="zh-CN" altLang="en-US" dirty="0"/>
              <a:t> </a:t>
            </a:r>
            <a:r>
              <a:rPr lang="en-US" altLang="zh-CN" dirty="0"/>
              <a:t>design,</a:t>
            </a:r>
            <a:r>
              <a:rPr lang="zh-CN" altLang="en-US" dirty="0"/>
              <a:t> </a:t>
            </a:r>
            <a:r>
              <a:rPr lang="en-US" altLang="zh-CN" dirty="0"/>
              <a:t>develop,</a:t>
            </a:r>
            <a:r>
              <a:rPr lang="zh-CN" altLang="en-US" dirty="0"/>
              <a:t> </a:t>
            </a:r>
            <a:r>
              <a:rPr lang="en-US" altLang="zh-CN" dirty="0"/>
              <a:t>test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release</a:t>
            </a:r>
            <a:r>
              <a:rPr lang="zh-CN" altLang="en-US" dirty="0"/>
              <a:t> </a:t>
            </a:r>
            <a:r>
              <a:rPr lang="en-US" altLang="zh-CN" dirty="0"/>
              <a:t>stages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driven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effective</a:t>
            </a:r>
            <a:r>
              <a:rPr lang="zh-CN" altLang="en-US" dirty="0"/>
              <a:t> </a:t>
            </a:r>
            <a:r>
              <a:rPr lang="en-US" altLang="zh-CN" dirty="0"/>
              <a:t>on-time</a:t>
            </a:r>
            <a:r>
              <a:rPr lang="zh-CN" altLang="en-US" dirty="0"/>
              <a:t> </a:t>
            </a:r>
            <a:r>
              <a:rPr lang="en-US" altLang="zh-CN" dirty="0"/>
              <a:t>feedback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user</a:t>
            </a:r>
            <a:r>
              <a:rPr lang="zh-CN" altLang="en-US" dirty="0"/>
              <a:t> </a:t>
            </a:r>
            <a:r>
              <a:rPr lang="en-US" altLang="zh-CN" dirty="0"/>
              <a:t>teams.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stages</a:t>
            </a:r>
            <a:r>
              <a:rPr lang="zh-CN" altLang="en-US" dirty="0"/>
              <a:t> </a:t>
            </a:r>
            <a:r>
              <a:rPr lang="en-US" altLang="zh-CN" dirty="0"/>
              <a:t>operate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iterative</a:t>
            </a:r>
            <a:r>
              <a:rPr lang="zh-CN" altLang="en-US" dirty="0"/>
              <a:t> </a:t>
            </a:r>
            <a:r>
              <a:rPr lang="en-US" altLang="zh-CN" dirty="0"/>
              <a:t>way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guarantee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adaptivity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well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quick</a:t>
            </a:r>
            <a:r>
              <a:rPr lang="zh-CN" altLang="en-US" dirty="0"/>
              <a:t> </a:t>
            </a:r>
            <a:r>
              <a:rPr lang="en-US" altLang="zh-CN" dirty="0"/>
              <a:t>delivery.</a:t>
            </a:r>
          </a:p>
          <a:p>
            <a:endParaRPr lang="en-US" altLang="zh-CN" dirty="0"/>
          </a:p>
          <a:p>
            <a:r>
              <a:rPr lang="en-US" altLang="zh-CN" dirty="0"/>
              <a:t>Agile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following</a:t>
            </a:r>
            <a:r>
              <a:rPr lang="zh-CN" altLang="en-US" dirty="0"/>
              <a:t> </a:t>
            </a:r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principles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rule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assessment:</a:t>
            </a:r>
          </a:p>
          <a:p>
            <a:pPr lvl="1"/>
            <a:r>
              <a:rPr lang="en-US" altLang="zh-CN" b="1" dirty="0"/>
              <a:t>Individuals and Interactions</a:t>
            </a:r>
            <a:r>
              <a:rPr lang="en-US" altLang="zh-CN" dirty="0"/>
              <a:t> over processes and tools</a:t>
            </a:r>
          </a:p>
          <a:p>
            <a:pPr lvl="1"/>
            <a:r>
              <a:rPr lang="en-US" altLang="zh-CN" b="1" dirty="0"/>
              <a:t>Working Software</a:t>
            </a:r>
            <a:r>
              <a:rPr lang="en-US" altLang="zh-CN" dirty="0"/>
              <a:t> over comprehensive documentation</a:t>
            </a:r>
          </a:p>
          <a:p>
            <a:pPr lvl="1"/>
            <a:r>
              <a:rPr lang="en-US" altLang="zh-CN" b="1" dirty="0"/>
              <a:t>Customer Collaboration</a:t>
            </a:r>
            <a:r>
              <a:rPr lang="en-US" altLang="zh-CN" dirty="0"/>
              <a:t> over contract negotiation</a:t>
            </a:r>
          </a:p>
          <a:p>
            <a:pPr lvl="1"/>
            <a:r>
              <a:rPr lang="en-US" altLang="zh-CN" b="1" dirty="0"/>
              <a:t>Responding to Change</a:t>
            </a:r>
            <a:r>
              <a:rPr lang="en-US" altLang="zh-CN" dirty="0"/>
              <a:t> over following a plan</a:t>
            </a:r>
          </a:p>
          <a:p>
            <a:endParaRPr lang="en-US" altLang="zh-CN" dirty="0"/>
          </a:p>
          <a:p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following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rules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deploying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  <a:r>
              <a:rPr lang="zh-CN" altLang="en-US" dirty="0"/>
              <a:t> </a:t>
            </a:r>
            <a:r>
              <a:rPr lang="en-US" altLang="zh-CN" dirty="0"/>
              <a:t>stage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shown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figure,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agile</a:t>
            </a:r>
            <a:r>
              <a:rPr lang="zh-CN" altLang="en-US" dirty="0"/>
              <a:t> </a:t>
            </a:r>
            <a:r>
              <a:rPr lang="en-US" altLang="zh-CN" dirty="0"/>
              <a:t>accomplished</a:t>
            </a:r>
            <a:r>
              <a:rPr lang="zh-CN" altLang="en-US" dirty="0"/>
              <a:t> </a:t>
            </a:r>
            <a:r>
              <a:rPr lang="en-US" altLang="zh-CN" dirty="0"/>
              <a:t>following</a:t>
            </a:r>
            <a:r>
              <a:rPr lang="zh-CN" altLang="en-US" dirty="0"/>
              <a:t> </a:t>
            </a:r>
            <a:r>
              <a:rPr lang="en-US" altLang="zh-CN" dirty="0"/>
              <a:t>characteristics:</a:t>
            </a:r>
          </a:p>
          <a:p>
            <a:r>
              <a:rPr lang="en-US" altLang="zh-CN" dirty="0"/>
              <a:t>Iterative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incremental</a:t>
            </a:r>
            <a:r>
              <a:rPr lang="zh-CN" altLang="en-US" dirty="0"/>
              <a:t> </a:t>
            </a:r>
            <a:r>
              <a:rPr lang="en-US" altLang="zh-CN" dirty="0"/>
              <a:t>development,</a:t>
            </a:r>
            <a:r>
              <a:rPr lang="zh-CN" altLang="en-US" dirty="0"/>
              <a:t> </a:t>
            </a:r>
            <a:r>
              <a:rPr lang="en-US" altLang="zh-CN" dirty="0"/>
              <a:t>efficient</a:t>
            </a:r>
            <a:r>
              <a:rPr lang="zh-CN" altLang="en-US" dirty="0"/>
              <a:t> </a:t>
            </a:r>
            <a:r>
              <a:rPr lang="en-US" altLang="zh-CN" dirty="0"/>
              <a:t>communication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user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multi-task</a:t>
            </a:r>
            <a:r>
              <a:rPr lang="zh-CN" altLang="en-US" dirty="0"/>
              <a:t> </a:t>
            </a:r>
            <a:r>
              <a:rPr lang="en-US" altLang="zh-CN" dirty="0"/>
              <a:t>teams,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adaptive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  <a:r>
              <a:rPr lang="zh-CN" altLang="en-US" dirty="0"/>
              <a:t> </a:t>
            </a:r>
            <a:r>
              <a:rPr lang="en-US" altLang="zh-CN" dirty="0"/>
              <a:t>cycle.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5C474-20F9-D947-B738-7169DE94B4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64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SCRUM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popular</a:t>
            </a:r>
            <a:r>
              <a:rPr lang="zh-CN" altLang="en-US" dirty="0"/>
              <a:t> </a:t>
            </a:r>
            <a:r>
              <a:rPr lang="en-US" altLang="zh-CN" dirty="0"/>
              <a:t>agile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framework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software</a:t>
            </a:r>
            <a:r>
              <a:rPr lang="zh-CN" altLang="en-US" dirty="0"/>
              <a:t> </a:t>
            </a:r>
            <a:r>
              <a:rPr lang="en-US" altLang="zh-CN" dirty="0"/>
              <a:t>development.</a:t>
            </a:r>
            <a:r>
              <a:rPr lang="zh-CN" altLang="en-US" dirty="0"/>
              <a:t> </a:t>
            </a:r>
            <a:r>
              <a:rPr lang="en-US" altLang="zh-CN" dirty="0"/>
              <a:t>Here’s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overview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SCRUM</a:t>
            </a:r>
            <a:r>
              <a:rPr lang="zh-CN" altLang="en-US" dirty="0"/>
              <a:t> </a:t>
            </a:r>
            <a:r>
              <a:rPr lang="en-US" altLang="zh-CN" dirty="0"/>
              <a:t>process.</a:t>
            </a:r>
          </a:p>
          <a:p>
            <a:r>
              <a:rPr lang="en-US" altLang="zh-CN" dirty="0"/>
              <a:t>Note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backlog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indicates</a:t>
            </a:r>
            <a:r>
              <a:rPr lang="zh-CN" altLang="en-US" dirty="0"/>
              <a:t> </a:t>
            </a:r>
            <a:r>
              <a:rPr lang="en-US" altLang="zh-CN" dirty="0"/>
              <a:t>tasks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accomplished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specific</a:t>
            </a:r>
            <a:r>
              <a:rPr lang="zh-CN" altLang="en-US" dirty="0"/>
              <a:t> </a:t>
            </a:r>
            <a:r>
              <a:rPr lang="en-US" altLang="zh-CN" dirty="0"/>
              <a:t>deadline.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Product</a:t>
            </a:r>
            <a:r>
              <a:rPr lang="zh-CN" altLang="en-US" dirty="0"/>
              <a:t> </a:t>
            </a:r>
            <a:r>
              <a:rPr lang="en-US" altLang="zh-CN" dirty="0"/>
              <a:t>backlog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allocated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sprints,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represent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period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development.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Sprint</a:t>
            </a:r>
            <a:r>
              <a:rPr lang="zh-CN" altLang="en-US" dirty="0"/>
              <a:t> </a:t>
            </a:r>
            <a:r>
              <a:rPr lang="en-US" altLang="zh-CN" dirty="0"/>
              <a:t>Backlog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assigned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scrum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  <a:r>
              <a:rPr lang="zh-CN" altLang="en-US" dirty="0"/>
              <a:t> </a:t>
            </a:r>
            <a:r>
              <a:rPr lang="en-US" altLang="zh-CN" dirty="0"/>
              <a:t>teams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daily</a:t>
            </a:r>
            <a:r>
              <a:rPr lang="zh-CN" altLang="en-US" dirty="0"/>
              <a:t> </a:t>
            </a:r>
            <a:r>
              <a:rPr lang="en-US" altLang="zh-CN" dirty="0"/>
              <a:t>scrum</a:t>
            </a:r>
            <a:r>
              <a:rPr lang="zh-CN" altLang="en-US" dirty="0"/>
              <a:t> </a:t>
            </a:r>
            <a:r>
              <a:rPr lang="en-US" altLang="zh-CN" dirty="0"/>
              <a:t>meetings.</a:t>
            </a:r>
            <a:r>
              <a:rPr lang="zh-CN" altLang="en-US" dirty="0"/>
              <a:t> </a:t>
            </a:r>
            <a:r>
              <a:rPr lang="en-US" altLang="zh-CN" dirty="0"/>
              <a:t>Once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sprint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finished,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review/summary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provided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user/market</a:t>
            </a:r>
            <a:r>
              <a:rPr lang="zh-CN" altLang="en-US" dirty="0"/>
              <a:t> </a:t>
            </a:r>
            <a:r>
              <a:rPr lang="en-US" altLang="zh-CN" dirty="0"/>
              <a:t>feedback,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those</a:t>
            </a:r>
            <a:r>
              <a:rPr lang="zh-CN" altLang="en-US" dirty="0"/>
              <a:t> </a:t>
            </a:r>
            <a:r>
              <a:rPr lang="en-US" altLang="zh-CN" dirty="0"/>
              <a:t>feedback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further</a:t>
            </a:r>
            <a:r>
              <a:rPr lang="zh-CN" altLang="en-US" dirty="0"/>
              <a:t> </a:t>
            </a:r>
            <a:r>
              <a:rPr lang="en-US" altLang="zh-CN" dirty="0"/>
              <a:t>leveraged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following</a:t>
            </a:r>
            <a:r>
              <a:rPr lang="zh-CN" altLang="en-US" dirty="0"/>
              <a:t> </a:t>
            </a:r>
            <a:r>
              <a:rPr lang="en-US" altLang="zh-CN" dirty="0"/>
              <a:t>sprint</a:t>
            </a:r>
            <a:r>
              <a:rPr lang="zh-CN" altLang="en-US" dirty="0"/>
              <a:t> </a:t>
            </a:r>
            <a:r>
              <a:rPr lang="en-US" altLang="zh-CN" dirty="0"/>
              <a:t>developments.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iterative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increment</a:t>
            </a:r>
            <a:r>
              <a:rPr lang="zh-CN" altLang="en-US" dirty="0"/>
              <a:t> </a:t>
            </a:r>
            <a:r>
              <a:rPr lang="en-US" altLang="zh-CN" dirty="0"/>
              <a:t>until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product</a:t>
            </a:r>
            <a:r>
              <a:rPr lang="zh-CN" altLang="en-US" dirty="0"/>
              <a:t> </a:t>
            </a:r>
            <a:r>
              <a:rPr lang="en-US" altLang="zh-CN" dirty="0"/>
              <a:t>backlog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finished.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5C474-20F9-D947-B738-7169DE94B4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15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hand,</a:t>
            </a:r>
            <a:r>
              <a:rPr lang="zh-CN" altLang="en-US" dirty="0"/>
              <a:t> </a:t>
            </a:r>
            <a:r>
              <a:rPr lang="en-US" altLang="zh-CN" dirty="0"/>
              <a:t>serious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invoked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services.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serious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defined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Delivering</a:t>
            </a:r>
            <a:r>
              <a:rPr lang="zh-CN" altLang="en-US" dirty="0"/>
              <a:t> </a:t>
            </a:r>
            <a:r>
              <a:rPr lang="en-US" altLang="zh-CN" dirty="0"/>
              <a:t>experimental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utilizing</a:t>
            </a:r>
            <a:r>
              <a:rPr lang="zh-CN" altLang="en-US" dirty="0"/>
              <a:t> </a:t>
            </a:r>
            <a:r>
              <a:rPr lang="en-US" altLang="zh-CN" dirty="0"/>
              <a:t>artistic</a:t>
            </a:r>
            <a:r>
              <a:rPr lang="zh-CN" altLang="en-US" dirty="0"/>
              <a:t> </a:t>
            </a:r>
            <a:r>
              <a:rPr lang="en-US" altLang="zh-CN" dirty="0"/>
              <a:t>medium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games.</a:t>
            </a:r>
          </a:p>
          <a:p>
            <a:endParaRPr lang="en-US" dirty="0"/>
          </a:p>
          <a:p>
            <a:r>
              <a:rPr lang="en-US" altLang="zh-CN" dirty="0"/>
              <a:t>According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works,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serious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takes</a:t>
            </a:r>
            <a:r>
              <a:rPr lang="zh-CN" altLang="en-US" dirty="0"/>
              <a:t> </a:t>
            </a:r>
            <a:r>
              <a:rPr lang="en-US" altLang="zh-CN" dirty="0"/>
              <a:t>advantage</a:t>
            </a:r>
            <a:r>
              <a:rPr lang="zh-CN" altLang="en-US" dirty="0"/>
              <a:t> </a:t>
            </a:r>
            <a:r>
              <a:rPr lang="en-US" altLang="zh-CN" dirty="0"/>
              <a:t>in:</a:t>
            </a:r>
          </a:p>
          <a:p>
            <a:r>
              <a:rPr lang="en-US" altLang="zh-CN" dirty="0"/>
              <a:t>Easy</a:t>
            </a:r>
            <a:r>
              <a:rPr lang="zh-CN" altLang="en-US" dirty="0"/>
              <a:t> </a:t>
            </a:r>
            <a:r>
              <a:rPr lang="en-US" altLang="zh-CN" dirty="0"/>
              <a:t>deployment,</a:t>
            </a:r>
            <a:r>
              <a:rPr lang="zh-CN" altLang="en-US" dirty="0"/>
              <a:t> </a:t>
            </a:r>
            <a:r>
              <a:rPr lang="en-US" altLang="zh-CN" dirty="0"/>
              <a:t>since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costly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setup</a:t>
            </a:r>
            <a:r>
              <a:rPr lang="zh-CN" altLang="en-US" dirty="0"/>
              <a:t> </a:t>
            </a:r>
            <a:r>
              <a:rPr lang="en-US" altLang="zh-CN" dirty="0"/>
              <a:t>virtual</a:t>
            </a:r>
            <a:r>
              <a:rPr lang="zh-CN" altLang="en-US" dirty="0"/>
              <a:t> </a:t>
            </a:r>
            <a:r>
              <a:rPr lang="en-US" altLang="zh-CN" dirty="0"/>
              <a:t>environment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build</a:t>
            </a:r>
            <a:r>
              <a:rPr lang="zh-CN" altLang="en-US" dirty="0"/>
              <a:t> </a:t>
            </a:r>
            <a:r>
              <a:rPr lang="en-US" altLang="zh-CN" dirty="0"/>
              <a:t>actual</a:t>
            </a:r>
            <a:r>
              <a:rPr lang="zh-CN" altLang="en-US" dirty="0"/>
              <a:t> </a:t>
            </a:r>
            <a:r>
              <a:rPr lang="en-US" altLang="zh-CN" dirty="0"/>
              <a:t>classroom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stuff</a:t>
            </a:r>
            <a:r>
              <a:rPr lang="zh-CN" altLang="en-US" dirty="0"/>
              <a:t> </a:t>
            </a:r>
            <a:r>
              <a:rPr lang="en-US" altLang="zh-CN" dirty="0"/>
              <a:t>teams.</a:t>
            </a:r>
          </a:p>
          <a:p>
            <a:r>
              <a:rPr lang="en-US" altLang="zh-CN" dirty="0"/>
              <a:t>Additionally,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gaming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attractive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engaging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traditional</a:t>
            </a:r>
            <a:r>
              <a:rPr lang="zh-CN" altLang="en-US" dirty="0"/>
              <a:t> </a:t>
            </a:r>
            <a:r>
              <a:rPr lang="en-US" altLang="zh-CN" dirty="0"/>
              <a:t>learnings.</a:t>
            </a:r>
          </a:p>
          <a:p>
            <a:r>
              <a:rPr lang="en-US" altLang="zh-CN" dirty="0"/>
              <a:t>More overly,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serious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methods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altLang="zh-CN" dirty="0"/>
              <a:t>great</a:t>
            </a:r>
            <a:r>
              <a:rPr lang="zh-CN" altLang="en-US" dirty="0"/>
              <a:t> </a:t>
            </a:r>
            <a:r>
              <a:rPr lang="en-US" altLang="zh-CN" dirty="0"/>
              <a:t>potential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effectiveness.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cost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failing</a:t>
            </a:r>
            <a:r>
              <a:rPr lang="zh-CN" altLang="en-US" dirty="0"/>
              <a:t> </a:t>
            </a:r>
            <a:r>
              <a:rPr lang="en-US" altLang="zh-CN" dirty="0"/>
              <a:t>experiences,</a:t>
            </a:r>
            <a:r>
              <a:rPr lang="zh-CN" altLang="en-US" dirty="0"/>
              <a:t> </a:t>
            </a:r>
            <a:r>
              <a:rPr lang="en-US" altLang="zh-CN" dirty="0"/>
              <a:t>stimulating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rewards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milder</a:t>
            </a:r>
            <a:r>
              <a:rPr lang="zh-CN" altLang="en-US" dirty="0"/>
              <a:t> </a:t>
            </a:r>
            <a:r>
              <a:rPr lang="en-US" altLang="zh-CN" dirty="0"/>
              <a:t>forgotten</a:t>
            </a:r>
            <a:r>
              <a:rPr lang="zh-CN" altLang="en-US" dirty="0"/>
              <a:t> </a:t>
            </a:r>
            <a:r>
              <a:rPr lang="en-US" altLang="zh-CN" dirty="0"/>
              <a:t>curve.</a:t>
            </a:r>
          </a:p>
          <a:p>
            <a:endParaRPr lang="en-US" dirty="0"/>
          </a:p>
          <a:p>
            <a:r>
              <a:rPr lang="en-US" altLang="zh-CN" dirty="0"/>
              <a:t>Interested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advantages,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proposed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serious</a:t>
            </a:r>
            <a:r>
              <a:rPr lang="zh-CN" altLang="en-US" dirty="0"/>
              <a:t> </a:t>
            </a:r>
            <a:r>
              <a:rPr lang="en-US" altLang="zh-CN" dirty="0"/>
              <a:t>gaming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agile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improvement.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5C474-20F9-D947-B738-7169DE94B4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28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Now</a:t>
            </a:r>
            <a:r>
              <a:rPr lang="zh-CN" altLang="en-US" dirty="0"/>
              <a:t> </a:t>
            </a:r>
            <a:r>
              <a:rPr lang="en-US" altLang="zh-CN" dirty="0"/>
              <a:t>let’s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motivation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5C474-20F9-D947-B738-7169DE94B4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4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motive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mainly</a:t>
            </a:r>
            <a:r>
              <a:rPr lang="zh-CN" altLang="en-US" dirty="0"/>
              <a:t> </a:t>
            </a:r>
            <a:r>
              <a:rPr lang="en-US" altLang="zh-CN" dirty="0"/>
              <a:t>categorized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aspects:</a:t>
            </a:r>
          </a:p>
          <a:p>
            <a:r>
              <a:rPr lang="en-US" altLang="zh-CN" dirty="0"/>
              <a:t>Agile</a:t>
            </a:r>
            <a:r>
              <a:rPr lang="zh-CN" altLang="en-US" dirty="0"/>
              <a:t> </a:t>
            </a:r>
            <a:r>
              <a:rPr lang="en-US" altLang="zh-CN" dirty="0"/>
              <a:t>software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</a:p>
          <a:p>
            <a:r>
              <a:rPr lang="en-US" altLang="zh-CN" dirty="0"/>
              <a:t>Cross-platform</a:t>
            </a:r>
            <a:r>
              <a:rPr lang="zh-CN" altLang="en-US" dirty="0"/>
              <a:t> </a:t>
            </a:r>
            <a:r>
              <a:rPr lang="en-US" altLang="zh-CN" dirty="0"/>
              <a:t>computer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5C474-20F9-D947-B738-7169DE94B4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22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397B-42E9-504C-9D76-E9761C793E0D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E8DA6F6-E1FB-C440-9FF7-7BBF92460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4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397B-42E9-504C-9D76-E9761C793E0D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A6F6-E1FB-C440-9FF7-7BBF92460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4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397B-42E9-504C-9D76-E9761C793E0D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A6F6-E1FB-C440-9FF7-7BBF92460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2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397B-42E9-504C-9D76-E9761C793E0D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A6F6-E1FB-C440-9FF7-7BBF92460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0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1B1397B-42E9-504C-9D76-E9761C793E0D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E8DA6F6-E1FB-C440-9FF7-7BBF92460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8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397B-42E9-504C-9D76-E9761C793E0D}" type="datetimeFigureOut">
              <a:rPr lang="en-US" smtClean="0"/>
              <a:t>4/10/20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A6F6-E1FB-C440-9FF7-7BBF92460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1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397B-42E9-504C-9D76-E9761C793E0D}" type="datetimeFigureOut">
              <a:rPr lang="en-US" smtClean="0"/>
              <a:t>4/10/20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A6F6-E1FB-C440-9FF7-7BBF924606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5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397B-42E9-504C-9D76-E9761C793E0D}" type="datetimeFigureOut">
              <a:rPr lang="en-US" smtClean="0"/>
              <a:t>4/10/20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A6F6-E1FB-C440-9FF7-7BBF924606E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861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397B-42E9-504C-9D76-E9761C793E0D}" type="datetimeFigureOut">
              <a:rPr lang="en-US" smtClean="0"/>
              <a:t>4/10/20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A6F6-E1FB-C440-9FF7-7BBF92460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5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397B-42E9-504C-9D76-E9761C793E0D}" type="datetimeFigureOut">
              <a:rPr lang="en-US" smtClean="0"/>
              <a:t>4/10/20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A6F6-E1FB-C440-9FF7-7BBF92460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2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397B-42E9-504C-9D76-E9761C793E0D}" type="datetimeFigureOut">
              <a:rPr lang="en-US" smtClean="0"/>
              <a:t>4/10/20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A6F6-E1FB-C440-9FF7-7BBF92460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6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1B1397B-42E9-504C-9D76-E9761C793E0D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E8DA6F6-E1FB-C440-9FF7-7BBF92460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ud42@pit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rum.org/resources/what-is-scru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3E368-10AA-8B4D-B9A3-030BC4BE4B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Agile Software Engineering Process Improvement Game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61F849-F9B3-3147-8F9B-7AB8765E1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337310"/>
          </a:xfrm>
        </p:spPr>
        <p:txBody>
          <a:bodyPr>
            <a:normAutofit/>
          </a:bodyPr>
          <a:lstStyle/>
          <a:p>
            <a:r>
              <a:rPr lang="en-US" dirty="0"/>
              <a:t>CS</a:t>
            </a:r>
            <a:r>
              <a:rPr lang="en-US" altLang="zh-CN" dirty="0"/>
              <a:t>2310</a:t>
            </a:r>
            <a:r>
              <a:rPr lang="zh-CN" altLang="en-US" dirty="0"/>
              <a:t> </a:t>
            </a:r>
            <a:r>
              <a:rPr lang="en-US" altLang="zh-CN" dirty="0"/>
              <a:t>Seminar</a:t>
            </a:r>
          </a:p>
          <a:p>
            <a:r>
              <a:rPr lang="en-US" altLang="zh-CN" dirty="0"/>
              <a:t>Yue</a:t>
            </a:r>
            <a:r>
              <a:rPr lang="zh-CN" altLang="en-US" dirty="0"/>
              <a:t> </a:t>
            </a:r>
            <a:r>
              <a:rPr lang="en-US" altLang="zh-CN" dirty="0"/>
              <a:t>Dai</a:t>
            </a:r>
          </a:p>
          <a:p>
            <a:r>
              <a:rPr lang="en-US" altLang="zh-CN" dirty="0">
                <a:hlinkClick r:id="rId3"/>
              </a:rPr>
              <a:t>yud42@pitt.edu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4" name="Picture 2" descr="https://upload.wikimedia.org/wikipedia/en/thumb/f/fb/University_of_Pittsburgh_seal.svg/1200px-University_of_Pittsburgh_seal.svg.png">
            <a:extLst>
              <a:ext uri="{FF2B5EF4-FFF2-40B4-BE49-F238E27FC236}">
                <a16:creationId xmlns:a16="http://schemas.microsoft.com/office/drawing/2014/main" id="{EC819648-D931-D740-AAB4-ED28ECAAE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581" y="0"/>
            <a:ext cx="1579419" cy="160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964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0AD09-296D-594D-904A-4D4EC2E6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Motive:</a:t>
            </a:r>
            <a:r>
              <a:rPr lang="zh-CN" altLang="en-US" dirty="0"/>
              <a:t> </a:t>
            </a:r>
            <a:r>
              <a:rPr lang="en-US" altLang="zh-CN" dirty="0"/>
              <a:t>Agile</a:t>
            </a:r>
            <a:r>
              <a:rPr lang="zh-CN" altLang="en-US" dirty="0"/>
              <a:t> </a:t>
            </a:r>
            <a:r>
              <a:rPr lang="en-US" altLang="zh-CN" dirty="0"/>
              <a:t>software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F18D1-3636-DB4C-A5E2-A9BD81A4B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Agile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  <a:r>
              <a:rPr lang="zh-CN" altLang="en-US" dirty="0"/>
              <a:t> </a:t>
            </a:r>
            <a:r>
              <a:rPr lang="en-US" altLang="zh-CN" dirty="0"/>
              <a:t>requires</a:t>
            </a:r>
            <a:r>
              <a:rPr lang="zh-CN" altLang="en-US" dirty="0"/>
              <a:t> </a:t>
            </a:r>
            <a:r>
              <a:rPr lang="en-US" altLang="zh-CN" dirty="0"/>
              <a:t>experimental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</a:p>
          <a:p>
            <a:pPr lvl="1"/>
            <a:r>
              <a:rPr lang="en-US" altLang="zh-CN" dirty="0"/>
              <a:t>Dynamic</a:t>
            </a:r>
            <a:r>
              <a:rPr lang="zh-CN" altLang="en-US" dirty="0"/>
              <a:t> </a:t>
            </a:r>
            <a:r>
              <a:rPr lang="en-US" altLang="zh-CN" dirty="0"/>
              <a:t>requirement</a:t>
            </a:r>
          </a:p>
          <a:p>
            <a:pPr lvl="1"/>
            <a:r>
              <a:rPr lang="en-US" altLang="zh-CN" dirty="0"/>
              <a:t>Adaptive</a:t>
            </a:r>
            <a:r>
              <a:rPr lang="zh-CN" altLang="en-US" dirty="0"/>
              <a:t> </a:t>
            </a:r>
            <a:r>
              <a:rPr lang="en-US" altLang="zh-CN" dirty="0"/>
              <a:t>solutions</a:t>
            </a:r>
          </a:p>
          <a:p>
            <a:pPr lvl="1"/>
            <a:r>
              <a:rPr lang="en-US" altLang="zh-CN" dirty="0"/>
              <a:t>Swift</a:t>
            </a:r>
            <a:r>
              <a:rPr lang="zh-CN" altLang="en-US" dirty="0"/>
              <a:t> </a:t>
            </a:r>
            <a:r>
              <a:rPr lang="en-US" altLang="zh-CN" dirty="0"/>
              <a:t>response</a:t>
            </a:r>
          </a:p>
          <a:p>
            <a:pPr lvl="1"/>
            <a:r>
              <a:rPr lang="en-US" altLang="zh-CN" dirty="0"/>
              <a:t>Costly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failures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Traditional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</a:p>
          <a:p>
            <a:pPr lvl="1"/>
            <a:r>
              <a:rPr lang="en-US" altLang="zh-CN" dirty="0"/>
              <a:t>Costly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deploy</a:t>
            </a:r>
          </a:p>
          <a:p>
            <a:pPr lvl="2"/>
            <a:r>
              <a:rPr lang="en-US" altLang="zh-CN" dirty="0"/>
              <a:t>Stuff</a:t>
            </a:r>
            <a:r>
              <a:rPr lang="zh-CN" altLang="en-US" dirty="0"/>
              <a:t> </a:t>
            </a:r>
            <a:r>
              <a:rPr lang="en-US" altLang="zh-CN" dirty="0"/>
              <a:t>required</a:t>
            </a:r>
          </a:p>
          <a:p>
            <a:pPr lvl="2"/>
            <a:r>
              <a:rPr lang="en-US" altLang="zh-CN" dirty="0"/>
              <a:t>Fixed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required</a:t>
            </a:r>
          </a:p>
          <a:p>
            <a:pPr lvl="1"/>
            <a:r>
              <a:rPr lang="en-US" dirty="0"/>
              <a:t>F</a:t>
            </a:r>
            <a:r>
              <a:rPr lang="en-US" altLang="zh-CN" dirty="0"/>
              <a:t>urther</a:t>
            </a:r>
            <a:r>
              <a:rPr lang="zh-CN" altLang="en-US" dirty="0"/>
              <a:t> </a:t>
            </a:r>
            <a:r>
              <a:rPr lang="en-US" altLang="zh-CN" dirty="0"/>
              <a:t>costly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refine</a:t>
            </a:r>
          </a:p>
          <a:p>
            <a:pPr lvl="2"/>
            <a:r>
              <a:rPr lang="en-US" altLang="zh-CN" dirty="0"/>
              <a:t>Redeploy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updating</a:t>
            </a:r>
          </a:p>
          <a:p>
            <a:pPr lvl="2"/>
            <a:r>
              <a:rPr lang="en-US" altLang="zh-CN" dirty="0"/>
              <a:t>Actual</a:t>
            </a:r>
            <a:r>
              <a:rPr lang="zh-CN" altLang="en-US" dirty="0"/>
              <a:t> </a:t>
            </a:r>
            <a:r>
              <a:rPr lang="en-US" altLang="zh-CN" dirty="0"/>
              <a:t>environment</a:t>
            </a:r>
            <a:r>
              <a:rPr lang="zh-CN" altLang="en-US" dirty="0"/>
              <a:t> </a:t>
            </a:r>
            <a:r>
              <a:rPr lang="en-US" altLang="zh-CN" dirty="0"/>
              <a:t>required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effective</a:t>
            </a:r>
            <a:r>
              <a:rPr lang="zh-CN" altLang="en-US" dirty="0"/>
              <a:t> </a:t>
            </a:r>
            <a:r>
              <a:rPr lang="en-US" altLang="zh-CN" dirty="0"/>
              <a:t>experiences</a:t>
            </a:r>
          </a:p>
          <a:p>
            <a:pPr lvl="1"/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8527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0AD09-296D-594D-904A-4D4EC2E6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Motive:</a:t>
            </a:r>
            <a:r>
              <a:rPr lang="zh-CN" altLang="en-US" dirty="0"/>
              <a:t> </a:t>
            </a:r>
            <a:r>
              <a:rPr lang="en-US" altLang="zh-CN" dirty="0"/>
              <a:t>Agile</a:t>
            </a:r>
            <a:r>
              <a:rPr lang="zh-CN" altLang="en-US" dirty="0"/>
              <a:t> </a:t>
            </a:r>
            <a:r>
              <a:rPr lang="en-US" altLang="zh-CN" dirty="0"/>
              <a:t>software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F18D1-3636-DB4C-A5E2-A9BD81A4B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Agile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  <a:r>
              <a:rPr lang="zh-CN" altLang="en-US" dirty="0"/>
              <a:t> </a:t>
            </a:r>
            <a:r>
              <a:rPr lang="en-US" altLang="zh-CN" dirty="0"/>
              <a:t>requires</a:t>
            </a:r>
            <a:r>
              <a:rPr lang="zh-CN" altLang="en-US" dirty="0"/>
              <a:t> </a:t>
            </a:r>
            <a:r>
              <a:rPr lang="en-US" altLang="zh-CN" dirty="0"/>
              <a:t>experimental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</a:p>
          <a:p>
            <a:pPr lvl="1"/>
            <a:r>
              <a:rPr lang="en-US" altLang="zh-CN" dirty="0"/>
              <a:t>Dynamic</a:t>
            </a:r>
            <a:r>
              <a:rPr lang="zh-CN" altLang="en-US" dirty="0"/>
              <a:t> </a:t>
            </a:r>
            <a:r>
              <a:rPr lang="en-US" altLang="zh-CN" dirty="0"/>
              <a:t>requirement</a:t>
            </a:r>
          </a:p>
          <a:p>
            <a:pPr lvl="1"/>
            <a:r>
              <a:rPr lang="en-US" altLang="zh-CN" dirty="0"/>
              <a:t>Adaptive</a:t>
            </a:r>
            <a:r>
              <a:rPr lang="zh-CN" altLang="en-US" dirty="0"/>
              <a:t> </a:t>
            </a:r>
            <a:r>
              <a:rPr lang="en-US" altLang="zh-CN" dirty="0"/>
              <a:t>solutions</a:t>
            </a:r>
          </a:p>
          <a:p>
            <a:pPr lvl="1"/>
            <a:r>
              <a:rPr lang="en-US" altLang="zh-CN" dirty="0"/>
              <a:t>Swift</a:t>
            </a:r>
            <a:r>
              <a:rPr lang="zh-CN" altLang="en-US" dirty="0"/>
              <a:t> </a:t>
            </a:r>
            <a:r>
              <a:rPr lang="en-US" altLang="zh-CN" dirty="0"/>
              <a:t>response</a:t>
            </a:r>
          </a:p>
          <a:p>
            <a:pPr lvl="1"/>
            <a:r>
              <a:rPr lang="en-US" altLang="zh-CN" dirty="0"/>
              <a:t>Costly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failures</a:t>
            </a:r>
          </a:p>
          <a:p>
            <a:pPr lvl="1"/>
            <a:r>
              <a:rPr lang="en-US" altLang="zh-CN" b="1" i="1" dirty="0"/>
              <a:t>Less</a:t>
            </a:r>
            <a:r>
              <a:rPr lang="zh-CN" altLang="en-US" b="1" i="1" dirty="0"/>
              <a:t> </a:t>
            </a:r>
            <a:r>
              <a:rPr lang="en-US" altLang="zh-CN" b="1" i="1" dirty="0"/>
              <a:t>costly</a:t>
            </a:r>
            <a:r>
              <a:rPr lang="zh-CN" altLang="en-US" b="1" i="1" dirty="0"/>
              <a:t> </a:t>
            </a:r>
            <a:r>
              <a:rPr lang="en-US" altLang="zh-CN" b="1" i="1" dirty="0"/>
              <a:t>and</a:t>
            </a:r>
            <a:r>
              <a:rPr lang="zh-CN" altLang="en-US" b="1" i="1" dirty="0"/>
              <a:t> </a:t>
            </a:r>
            <a:r>
              <a:rPr lang="en-US" altLang="zh-CN" b="1" i="1" dirty="0"/>
              <a:t>real</a:t>
            </a:r>
            <a:r>
              <a:rPr lang="zh-CN" altLang="en-US" b="1" i="1" dirty="0"/>
              <a:t> </a:t>
            </a:r>
            <a:r>
              <a:rPr lang="en-US" altLang="zh-CN" b="1" i="1" dirty="0"/>
              <a:t>educating</a:t>
            </a:r>
            <a:r>
              <a:rPr lang="zh-CN" altLang="en-US" b="1" i="1" dirty="0"/>
              <a:t> </a:t>
            </a:r>
            <a:r>
              <a:rPr lang="en-US" altLang="zh-CN" b="1" i="1" dirty="0"/>
              <a:t>design</a:t>
            </a:r>
            <a:r>
              <a:rPr lang="zh-CN" altLang="en-US" b="1" i="1" dirty="0"/>
              <a:t> </a:t>
            </a:r>
            <a:r>
              <a:rPr lang="en-US" altLang="zh-CN" b="1" i="1" dirty="0"/>
              <a:t>required</a:t>
            </a:r>
          </a:p>
          <a:p>
            <a:r>
              <a:rPr lang="en-US" altLang="zh-CN" dirty="0"/>
              <a:t>Traditional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</a:p>
          <a:p>
            <a:pPr lvl="1"/>
            <a:r>
              <a:rPr lang="en-US" altLang="zh-CN" dirty="0"/>
              <a:t>Costly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deploy</a:t>
            </a:r>
          </a:p>
          <a:p>
            <a:pPr lvl="2"/>
            <a:r>
              <a:rPr lang="en-US" altLang="zh-CN" dirty="0"/>
              <a:t>Stuff</a:t>
            </a:r>
            <a:r>
              <a:rPr lang="zh-CN" altLang="en-US" dirty="0"/>
              <a:t> </a:t>
            </a:r>
            <a:r>
              <a:rPr lang="en-US" altLang="zh-CN" dirty="0"/>
              <a:t>required</a:t>
            </a:r>
          </a:p>
          <a:p>
            <a:pPr lvl="2"/>
            <a:r>
              <a:rPr lang="en-US" altLang="zh-CN" dirty="0"/>
              <a:t>Fixed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required</a:t>
            </a:r>
          </a:p>
          <a:p>
            <a:pPr lvl="1"/>
            <a:r>
              <a:rPr lang="en-US" dirty="0"/>
              <a:t>F</a:t>
            </a:r>
            <a:r>
              <a:rPr lang="en-US" altLang="zh-CN" dirty="0"/>
              <a:t>urther</a:t>
            </a:r>
            <a:r>
              <a:rPr lang="zh-CN" altLang="en-US" dirty="0"/>
              <a:t> </a:t>
            </a:r>
            <a:r>
              <a:rPr lang="en-US" altLang="zh-CN" dirty="0"/>
              <a:t>costly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refine</a:t>
            </a:r>
          </a:p>
          <a:p>
            <a:pPr lvl="2"/>
            <a:r>
              <a:rPr lang="en-US" altLang="zh-CN" dirty="0"/>
              <a:t>Redeploy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updating</a:t>
            </a:r>
          </a:p>
          <a:p>
            <a:pPr lvl="2"/>
            <a:r>
              <a:rPr lang="en-US" altLang="zh-CN" dirty="0"/>
              <a:t>Actual</a:t>
            </a:r>
            <a:r>
              <a:rPr lang="zh-CN" altLang="en-US" dirty="0"/>
              <a:t> </a:t>
            </a:r>
            <a:r>
              <a:rPr lang="en-US" altLang="zh-CN" dirty="0"/>
              <a:t>environment</a:t>
            </a:r>
            <a:r>
              <a:rPr lang="zh-CN" altLang="en-US" dirty="0"/>
              <a:t> </a:t>
            </a:r>
            <a:r>
              <a:rPr lang="en-US" altLang="zh-CN" dirty="0"/>
              <a:t>required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effective</a:t>
            </a:r>
            <a:r>
              <a:rPr lang="zh-CN" altLang="en-US" dirty="0"/>
              <a:t> </a:t>
            </a:r>
            <a:r>
              <a:rPr lang="en-US" altLang="zh-CN" dirty="0"/>
              <a:t>experiences</a:t>
            </a:r>
          </a:p>
          <a:p>
            <a:pPr lvl="1"/>
            <a:r>
              <a:rPr lang="en-US" altLang="zh-CN" b="1" i="1" dirty="0"/>
              <a:t>More</a:t>
            </a:r>
            <a:r>
              <a:rPr lang="zh-CN" altLang="en-US" b="1" i="1" dirty="0"/>
              <a:t> </a:t>
            </a:r>
            <a:r>
              <a:rPr lang="en-US" altLang="zh-CN" b="1" i="1" dirty="0"/>
              <a:t>dynamic</a:t>
            </a:r>
            <a:r>
              <a:rPr lang="zh-CN" altLang="en-US" b="1" i="1" dirty="0"/>
              <a:t> </a:t>
            </a:r>
            <a:r>
              <a:rPr lang="en-US" altLang="zh-CN" b="1" i="1" dirty="0"/>
              <a:t>interactive</a:t>
            </a:r>
            <a:r>
              <a:rPr lang="zh-CN" altLang="en-US" b="1" i="1" dirty="0"/>
              <a:t> </a:t>
            </a:r>
            <a:r>
              <a:rPr lang="en-US" altLang="zh-CN" b="1" i="1" dirty="0"/>
              <a:t>learning</a:t>
            </a:r>
            <a:r>
              <a:rPr lang="zh-CN" altLang="en-US" b="1" i="1" dirty="0"/>
              <a:t> </a:t>
            </a:r>
            <a:r>
              <a:rPr lang="en-US" altLang="zh-CN" b="1" i="1" dirty="0"/>
              <a:t>design</a:t>
            </a:r>
            <a:r>
              <a:rPr lang="zh-CN" altLang="en-US" b="1" i="1" dirty="0"/>
              <a:t> </a:t>
            </a:r>
            <a:r>
              <a:rPr lang="en-US" altLang="zh-CN" b="1" i="1" dirty="0"/>
              <a:t>required</a:t>
            </a:r>
            <a:endParaRPr lang="en-US" b="1" i="1" dirty="0"/>
          </a:p>
          <a:p>
            <a:pPr lvl="1"/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95947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750B-2E08-0F40-B4FD-4ED63D79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Motive:</a:t>
            </a:r>
            <a:r>
              <a:rPr lang="zh-CN" altLang="en-US" dirty="0"/>
              <a:t> </a:t>
            </a:r>
            <a:r>
              <a:rPr lang="en-US" altLang="zh-CN" dirty="0"/>
              <a:t>Cross-platform</a:t>
            </a:r>
            <a:r>
              <a:rPr lang="zh-CN" altLang="en-US" dirty="0"/>
              <a:t> </a:t>
            </a:r>
            <a:r>
              <a:rPr lang="en-US" altLang="zh-CN" dirty="0"/>
              <a:t>computer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2860-DD4D-1C44-8FAA-EF3CBF513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serious</a:t>
            </a:r>
            <a:r>
              <a:rPr lang="zh-CN" altLang="en-US" dirty="0"/>
              <a:t> </a:t>
            </a:r>
            <a:r>
              <a:rPr lang="en-US" dirty="0"/>
              <a:t>games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agile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  <a:endParaRPr lang="en-US" dirty="0"/>
          </a:p>
          <a:p>
            <a:pPr lvl="1"/>
            <a:r>
              <a:rPr lang="en-US" altLang="zh-CN" dirty="0"/>
              <a:t>T</a:t>
            </a:r>
            <a:r>
              <a:rPr lang="en-US" dirty="0"/>
              <a:t>ime required to set up</a:t>
            </a:r>
          </a:p>
          <a:p>
            <a:pPr lvl="1"/>
            <a:r>
              <a:rPr lang="en-US" altLang="zh-CN" dirty="0"/>
              <a:t>Substantial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manage</a:t>
            </a:r>
            <a:endParaRPr lang="en-US" dirty="0"/>
          </a:p>
          <a:p>
            <a:pPr lvl="1"/>
            <a:r>
              <a:rPr lang="en-US" altLang="zh-CN" dirty="0"/>
              <a:t>I</a:t>
            </a:r>
            <a:r>
              <a:rPr lang="en-US" dirty="0"/>
              <a:t>nvolve the creation of </a:t>
            </a:r>
            <a:r>
              <a:rPr lang="en-US" altLang="zh-CN" dirty="0"/>
              <a:t>paper works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dirty="0"/>
              <a:t>software engineering process games </a:t>
            </a:r>
          </a:p>
          <a:p>
            <a:pPr lvl="1"/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specific</a:t>
            </a:r>
            <a:r>
              <a:rPr lang="zh-CN" altLang="en-US" dirty="0"/>
              <a:t> </a:t>
            </a:r>
            <a:r>
              <a:rPr lang="en-US" altLang="zh-CN" dirty="0"/>
              <a:t>platform</a:t>
            </a:r>
          </a:p>
          <a:p>
            <a:pPr lvl="1"/>
            <a:r>
              <a:rPr lang="en-US" altLang="zh-CN" dirty="0"/>
              <a:t>Focus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low-level</a:t>
            </a:r>
            <a:r>
              <a:rPr lang="zh-CN" altLang="en-US" dirty="0"/>
              <a:t> </a:t>
            </a:r>
            <a:r>
              <a:rPr lang="en-US" altLang="zh-CN" dirty="0"/>
              <a:t>skills</a:t>
            </a:r>
          </a:p>
          <a:p>
            <a:pPr lvl="2"/>
            <a:r>
              <a:rPr lang="en-US" altLang="zh-CN" dirty="0"/>
              <a:t>Scenarios</a:t>
            </a:r>
            <a:r>
              <a:rPr lang="zh-CN" altLang="en-US" dirty="0"/>
              <a:t> </a:t>
            </a:r>
            <a:r>
              <a:rPr lang="en-US" altLang="zh-CN" dirty="0"/>
              <a:t>recognition</a:t>
            </a:r>
          </a:p>
          <a:p>
            <a:pPr lvl="2"/>
            <a:r>
              <a:rPr lang="en-US" altLang="zh-CN" dirty="0"/>
              <a:t>Recalling</a:t>
            </a:r>
            <a:r>
              <a:rPr lang="zh-CN" altLang="en-US" dirty="0"/>
              <a:t> </a:t>
            </a:r>
            <a:r>
              <a:rPr lang="en-US" altLang="zh-CN" dirty="0"/>
              <a:t>solutions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90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750B-2E08-0F40-B4FD-4ED63D79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Motive:</a:t>
            </a:r>
            <a:r>
              <a:rPr lang="zh-CN" altLang="en-US" dirty="0"/>
              <a:t> </a:t>
            </a:r>
            <a:r>
              <a:rPr lang="en-US" altLang="zh-CN" dirty="0"/>
              <a:t>Cross-platform</a:t>
            </a:r>
            <a:r>
              <a:rPr lang="zh-CN" altLang="en-US" dirty="0"/>
              <a:t> </a:t>
            </a:r>
            <a:r>
              <a:rPr lang="en-US" altLang="zh-CN" dirty="0"/>
              <a:t>computer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2860-DD4D-1C44-8FAA-EF3CBF513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serious</a:t>
            </a:r>
            <a:r>
              <a:rPr lang="zh-CN" altLang="en-US" dirty="0"/>
              <a:t> </a:t>
            </a:r>
            <a:r>
              <a:rPr lang="en-US" dirty="0"/>
              <a:t>games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agile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  <a:endParaRPr lang="en-US" dirty="0"/>
          </a:p>
          <a:p>
            <a:pPr lvl="1"/>
            <a:r>
              <a:rPr lang="en-US" altLang="zh-CN" dirty="0"/>
              <a:t>T</a:t>
            </a:r>
            <a:r>
              <a:rPr lang="en-US" dirty="0"/>
              <a:t>ime required to set up</a:t>
            </a:r>
          </a:p>
          <a:p>
            <a:pPr lvl="1"/>
            <a:r>
              <a:rPr lang="en-US" altLang="zh-CN" dirty="0"/>
              <a:t>Substantial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manage</a:t>
            </a:r>
            <a:endParaRPr lang="en-US" dirty="0"/>
          </a:p>
          <a:p>
            <a:pPr lvl="1"/>
            <a:r>
              <a:rPr lang="en-US" altLang="zh-CN" dirty="0"/>
              <a:t>I</a:t>
            </a:r>
            <a:r>
              <a:rPr lang="en-US" dirty="0"/>
              <a:t>nvolve the creation of </a:t>
            </a:r>
            <a:r>
              <a:rPr lang="en-US" altLang="zh-CN" dirty="0"/>
              <a:t>paper works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b="1" i="1" dirty="0"/>
              <a:t>Computer</a:t>
            </a:r>
            <a:r>
              <a:rPr lang="zh-CN" altLang="en-US" b="1" i="1" dirty="0"/>
              <a:t> </a:t>
            </a:r>
            <a:r>
              <a:rPr lang="en-US" altLang="zh-CN" b="1" i="1" dirty="0"/>
              <a:t>game</a:t>
            </a:r>
            <a:r>
              <a:rPr lang="zh-CN" altLang="en-US" b="1" i="1" dirty="0"/>
              <a:t> </a:t>
            </a:r>
            <a:r>
              <a:rPr lang="en-US" altLang="zh-CN" b="1" i="1" dirty="0"/>
              <a:t>required</a:t>
            </a:r>
          </a:p>
          <a:p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dirty="0"/>
              <a:t>software engineering process games </a:t>
            </a:r>
          </a:p>
          <a:p>
            <a:pPr lvl="1"/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specific</a:t>
            </a:r>
            <a:r>
              <a:rPr lang="zh-CN" altLang="en-US" dirty="0"/>
              <a:t> </a:t>
            </a:r>
            <a:r>
              <a:rPr lang="en-US" altLang="zh-CN" dirty="0"/>
              <a:t>platform</a:t>
            </a:r>
          </a:p>
          <a:p>
            <a:pPr lvl="1"/>
            <a:r>
              <a:rPr lang="en-US" altLang="zh-CN" dirty="0"/>
              <a:t>Focus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low-level</a:t>
            </a:r>
            <a:r>
              <a:rPr lang="zh-CN" altLang="en-US" dirty="0"/>
              <a:t> </a:t>
            </a:r>
            <a:r>
              <a:rPr lang="en-US" altLang="zh-CN" dirty="0"/>
              <a:t>skills</a:t>
            </a:r>
          </a:p>
          <a:p>
            <a:pPr lvl="2"/>
            <a:r>
              <a:rPr lang="en-US" altLang="zh-CN" dirty="0"/>
              <a:t>Scenarios</a:t>
            </a:r>
            <a:r>
              <a:rPr lang="zh-CN" altLang="en-US" dirty="0"/>
              <a:t> </a:t>
            </a:r>
            <a:r>
              <a:rPr lang="en-US" altLang="zh-CN" dirty="0"/>
              <a:t>recognition</a:t>
            </a:r>
          </a:p>
          <a:p>
            <a:pPr lvl="2"/>
            <a:r>
              <a:rPr lang="en-US" altLang="zh-CN" dirty="0"/>
              <a:t>Recalling</a:t>
            </a:r>
            <a:r>
              <a:rPr lang="zh-CN" altLang="en-US" dirty="0"/>
              <a:t> </a:t>
            </a:r>
            <a:r>
              <a:rPr lang="en-US" altLang="zh-CN" dirty="0"/>
              <a:t>solutions</a:t>
            </a:r>
          </a:p>
          <a:p>
            <a:pPr lvl="1"/>
            <a:r>
              <a:rPr lang="en-US" altLang="zh-CN" b="1" i="1" dirty="0"/>
              <a:t>Process</a:t>
            </a:r>
            <a:r>
              <a:rPr lang="zh-CN" altLang="en-US" b="1" i="1" dirty="0"/>
              <a:t> </a:t>
            </a:r>
            <a:r>
              <a:rPr lang="en-US" altLang="zh-CN" b="1" i="1" dirty="0"/>
              <a:t>improvement</a:t>
            </a:r>
            <a:r>
              <a:rPr lang="zh-CN" altLang="en-US" b="1" i="1" dirty="0"/>
              <a:t> </a:t>
            </a:r>
            <a:r>
              <a:rPr lang="en-US" altLang="zh-CN" b="1" i="1" dirty="0"/>
              <a:t>experience</a:t>
            </a:r>
            <a:r>
              <a:rPr lang="zh-CN" altLang="en-US" b="1" i="1" dirty="0"/>
              <a:t> </a:t>
            </a:r>
            <a:r>
              <a:rPr lang="en-US" altLang="zh-CN" b="1" i="1" dirty="0"/>
              <a:t>required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58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0AD09-296D-594D-904A-4D4EC2E6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F18D1-3636-DB4C-A5E2-A9BD81A4B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Agile</a:t>
            </a:r>
            <a:r>
              <a:rPr lang="zh-CN" altLang="en-US" dirty="0"/>
              <a:t> </a:t>
            </a:r>
            <a:r>
              <a:rPr lang="en-US" altLang="zh-CN" dirty="0"/>
              <a:t>software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</a:p>
          <a:p>
            <a:pPr lvl="1"/>
            <a:r>
              <a:rPr lang="en-US" altLang="zh-CN" b="1" i="1" dirty="0"/>
              <a:t>Less</a:t>
            </a:r>
            <a:r>
              <a:rPr lang="zh-CN" altLang="en-US" b="1" i="1" dirty="0"/>
              <a:t> </a:t>
            </a:r>
            <a:r>
              <a:rPr lang="en-US" altLang="zh-CN" b="1" i="1" dirty="0"/>
              <a:t>costly</a:t>
            </a:r>
            <a:r>
              <a:rPr lang="zh-CN" altLang="en-US" b="1" i="1" dirty="0"/>
              <a:t> </a:t>
            </a:r>
            <a:r>
              <a:rPr lang="en-US" altLang="zh-CN" b="1" i="1" dirty="0"/>
              <a:t>and</a:t>
            </a:r>
            <a:r>
              <a:rPr lang="zh-CN" altLang="en-US" b="1" i="1" dirty="0"/>
              <a:t> </a:t>
            </a:r>
            <a:r>
              <a:rPr lang="en-US" altLang="zh-CN" b="1" i="1" dirty="0"/>
              <a:t>real</a:t>
            </a:r>
            <a:r>
              <a:rPr lang="zh-CN" altLang="en-US" b="1" i="1" dirty="0"/>
              <a:t> </a:t>
            </a:r>
            <a:r>
              <a:rPr lang="en-US" altLang="zh-CN" b="1" i="1" dirty="0"/>
              <a:t>educating</a:t>
            </a:r>
            <a:r>
              <a:rPr lang="zh-CN" altLang="en-US" b="1" i="1" dirty="0"/>
              <a:t> </a:t>
            </a:r>
            <a:r>
              <a:rPr lang="en-US" altLang="zh-CN" b="1" i="1" dirty="0"/>
              <a:t>design</a:t>
            </a:r>
            <a:r>
              <a:rPr lang="zh-CN" altLang="en-US" b="1" i="1" dirty="0"/>
              <a:t> </a:t>
            </a:r>
            <a:r>
              <a:rPr lang="en-US" altLang="zh-CN" b="1" i="1" dirty="0"/>
              <a:t>required</a:t>
            </a:r>
          </a:p>
          <a:p>
            <a:pPr lvl="1"/>
            <a:r>
              <a:rPr lang="en-US" altLang="zh-CN" b="1" i="1" dirty="0"/>
              <a:t>More</a:t>
            </a:r>
            <a:r>
              <a:rPr lang="zh-CN" altLang="en-US" b="1" i="1" dirty="0"/>
              <a:t> </a:t>
            </a:r>
            <a:r>
              <a:rPr lang="en-US" altLang="zh-CN" b="1" i="1" dirty="0"/>
              <a:t>dynamic</a:t>
            </a:r>
            <a:r>
              <a:rPr lang="zh-CN" altLang="en-US" b="1" i="1" dirty="0"/>
              <a:t> </a:t>
            </a:r>
            <a:r>
              <a:rPr lang="en-US" altLang="zh-CN" b="1" i="1" dirty="0"/>
              <a:t>interactive</a:t>
            </a:r>
            <a:r>
              <a:rPr lang="zh-CN" altLang="en-US" b="1" i="1" dirty="0"/>
              <a:t> </a:t>
            </a:r>
            <a:r>
              <a:rPr lang="en-US" altLang="zh-CN" b="1" i="1" dirty="0"/>
              <a:t>learning</a:t>
            </a:r>
            <a:r>
              <a:rPr lang="zh-CN" altLang="en-US" b="1" i="1" dirty="0"/>
              <a:t> </a:t>
            </a:r>
            <a:r>
              <a:rPr lang="en-US" altLang="zh-CN" b="1" i="1" dirty="0"/>
              <a:t>design</a:t>
            </a:r>
            <a:r>
              <a:rPr lang="zh-CN" altLang="en-US" b="1" i="1" dirty="0"/>
              <a:t> </a:t>
            </a:r>
            <a:r>
              <a:rPr lang="en-US" altLang="zh-CN" b="1" i="1" dirty="0"/>
              <a:t>required</a:t>
            </a:r>
            <a:endParaRPr lang="en-US" altLang="zh-CN" dirty="0"/>
          </a:p>
          <a:p>
            <a:r>
              <a:rPr lang="en-US" altLang="zh-CN" dirty="0"/>
              <a:t>Cross-platform</a:t>
            </a:r>
            <a:r>
              <a:rPr lang="zh-CN" altLang="en-US" dirty="0"/>
              <a:t> </a:t>
            </a:r>
            <a:r>
              <a:rPr lang="en-US" altLang="zh-CN" dirty="0"/>
              <a:t>computer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</a:p>
          <a:p>
            <a:pPr lvl="1"/>
            <a:r>
              <a:rPr lang="en-US" altLang="zh-CN" b="1" i="1" dirty="0"/>
              <a:t>Computer</a:t>
            </a:r>
            <a:r>
              <a:rPr lang="zh-CN" altLang="en-US" b="1" i="1" dirty="0"/>
              <a:t> </a:t>
            </a:r>
            <a:r>
              <a:rPr lang="en-US" altLang="zh-CN" b="1" i="1" dirty="0"/>
              <a:t>game</a:t>
            </a:r>
            <a:r>
              <a:rPr lang="zh-CN" altLang="en-US" b="1" i="1" dirty="0"/>
              <a:t> </a:t>
            </a:r>
            <a:r>
              <a:rPr lang="en-US" altLang="zh-CN" b="1" i="1" dirty="0"/>
              <a:t>required</a:t>
            </a:r>
          </a:p>
          <a:p>
            <a:pPr lvl="1"/>
            <a:r>
              <a:rPr lang="en-US" altLang="zh-CN" b="1" i="1" dirty="0"/>
              <a:t>Process</a:t>
            </a:r>
            <a:r>
              <a:rPr lang="zh-CN" altLang="en-US" b="1" i="1" dirty="0"/>
              <a:t> </a:t>
            </a:r>
            <a:r>
              <a:rPr lang="en-US" altLang="zh-CN" b="1" i="1" dirty="0"/>
              <a:t>improvement</a:t>
            </a:r>
            <a:r>
              <a:rPr lang="zh-CN" altLang="en-US" b="1" i="1" dirty="0"/>
              <a:t> </a:t>
            </a:r>
            <a:r>
              <a:rPr lang="en-US" altLang="zh-CN" b="1" i="1" dirty="0"/>
              <a:t>experience</a:t>
            </a:r>
            <a:r>
              <a:rPr lang="zh-CN" altLang="en-US" b="1" i="1" dirty="0"/>
              <a:t> </a:t>
            </a:r>
            <a:r>
              <a:rPr lang="en-US" altLang="zh-CN" b="1" i="1" dirty="0"/>
              <a:t>required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11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0AD09-296D-594D-904A-4D4EC2E6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F18D1-3636-DB4C-A5E2-A9BD81A4B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Agile</a:t>
            </a:r>
            <a:r>
              <a:rPr lang="zh-CN" altLang="en-US" dirty="0"/>
              <a:t> </a:t>
            </a:r>
            <a:r>
              <a:rPr lang="en-US" altLang="zh-CN" dirty="0"/>
              <a:t>software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</a:p>
          <a:p>
            <a:pPr lvl="1"/>
            <a:r>
              <a:rPr lang="en-US" altLang="zh-CN" b="1" i="1" dirty="0"/>
              <a:t>Less</a:t>
            </a:r>
            <a:r>
              <a:rPr lang="zh-CN" altLang="en-US" b="1" i="1" dirty="0"/>
              <a:t> </a:t>
            </a:r>
            <a:r>
              <a:rPr lang="en-US" altLang="zh-CN" b="1" i="1" dirty="0"/>
              <a:t>costly</a:t>
            </a:r>
            <a:r>
              <a:rPr lang="zh-CN" altLang="en-US" b="1" i="1" dirty="0"/>
              <a:t> </a:t>
            </a:r>
            <a:r>
              <a:rPr lang="en-US" altLang="zh-CN" b="1" i="1" dirty="0"/>
              <a:t>and</a:t>
            </a:r>
            <a:r>
              <a:rPr lang="zh-CN" altLang="en-US" b="1" i="1" dirty="0"/>
              <a:t> </a:t>
            </a:r>
            <a:r>
              <a:rPr lang="en-US" altLang="zh-CN" b="1" i="1" dirty="0"/>
              <a:t>real</a:t>
            </a:r>
            <a:r>
              <a:rPr lang="zh-CN" altLang="en-US" b="1" i="1" dirty="0"/>
              <a:t> </a:t>
            </a:r>
            <a:r>
              <a:rPr lang="en-US" altLang="zh-CN" b="1" i="1" dirty="0"/>
              <a:t>educating</a:t>
            </a:r>
            <a:r>
              <a:rPr lang="zh-CN" altLang="en-US" b="1" i="1" dirty="0"/>
              <a:t> </a:t>
            </a:r>
            <a:r>
              <a:rPr lang="en-US" altLang="zh-CN" b="1" i="1" dirty="0"/>
              <a:t>design</a:t>
            </a:r>
            <a:r>
              <a:rPr lang="zh-CN" altLang="en-US" b="1" i="1" dirty="0"/>
              <a:t> </a:t>
            </a:r>
            <a:r>
              <a:rPr lang="en-US" altLang="zh-CN" b="1" i="1" dirty="0"/>
              <a:t>required</a:t>
            </a:r>
          </a:p>
          <a:p>
            <a:pPr lvl="1"/>
            <a:r>
              <a:rPr lang="en-US" altLang="zh-CN" b="1" i="1" dirty="0"/>
              <a:t>More</a:t>
            </a:r>
            <a:r>
              <a:rPr lang="zh-CN" altLang="en-US" b="1" i="1" dirty="0"/>
              <a:t> </a:t>
            </a:r>
            <a:r>
              <a:rPr lang="en-US" altLang="zh-CN" b="1" i="1" dirty="0"/>
              <a:t>dynamic</a:t>
            </a:r>
            <a:r>
              <a:rPr lang="zh-CN" altLang="en-US" b="1" i="1" dirty="0"/>
              <a:t> </a:t>
            </a:r>
            <a:r>
              <a:rPr lang="en-US" altLang="zh-CN" b="1" i="1" dirty="0"/>
              <a:t>interactive</a:t>
            </a:r>
            <a:r>
              <a:rPr lang="zh-CN" altLang="en-US" b="1" i="1" dirty="0"/>
              <a:t> </a:t>
            </a:r>
            <a:r>
              <a:rPr lang="en-US" altLang="zh-CN" b="1" i="1" dirty="0"/>
              <a:t>learning</a:t>
            </a:r>
            <a:r>
              <a:rPr lang="zh-CN" altLang="en-US" b="1" i="1" dirty="0"/>
              <a:t> </a:t>
            </a:r>
            <a:r>
              <a:rPr lang="en-US" altLang="zh-CN" b="1" i="1" dirty="0"/>
              <a:t>design</a:t>
            </a:r>
            <a:r>
              <a:rPr lang="zh-CN" altLang="en-US" b="1" i="1" dirty="0"/>
              <a:t> </a:t>
            </a:r>
            <a:r>
              <a:rPr lang="en-US" altLang="zh-CN" b="1" i="1" dirty="0"/>
              <a:t>required</a:t>
            </a:r>
            <a:endParaRPr lang="en-US" altLang="zh-CN" dirty="0"/>
          </a:p>
          <a:p>
            <a:r>
              <a:rPr lang="en-US" altLang="zh-CN" dirty="0"/>
              <a:t>Cross-platform</a:t>
            </a:r>
            <a:r>
              <a:rPr lang="zh-CN" altLang="en-US" dirty="0"/>
              <a:t> </a:t>
            </a:r>
            <a:r>
              <a:rPr lang="en-US" altLang="zh-CN" dirty="0"/>
              <a:t>computer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</a:p>
          <a:p>
            <a:pPr lvl="1"/>
            <a:r>
              <a:rPr lang="en-US" altLang="zh-CN" b="1" i="1" dirty="0"/>
              <a:t>Computer</a:t>
            </a:r>
            <a:r>
              <a:rPr lang="zh-CN" altLang="en-US" b="1" i="1" dirty="0"/>
              <a:t> </a:t>
            </a:r>
            <a:r>
              <a:rPr lang="en-US" altLang="zh-CN" b="1" i="1" dirty="0"/>
              <a:t>game</a:t>
            </a:r>
            <a:r>
              <a:rPr lang="zh-CN" altLang="en-US" b="1" i="1" dirty="0"/>
              <a:t> </a:t>
            </a:r>
            <a:r>
              <a:rPr lang="en-US" altLang="zh-CN" b="1" i="1" dirty="0"/>
              <a:t>required</a:t>
            </a:r>
          </a:p>
          <a:p>
            <a:pPr lvl="1"/>
            <a:r>
              <a:rPr lang="en-US" altLang="zh-CN" b="1" i="1" dirty="0"/>
              <a:t>Process</a:t>
            </a:r>
            <a:r>
              <a:rPr lang="zh-CN" altLang="en-US" b="1" i="1" dirty="0"/>
              <a:t> </a:t>
            </a:r>
            <a:r>
              <a:rPr lang="en-US" altLang="zh-CN" b="1" i="1" dirty="0"/>
              <a:t>improvement</a:t>
            </a:r>
            <a:r>
              <a:rPr lang="zh-CN" altLang="en-US" b="1" i="1" dirty="0"/>
              <a:t> </a:t>
            </a:r>
            <a:r>
              <a:rPr lang="en-US" altLang="zh-CN" b="1" i="1" dirty="0"/>
              <a:t>experience</a:t>
            </a:r>
            <a:r>
              <a:rPr lang="zh-CN" altLang="en-US" b="1" i="1" dirty="0"/>
              <a:t> </a:t>
            </a:r>
            <a:r>
              <a:rPr lang="en-US" altLang="zh-CN" b="1" i="1" dirty="0"/>
              <a:t>required</a:t>
            </a:r>
          </a:p>
          <a:p>
            <a:pPr lvl="1"/>
            <a:endParaRPr lang="en-US" dirty="0"/>
          </a:p>
          <a:p>
            <a:r>
              <a:rPr lang="en-US" altLang="zh-CN" dirty="0"/>
              <a:t>Goal</a:t>
            </a:r>
          </a:p>
          <a:p>
            <a:pPr lvl="1"/>
            <a:r>
              <a:rPr lang="en-US" altLang="zh-CN" b="1" dirty="0"/>
              <a:t>S</a:t>
            </a:r>
            <a:r>
              <a:rPr lang="en-US" b="1" dirty="0"/>
              <a:t>erious computer game</a:t>
            </a:r>
          </a:p>
          <a:p>
            <a:pPr lvl="1"/>
            <a:r>
              <a:rPr lang="en-US" altLang="zh-CN" dirty="0"/>
              <a:t>A</a:t>
            </a:r>
            <a:r>
              <a:rPr lang="en-US" dirty="0"/>
              <a:t>llows students to manage </a:t>
            </a:r>
            <a:r>
              <a:rPr lang="en-US" b="1" dirty="0"/>
              <a:t>virtual software projects </a:t>
            </a:r>
            <a:r>
              <a:rPr lang="en-US" dirty="0"/>
              <a:t>using </a:t>
            </a:r>
            <a:r>
              <a:rPr lang="en-US" b="1" dirty="0"/>
              <a:t>agile software engineering </a:t>
            </a:r>
            <a:r>
              <a:rPr lang="en-US" dirty="0"/>
              <a:t>practices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23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F8C18-EE3D-0B4E-8202-848907AF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8A414-C285-7B4F-A6A4-4267DC55D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</a:p>
          <a:p>
            <a:r>
              <a:rPr lang="en-US" altLang="zh-CN" dirty="0"/>
              <a:t>Motivation</a:t>
            </a:r>
          </a:p>
          <a:p>
            <a:r>
              <a:rPr lang="en-US" altLang="zh-CN" b="1" dirty="0"/>
              <a:t>System</a:t>
            </a:r>
            <a:r>
              <a:rPr lang="zh-CN" altLang="en-US" b="1" dirty="0"/>
              <a:t> </a:t>
            </a:r>
            <a:r>
              <a:rPr lang="en-US" altLang="zh-CN" b="1" dirty="0"/>
              <a:t>Design</a:t>
            </a:r>
          </a:p>
          <a:p>
            <a:r>
              <a:rPr lang="en-US" altLang="zh-CN" dirty="0"/>
              <a:t>Evaluation</a:t>
            </a:r>
          </a:p>
          <a:p>
            <a:r>
              <a:rPr lang="en-US" altLang="zh-CN" dirty="0"/>
              <a:t>Conclusion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06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5D893-86FB-0240-AB30-CDDC116D4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Design:</a:t>
            </a:r>
            <a:r>
              <a:rPr lang="zh-CN" altLang="en-US" dirty="0"/>
              <a:t> </a:t>
            </a:r>
            <a:r>
              <a:rPr lang="en-US" altLang="zh-CN" dirty="0"/>
              <a:t>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AF841-8B32-BE49-A53A-5F0DC9F65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SCRUM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basis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gameplay</a:t>
            </a:r>
          </a:p>
          <a:p>
            <a:pPr lvl="1"/>
            <a:r>
              <a:rPr lang="en-US" altLang="zh-CN" dirty="0"/>
              <a:t>3</a:t>
            </a:r>
            <a:r>
              <a:rPr lang="zh-CN" altLang="en-US" dirty="0"/>
              <a:t> </a:t>
            </a:r>
            <a:r>
              <a:rPr lang="en-US" altLang="zh-CN" dirty="0"/>
              <a:t>Projects</a:t>
            </a:r>
          </a:p>
          <a:p>
            <a:pPr lvl="1"/>
            <a:r>
              <a:rPr lang="en-US" altLang="zh-CN" dirty="0"/>
              <a:t>Sprints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projects</a:t>
            </a:r>
          </a:p>
          <a:p>
            <a:pPr lvl="1"/>
            <a:r>
              <a:rPr lang="en-US" altLang="zh-CN" dirty="0"/>
              <a:t>Turns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sprints</a:t>
            </a:r>
          </a:p>
          <a:p>
            <a:pPr lvl="1"/>
            <a:r>
              <a:rPr lang="en-US" altLang="zh-CN" dirty="0"/>
              <a:t>Virtual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management</a:t>
            </a:r>
          </a:p>
          <a:p>
            <a:r>
              <a:rPr lang="en-US" altLang="zh-CN" dirty="0"/>
              <a:t>Cross-platform</a:t>
            </a:r>
            <a:r>
              <a:rPr lang="zh-CN" altLang="en-US" dirty="0"/>
              <a:t> </a:t>
            </a:r>
            <a:r>
              <a:rPr lang="en-US" altLang="zh-CN" dirty="0"/>
              <a:t>card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</a:p>
          <a:p>
            <a:pPr lvl="1"/>
            <a:r>
              <a:rPr lang="en-US" altLang="zh-CN" dirty="0"/>
              <a:t>Reduce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requirement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mobile</a:t>
            </a:r>
          </a:p>
          <a:p>
            <a:pPr lvl="1"/>
            <a:r>
              <a:rPr lang="en-US" altLang="zh-CN" dirty="0"/>
              <a:t>Emphasis</a:t>
            </a:r>
            <a:r>
              <a:rPr lang="zh-CN" altLang="en-US" dirty="0"/>
              <a:t> </a:t>
            </a:r>
            <a:r>
              <a:rPr lang="en-US" altLang="zh-CN" dirty="0"/>
              <a:t>decision</a:t>
            </a:r>
            <a:r>
              <a:rPr lang="zh-CN" altLang="en-US" dirty="0"/>
              <a:t> </a:t>
            </a:r>
            <a:r>
              <a:rPr lang="en-US" altLang="zh-CN" dirty="0"/>
              <a:t>making</a:t>
            </a:r>
          </a:p>
          <a:p>
            <a:pPr lvl="1"/>
            <a:r>
              <a:rPr lang="en-US" altLang="zh-CN" dirty="0"/>
              <a:t>Focus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quality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AI</a:t>
            </a:r>
          </a:p>
          <a:p>
            <a:r>
              <a:rPr lang="en-US" dirty="0"/>
              <a:t>A</a:t>
            </a:r>
            <a:r>
              <a:rPr lang="en-US" altLang="zh-CN" dirty="0"/>
              <a:t>llow</a:t>
            </a:r>
            <a:r>
              <a:rPr lang="zh-CN" altLang="en-US" dirty="0"/>
              <a:t> </a:t>
            </a:r>
            <a:r>
              <a:rPr lang="en-US" altLang="zh-CN" dirty="0"/>
              <a:t>individual</a:t>
            </a:r>
            <a:r>
              <a:rPr lang="zh-CN" altLang="en-US" dirty="0"/>
              <a:t> </a:t>
            </a:r>
            <a:r>
              <a:rPr lang="en-US" altLang="zh-CN" dirty="0"/>
              <a:t>experimental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</a:p>
          <a:p>
            <a:r>
              <a:rPr lang="en-US" altLang="zh-CN" dirty="0"/>
              <a:t>Random</a:t>
            </a:r>
            <a:r>
              <a:rPr lang="zh-CN" altLang="en-US" dirty="0"/>
              <a:t> </a:t>
            </a:r>
            <a:r>
              <a:rPr lang="en-US" altLang="zh-CN" dirty="0"/>
              <a:t>event</a:t>
            </a:r>
            <a:r>
              <a:rPr lang="zh-CN" altLang="en-US" dirty="0"/>
              <a:t> </a:t>
            </a:r>
            <a:r>
              <a:rPr lang="en-US" altLang="zh-CN" dirty="0"/>
              <a:t>behavior</a:t>
            </a:r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33579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5D893-86FB-0240-AB30-CDDC116D4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Design:</a:t>
            </a:r>
            <a:r>
              <a:rPr lang="zh-CN" altLang="en-US" dirty="0"/>
              <a:t> </a:t>
            </a:r>
            <a:r>
              <a:rPr lang="en-US" altLang="zh-CN" dirty="0"/>
              <a:t>Gamified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AF841-8B32-BE49-A53A-5F0DC9F65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Project</a:t>
            </a:r>
          </a:p>
          <a:p>
            <a:pPr lvl="1"/>
            <a:r>
              <a:rPr lang="en-US" altLang="zh-CN" dirty="0"/>
              <a:t>PIG</a:t>
            </a:r>
            <a:r>
              <a:rPr lang="zh-CN" altLang="en-US" dirty="0"/>
              <a:t> </a:t>
            </a:r>
            <a:r>
              <a:rPr lang="en-US" altLang="zh-CN" dirty="0"/>
              <a:t>contains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r>
              <a:rPr lang="zh-CN" altLang="en-US" dirty="0"/>
              <a:t> </a:t>
            </a:r>
            <a:r>
              <a:rPr lang="en-US" altLang="zh-CN" dirty="0"/>
              <a:t>SCRUM</a:t>
            </a:r>
            <a:r>
              <a:rPr lang="zh-CN" altLang="en-US" dirty="0"/>
              <a:t> </a:t>
            </a:r>
            <a:r>
              <a:rPr lang="en-US" altLang="zh-CN" dirty="0"/>
              <a:t>projects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challenges</a:t>
            </a:r>
          </a:p>
          <a:p>
            <a:pPr lvl="2"/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tutorial</a:t>
            </a:r>
            <a:r>
              <a:rPr lang="zh-CN" altLang="en-US" dirty="0"/>
              <a:t> </a:t>
            </a:r>
            <a:r>
              <a:rPr lang="en-US" altLang="zh-CN" dirty="0"/>
              <a:t>challenge</a:t>
            </a:r>
          </a:p>
          <a:p>
            <a:pPr lvl="2"/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additional</a:t>
            </a:r>
            <a:r>
              <a:rPr lang="zh-CN" altLang="en-US" dirty="0"/>
              <a:t> </a:t>
            </a:r>
            <a:r>
              <a:rPr lang="en-US" altLang="zh-CN" dirty="0"/>
              <a:t>challenge</a:t>
            </a:r>
          </a:p>
          <a:p>
            <a:pPr lvl="1"/>
            <a:r>
              <a:rPr lang="en-US" altLang="zh-CN" dirty="0"/>
              <a:t>Project</a:t>
            </a:r>
            <a:r>
              <a:rPr lang="zh-CN" altLang="en-US" dirty="0"/>
              <a:t> </a:t>
            </a:r>
            <a:r>
              <a:rPr lang="en-US" altLang="zh-CN" dirty="0"/>
              <a:t>components</a:t>
            </a:r>
          </a:p>
          <a:p>
            <a:pPr lvl="2"/>
            <a:r>
              <a:rPr lang="en-US" altLang="zh-CN" dirty="0"/>
              <a:t>Backstory</a:t>
            </a:r>
          </a:p>
          <a:p>
            <a:pPr lvl="2"/>
            <a:r>
              <a:rPr lang="en-US" altLang="zh-CN" dirty="0"/>
              <a:t>Sprint</a:t>
            </a:r>
          </a:p>
          <a:p>
            <a:pPr lvl="1"/>
            <a:r>
              <a:rPr lang="en-US" altLang="zh-CN" dirty="0"/>
              <a:t>Sprint</a:t>
            </a:r>
          </a:p>
          <a:p>
            <a:pPr lvl="2"/>
            <a:r>
              <a:rPr lang="en-US" altLang="zh-CN" dirty="0"/>
              <a:t>Select</a:t>
            </a:r>
            <a:r>
              <a:rPr lang="zh-CN" altLang="en-US" dirty="0"/>
              <a:t> </a:t>
            </a:r>
            <a:r>
              <a:rPr lang="en-US" altLang="zh-CN" dirty="0"/>
              <a:t>tasks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dirty="0"/>
              <a:t>product backlog list </a:t>
            </a:r>
            <a:endParaRPr lang="en-US" altLang="zh-CN" dirty="0"/>
          </a:p>
          <a:p>
            <a:pPr lvl="2"/>
            <a:r>
              <a:rPr lang="en-US" altLang="zh-CN" dirty="0"/>
              <a:t>Allocate</a:t>
            </a:r>
            <a:r>
              <a:rPr lang="zh-CN" altLang="en-US" dirty="0"/>
              <a:t> </a:t>
            </a:r>
            <a:r>
              <a:rPr lang="en-US" altLang="zh-CN" dirty="0"/>
              <a:t>developer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roles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dirty="0"/>
              <a:t>coder, tester, or debugger</a:t>
            </a:r>
            <a:r>
              <a:rPr lang="en-US" altLang="zh-CN" dirty="0"/>
              <a:t>)</a:t>
            </a:r>
          </a:p>
          <a:p>
            <a:pPr lvl="2"/>
            <a:r>
              <a:rPr lang="en-US" altLang="zh-CN" dirty="0"/>
              <a:t>Allocate</a:t>
            </a:r>
            <a:r>
              <a:rPr lang="zh-CN" altLang="en-US" dirty="0"/>
              <a:t> </a:t>
            </a:r>
            <a:r>
              <a:rPr lang="en-US" altLang="zh-CN" dirty="0"/>
              <a:t>activities</a:t>
            </a:r>
            <a:r>
              <a:rPr lang="zh-CN" altLang="en-US" dirty="0"/>
              <a:t> </a:t>
            </a:r>
            <a:r>
              <a:rPr lang="en-US" altLang="zh-CN" dirty="0"/>
              <a:t>during</a:t>
            </a:r>
            <a:r>
              <a:rPr lang="zh-CN" altLang="en-US" dirty="0"/>
              <a:t> </a:t>
            </a:r>
            <a:r>
              <a:rPr lang="en-US" altLang="zh-CN" dirty="0"/>
              <a:t>daily</a:t>
            </a:r>
            <a:r>
              <a:rPr lang="zh-CN" altLang="en-US" dirty="0"/>
              <a:t> </a:t>
            </a:r>
            <a:r>
              <a:rPr lang="en-US" altLang="zh-CN" dirty="0"/>
              <a:t>SCRUM</a:t>
            </a:r>
            <a:r>
              <a:rPr lang="zh-CN" altLang="en-US" dirty="0"/>
              <a:t> </a:t>
            </a:r>
            <a:r>
              <a:rPr lang="en-US" altLang="zh-CN" dirty="0"/>
              <a:t>meeting</a:t>
            </a:r>
          </a:p>
          <a:p>
            <a:pPr lvl="2"/>
            <a:r>
              <a:rPr lang="en-US" altLang="zh-CN" dirty="0"/>
              <a:t>Received</a:t>
            </a:r>
            <a:r>
              <a:rPr lang="zh-CN" altLang="en-US" dirty="0"/>
              <a:t> </a:t>
            </a:r>
            <a:r>
              <a:rPr lang="en-US" altLang="zh-CN" dirty="0"/>
              <a:t>summary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sprint</a:t>
            </a:r>
          </a:p>
          <a:p>
            <a:pPr lvl="2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00449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99BD0-0921-6D45-8748-2FB3BF0E3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Design: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endParaRPr lang="en-US" dirty="0"/>
          </a:p>
        </p:txBody>
      </p:sp>
      <p:pic>
        <p:nvPicPr>
          <p:cNvPr id="1025" name="Picture 1" descr="page4image59642336">
            <a:extLst>
              <a:ext uri="{FF2B5EF4-FFF2-40B4-BE49-F238E27FC236}">
                <a16:creationId xmlns:a16="http://schemas.microsoft.com/office/drawing/2014/main" id="{51C54987-61DF-E94C-86FA-DBDC5E4BCC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719" y="1913551"/>
            <a:ext cx="8272790" cy="445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47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F8C18-EE3D-0B4E-8202-848907AF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8A414-C285-7B4F-A6A4-4267DC55D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</a:p>
          <a:p>
            <a:r>
              <a:rPr lang="en-US" altLang="zh-CN" dirty="0"/>
              <a:t>Motivation</a:t>
            </a:r>
          </a:p>
          <a:p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</a:p>
          <a:p>
            <a:r>
              <a:rPr lang="en-US" altLang="zh-CN" dirty="0"/>
              <a:t>Evaluation</a:t>
            </a:r>
          </a:p>
          <a:p>
            <a:r>
              <a:rPr lang="en-US" altLang="zh-CN" dirty="0"/>
              <a:t>Conclusion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592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99BD0-0921-6D45-8748-2FB3BF0E3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Design: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endParaRPr lang="en-US" dirty="0"/>
          </a:p>
        </p:txBody>
      </p:sp>
      <p:pic>
        <p:nvPicPr>
          <p:cNvPr id="1025" name="Picture 1" descr="page4image59642336">
            <a:extLst>
              <a:ext uri="{FF2B5EF4-FFF2-40B4-BE49-F238E27FC236}">
                <a16:creationId xmlns:a16="http://schemas.microsoft.com/office/drawing/2014/main" id="{51C54987-61DF-E94C-86FA-DBDC5E4BCC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719" y="1913551"/>
            <a:ext cx="8272790" cy="445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7C4D8B-7BFC-B94F-8FEF-90BAABEC0C4B}"/>
              </a:ext>
            </a:extLst>
          </p:cNvPr>
          <p:cNvSpPr/>
          <p:nvPr/>
        </p:nvSpPr>
        <p:spPr>
          <a:xfrm>
            <a:off x="1851378" y="1670756"/>
            <a:ext cx="3928533" cy="16256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0513CF1-7BF6-AC47-A9C1-C1ED2D5103AF}"/>
              </a:ext>
            </a:extLst>
          </p:cNvPr>
          <p:cNvCxnSpPr/>
          <p:nvPr/>
        </p:nvCxnSpPr>
        <p:spPr>
          <a:xfrm>
            <a:off x="1162756" y="2381956"/>
            <a:ext cx="598311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1B3C223-67DB-1844-ADE7-A70A39D1F024}"/>
              </a:ext>
            </a:extLst>
          </p:cNvPr>
          <p:cNvSpPr txBox="1"/>
          <p:nvPr/>
        </p:nvSpPr>
        <p:spPr>
          <a:xfrm>
            <a:off x="376477" y="2058790"/>
            <a:ext cx="1281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09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99BD0-0921-6D45-8748-2FB3BF0E3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Design: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endParaRPr lang="en-US" dirty="0"/>
          </a:p>
        </p:txBody>
      </p:sp>
      <p:pic>
        <p:nvPicPr>
          <p:cNvPr id="1025" name="Picture 1" descr="page4image59642336">
            <a:extLst>
              <a:ext uri="{FF2B5EF4-FFF2-40B4-BE49-F238E27FC236}">
                <a16:creationId xmlns:a16="http://schemas.microsoft.com/office/drawing/2014/main" id="{51C54987-61DF-E94C-86FA-DBDC5E4BCC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719" y="1913551"/>
            <a:ext cx="8272790" cy="445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7C4D8B-7BFC-B94F-8FEF-90BAABEC0C4B}"/>
              </a:ext>
            </a:extLst>
          </p:cNvPr>
          <p:cNvSpPr/>
          <p:nvPr/>
        </p:nvSpPr>
        <p:spPr>
          <a:xfrm>
            <a:off x="4007556" y="2404533"/>
            <a:ext cx="6412088" cy="41656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0513CF1-7BF6-AC47-A9C1-C1ED2D5103AF}"/>
              </a:ext>
            </a:extLst>
          </p:cNvPr>
          <p:cNvCxnSpPr>
            <a:cxnSpLocks/>
          </p:cNvCxnSpPr>
          <p:nvPr/>
        </p:nvCxnSpPr>
        <p:spPr>
          <a:xfrm flipH="1">
            <a:off x="10529509" y="3623733"/>
            <a:ext cx="620889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1B3C223-67DB-1844-ADE7-A70A39D1F024}"/>
              </a:ext>
            </a:extLst>
          </p:cNvPr>
          <p:cNvSpPr txBox="1"/>
          <p:nvPr/>
        </p:nvSpPr>
        <p:spPr>
          <a:xfrm>
            <a:off x="11183206" y="3210257"/>
            <a:ext cx="1281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05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99BD0-0921-6D45-8748-2FB3BF0E3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Design: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endParaRPr lang="en-US" dirty="0"/>
          </a:p>
        </p:txBody>
      </p:sp>
      <p:pic>
        <p:nvPicPr>
          <p:cNvPr id="1025" name="Picture 1" descr="page4image59642336">
            <a:extLst>
              <a:ext uri="{FF2B5EF4-FFF2-40B4-BE49-F238E27FC236}">
                <a16:creationId xmlns:a16="http://schemas.microsoft.com/office/drawing/2014/main" id="{51C54987-61DF-E94C-86FA-DBDC5E4BCC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719" y="1913551"/>
            <a:ext cx="8272790" cy="445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7C4D8B-7BFC-B94F-8FEF-90BAABEC0C4B}"/>
              </a:ext>
            </a:extLst>
          </p:cNvPr>
          <p:cNvSpPr/>
          <p:nvPr/>
        </p:nvSpPr>
        <p:spPr>
          <a:xfrm>
            <a:off x="5068712" y="3081981"/>
            <a:ext cx="5350932" cy="348815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0513CF1-7BF6-AC47-A9C1-C1ED2D5103AF}"/>
              </a:ext>
            </a:extLst>
          </p:cNvPr>
          <p:cNvCxnSpPr>
            <a:cxnSpLocks/>
          </p:cNvCxnSpPr>
          <p:nvPr/>
        </p:nvCxnSpPr>
        <p:spPr>
          <a:xfrm flipH="1">
            <a:off x="10529509" y="3623733"/>
            <a:ext cx="620889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1B3C223-67DB-1844-ADE7-A70A39D1F024}"/>
              </a:ext>
            </a:extLst>
          </p:cNvPr>
          <p:cNvSpPr txBox="1"/>
          <p:nvPr/>
        </p:nvSpPr>
        <p:spPr>
          <a:xfrm>
            <a:off x="11183206" y="3210257"/>
            <a:ext cx="1281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Sprint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85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F8C18-EE3D-0B4E-8202-848907AF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8A414-C285-7B4F-A6A4-4267DC55D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</a:p>
          <a:p>
            <a:r>
              <a:rPr lang="en-US" altLang="zh-CN" dirty="0"/>
              <a:t>Motivation</a:t>
            </a:r>
          </a:p>
          <a:p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</a:p>
          <a:p>
            <a:r>
              <a:rPr lang="en-US" altLang="zh-CN" b="1" dirty="0"/>
              <a:t>Evaluation</a:t>
            </a:r>
          </a:p>
          <a:p>
            <a:r>
              <a:rPr lang="en-US" altLang="zh-CN" dirty="0"/>
              <a:t>Conclusion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53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1B204-3931-F448-8AF3-ED45C4464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4F479-6C60-9247-B746-A262DA0F8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Usability</a:t>
            </a:r>
          </a:p>
          <a:p>
            <a:pPr lvl="1"/>
            <a:r>
              <a:rPr lang="en-US" altLang="zh-CN" dirty="0"/>
              <a:t>Developer</a:t>
            </a:r>
            <a:r>
              <a:rPr lang="zh-CN" altLang="en-US" dirty="0"/>
              <a:t> </a:t>
            </a:r>
            <a:r>
              <a:rPr lang="en-US" altLang="zh-CN" dirty="0"/>
              <a:t>checklist</a:t>
            </a:r>
          </a:p>
          <a:p>
            <a:pPr lvl="1"/>
            <a:r>
              <a:rPr lang="en-US" altLang="zh-CN" dirty="0"/>
              <a:t>User</a:t>
            </a:r>
            <a:r>
              <a:rPr lang="zh-CN" altLang="en-US" dirty="0"/>
              <a:t> </a:t>
            </a:r>
            <a:r>
              <a:rPr lang="en-US" altLang="zh-CN" dirty="0"/>
              <a:t>feedback</a:t>
            </a:r>
          </a:p>
          <a:p>
            <a:pPr lvl="2"/>
            <a:r>
              <a:rPr lang="en-US" altLang="zh-CN" dirty="0"/>
              <a:t>Online</a:t>
            </a:r>
            <a:r>
              <a:rPr lang="zh-CN" altLang="en-US" dirty="0"/>
              <a:t> </a:t>
            </a:r>
            <a:r>
              <a:rPr lang="en-US" altLang="zh-CN" dirty="0"/>
              <a:t>questionnaire</a:t>
            </a:r>
          </a:p>
          <a:p>
            <a:r>
              <a:rPr lang="en-US" altLang="zh-CN" dirty="0"/>
              <a:t>Learning</a:t>
            </a:r>
          </a:p>
          <a:p>
            <a:pPr lvl="1"/>
            <a:r>
              <a:rPr lang="en-US" altLang="zh-CN" dirty="0"/>
              <a:t>User:</a:t>
            </a:r>
            <a:r>
              <a:rPr lang="zh-CN" altLang="en-US" dirty="0"/>
              <a:t> </a:t>
            </a:r>
            <a:r>
              <a:rPr lang="en-US" altLang="zh-CN" dirty="0"/>
              <a:t>Junior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r>
              <a:rPr lang="zh-CN" altLang="en-US" dirty="0"/>
              <a:t> </a:t>
            </a:r>
            <a:r>
              <a:rPr lang="en-US" altLang="zh-CN" dirty="0"/>
              <a:t>software</a:t>
            </a:r>
            <a:r>
              <a:rPr lang="zh-CN" altLang="en-US" dirty="0"/>
              <a:t> </a:t>
            </a:r>
            <a:r>
              <a:rPr lang="en-US" altLang="zh-CN" dirty="0"/>
              <a:t>engineering</a:t>
            </a:r>
            <a:r>
              <a:rPr lang="zh-CN" altLang="en-US" dirty="0"/>
              <a:t> </a:t>
            </a:r>
            <a:r>
              <a:rPr lang="en-US" altLang="zh-CN" dirty="0"/>
              <a:t>student</a:t>
            </a:r>
          </a:p>
          <a:p>
            <a:pPr lvl="1"/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assignment</a:t>
            </a:r>
          </a:p>
          <a:p>
            <a:pPr lvl="1"/>
            <a:r>
              <a:rPr lang="en-US" altLang="zh-CN" dirty="0"/>
              <a:t>Online</a:t>
            </a:r>
            <a:r>
              <a:rPr lang="zh-CN" altLang="en-US" dirty="0"/>
              <a:t> </a:t>
            </a:r>
            <a:r>
              <a:rPr lang="en-US" altLang="zh-CN" dirty="0"/>
              <a:t>quiz</a:t>
            </a:r>
            <a:r>
              <a:rPr lang="zh-CN" altLang="en-US" dirty="0"/>
              <a:t> </a:t>
            </a:r>
            <a:r>
              <a:rPr lang="en-US" altLang="zh-CN" dirty="0"/>
              <a:t>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01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F8C18-EE3D-0B4E-8202-848907AF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8A414-C285-7B4F-A6A4-4267DC55D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</a:p>
          <a:p>
            <a:r>
              <a:rPr lang="en-US" altLang="zh-CN" dirty="0"/>
              <a:t>Motivation</a:t>
            </a:r>
          </a:p>
          <a:p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</a:p>
          <a:p>
            <a:r>
              <a:rPr lang="en-US" altLang="zh-CN" dirty="0"/>
              <a:t>Evaluation</a:t>
            </a:r>
          </a:p>
          <a:p>
            <a:r>
              <a:rPr lang="en-US" altLang="zh-CN" b="1" dirty="0"/>
              <a:t>Conclusion</a:t>
            </a:r>
            <a:r>
              <a:rPr lang="zh-CN" altLang="en-US" b="1" dirty="0"/>
              <a:t> </a:t>
            </a:r>
            <a:r>
              <a:rPr lang="en-US" altLang="zh-CN" b="1" dirty="0"/>
              <a:t>and</a:t>
            </a:r>
            <a:r>
              <a:rPr lang="zh-CN" altLang="en-US" b="1" dirty="0"/>
              <a:t> </a:t>
            </a:r>
            <a:r>
              <a:rPr lang="en-US" altLang="zh-CN" b="1" dirty="0"/>
              <a:t>Future</a:t>
            </a:r>
            <a:r>
              <a:rPr lang="zh-CN" altLang="en-US" b="1" dirty="0"/>
              <a:t> </a:t>
            </a:r>
            <a:r>
              <a:rPr lang="en-US" altLang="zh-CN" b="1" dirty="0"/>
              <a:t>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320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DA587-1FEF-9049-8EC1-B7CAD8F58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D6200-88FA-9644-8EDD-394409307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serious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efficiently</a:t>
            </a:r>
            <a:r>
              <a:rPr lang="zh-CN" altLang="en-US" dirty="0"/>
              <a:t> </a:t>
            </a:r>
            <a:r>
              <a:rPr lang="en-US" altLang="zh-CN" dirty="0"/>
              <a:t>deliver</a:t>
            </a:r>
            <a:r>
              <a:rPr lang="zh-CN" altLang="en-US" dirty="0"/>
              <a:t> </a:t>
            </a:r>
            <a:r>
              <a:rPr lang="en-US" altLang="zh-CN" dirty="0"/>
              <a:t>experience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</a:p>
          <a:p>
            <a:r>
              <a:rPr lang="en-US" altLang="zh-CN" dirty="0"/>
              <a:t>Gamifying</a:t>
            </a:r>
            <a:r>
              <a:rPr lang="zh-CN" altLang="en-US" dirty="0"/>
              <a:t> </a:t>
            </a:r>
            <a:r>
              <a:rPr lang="en-US" altLang="zh-CN" dirty="0"/>
              <a:t>agile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management</a:t>
            </a:r>
          </a:p>
          <a:p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cost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on-time</a:t>
            </a:r>
            <a:r>
              <a:rPr lang="zh-CN" altLang="en-US" dirty="0"/>
              <a:t> </a:t>
            </a:r>
            <a:r>
              <a:rPr lang="en-US" altLang="zh-CN" dirty="0"/>
              <a:t>feedback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</a:p>
          <a:p>
            <a:r>
              <a:rPr lang="en-US" altLang="zh-CN" dirty="0"/>
              <a:t>Decision</a:t>
            </a:r>
            <a:r>
              <a:rPr lang="zh-CN" altLang="en-US" dirty="0"/>
              <a:t> </a:t>
            </a:r>
            <a:r>
              <a:rPr lang="en-US" altLang="zh-CN" dirty="0"/>
              <a:t>making</a:t>
            </a:r>
          </a:p>
          <a:p>
            <a:r>
              <a:rPr lang="en-US" altLang="zh-CN" dirty="0"/>
              <a:t>Dynamics</a:t>
            </a:r>
            <a:r>
              <a:rPr lang="zh-CN" altLang="en-US" dirty="0"/>
              <a:t> </a:t>
            </a:r>
            <a:r>
              <a:rPr lang="en-US" altLang="zh-CN" dirty="0"/>
              <a:t>involved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random</a:t>
            </a:r>
            <a:r>
              <a:rPr lang="zh-CN" altLang="en-US" dirty="0"/>
              <a:t> </a:t>
            </a:r>
            <a:r>
              <a:rPr lang="en-US" altLang="zh-CN" dirty="0"/>
              <a:t>events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AI</a:t>
            </a:r>
            <a:r>
              <a:rPr lang="zh-CN" altLang="en-US" dirty="0"/>
              <a:t> </a:t>
            </a:r>
            <a:r>
              <a:rPr lang="en-US" altLang="zh-CN" dirty="0"/>
              <a:t>opponents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10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A5DEB-4A14-734D-A85E-7B2EE82AD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70BD6-787C-A74B-BFBA-95C7A84D3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Action-</a:t>
            </a:r>
            <a:r>
              <a:rPr lang="en-US" altLang="zh-CN" dirty="0" err="1"/>
              <a:t>awared</a:t>
            </a:r>
            <a:r>
              <a:rPr lang="zh-CN" altLang="en-US" dirty="0"/>
              <a:t> </a:t>
            </a:r>
            <a:r>
              <a:rPr lang="en-US" altLang="zh-CN" dirty="0"/>
              <a:t>random</a:t>
            </a:r>
            <a:r>
              <a:rPr lang="zh-CN" altLang="en-US" dirty="0"/>
              <a:t> </a:t>
            </a:r>
            <a:r>
              <a:rPr lang="en-US" altLang="zh-CN" dirty="0"/>
              <a:t>events</a:t>
            </a:r>
          </a:p>
          <a:p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reinforcement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provide</a:t>
            </a:r>
            <a:r>
              <a:rPr lang="zh-CN" altLang="en-US" dirty="0"/>
              <a:t> </a:t>
            </a:r>
            <a:r>
              <a:rPr lang="en-US" altLang="zh-CN" dirty="0"/>
              <a:t>dynamically</a:t>
            </a:r>
            <a:r>
              <a:rPr lang="zh-CN" altLang="en-US" dirty="0"/>
              <a:t> </a:t>
            </a:r>
            <a:r>
              <a:rPr lang="en-US" altLang="zh-CN" dirty="0"/>
              <a:t>enhanced</a:t>
            </a:r>
            <a:r>
              <a:rPr lang="zh-CN" altLang="en-US" dirty="0"/>
              <a:t> </a:t>
            </a:r>
            <a:r>
              <a:rPr lang="en-US" altLang="zh-CN" dirty="0"/>
              <a:t>AI</a:t>
            </a:r>
          </a:p>
          <a:p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complex</a:t>
            </a:r>
            <a:r>
              <a:rPr lang="zh-CN" altLang="en-US" dirty="0"/>
              <a:t> </a:t>
            </a:r>
            <a:r>
              <a:rPr lang="en-US" altLang="zh-CN" dirty="0"/>
              <a:t>environment</a:t>
            </a:r>
            <a:r>
              <a:rPr lang="zh-CN" altLang="en-US" dirty="0"/>
              <a:t> </a:t>
            </a:r>
            <a:r>
              <a:rPr lang="en-US" altLang="zh-CN" dirty="0"/>
              <a:t>involved</a:t>
            </a:r>
          </a:p>
          <a:p>
            <a:r>
              <a:rPr lang="en-US" altLang="zh-CN" dirty="0"/>
              <a:t>Multiplayer</a:t>
            </a:r>
            <a:r>
              <a:rPr lang="zh-CN" altLang="en-US" dirty="0"/>
              <a:t> </a:t>
            </a:r>
            <a:r>
              <a:rPr lang="en-US" altLang="zh-CN" dirty="0"/>
              <a:t>add-ons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90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F12C0-2C7A-3A4A-8418-74AEF9216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5577501"/>
          </a:xfrm>
        </p:spPr>
        <p:txBody>
          <a:bodyPr/>
          <a:lstStyle/>
          <a:p>
            <a:pPr algn="ctr"/>
            <a:r>
              <a:rPr lang="en-US" altLang="zh-CN" dirty="0"/>
              <a:t>Thanks!</a:t>
            </a:r>
            <a:br>
              <a:rPr lang="en-US" altLang="zh-CN" dirty="0"/>
            </a:br>
            <a:r>
              <a:rPr lang="en-US" altLang="zh-CN" dirty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55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67D1A-64D4-E148-8EA4-9CDF9F97A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8813F-E88A-CA42-B8EF-12D9C38FE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[1]</a:t>
            </a:r>
            <a:r>
              <a:rPr lang="en-US" dirty="0"/>
              <a:t> Maxim, Bruce R., et al. "An agile software engineering process improvement game." </a:t>
            </a:r>
            <a:r>
              <a:rPr lang="en-US" i="1" dirty="0"/>
              <a:t>2016 IEEE Frontiers in education Conference (FIE)</a:t>
            </a:r>
            <a:r>
              <a:rPr lang="en-US" dirty="0"/>
              <a:t>. IEEE, 2016.</a:t>
            </a:r>
          </a:p>
          <a:p>
            <a:pPr marL="0" indent="0">
              <a:buNone/>
            </a:pPr>
            <a:r>
              <a:rPr lang="en-US" altLang="zh-CN" dirty="0"/>
              <a:t>[2]</a:t>
            </a:r>
            <a:r>
              <a:rPr lang="zh-CN" altLang="en-US" dirty="0"/>
              <a:t> </a:t>
            </a:r>
            <a:r>
              <a:rPr lang="en-US" dirty="0"/>
              <a:t>Raju, P. K., and Chetan S. Sankar. "Serious games to improve student learning in engineering classes." </a:t>
            </a:r>
            <a:r>
              <a:rPr lang="en-US" i="1" dirty="0"/>
              <a:t>The ASEE Computers in Education (</a:t>
            </a:r>
            <a:r>
              <a:rPr lang="en-US" i="1" dirty="0" err="1"/>
              <a:t>CoED</a:t>
            </a:r>
            <a:r>
              <a:rPr lang="en-US" i="1" dirty="0"/>
              <a:t>) Journal</a:t>
            </a:r>
            <a:r>
              <a:rPr lang="en-US" dirty="0"/>
              <a:t> 5.2 (2014): 68.</a:t>
            </a:r>
          </a:p>
          <a:p>
            <a:pPr marL="0" indent="0">
              <a:buNone/>
            </a:pPr>
            <a:r>
              <a:rPr lang="en-US" altLang="zh-CN" dirty="0"/>
              <a:t>[3]</a:t>
            </a:r>
            <a:r>
              <a:rPr lang="zh-CN" altLang="en-US" dirty="0"/>
              <a:t> </a:t>
            </a:r>
            <a:r>
              <a:rPr lang="en-US" dirty="0"/>
              <a:t>Highsmith, James A., and Jim Highsmith. </a:t>
            </a:r>
            <a:r>
              <a:rPr lang="en-US" i="1" dirty="0"/>
              <a:t>Agile software development ecosystems</a:t>
            </a:r>
            <a:r>
              <a:rPr lang="en-US" dirty="0"/>
              <a:t>. Addison-Wesley Professional, 2002.</a:t>
            </a:r>
          </a:p>
          <a:p>
            <a:pPr marL="0" indent="0">
              <a:buNone/>
            </a:pPr>
            <a:r>
              <a:rPr lang="en-US" altLang="zh-CN" dirty="0"/>
              <a:t>[4]</a:t>
            </a:r>
            <a:r>
              <a:rPr lang="zh-CN" altLang="en-US" dirty="0"/>
              <a:t> </a:t>
            </a:r>
            <a:r>
              <a:rPr lang="en-US" dirty="0" err="1"/>
              <a:t>Schwaber</a:t>
            </a:r>
            <a:r>
              <a:rPr lang="en-US" dirty="0"/>
              <a:t>, Ken, and Mike Beedle. </a:t>
            </a:r>
            <a:r>
              <a:rPr lang="en-US" i="1" dirty="0"/>
              <a:t>Agile software development with Scrum</a:t>
            </a:r>
            <a:r>
              <a:rPr lang="en-US" dirty="0"/>
              <a:t>. Vol. 1. Upper Saddle River: Prentice Hall, 2002.</a:t>
            </a:r>
          </a:p>
        </p:txBody>
      </p:sp>
    </p:spTree>
    <p:extLst>
      <p:ext uri="{BB962C8B-B14F-4D97-AF65-F5344CB8AC3E}">
        <p14:creationId xmlns:p14="http://schemas.microsoft.com/office/powerpoint/2010/main" val="273402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F8C18-EE3D-0B4E-8202-848907AF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8A414-C285-7B4F-A6A4-4267DC55D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Background</a:t>
            </a:r>
          </a:p>
          <a:p>
            <a:r>
              <a:rPr lang="en-US" altLang="zh-CN" dirty="0"/>
              <a:t>Motivation</a:t>
            </a:r>
          </a:p>
          <a:p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</a:p>
          <a:p>
            <a:r>
              <a:rPr lang="en-US" altLang="zh-CN" dirty="0"/>
              <a:t>Evaluation</a:t>
            </a:r>
          </a:p>
          <a:p>
            <a:r>
              <a:rPr lang="en-US" altLang="zh-CN" dirty="0"/>
              <a:t>Conclusion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81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546C8-9A8F-4045-828C-6B80E9F6C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6BA5C-EE3C-9345-A27C-B79E6D7A6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Agile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dirty="0"/>
              <a:t>SCRUM </a:t>
            </a:r>
          </a:p>
          <a:p>
            <a:r>
              <a:rPr lang="en-US" altLang="zh-CN" dirty="0"/>
              <a:t>Serious</a:t>
            </a:r>
            <a:r>
              <a:rPr lang="zh-CN" altLang="en-US" dirty="0"/>
              <a:t> </a:t>
            </a:r>
            <a:r>
              <a:rPr lang="en-US" altLang="zh-CN" dirty="0"/>
              <a:t>Gaming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52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11AE7-CABC-9348-80D7-762A65A7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Background:</a:t>
            </a:r>
            <a:r>
              <a:rPr lang="zh-CN" altLang="en-US" dirty="0"/>
              <a:t> </a:t>
            </a:r>
            <a:r>
              <a:rPr lang="en-US" altLang="zh-CN" dirty="0"/>
              <a:t>Agile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05B86-0022-D64C-AC9D-F8926F752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approaches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Software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</a:p>
          <a:p>
            <a:pPr lvl="1"/>
            <a:r>
              <a:rPr lang="en-US" altLang="zh-CN" dirty="0"/>
              <a:t>Evolving</a:t>
            </a:r>
            <a:r>
              <a:rPr lang="zh-CN" altLang="en-US" dirty="0"/>
              <a:t> </a:t>
            </a:r>
            <a:r>
              <a:rPr lang="en-US" altLang="zh-CN" dirty="0"/>
              <a:t>requirement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solutions</a:t>
            </a:r>
          </a:p>
          <a:p>
            <a:pPr lvl="1"/>
            <a:r>
              <a:rPr lang="en-US" altLang="zh-CN" dirty="0"/>
              <a:t>Collaborating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  <a:r>
              <a:rPr lang="zh-CN" altLang="en-US" dirty="0"/>
              <a:t> </a:t>
            </a:r>
            <a:r>
              <a:rPr lang="en-US" altLang="zh-CN" dirty="0"/>
              <a:t>teams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users</a:t>
            </a:r>
          </a:p>
          <a:p>
            <a:r>
              <a:rPr lang="en-US" altLang="zh-CN" dirty="0"/>
              <a:t>Principles</a:t>
            </a:r>
          </a:p>
          <a:p>
            <a:pPr lvl="1"/>
            <a:r>
              <a:rPr lang="en-US" altLang="zh-CN" b="1" dirty="0"/>
              <a:t>Individuals and Interactions</a:t>
            </a:r>
            <a:r>
              <a:rPr lang="en-US" altLang="zh-CN" dirty="0"/>
              <a:t> over processes and tools</a:t>
            </a:r>
          </a:p>
          <a:p>
            <a:pPr lvl="1"/>
            <a:r>
              <a:rPr lang="en-US" altLang="zh-CN" b="1" dirty="0"/>
              <a:t>Working Software</a:t>
            </a:r>
            <a:r>
              <a:rPr lang="en-US" altLang="zh-CN" dirty="0"/>
              <a:t> over comprehensive documentation</a:t>
            </a:r>
          </a:p>
          <a:p>
            <a:pPr lvl="1"/>
            <a:r>
              <a:rPr lang="en-US" altLang="zh-CN" b="1" dirty="0"/>
              <a:t>Customer Collaboration</a:t>
            </a:r>
            <a:r>
              <a:rPr lang="en-US" altLang="zh-CN" dirty="0"/>
              <a:t> over contract negotiation</a:t>
            </a:r>
          </a:p>
          <a:p>
            <a:pPr lvl="1"/>
            <a:r>
              <a:rPr lang="en-US" altLang="zh-CN" b="1" dirty="0"/>
              <a:t>Responding to Change</a:t>
            </a:r>
            <a:r>
              <a:rPr lang="en-US" altLang="zh-CN" dirty="0"/>
              <a:t> over following a plan</a:t>
            </a:r>
          </a:p>
          <a:p>
            <a:r>
              <a:rPr lang="en-US" altLang="zh-CN" dirty="0"/>
              <a:t>Characteristics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Iterative and incremental development methods</a:t>
            </a:r>
          </a:p>
          <a:p>
            <a:pPr lvl="1"/>
            <a:r>
              <a:rPr lang="en-US" altLang="zh-CN" dirty="0"/>
              <a:t>Efficient communication</a:t>
            </a:r>
          </a:p>
          <a:p>
            <a:pPr lvl="1"/>
            <a:r>
              <a:rPr lang="en-US" altLang="zh-CN" dirty="0"/>
              <a:t>Short feedback loop and adaptation cycle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729C4-CE46-7B47-81CD-B4E2636A8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149" y="2271014"/>
            <a:ext cx="4127633" cy="30210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3D65AA-57CA-9C44-95CE-0FE4A169C7FF}"/>
              </a:ext>
            </a:extLst>
          </p:cNvPr>
          <p:cNvSpPr txBox="1"/>
          <p:nvPr/>
        </p:nvSpPr>
        <p:spPr>
          <a:xfrm>
            <a:off x="1069848" y="6564999"/>
            <a:ext cx="11526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i="1" dirty="0"/>
              <a:t>* </a:t>
            </a:r>
            <a:r>
              <a:rPr lang="en-US" altLang="zh-CN" sz="1200" i="1" dirty="0"/>
              <a:t>Figure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from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online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resource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856073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DA1E1-107F-F145-ABE4-FCDCEF35F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Background:</a:t>
            </a:r>
            <a:r>
              <a:rPr lang="zh-CN" altLang="en-US" dirty="0"/>
              <a:t> </a:t>
            </a:r>
            <a:r>
              <a:rPr lang="en-US" altLang="zh-CN" dirty="0"/>
              <a:t>SCRUM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9976F-F119-0B46-999E-3F28016DE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agile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framework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E3BCFA-A16C-1C41-91C9-600A5E414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525268"/>
            <a:ext cx="8534400" cy="3848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7B6651-28FD-6140-8306-B70A476D980F}"/>
              </a:ext>
            </a:extLst>
          </p:cNvPr>
          <p:cNvSpPr txBox="1"/>
          <p:nvPr/>
        </p:nvSpPr>
        <p:spPr>
          <a:xfrm>
            <a:off x="1069848" y="6564999"/>
            <a:ext cx="11526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i="1" dirty="0"/>
              <a:t>* </a:t>
            </a:r>
            <a:r>
              <a:rPr lang="en-US" altLang="zh-CN" sz="1200" i="1" dirty="0"/>
              <a:t>Figure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from:</a:t>
            </a:r>
            <a:r>
              <a:rPr lang="zh-CN" altLang="en-US" sz="1200" i="1" dirty="0"/>
              <a:t> </a:t>
            </a:r>
            <a:r>
              <a:rPr lang="en-US" sz="1200" dirty="0">
                <a:hlinkClick r:id="rId4"/>
              </a:rPr>
              <a:t>https://www.scrum.org/resources/what-is-scrum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998808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27C78-1C48-614B-8098-BCE9E6D4A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Background:</a:t>
            </a:r>
            <a:r>
              <a:rPr lang="zh-CN" altLang="en-US" dirty="0"/>
              <a:t> </a:t>
            </a:r>
            <a:r>
              <a:rPr lang="en-US" altLang="zh-CN" dirty="0"/>
              <a:t>Serious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E965C-0E51-964E-8F5F-A5939E889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Serious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</a:p>
          <a:p>
            <a:pPr lvl="1"/>
            <a:r>
              <a:rPr lang="en-US" altLang="zh-CN" dirty="0"/>
              <a:t>Deliver</a:t>
            </a:r>
            <a:r>
              <a:rPr lang="zh-CN" altLang="en-US" dirty="0"/>
              <a:t> </a:t>
            </a:r>
            <a:r>
              <a:rPr lang="en-US" altLang="zh-CN" dirty="0"/>
              <a:t>experimental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</a:p>
          <a:p>
            <a:pPr lvl="1"/>
            <a:r>
              <a:rPr lang="en-US" altLang="zh-CN" dirty="0"/>
              <a:t>Utilizing</a:t>
            </a:r>
            <a:r>
              <a:rPr lang="zh-CN" altLang="en-US" dirty="0"/>
              <a:t> </a:t>
            </a:r>
            <a:r>
              <a:rPr lang="en-US" dirty="0"/>
              <a:t>artistic medium of games</a:t>
            </a:r>
          </a:p>
          <a:p>
            <a:r>
              <a:rPr lang="en-US" altLang="zh-CN" dirty="0"/>
              <a:t>Advantage</a:t>
            </a:r>
          </a:p>
          <a:p>
            <a:pPr lvl="1"/>
            <a:r>
              <a:rPr lang="en-US" altLang="zh-CN" dirty="0"/>
              <a:t>Easy</a:t>
            </a:r>
            <a:r>
              <a:rPr lang="zh-CN" altLang="en-US" dirty="0"/>
              <a:t> </a:t>
            </a:r>
            <a:r>
              <a:rPr lang="en-US" altLang="zh-CN" dirty="0"/>
              <a:t>deployment</a:t>
            </a:r>
          </a:p>
          <a:p>
            <a:pPr lvl="2"/>
            <a:r>
              <a:rPr lang="en-US" altLang="zh-CN" dirty="0"/>
              <a:t>Virtual</a:t>
            </a:r>
            <a:r>
              <a:rPr lang="zh-CN" altLang="en-US" dirty="0"/>
              <a:t> </a:t>
            </a:r>
            <a:r>
              <a:rPr lang="en-US" altLang="zh-CN" dirty="0"/>
              <a:t>environment</a:t>
            </a:r>
          </a:p>
          <a:p>
            <a:pPr lvl="1"/>
            <a:r>
              <a:rPr lang="en-US" altLang="zh-CN" dirty="0"/>
              <a:t>Engaging</a:t>
            </a:r>
          </a:p>
          <a:p>
            <a:pPr lvl="1"/>
            <a:r>
              <a:rPr lang="en-US" altLang="zh-CN" dirty="0"/>
              <a:t>Effective</a:t>
            </a:r>
          </a:p>
          <a:p>
            <a:pPr lvl="2"/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cost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failure</a:t>
            </a:r>
          </a:p>
          <a:p>
            <a:pPr lvl="2"/>
            <a:r>
              <a:rPr lang="en-US" altLang="zh-CN" dirty="0"/>
              <a:t>Milder</a:t>
            </a:r>
            <a:r>
              <a:rPr lang="zh-CN" altLang="en-US" dirty="0"/>
              <a:t> </a:t>
            </a:r>
            <a:r>
              <a:rPr lang="en-US" altLang="zh-CN" dirty="0"/>
              <a:t>forgotten</a:t>
            </a:r>
            <a:r>
              <a:rPr lang="zh-CN" altLang="en-US" dirty="0"/>
              <a:t> </a:t>
            </a:r>
            <a:r>
              <a:rPr lang="en-US" altLang="zh-CN" dirty="0"/>
              <a:t>curve</a:t>
            </a:r>
          </a:p>
          <a:p>
            <a:pPr lvl="2"/>
            <a:r>
              <a:rPr lang="en-US" altLang="zh-CN" dirty="0"/>
              <a:t>Stimulate</a:t>
            </a:r>
            <a:r>
              <a:rPr lang="zh-CN" altLang="en-US" dirty="0"/>
              <a:t> </a:t>
            </a:r>
            <a:r>
              <a:rPr lang="en-US" altLang="zh-CN" dirty="0"/>
              <a:t>improvement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rewards</a:t>
            </a:r>
          </a:p>
          <a:p>
            <a:pPr lvl="2"/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0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F8C18-EE3D-0B4E-8202-848907AF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8A414-C285-7B4F-A6A4-4267DC55D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</a:p>
          <a:p>
            <a:r>
              <a:rPr lang="en-US" altLang="zh-CN" b="1" dirty="0"/>
              <a:t>Motivation</a:t>
            </a:r>
          </a:p>
          <a:p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</a:p>
          <a:p>
            <a:r>
              <a:rPr lang="en-US" altLang="zh-CN" dirty="0"/>
              <a:t>Evaluation</a:t>
            </a:r>
          </a:p>
          <a:p>
            <a:r>
              <a:rPr lang="en-US" altLang="zh-CN" dirty="0"/>
              <a:t>Conclusion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070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0AD09-296D-594D-904A-4D4EC2E6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F18D1-3636-DB4C-A5E2-A9BD81A4B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Agile</a:t>
            </a:r>
            <a:r>
              <a:rPr lang="zh-CN" altLang="en-US" dirty="0"/>
              <a:t> </a:t>
            </a:r>
            <a:r>
              <a:rPr lang="en-US" altLang="zh-CN" dirty="0"/>
              <a:t>software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</a:p>
          <a:p>
            <a:r>
              <a:rPr lang="en-US" altLang="zh-CN" dirty="0"/>
              <a:t>Cross-platform</a:t>
            </a:r>
            <a:r>
              <a:rPr lang="zh-CN" altLang="en-US" dirty="0"/>
              <a:t> </a:t>
            </a:r>
            <a:r>
              <a:rPr lang="en-US" altLang="zh-CN" dirty="0"/>
              <a:t>computer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68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{5200656A-8CA1-3144-B513-053693F4C9E6}tf10001070</Template>
  <TotalTime>4000</TotalTime>
  <Words>2299</Words>
  <Application>Microsoft Macintosh PowerPoint</Application>
  <PresentationFormat>Widescreen</PresentationFormat>
  <Paragraphs>328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Rockwell</vt:lpstr>
      <vt:lpstr>Rockwell Condensed</vt:lpstr>
      <vt:lpstr>Rockwell Extra Bold</vt:lpstr>
      <vt:lpstr>Wingdings</vt:lpstr>
      <vt:lpstr>Wood Type</vt:lpstr>
      <vt:lpstr>An Agile Software Engineering Process Improvement Game </vt:lpstr>
      <vt:lpstr>Contents</vt:lpstr>
      <vt:lpstr>Contents</vt:lpstr>
      <vt:lpstr>Background</vt:lpstr>
      <vt:lpstr>Background: Agile</vt:lpstr>
      <vt:lpstr>Background: SCRUM</vt:lpstr>
      <vt:lpstr>Background: Serious Game</vt:lpstr>
      <vt:lpstr>Contents</vt:lpstr>
      <vt:lpstr>Motive</vt:lpstr>
      <vt:lpstr>Motive: Agile software development learning</vt:lpstr>
      <vt:lpstr>Motive: Agile software development learning</vt:lpstr>
      <vt:lpstr>Motive: Cross-platform computer game</vt:lpstr>
      <vt:lpstr>Motive: Cross-platform computer game</vt:lpstr>
      <vt:lpstr>Motive</vt:lpstr>
      <vt:lpstr>Motive</vt:lpstr>
      <vt:lpstr>Contents</vt:lpstr>
      <vt:lpstr>System Design: Overview</vt:lpstr>
      <vt:lpstr>System Design: Gamified Work Flow</vt:lpstr>
      <vt:lpstr>System Design: Game Flow</vt:lpstr>
      <vt:lpstr>System Design: Game Flow</vt:lpstr>
      <vt:lpstr>System Design: Game Flow</vt:lpstr>
      <vt:lpstr>System Design: Game Flow</vt:lpstr>
      <vt:lpstr>Contents</vt:lpstr>
      <vt:lpstr>Evaluation</vt:lpstr>
      <vt:lpstr>Contents</vt:lpstr>
      <vt:lpstr>Conclusion</vt:lpstr>
      <vt:lpstr>Future work</vt:lpstr>
      <vt:lpstr>Thanks! Questions?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Agile Software Engineering Process Improvement Game </dc:title>
  <dc:creator>Yue Dai</dc:creator>
  <cp:lastModifiedBy>Yue Dai</cp:lastModifiedBy>
  <cp:revision>20</cp:revision>
  <dcterms:created xsi:type="dcterms:W3CDTF">2020-04-10T00:37:59Z</dcterms:created>
  <dcterms:modified xsi:type="dcterms:W3CDTF">2020-04-13T00:50:08Z</dcterms:modified>
</cp:coreProperties>
</file>