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9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74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5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30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0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1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1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6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1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6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3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BB1A2-5249-4141-96F8-3EEA45A121CB}" type="datetimeFigureOut">
              <a:rPr lang="en-US" smtClean="0"/>
              <a:t>12/2/2017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A533F-1357-4FA0-B93C-B3988AB02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B8874-2446-428C-8070-A1147D9A2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99022"/>
            <a:ext cx="6858000" cy="304442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Model Based Path Selection Testing on Mobile Apps using TABU Monitored Hybrid Local Search Optimizations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A2EB9A-5505-4182-8210-2E1693FA76EA}"/>
              </a:ext>
            </a:extLst>
          </p:cNvPr>
          <p:cNvSpPr txBox="1"/>
          <p:nvPr/>
        </p:nvSpPr>
        <p:spPr>
          <a:xfrm>
            <a:off x="6679096" y="5469007"/>
            <a:ext cx="19977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       Akhil Yendluri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EBD6E3-6151-48F5-99E6-11CD94DB3842}"/>
              </a:ext>
            </a:extLst>
          </p:cNvPr>
          <p:cNvSpPr txBox="1"/>
          <p:nvPr/>
        </p:nvSpPr>
        <p:spPr>
          <a:xfrm>
            <a:off x="4050631" y="5492090"/>
            <a:ext cx="109010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Main Paper</a:t>
            </a:r>
          </a:p>
        </p:txBody>
      </p:sp>
    </p:spTree>
    <p:extLst>
      <p:ext uri="{BB962C8B-B14F-4D97-AF65-F5344CB8AC3E}">
        <p14:creationId xmlns:p14="http://schemas.microsoft.com/office/powerpoint/2010/main" val="1319439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8E36D-C93F-48DB-84A2-D1B54E96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AEE6A-987D-458D-8A59-43C18C74A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in performing test modelling and analysis for various mobile environments</a:t>
            </a:r>
          </a:p>
          <a:p>
            <a:r>
              <a:rPr lang="en-US" dirty="0"/>
              <a:t>Uses a Model Based Approach and presents analysis of diverse Mobile Environments</a:t>
            </a:r>
          </a:p>
          <a:p>
            <a:r>
              <a:rPr lang="en-US" dirty="0"/>
              <a:t>This is mainly helpful when deploying the app in multiple environments</a:t>
            </a:r>
          </a:p>
        </p:txBody>
      </p:sp>
    </p:spTree>
    <p:extLst>
      <p:ext uri="{BB962C8B-B14F-4D97-AF65-F5344CB8AC3E}">
        <p14:creationId xmlns:p14="http://schemas.microsoft.com/office/powerpoint/2010/main" val="2561806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315A2-EAAA-45F9-9A2C-8718D94C8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Framework for Testing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68B08-9A60-4FFC-A1B9-E5EE29959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Gives capability to write script and execute in multiple platforms</a:t>
            </a:r>
          </a:p>
          <a:p>
            <a:r>
              <a:rPr lang="en-US" dirty="0"/>
              <a:t>It can capture images and compare them </a:t>
            </a:r>
          </a:p>
          <a:p>
            <a:r>
              <a:rPr lang="en-US" dirty="0"/>
              <a:t>It checks if the output is as expected and decides on whether it is a Success/Failure</a:t>
            </a:r>
          </a:p>
          <a:p>
            <a:r>
              <a:rPr lang="en-US" dirty="0"/>
              <a:t>Helps in reducing time to test application in multiple environment.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197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50BAF-AAAF-4209-B769-95F77433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Cases based on Activity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9212E-D7CB-45E7-996E-889E0849F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Converts program workflow into an Activity Diagram</a:t>
            </a:r>
          </a:p>
          <a:p>
            <a:r>
              <a:rPr lang="en-US" dirty="0"/>
              <a:t>Dependency tables are generated from Activity Diagram</a:t>
            </a:r>
          </a:p>
          <a:p>
            <a:r>
              <a:rPr lang="en-US" dirty="0"/>
              <a:t>Finally dependency graph is created from Dependency table</a:t>
            </a:r>
          </a:p>
          <a:p>
            <a:r>
              <a:rPr lang="en-US" dirty="0" err="1"/>
              <a:t>Cyclomatic</a:t>
            </a:r>
            <a:r>
              <a:rPr lang="en-US" dirty="0"/>
              <a:t> complexity is used to find the minimum number of test cases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83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830D9-1D6E-46CB-BDA4-8E08A0D90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TABU Search Optimization?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6719E-B5A4-4A9E-8CD7-4EE81616E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Created by Fred W. Glover in 1986</a:t>
            </a:r>
          </a:p>
          <a:p>
            <a:r>
              <a:rPr lang="en-US" dirty="0"/>
              <a:t>Is a metaheuristic search method for mathematical optimizations</a:t>
            </a:r>
          </a:p>
          <a:p>
            <a:r>
              <a:rPr lang="en-US" dirty="0"/>
              <a:t>Local search algorithms have the tendency to get stuck in sub-optimal solutions</a:t>
            </a:r>
          </a:p>
          <a:p>
            <a:r>
              <a:rPr lang="en-US" dirty="0"/>
              <a:t>TABU Search Optimization improvises on Local Searching techniques to find optimal solution</a:t>
            </a:r>
          </a:p>
          <a:p>
            <a:r>
              <a:rPr lang="en-US" dirty="0"/>
              <a:t>It changes the Searching Algorithms behavior dynamically to get optimal results</a:t>
            </a:r>
          </a:p>
        </p:txBody>
      </p:sp>
    </p:spTree>
    <p:extLst>
      <p:ext uri="{BB962C8B-B14F-4D97-AF65-F5344CB8AC3E}">
        <p14:creationId xmlns:p14="http://schemas.microsoft.com/office/powerpoint/2010/main" val="308573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6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D6E324B-A4C2-4B8E-814B-F6A571783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4" y="960120"/>
            <a:ext cx="2899271" cy="4171278"/>
          </a:xfrm>
        </p:spPr>
        <p:txBody>
          <a:bodyPr>
            <a:normAutofit/>
          </a:bodyPr>
          <a:lstStyle/>
          <a:p>
            <a:pPr algn="r"/>
            <a:r>
              <a:rPr lang="en-US" sz="380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BF32F-D82D-4619-B759-70A323F98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7373" y="960120"/>
            <a:ext cx="4133850" cy="4171278"/>
          </a:xfrm>
        </p:spPr>
        <p:txBody>
          <a:bodyPr>
            <a:normAutofit/>
          </a:bodyPr>
          <a:lstStyle/>
          <a:p>
            <a:r>
              <a:rPr lang="en-US" dirty="0" err="1"/>
              <a:t>Tabu</a:t>
            </a:r>
            <a:r>
              <a:rPr lang="en-US" dirty="0"/>
              <a:t> Search Optimization(SO) is applied on Hill climbing algorithm</a:t>
            </a:r>
          </a:p>
          <a:p>
            <a:r>
              <a:rPr lang="en-US" dirty="0"/>
              <a:t>Hill climbing is an Optimization technique to find the optimal route from start to end</a:t>
            </a:r>
          </a:p>
          <a:p>
            <a:r>
              <a:rPr lang="en-US" dirty="0" err="1"/>
              <a:t>Tabu</a:t>
            </a:r>
            <a:r>
              <a:rPr lang="en-US" dirty="0"/>
              <a:t> SO has four types of Memory:</a:t>
            </a:r>
          </a:p>
          <a:p>
            <a:pPr lvl="1"/>
            <a:r>
              <a:rPr lang="en-US" dirty="0" err="1"/>
              <a:t>Recency</a:t>
            </a:r>
            <a:endParaRPr lang="en-US" dirty="0"/>
          </a:p>
          <a:p>
            <a:pPr lvl="1"/>
            <a:r>
              <a:rPr lang="en-US" dirty="0"/>
              <a:t>Frequency</a:t>
            </a:r>
          </a:p>
          <a:p>
            <a:pPr lvl="1"/>
            <a:r>
              <a:rPr lang="en-US" dirty="0"/>
              <a:t>Quality</a:t>
            </a:r>
          </a:p>
          <a:p>
            <a:pPr lvl="1"/>
            <a:r>
              <a:rPr lang="en-US" dirty="0"/>
              <a:t>Influence</a:t>
            </a:r>
          </a:p>
        </p:txBody>
      </p:sp>
    </p:spTree>
    <p:extLst>
      <p:ext uri="{BB962C8B-B14F-4D97-AF65-F5344CB8AC3E}">
        <p14:creationId xmlns:p14="http://schemas.microsoft.com/office/powerpoint/2010/main" val="896740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99">
            <a:extLst>
              <a:ext uri="{FF2B5EF4-FFF2-40B4-BE49-F238E27FC236}">
                <a16:creationId xmlns:a16="http://schemas.microsoft.com/office/drawing/2014/main" id="{90F08744-9D7B-4693-B8D6-2A5210AE96F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22204" y="1026251"/>
            <a:ext cx="5473933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7" name="Freeform: Shape 103">
            <a:extLst>
              <a:ext uri="{FF2B5EF4-FFF2-40B4-BE49-F238E27FC236}">
                <a16:creationId xmlns:a16="http://schemas.microsoft.com/office/drawing/2014/main" id="{73567C09-8B4D-49A6-A711-C44C5807D8D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2665905" y="-619573"/>
            <a:ext cx="6762525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CC96B92-25C9-49ED-8244-EB3965103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790" y="2349925"/>
            <a:ext cx="1831420" cy="2456442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Working</a:t>
            </a:r>
          </a:p>
        </p:txBody>
      </p:sp>
      <p:sp>
        <p:nvSpPr>
          <p:cNvPr id="95" name="Content Placeholder 2">
            <a:extLst>
              <a:ext uri="{FF2B5EF4-FFF2-40B4-BE49-F238E27FC236}">
                <a16:creationId xmlns:a16="http://schemas.microsoft.com/office/drawing/2014/main" id="{B800D131-AF49-48EE-900C-EF3C5A453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4739" y="1111249"/>
            <a:ext cx="4915501" cy="4635503"/>
          </a:xfrm>
        </p:spPr>
        <p:txBody>
          <a:bodyPr>
            <a:normAutofit/>
          </a:bodyPr>
          <a:lstStyle/>
          <a:p>
            <a:r>
              <a:rPr lang="en-US" dirty="0"/>
              <a:t>TABU SO uses Steep hill climbing algorithm until it reaches a local optima</a:t>
            </a:r>
          </a:p>
          <a:p>
            <a:r>
              <a:rPr lang="en-US" dirty="0"/>
              <a:t>After which it takes the smallest non-improving quality in the neighborhood</a:t>
            </a:r>
          </a:p>
          <a:p>
            <a:r>
              <a:rPr lang="en-US" dirty="0"/>
              <a:t>It then fills its memory with data of what is good quality and bad quality</a:t>
            </a:r>
          </a:p>
          <a:p>
            <a:r>
              <a:rPr lang="en-US" dirty="0"/>
              <a:t>Although initially it is fast, it gradually becomes slow as it reaches the end</a:t>
            </a:r>
          </a:p>
        </p:txBody>
      </p:sp>
    </p:spTree>
    <p:extLst>
      <p:ext uri="{BB962C8B-B14F-4D97-AF65-F5344CB8AC3E}">
        <p14:creationId xmlns:p14="http://schemas.microsoft.com/office/powerpoint/2010/main" val="1644906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F414D84-8A2C-46CF-9051-117846F6D9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593" y="1013566"/>
            <a:ext cx="6738814" cy="483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40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0C3754AC-2360-4A54-9F17-EAE91E856E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" r="898"/>
          <a:stretch/>
        </p:blipFill>
        <p:spPr>
          <a:xfrm>
            <a:off x="4085229" y="857420"/>
            <a:ext cx="5058771" cy="5143500"/>
          </a:xfrm>
          <a:prstGeom prst="rect">
            <a:avLst/>
          </a:prstGeom>
          <a:ln w="9525">
            <a:noFill/>
          </a:ln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F7A82E98-552E-432F-A2B6-7C21956E0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597" y="2662978"/>
            <a:ext cx="2740927" cy="1532044"/>
          </a:xfrm>
        </p:spPr>
        <p:txBody>
          <a:bodyPr vert="horz" lIns="171450" tIns="171450" rIns="17145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150" dirty="0"/>
              <a:t>Win A MILLION DOLLARS</a:t>
            </a:r>
            <a:br>
              <a:rPr lang="en-US" sz="3150" dirty="0"/>
            </a:br>
            <a:r>
              <a:rPr lang="en-US" sz="3150" dirty="0"/>
              <a:t>$$$</a:t>
            </a:r>
          </a:p>
        </p:txBody>
      </p:sp>
    </p:spTree>
    <p:extLst>
      <p:ext uri="{BB962C8B-B14F-4D97-AF65-F5344CB8AC3E}">
        <p14:creationId xmlns:p14="http://schemas.microsoft.com/office/powerpoint/2010/main" val="3563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99C26F9E-DE80-4044-935A-C264F70B5B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" b="-1"/>
          <a:stretch/>
        </p:blipFill>
        <p:spPr>
          <a:xfrm>
            <a:off x="729086" y="1577411"/>
            <a:ext cx="4231386" cy="3689604"/>
          </a:xfrm>
          <a:prstGeom prst="rect">
            <a:avLst/>
          </a:prstGeom>
          <a:ln w="12700"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807B4E-654D-4B9A-8ADF-19EB3B579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2264" y="1453896"/>
            <a:ext cx="3092804" cy="1074992"/>
          </a:xfrm>
        </p:spPr>
        <p:txBody>
          <a:bodyPr>
            <a:normAutofit/>
          </a:bodyPr>
          <a:lstStyle/>
          <a:p>
            <a:pPr algn="l"/>
            <a:r>
              <a:rPr lang="en-US" sz="2400">
                <a:solidFill>
                  <a:schemeClr val="tx2"/>
                </a:solidFill>
              </a:rPr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85922-2343-4586-BE08-F4D0C7E45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0363" y="2611041"/>
            <a:ext cx="3074705" cy="2758678"/>
          </a:xfrm>
        </p:spPr>
        <p:txBody>
          <a:bodyPr>
            <a:normAutofit/>
          </a:bodyPr>
          <a:lstStyle/>
          <a:p>
            <a:pPr>
              <a:buClr>
                <a:srgbClr val="06CBF5"/>
              </a:buClr>
            </a:pPr>
            <a:r>
              <a:rPr lang="en-US"/>
              <a:t>Student Result Automation System</a:t>
            </a:r>
          </a:p>
          <a:p>
            <a:pPr>
              <a:buClr>
                <a:srgbClr val="06CBF5"/>
              </a:buClr>
            </a:pPr>
            <a:r>
              <a:rPr lang="en-US"/>
              <a:t>Student Attendance Management System</a:t>
            </a:r>
          </a:p>
        </p:txBody>
      </p:sp>
    </p:spTree>
    <p:extLst>
      <p:ext uri="{BB962C8B-B14F-4D97-AF65-F5344CB8AC3E}">
        <p14:creationId xmlns:p14="http://schemas.microsoft.com/office/powerpoint/2010/main" val="1844278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AFAB224C-DD7D-436A-949A-DB490FA46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1071574"/>
            <a:ext cx="8458199" cy="492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801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B8874-2446-428C-8070-A1147D9A2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99022"/>
            <a:ext cx="6858000" cy="3044428"/>
          </a:xfrm>
        </p:spPr>
        <p:txBody>
          <a:bodyPr>
            <a:normAutofit/>
          </a:bodyPr>
          <a:lstStyle/>
          <a:p>
            <a:r>
              <a:rPr lang="en-US" b="1" dirty="0"/>
              <a:t>Automation Framework for Testing Android Mobiles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A2EB9A-5505-4182-8210-2E1693FA76EA}"/>
              </a:ext>
            </a:extLst>
          </p:cNvPr>
          <p:cNvSpPr txBox="1"/>
          <p:nvPr/>
        </p:nvSpPr>
        <p:spPr>
          <a:xfrm>
            <a:off x="6679096" y="5469007"/>
            <a:ext cx="19977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       Akhil Yendluri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EBD6E3-6151-48F5-99E6-11CD94DB3842}"/>
              </a:ext>
            </a:extLst>
          </p:cNvPr>
          <p:cNvSpPr txBox="1"/>
          <p:nvPr/>
        </p:nvSpPr>
        <p:spPr>
          <a:xfrm>
            <a:off x="3636960" y="5492090"/>
            <a:ext cx="191828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Supplementary Paper</a:t>
            </a:r>
          </a:p>
        </p:txBody>
      </p:sp>
    </p:spTree>
    <p:extLst>
      <p:ext uri="{BB962C8B-B14F-4D97-AF65-F5344CB8AC3E}">
        <p14:creationId xmlns:p14="http://schemas.microsoft.com/office/powerpoint/2010/main" val="1134848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9A78052B-6B06-4BE7-9375-7BB52F8F2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10" y="200760"/>
            <a:ext cx="7415979" cy="645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493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0E5F972A-6FE8-48FF-A9EB-3B0E3C14C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18" y="554950"/>
            <a:ext cx="8353163" cy="510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329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78665-E1F7-4F75-BE02-1465E09A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9385E-1F0E-4458-AA2F-22A359DA8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TABU SO is an effective optimization technique which is domain-independent and Technology-independent</a:t>
            </a:r>
          </a:p>
          <a:p>
            <a:r>
              <a:rPr lang="en-US" dirty="0"/>
              <a:t>Automates test generation process completely</a:t>
            </a:r>
          </a:p>
          <a:p>
            <a:r>
              <a:rPr lang="en-US" dirty="0"/>
              <a:t>Overcomes traditional drawback of correctness of test scenarios [2] by applying TABU SO</a:t>
            </a:r>
          </a:p>
          <a:p>
            <a:r>
              <a:rPr lang="en-US" dirty="0"/>
              <a:t>Helps saving time and money</a:t>
            </a:r>
          </a:p>
          <a:p>
            <a:r>
              <a:rPr lang="en-US" dirty="0"/>
              <a:t>There still are certain scenarios where this can fail as it still is an Algorithm</a:t>
            </a:r>
          </a:p>
        </p:txBody>
      </p:sp>
    </p:spTree>
    <p:extLst>
      <p:ext uri="{BB962C8B-B14F-4D97-AF65-F5344CB8AC3E}">
        <p14:creationId xmlns:p14="http://schemas.microsoft.com/office/powerpoint/2010/main" val="2704229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3F68D903-F26B-46F9-911C-92FEC6A69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8E6E148-E023-4954-86E3-30141DFB567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  <a:noFill/>
        </p:grpSpPr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0D3F982F-CC17-4661-8EAF-7BC5E6735AF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90D37B37-763F-44D7-AEBC-44893638DA3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37E4608D-34B6-48E2-8243-67D04B36F50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F40C4AC8-50E7-49B1-8864-2CE86670107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8B74515D-097E-4D6D-9614-3EE424776FA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B01B715E-8AF8-4069-AFF6-C4731F0C3B3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E1E01D11-2228-4016-AD29-65D1C6DB26A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1459FE25-5A43-4BCE-B99B-4F40DE8A4F6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3B23074C-316F-47BD-8C6B-EC2FF4952FC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A8080108-D92A-4D64-AFA7-DCCBAF66909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4CDA9133-E392-4602-8F72-342B0F2B150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/>
          </p:spPr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41574FAC-64B1-48BF-9962-5F1D6F2931F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/>
          </p:spPr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3C0763C8-12E2-42A2-96FE-5731CDF293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FA456C9D-7219-467B-B2AD-D5789A7D24E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77284864-DE74-4A45-AD93-F630350402B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2ECA1844-43F9-45F6-B52D-4854DBC48E6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F9ECEA64-1836-4323-A0A3-D4F8291120F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950F914B-7F44-4D5A-97BB-4BE453F4A4C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A3EFB651-6736-424B-995D-48C4B0E558E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FB4E014-64CE-4D11-A129-94A1893FA661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51969" y="1186483"/>
            <a:ext cx="6636259" cy="4477933"/>
            <a:chOff x="1669293" y="1186483"/>
            <a:chExt cx="8848345" cy="4477933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DFBDC1C1-8061-451F-8181-9F040264533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id="{C35F105D-10BD-4664-8966-82DC7617205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C9E557E-56E2-4C47-BB57-B5D2A4FB30B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483D9040-FBB9-4F49-9FCC-CC31B9769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427" y="2075504"/>
            <a:ext cx="6509936" cy="1748729"/>
          </a:xfrm>
        </p:spPr>
        <p:txBody>
          <a:bodyPr>
            <a:normAutofit/>
          </a:bodyPr>
          <a:lstStyle/>
          <a:p>
            <a:r>
              <a:rPr lang="en-US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867510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A29E3-E726-4CB2-9024-70A715E7C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508A8-5102-4799-A768-5B796C32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[1] Source:</a:t>
            </a:r>
            <a:r>
              <a:rPr lang="en-US" dirty="0"/>
              <a:t> Statistic Brain Research Institute (Sept 2017) https://www.statista.com/statistics/276623/number-of-apps-available-in-leading-app-stores/</a:t>
            </a:r>
          </a:p>
          <a:p>
            <a:r>
              <a:rPr lang="en-US" b="1" dirty="0"/>
              <a:t>[2] </a:t>
            </a:r>
            <a:r>
              <a:rPr lang="en-US" dirty="0"/>
              <a:t>Challenges for testing https://dojo.ministryoftesting.com/lessons/4-key-challenges-of-mobile-testing</a:t>
            </a:r>
          </a:p>
        </p:txBody>
      </p:sp>
    </p:spTree>
    <p:extLst>
      <p:ext uri="{BB962C8B-B14F-4D97-AF65-F5344CB8AC3E}">
        <p14:creationId xmlns:p14="http://schemas.microsoft.com/office/powerpoint/2010/main" val="137068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8019-8852-4307-9D71-CF8FE6B7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6D9BE-224E-4EE7-ABCF-5A56562A7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3687" y="1543051"/>
            <a:ext cx="4711405" cy="2794958"/>
          </a:xfrm>
        </p:spPr>
        <p:txBody>
          <a:bodyPr/>
          <a:lstStyle/>
          <a:p>
            <a:r>
              <a:rPr lang="en-US" dirty="0"/>
              <a:t>Number of Applications over 2 major platforms (iOS &amp; Android) has crossed 4 billion in total</a:t>
            </a:r>
          </a:p>
          <a:p>
            <a:r>
              <a:rPr lang="en-US" dirty="0"/>
              <a:t>Number of downloads is over 150 billion for the 2 major platforms. </a:t>
            </a:r>
          </a:p>
          <a:p>
            <a:r>
              <a:rPr lang="en-US" dirty="0"/>
              <a:t>Total Revenue has exceeded $20 billion </a:t>
            </a:r>
          </a:p>
        </p:txBody>
      </p:sp>
      <p:pic>
        <p:nvPicPr>
          <p:cNvPr id="6" name="Picture 5" descr="A close up of a piece of paper&#10;&#10;Description generated with high confidence">
            <a:extLst>
              <a:ext uri="{FF2B5EF4-FFF2-40B4-BE49-F238E27FC236}">
                <a16:creationId xmlns:a16="http://schemas.microsoft.com/office/drawing/2014/main" id="{25D41258-8948-4D15-9008-471B768A5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066" y="4094632"/>
            <a:ext cx="1364222" cy="122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21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44059-54FE-480B-9CD8-9E8C86014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Effective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06CC6-7361-468C-8C03-59E9A1FD8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7070" y="2081207"/>
            <a:ext cx="4711405" cy="300238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Productivity</a:t>
            </a:r>
          </a:p>
          <a:p>
            <a:pPr algn="just"/>
            <a:r>
              <a:rPr lang="en-US" dirty="0"/>
              <a:t>Shift Left Testing – Testing should start early in the development process [2]</a:t>
            </a:r>
          </a:p>
          <a:p>
            <a:pPr algn="just"/>
            <a:r>
              <a:rPr lang="en-US" dirty="0"/>
              <a:t>Time is Money – More the time spent on Development and testing, more the market share lost</a:t>
            </a:r>
          </a:p>
          <a:p>
            <a:pPr algn="just"/>
            <a:r>
              <a:rPr lang="en-US" dirty="0"/>
              <a:t>Performance – Effective test cases to cover catch all possible bugs</a:t>
            </a:r>
          </a:p>
          <a:p>
            <a:pPr algn="just"/>
            <a:r>
              <a:rPr lang="en-US" dirty="0"/>
              <a:t>Continuous testing throughout the development cycle [2]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1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0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57D7C0A-B817-48F3-A033-732D10E3E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4" y="960120"/>
            <a:ext cx="2899271" cy="4171278"/>
          </a:xfrm>
        </p:spPr>
        <p:txBody>
          <a:bodyPr>
            <a:normAutofit/>
          </a:bodyPr>
          <a:lstStyle/>
          <a:p>
            <a:pPr algn="r"/>
            <a:r>
              <a:rPr lang="en-US" sz="3500">
                <a:solidFill>
                  <a:schemeClr val="tx1"/>
                </a:solidFill>
              </a:rPr>
              <a:t>Need for Another Testing Methodology?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98ABB-F94F-4377-9F68-DFFCBA55A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7373" y="960120"/>
            <a:ext cx="4133850" cy="4171278"/>
          </a:xfrm>
        </p:spPr>
        <p:txBody>
          <a:bodyPr>
            <a:normAutofit/>
          </a:bodyPr>
          <a:lstStyle/>
          <a:p>
            <a:r>
              <a:rPr lang="en-US" dirty="0"/>
              <a:t>Do not determine the correctness of test case execution</a:t>
            </a:r>
          </a:p>
          <a:p>
            <a:r>
              <a:rPr lang="en-US" dirty="0"/>
              <a:t>Proficiency required to write Automation test scripts</a:t>
            </a:r>
          </a:p>
          <a:p>
            <a:r>
              <a:rPr lang="en-US" dirty="0"/>
              <a:t>Not all scenarios can be automated</a:t>
            </a:r>
          </a:p>
          <a:p>
            <a:r>
              <a:rPr lang="en-US" dirty="0"/>
              <a:t>Changes in development can lead to drastic changes of test scenarios</a:t>
            </a:r>
          </a:p>
          <a:p>
            <a:r>
              <a:rPr lang="en-US" dirty="0"/>
              <a:t>Maintenance is costly</a:t>
            </a:r>
          </a:p>
        </p:txBody>
      </p:sp>
    </p:spTree>
    <p:extLst>
      <p:ext uri="{BB962C8B-B14F-4D97-AF65-F5344CB8AC3E}">
        <p14:creationId xmlns:p14="http://schemas.microsoft.com/office/powerpoint/2010/main" val="271554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0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64197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27547EB-0F76-421F-8847-239386042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4" y="960120"/>
            <a:ext cx="2899271" cy="4171278"/>
          </a:xfrm>
        </p:spPr>
        <p:txBody>
          <a:bodyPr>
            <a:normAutofit/>
          </a:bodyPr>
          <a:lstStyle/>
          <a:p>
            <a:pPr algn="r"/>
            <a:r>
              <a:rPr lang="en-US" sz="3800">
                <a:solidFill>
                  <a:schemeClr val="tx1"/>
                </a:solidFill>
              </a:rPr>
              <a:t>So what does this paper propose?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E5D35-A41F-4E98-B98C-A3898FBA4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7373" y="960120"/>
            <a:ext cx="4133850" cy="4171278"/>
          </a:xfrm>
        </p:spPr>
        <p:txBody>
          <a:bodyPr>
            <a:normAutofit/>
          </a:bodyPr>
          <a:lstStyle/>
          <a:p>
            <a:r>
              <a:rPr lang="en-US" dirty="0"/>
              <a:t>Use of mobile application design to decide test cases</a:t>
            </a:r>
            <a:endParaRPr lang="en-US"/>
          </a:p>
          <a:p>
            <a:r>
              <a:rPr lang="en-US" dirty="0"/>
              <a:t>Generates Sequence diagram and Data Flow Diagram to decide on test cases</a:t>
            </a:r>
            <a:endParaRPr lang="en-US"/>
          </a:p>
          <a:p>
            <a:r>
              <a:rPr lang="en-US" dirty="0"/>
              <a:t>Introduces TABU Search Optimization Methodology for testing</a:t>
            </a:r>
            <a:endParaRPr lang="en-US"/>
          </a:p>
          <a:p>
            <a:r>
              <a:rPr lang="en-US" dirty="0"/>
              <a:t>Automated testing and Report Generation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9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A7FB-AB8D-45D4-8C52-96DCC3004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347" y="2507834"/>
            <a:ext cx="2680749" cy="184233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    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4B063-6673-4164-AB07-B3D58223E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6044" y="1558165"/>
            <a:ext cx="4915501" cy="3476627"/>
          </a:xfrm>
        </p:spPr>
        <p:txBody>
          <a:bodyPr>
            <a:normAutofit/>
          </a:bodyPr>
          <a:lstStyle/>
          <a:p>
            <a:r>
              <a:rPr lang="en-US" dirty="0"/>
              <a:t>TABU Search Optimization helps in optimization of the testing criteria</a:t>
            </a:r>
          </a:p>
          <a:p>
            <a:r>
              <a:rPr lang="en-US" dirty="0"/>
              <a:t>Less Scripting and Maintenance required</a:t>
            </a:r>
          </a:p>
          <a:p>
            <a:r>
              <a:rPr lang="en-US" dirty="0"/>
              <a:t>Helps saving both time and money</a:t>
            </a:r>
          </a:p>
          <a:p>
            <a:r>
              <a:rPr lang="en-US" dirty="0"/>
              <a:t>Helps in automatic construction of test scenarios based on sequence and data flow diagrams</a:t>
            </a:r>
          </a:p>
        </p:txBody>
      </p:sp>
    </p:spTree>
    <p:extLst>
      <p:ext uri="{BB962C8B-B14F-4D97-AF65-F5344CB8AC3E}">
        <p14:creationId xmlns:p14="http://schemas.microsoft.com/office/powerpoint/2010/main" val="883551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0F25F-1066-400B-853D-553A6C81D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790" y="2619694"/>
            <a:ext cx="3171080" cy="184233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Existing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489DF-7F84-4611-85AA-6A5CE5F56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5801" y="1518408"/>
            <a:ext cx="4915501" cy="3476627"/>
          </a:xfrm>
        </p:spPr>
        <p:txBody>
          <a:bodyPr>
            <a:normAutofit/>
          </a:bodyPr>
          <a:lstStyle/>
          <a:p>
            <a:r>
              <a:rPr lang="en-US" dirty="0"/>
              <a:t>Automated Test Oracles for Android</a:t>
            </a:r>
          </a:p>
          <a:p>
            <a:r>
              <a:rPr lang="en-US" dirty="0"/>
              <a:t>Complexity Evaluation of Test Scenarios</a:t>
            </a:r>
          </a:p>
          <a:p>
            <a:r>
              <a:rPr lang="en-US" dirty="0"/>
              <a:t>Automation Framework for testing Android Apps</a:t>
            </a:r>
          </a:p>
          <a:p>
            <a:r>
              <a:rPr lang="en-US" dirty="0"/>
              <a:t>Test Cases based on Activity Diagram</a:t>
            </a:r>
          </a:p>
        </p:txBody>
      </p:sp>
    </p:spTree>
    <p:extLst>
      <p:ext uri="{BB962C8B-B14F-4D97-AF65-F5344CB8AC3E}">
        <p14:creationId xmlns:p14="http://schemas.microsoft.com/office/powerpoint/2010/main" val="3168728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0703-A325-40DD-85EF-202663C7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Test Oracles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8869F-2516-4F7D-BB9F-E0A0B2B50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Automates recursive testing thereby reducing time consumption</a:t>
            </a:r>
          </a:p>
          <a:p>
            <a:pPr algn="just"/>
            <a:r>
              <a:rPr lang="en-US" dirty="0"/>
              <a:t>A detailed documentation of the system is required</a:t>
            </a:r>
          </a:p>
          <a:p>
            <a:pPr algn="just"/>
            <a:r>
              <a:rPr lang="en-US" dirty="0"/>
              <a:t>Uses image verification to determine success or failure</a:t>
            </a:r>
          </a:p>
        </p:txBody>
      </p:sp>
    </p:spTree>
    <p:extLst>
      <p:ext uri="{BB962C8B-B14F-4D97-AF65-F5344CB8AC3E}">
        <p14:creationId xmlns:p14="http://schemas.microsoft.com/office/powerpoint/2010/main" val="50392994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1559</TotalTime>
  <Words>689</Words>
  <Application>Microsoft Office PowerPoint</Application>
  <PresentationFormat>On-screen Show (4:3)</PresentationFormat>
  <Paragraphs>89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Calibri Light</vt:lpstr>
      <vt:lpstr>Rockwell</vt:lpstr>
      <vt:lpstr>Wingdings</vt:lpstr>
      <vt:lpstr>Atlas</vt:lpstr>
      <vt:lpstr>A Model Based Path Selection Testing on Mobile Apps using TABU Monitored Hybrid Local Search Optimizations</vt:lpstr>
      <vt:lpstr>Automation Framework for Testing Android Mobiles</vt:lpstr>
      <vt:lpstr>Market</vt:lpstr>
      <vt:lpstr>Need for Effective Testing</vt:lpstr>
      <vt:lpstr>Need for Another Testing Methodology?</vt:lpstr>
      <vt:lpstr>So what does this paper propose?</vt:lpstr>
      <vt:lpstr>     EFFECTS</vt:lpstr>
      <vt:lpstr>Existing Techniques</vt:lpstr>
      <vt:lpstr>Automated Test Oracles</vt:lpstr>
      <vt:lpstr>Complexity Evaluation</vt:lpstr>
      <vt:lpstr>Automation Framework for Testing </vt:lpstr>
      <vt:lpstr>Test Cases based on Activity Diagram</vt:lpstr>
      <vt:lpstr>What is TABU Search Optimization? </vt:lpstr>
      <vt:lpstr>Application</vt:lpstr>
      <vt:lpstr>Working</vt:lpstr>
      <vt:lpstr>PowerPoint Presentation</vt:lpstr>
      <vt:lpstr>Win A MILLION DOLLARS $$$</vt:lpstr>
      <vt:lpstr>Examples</vt:lpstr>
      <vt:lpstr>PowerPoint Presentation</vt:lpstr>
      <vt:lpstr>PowerPoint Presentation</vt:lpstr>
      <vt:lpstr>PowerPoint Presentation</vt:lpstr>
      <vt:lpstr>Conclusion</vt:lpstr>
      <vt:lpstr>QUESTIONS 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model based path selection testing on mobile apps using tabu monitored hybrid local seo</dc:title>
  <dc:creator>Yendluri, Akhil</dc:creator>
  <cp:lastModifiedBy>Yendluri, Akhil</cp:lastModifiedBy>
  <cp:revision>38</cp:revision>
  <dcterms:created xsi:type="dcterms:W3CDTF">2017-12-02T13:14:05Z</dcterms:created>
  <dcterms:modified xsi:type="dcterms:W3CDTF">2017-12-03T15:13:16Z</dcterms:modified>
</cp:coreProperties>
</file>