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8" r:id="rId20"/>
    <p:sldId id="273" r:id="rId21"/>
    <p:sldId id="275" r:id="rId22"/>
    <p:sldId id="276" r:id="rId23"/>
    <p:sldId id="277" r:id="rId24"/>
    <p:sldId id="282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660"/>
  </p:normalViewPr>
  <p:slideViewPr>
    <p:cSldViewPr snapToGrid="0">
      <p:cViewPr varScale="1">
        <p:scale>
          <a:sx n="87" d="100"/>
          <a:sy n="87" d="100"/>
        </p:scale>
        <p:origin x="50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B9373-6F43-4632-9CC2-A88CA202A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28EC72-4B15-4954-8C24-A77B11968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A29D5-7E62-4E8C-B92D-EC6EC9691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7972-B166-4261-8C3D-8EEF5C9A1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ACB0A-289A-4F77-B837-F40036CCD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FCF47-AB39-426C-8684-276B95C01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B768-8A94-4F11-9E73-AD006E16F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9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A4B24-0853-4D71-954E-F3B6161FB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8DC1C2-EFF1-4973-A17B-F7B28F9EA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3E7DA-2DB6-409E-92FC-51568916F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7972-B166-4261-8C3D-8EEF5C9A1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654FC-3467-4985-BAE6-C1F794711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F0020-CE72-4159-A84C-E70F5A680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B768-8A94-4F11-9E73-AD006E16F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9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C8E9E9-1399-42F7-B23D-DA19E8595C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44C22-BFFE-4A83-B313-B780CBE7F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02D22-FADF-4036-9515-0D0A47D50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7972-B166-4261-8C3D-8EEF5C9A1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1CFCF-22DE-45B0-9150-F71A32946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02D4E-B3FE-4A32-A110-5EDEE04DD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B768-8A94-4F11-9E73-AD006E16F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9811C-5F20-4A17-9C49-66D86F12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D041B-A648-4285-B5CE-8A5F4A38F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6B00C-BB71-4DF4-AC79-6C4D88A45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7972-B166-4261-8C3D-8EEF5C9A1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0B0D5-7065-4BCF-876E-58BC65FCD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E88DA-8309-4566-839C-1341009B1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B768-8A94-4F11-9E73-AD006E16F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9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3785-4BF1-48E8-B7B2-51BAAF0DB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81DD8-A49B-49D8-971D-883B7F91C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88263-B01D-4057-BEF1-612AEA687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7972-B166-4261-8C3D-8EEF5C9A1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3221D-2810-4D28-9487-675D2502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6E5C3-C87D-4323-81D4-34759B27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B768-8A94-4F11-9E73-AD006E16F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67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EDFD6-C43E-4A59-9D54-67E363A79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E4DBA-B461-40A9-B6C2-F45396766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3147B7-56B1-4248-B543-6D6E988C8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7D15F-1F60-4280-8431-208D31DF9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7972-B166-4261-8C3D-8EEF5C9A1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65BD22-8DF3-4959-BD02-CB8FF9807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4B7B2-2C53-490D-9DB4-B515E2ABE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B768-8A94-4F11-9E73-AD006E16F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7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E0D4-3D82-4F65-A6C9-BA099108A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936FC-9E8B-4CB2-BE17-33C3538F8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FFCEA-D042-4B67-82B4-EDF0AE666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E602E4-F771-4A5E-8B2F-63D83CCA7B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CD908D-BD4B-4C72-8B6D-344BC0EF8A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3B7D86-87D2-4216-9AA4-F6EA95DB6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7972-B166-4261-8C3D-8EEF5C9A1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F1CCF7-FC8E-4BAD-B875-DAB35B5B2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59A70D-305D-4220-A0DA-F2BCB1CCD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B768-8A94-4F11-9E73-AD006E16F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4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3843B-3D34-40A1-955D-A7A9A53C6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FA58BB-7911-4C8A-BDF0-21225F40F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7972-B166-4261-8C3D-8EEF5C9A1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493EBB-8379-4777-A524-19724BD2A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E5975-4747-4799-A807-59FAD4B5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B768-8A94-4F11-9E73-AD006E16F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C02EF3-4DD1-479F-8CD7-93D04954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7972-B166-4261-8C3D-8EEF5C9A1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3675FE-FF86-4FC4-979B-7D496CE9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E50A3-0725-4A96-B767-EB7E783AC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B768-8A94-4F11-9E73-AD006E16F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1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18FE9-1827-403E-8508-0231B9805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CE748-E08E-40D2-B518-B62AC5C45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95D706-24FA-4A8C-9718-DE1D9B526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3BA3D-9066-4F66-9746-FEB54F13C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7972-B166-4261-8C3D-8EEF5C9A1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58DA63-6A04-4162-9651-C29D17D32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253B4-BDEE-49BB-9EEC-7E2D5A510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B768-8A94-4F11-9E73-AD006E16F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9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A60A-E34F-4337-81BA-6F4734038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00DBB9-4553-4807-A4D4-C6A251F7F9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05CB6A-7D7D-4682-9766-E1D962229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3B780-FB96-4969-8F31-967FD4E6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7972-B166-4261-8C3D-8EEF5C9A1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7F018-2D13-47E7-9394-54C3666B2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6CB21-E581-4EFD-B4D9-B69B631E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3B768-8A94-4F11-9E73-AD006E16F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1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C90ECE-84FF-4C0D-B752-0793726E8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DC5EF-2D6C-43C1-B7C4-FDA4B1869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E3ADA-DA9D-481B-B08C-73E6C7A31E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57972-B166-4261-8C3D-8EEF5C9A1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557B2-B5CE-45A7-B5C9-7002E4004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CB28E-59C8-4538-8CA4-1E31E324E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3B768-8A94-4F11-9E73-AD006E16F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6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3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alesforce.com/products/chatter/overview/" TargetMode="External"/><Relationship Id="rId5" Type="http://schemas.openxmlformats.org/officeDocument/2006/relationships/hyperlink" Target="http://csse.usc.edu:8888/winbook/" TargetMode="External"/><Relationship Id="rId4" Type="http://schemas.openxmlformats.org/officeDocument/2006/relationships/hyperlink" Target="http://sunset.usc.edu/research/WINWIN/winwinspiral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0482A7D0-DB09-4EBA-8D52-E6A5934B66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1A3688C8-DFCE-4CCD-BCF0-5FB239E507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D598FBE3-48D2-40A2-B7E6-F485834C821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8482FDCF-45F3-40F1-8751-19B7AFB3CFC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348" y="100583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65C769-BEB0-4709-8656-6EFE10530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240" y="1122363"/>
            <a:ext cx="6339840" cy="2387600"/>
          </a:xfrm>
        </p:spPr>
        <p:txBody>
          <a:bodyPr>
            <a:normAutofit/>
          </a:bodyPr>
          <a:lstStyle/>
          <a:p>
            <a:pPr algn="l"/>
            <a:r>
              <a:rPr lang="en-US" sz="4100" b="1">
                <a:solidFill>
                  <a:schemeClr val="tx1">
                    <a:lumMod val="85000"/>
                    <a:lumOff val="15000"/>
                  </a:schemeClr>
                </a:solidFill>
              </a:rPr>
              <a:t>EASYCOMM: A FRAMEWORK AND TOOL TO SOLVE CLIENT</a:t>
            </a:r>
            <a:br>
              <a:rPr lang="en-US" sz="4100" b="1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100" b="1">
                <a:solidFill>
                  <a:schemeClr val="tx1">
                    <a:lumMod val="85000"/>
                    <a:lumOff val="15000"/>
                  </a:schemeClr>
                </a:solidFill>
              </a:rPr>
              <a:t>COMMUNICATION PROBLEM IN AGILE DEVELOPMENT</a:t>
            </a:r>
            <a:endParaRPr lang="en-US" sz="4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C730EB-100B-4AF1-92C7-E536952F3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8240" y="4700588"/>
            <a:ext cx="5252288" cy="1655762"/>
          </a:xfrm>
        </p:spPr>
        <p:txBody>
          <a:bodyPr>
            <a:normAutofit/>
          </a:bodyPr>
          <a:lstStyle/>
          <a:p>
            <a:pPr algn="l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Seminar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CS2310 Multimedia Software Engineering</a:t>
            </a:r>
          </a:p>
          <a:p>
            <a:pPr algn="l"/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Krithika Ganesh</a:t>
            </a:r>
          </a:p>
        </p:txBody>
      </p:sp>
    </p:spTree>
    <p:extLst>
      <p:ext uri="{BB962C8B-B14F-4D97-AF65-F5344CB8AC3E}">
        <p14:creationId xmlns:p14="http://schemas.microsoft.com/office/powerpoint/2010/main" val="2094324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8CE0F4-B2F8-427B-A66F-D424AA202F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10" b="5385"/>
          <a:stretch/>
        </p:blipFill>
        <p:spPr>
          <a:xfrm>
            <a:off x="0" y="390230"/>
            <a:ext cx="12192000" cy="590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64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90AE4C-5A18-48D6-AAD0-59901374D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36" y="0"/>
            <a:ext cx="10058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20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A1C2E2-BF70-465C-8FD4-47A51F30E458}"/>
              </a:ext>
            </a:extLst>
          </p:cNvPr>
          <p:cNvSpPr txBox="1"/>
          <p:nvPr/>
        </p:nvSpPr>
        <p:spPr>
          <a:xfrm>
            <a:off x="337190" y="2504975"/>
            <a:ext cx="1496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</a:rPr>
              <a:t>Easycomm</a:t>
            </a:r>
            <a:r>
              <a:rPr lang="en-US" sz="2000" b="1" dirty="0">
                <a:solidFill>
                  <a:srgbClr val="002060"/>
                </a:solidFill>
              </a:rPr>
              <a:t> =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4BB2A-4A28-4BE3-9EB4-0BE12D4DF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282" y="2504975"/>
            <a:ext cx="1639135" cy="4940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24F75E-67DC-458C-91A9-F8154A203B71}"/>
              </a:ext>
            </a:extLst>
          </p:cNvPr>
          <p:cNvSpPr txBox="1"/>
          <p:nvPr/>
        </p:nvSpPr>
        <p:spPr>
          <a:xfrm>
            <a:off x="3783624" y="2567355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rgbClr val="C00000"/>
                </a:solidFill>
              </a:rPr>
              <a:t>+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F9E57C-7A10-4279-9BB9-E5380CB2D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97" y="2434636"/>
            <a:ext cx="2303219" cy="1812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3806A7-1D2C-4859-B9AB-7F9CB6916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90" y="4624388"/>
            <a:ext cx="7038975" cy="12668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BCEADE-EBD4-40BB-BA91-17C79FC1178C}"/>
              </a:ext>
            </a:extLst>
          </p:cNvPr>
          <p:cNvSpPr txBox="1"/>
          <p:nvPr/>
        </p:nvSpPr>
        <p:spPr>
          <a:xfrm>
            <a:off x="7713777" y="2276621"/>
            <a:ext cx="422422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0070C0"/>
                </a:solidFill>
              </a:rPr>
              <a:t>Features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70C0"/>
                </a:solidFill>
              </a:rPr>
              <a:t>Roles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70C0"/>
                </a:solidFill>
              </a:rPr>
              <a:t>User stories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70C0"/>
                </a:solidFill>
              </a:rPr>
              <a:t>Groups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70C0"/>
                </a:solidFill>
              </a:rPr>
              <a:t>Visual dictionary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D07F7C-F855-4332-B63A-6A2BD2FC09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068" y="407128"/>
            <a:ext cx="5170711" cy="1370238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44625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BD4D2-86D1-485B-9E07-72AB6A811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229" y="224448"/>
            <a:ext cx="1641231" cy="707537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11947D2-4070-479E-A677-5CED820A30F1}"/>
              </a:ext>
            </a:extLst>
          </p:cNvPr>
          <p:cNvCxnSpPr/>
          <p:nvPr/>
        </p:nvCxnSpPr>
        <p:spPr>
          <a:xfrm flipH="1">
            <a:off x="4167554" y="931985"/>
            <a:ext cx="914400" cy="800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11DDBC8-72C8-4020-B10A-2BB269C8E54B}"/>
              </a:ext>
            </a:extLst>
          </p:cNvPr>
          <p:cNvCxnSpPr>
            <a:cxnSpLocks/>
          </p:cNvCxnSpPr>
          <p:nvPr/>
        </p:nvCxnSpPr>
        <p:spPr>
          <a:xfrm>
            <a:off x="6462346" y="931985"/>
            <a:ext cx="738554" cy="800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C409964-F982-4188-851E-50078A29F365}"/>
              </a:ext>
            </a:extLst>
          </p:cNvPr>
          <p:cNvSpPr/>
          <p:nvPr/>
        </p:nvSpPr>
        <p:spPr>
          <a:xfrm>
            <a:off x="2866292" y="1846385"/>
            <a:ext cx="2215662" cy="6594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Customer team roles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CC77673-4A2F-4E13-851A-20A6B62079DA}"/>
              </a:ext>
            </a:extLst>
          </p:cNvPr>
          <p:cNvSpPr/>
          <p:nvPr/>
        </p:nvSpPr>
        <p:spPr>
          <a:xfrm>
            <a:off x="6711460" y="1846385"/>
            <a:ext cx="2617177" cy="6594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Developer team roles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EF3A62-903B-4826-97E2-41AEC1EB4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96" y="3505197"/>
            <a:ext cx="1494692" cy="14946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5CAC28-6F5B-4E5E-8393-8F17694451A5}"/>
              </a:ext>
            </a:extLst>
          </p:cNvPr>
          <p:cNvSpPr txBox="1"/>
          <p:nvPr/>
        </p:nvSpPr>
        <p:spPr>
          <a:xfrm>
            <a:off x="7639096" y="3028143"/>
            <a:ext cx="11144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</a:rPr>
              <a:t>Shaper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FC510D7-8584-4551-8D4E-32F741276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389" y="3778175"/>
            <a:ext cx="1350854" cy="136837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546526F-92EE-4E64-AFC2-2D6AD883AC63}"/>
              </a:ext>
            </a:extLst>
          </p:cNvPr>
          <p:cNvSpPr txBox="1"/>
          <p:nvPr/>
        </p:nvSpPr>
        <p:spPr>
          <a:xfrm>
            <a:off x="9950389" y="2916401"/>
            <a:ext cx="1929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Green executive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89DD974-E348-4626-A349-C97ACB0037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405" y="2916401"/>
            <a:ext cx="1980614" cy="9625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DD9EBA0-8745-42F1-9EAF-EE9B9E3718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5" y="2634788"/>
            <a:ext cx="1508248" cy="150824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13E3F54-5381-4794-9FE6-9608E2CE9D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45" y="4529654"/>
            <a:ext cx="1438917" cy="173533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7ED8699-C712-482D-80F8-0558F3BD9C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56" y="4784629"/>
            <a:ext cx="2162526" cy="143153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A2BFDBA-468D-4EA3-8EF7-61AFE3E68F73}"/>
              </a:ext>
            </a:extLst>
          </p:cNvPr>
          <p:cNvSpPr txBox="1"/>
          <p:nvPr/>
        </p:nvSpPr>
        <p:spPr>
          <a:xfrm>
            <a:off x="3749651" y="6358452"/>
            <a:ext cx="1694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Technical writer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EC67D5-B4DF-41F2-A397-A18D65252ED9}"/>
              </a:ext>
            </a:extLst>
          </p:cNvPr>
          <p:cNvSpPr txBox="1"/>
          <p:nvPr/>
        </p:nvSpPr>
        <p:spPr>
          <a:xfrm>
            <a:off x="978231" y="6259478"/>
            <a:ext cx="1890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Acceptance tester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1FAC4B2-CC4E-4943-813B-8ADBC6E052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477" y="2878688"/>
            <a:ext cx="1660693" cy="103793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549A35D-D6F4-42D4-821D-7B25BDD59097}"/>
              </a:ext>
            </a:extLst>
          </p:cNvPr>
          <p:cNvSpPr txBox="1"/>
          <p:nvPr/>
        </p:nvSpPr>
        <p:spPr>
          <a:xfrm>
            <a:off x="4866679" y="3981293"/>
            <a:ext cx="1731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Technical liaison</a:t>
            </a:r>
          </a:p>
        </p:txBody>
      </p:sp>
    </p:spTree>
    <p:extLst>
      <p:ext uri="{BB962C8B-B14F-4D97-AF65-F5344CB8AC3E}">
        <p14:creationId xmlns:p14="http://schemas.microsoft.com/office/powerpoint/2010/main" val="816774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8B23D0-2973-460B-A0FF-B2643AE6E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544" y="1021595"/>
            <a:ext cx="8463610" cy="1967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D3F499-ECA8-494E-8E1D-E3B146E56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User stories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FFAC3DA-6C18-47E9-99CA-8A19DBB3B27C}"/>
              </a:ext>
            </a:extLst>
          </p:cNvPr>
          <p:cNvSpPr/>
          <p:nvPr/>
        </p:nvSpPr>
        <p:spPr>
          <a:xfrm>
            <a:off x="3695699" y="3996103"/>
            <a:ext cx="2215662" cy="6594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User role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25E2DDF-F430-47DC-A772-B0589E3CD3B1}"/>
              </a:ext>
            </a:extLst>
          </p:cNvPr>
          <p:cNvSpPr/>
          <p:nvPr/>
        </p:nvSpPr>
        <p:spPr>
          <a:xfrm>
            <a:off x="6547338" y="4018085"/>
            <a:ext cx="2617177" cy="6594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Goal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AAC51E7-5DBB-46FB-9691-2303454C86FA}"/>
              </a:ext>
            </a:extLst>
          </p:cNvPr>
          <p:cNvSpPr/>
          <p:nvPr/>
        </p:nvSpPr>
        <p:spPr>
          <a:xfrm>
            <a:off x="9800492" y="3996104"/>
            <a:ext cx="2215662" cy="6594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Benefit</a:t>
            </a:r>
          </a:p>
        </p:txBody>
      </p:sp>
    </p:spTree>
    <p:extLst>
      <p:ext uri="{BB962C8B-B14F-4D97-AF65-F5344CB8AC3E}">
        <p14:creationId xmlns:p14="http://schemas.microsoft.com/office/powerpoint/2010/main" val="3069469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A2C468-646F-4BAC-AE24-E0FB4B72E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251" y="455974"/>
            <a:ext cx="8262047" cy="58660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4A7B5A-0B12-4719-AAA1-05AD09508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Easycomm Groups</a:t>
            </a:r>
          </a:p>
        </p:txBody>
      </p:sp>
    </p:spTree>
    <p:extLst>
      <p:ext uri="{BB962C8B-B14F-4D97-AF65-F5344CB8AC3E}">
        <p14:creationId xmlns:p14="http://schemas.microsoft.com/office/powerpoint/2010/main" val="2332673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71B938-50CB-492C-B64D-0F8720FF2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051" y="432421"/>
            <a:ext cx="7188199" cy="30909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D8F3BD-9EB3-4F64-B583-42827537E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Visual dictionary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3842F4-7E74-4A1E-8D89-076C7FDB70A1}"/>
              </a:ext>
            </a:extLst>
          </p:cNvPr>
          <p:cNvSpPr txBox="1"/>
          <p:nvPr/>
        </p:nvSpPr>
        <p:spPr>
          <a:xfrm>
            <a:off x="4171934" y="3956076"/>
            <a:ext cx="6746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Visual dictionary allows descriptive media files to be attached with dictionary entries of business- or development-specific words and definitions that one of the teams may not be aware of, which can provide more information about the entry.</a:t>
            </a:r>
          </a:p>
        </p:txBody>
      </p:sp>
    </p:spTree>
    <p:extLst>
      <p:ext uri="{BB962C8B-B14F-4D97-AF65-F5344CB8AC3E}">
        <p14:creationId xmlns:p14="http://schemas.microsoft.com/office/powerpoint/2010/main" val="1160644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DD540-11B5-46E4-A067-0CEA1E1D4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524" y="145319"/>
            <a:ext cx="4147038" cy="971306"/>
          </a:xfrm>
        </p:spPr>
        <p:txBody>
          <a:bodyPr/>
          <a:lstStyle/>
          <a:p>
            <a:r>
              <a:rPr lang="en-US" b="1" dirty="0"/>
              <a:t>Using </a:t>
            </a:r>
            <a:r>
              <a:rPr lang="en-US" b="1" dirty="0" err="1"/>
              <a:t>Easycomm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99357-35BD-467C-BA5F-B809EC003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039" y="2089395"/>
            <a:ext cx="3408485" cy="260569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Set up new project</a:t>
            </a:r>
          </a:p>
          <a:p>
            <a:r>
              <a:rPr lang="en-US" sz="1200" b="1" dirty="0"/>
              <a:t>Project name</a:t>
            </a:r>
          </a:p>
          <a:p>
            <a:r>
              <a:rPr lang="en-US" sz="1200" b="1" dirty="0"/>
              <a:t>Categories</a:t>
            </a:r>
          </a:p>
          <a:p>
            <a:r>
              <a:rPr lang="en-US" sz="1200" b="1" dirty="0"/>
              <a:t>Project Dictionary </a:t>
            </a:r>
          </a:p>
          <a:p>
            <a:r>
              <a:rPr lang="en-US" sz="1200" b="1" dirty="0"/>
              <a:t>User roles</a:t>
            </a:r>
          </a:p>
          <a:p>
            <a:r>
              <a:rPr lang="en-US" sz="1200" b="1" dirty="0"/>
              <a:t>Development team members</a:t>
            </a:r>
          </a:p>
          <a:p>
            <a:r>
              <a:rPr lang="en-US" sz="1200" b="1" dirty="0"/>
              <a:t>Client’s team members</a:t>
            </a:r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EA8A93-DC24-4191-9FCA-3BD8F579E900}"/>
              </a:ext>
            </a:extLst>
          </p:cNvPr>
          <p:cNvSpPr txBox="1">
            <a:spLocks/>
          </p:cNvSpPr>
          <p:nvPr/>
        </p:nvSpPr>
        <p:spPr>
          <a:xfrm>
            <a:off x="5284177" y="2124564"/>
            <a:ext cx="6307016" cy="25705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Adding user stories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  <a:p>
            <a:r>
              <a:rPr lang="en-US" sz="1500" dirty="0"/>
              <a:t>can post new user-stories directly in the backlog group</a:t>
            </a:r>
          </a:p>
          <a:p>
            <a:r>
              <a:rPr lang="en-US" sz="1500" dirty="0"/>
              <a:t>teams can access the backlog group to check all user-stories posts, and can comment, raise issues or provide options on any posted story</a:t>
            </a:r>
          </a:p>
          <a:p>
            <a:r>
              <a:rPr lang="en-US" sz="1500" dirty="0"/>
              <a:t>assign relevance to each posted comment or issue users must select "Technical" from the relevance menu</a:t>
            </a:r>
          </a:p>
          <a:p>
            <a:r>
              <a:rPr lang="en-US" sz="1500" dirty="0"/>
              <a:t>tagging allows users to select specific people to get notified, regardless of their role in the system.</a:t>
            </a:r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E0EC68-AD8D-4B4E-985D-283E41C9752D}"/>
              </a:ext>
            </a:extLst>
          </p:cNvPr>
          <p:cNvSpPr txBox="1"/>
          <p:nvPr/>
        </p:nvSpPr>
        <p:spPr>
          <a:xfrm>
            <a:off x="1881554" y="1591407"/>
            <a:ext cx="200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47B452-8F45-4320-B80B-08E488FC2A4B}"/>
              </a:ext>
            </a:extLst>
          </p:cNvPr>
          <p:cNvSpPr txBox="1"/>
          <p:nvPr/>
        </p:nvSpPr>
        <p:spPr>
          <a:xfrm>
            <a:off x="8021515" y="1635395"/>
            <a:ext cx="200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2</a:t>
            </a:r>
          </a:p>
        </p:txBody>
      </p:sp>
    </p:spTree>
    <p:extLst>
      <p:ext uri="{BB962C8B-B14F-4D97-AF65-F5344CB8AC3E}">
        <p14:creationId xmlns:p14="http://schemas.microsoft.com/office/powerpoint/2010/main" val="1068972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DD540-11B5-46E4-A067-0CEA1E1D4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524" y="145319"/>
            <a:ext cx="4147038" cy="971306"/>
          </a:xfrm>
        </p:spPr>
        <p:txBody>
          <a:bodyPr/>
          <a:lstStyle/>
          <a:p>
            <a:r>
              <a:rPr lang="en-US" b="1" dirty="0"/>
              <a:t>Using </a:t>
            </a:r>
            <a:r>
              <a:rPr lang="en-US" b="1" dirty="0" err="1"/>
              <a:t>Easycomm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99357-35BD-467C-BA5F-B809EC003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421" y="1206991"/>
            <a:ext cx="4296510" cy="22395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5100" b="1" dirty="0"/>
              <a:t>Managing the ready group </a:t>
            </a:r>
          </a:p>
          <a:p>
            <a:r>
              <a:rPr lang="en-US" dirty="0"/>
              <a:t>the </a:t>
            </a:r>
            <a:r>
              <a:rPr lang="en-US" b="1" dirty="0"/>
              <a:t>negotiator</a:t>
            </a:r>
            <a:r>
              <a:rPr lang="en-US" dirty="0"/>
              <a:t> starts prioritizing the user-stories according to their importance to the client and relevance to the </a:t>
            </a:r>
            <a:r>
              <a:rPr lang="en-US" dirty="0" err="1"/>
              <a:t>projectTeam</a:t>
            </a:r>
            <a:r>
              <a:rPr lang="en-US" dirty="0"/>
              <a:t> leaders of each development team open the Ready group to select the</a:t>
            </a:r>
          </a:p>
          <a:p>
            <a:r>
              <a:rPr lang="en-US" dirty="0"/>
              <a:t>user-story they are going to work on with their teams. All chosen stories are moved to the In-Progress group where users can keep up with all progress made on each user-story.</a:t>
            </a:r>
            <a:endParaRPr lang="en-US" sz="1200" dirty="0"/>
          </a:p>
          <a:p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EA8A93-DC24-4191-9FCA-3BD8F579E900}"/>
              </a:ext>
            </a:extLst>
          </p:cNvPr>
          <p:cNvSpPr txBox="1">
            <a:spLocks/>
          </p:cNvSpPr>
          <p:nvPr/>
        </p:nvSpPr>
        <p:spPr>
          <a:xfrm>
            <a:off x="6567855" y="1196977"/>
            <a:ext cx="5005754" cy="22496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Communication in development phase</a:t>
            </a:r>
          </a:p>
          <a:p>
            <a:r>
              <a:rPr lang="en-US" sz="1600" dirty="0"/>
              <a:t>The development team can post documents, screenshots, videos or actual executable prototypes or working website-page links and wait for customer feedback. </a:t>
            </a:r>
          </a:p>
          <a:p>
            <a:r>
              <a:rPr lang="en-US" sz="1600" dirty="0"/>
              <a:t>If the </a:t>
            </a:r>
            <a:r>
              <a:rPr lang="en-US" sz="1600" b="1" dirty="0"/>
              <a:t>acceptance tester </a:t>
            </a:r>
            <a:r>
              <a:rPr lang="en-US" sz="1600" dirty="0"/>
              <a:t>approves the submitted work, then the user-story will be marked as finished and moved to the Finished group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5EDA16-5B5F-46A4-A6CC-6A0FAE4FB96B}"/>
              </a:ext>
            </a:extLst>
          </p:cNvPr>
          <p:cNvSpPr txBox="1">
            <a:spLocks/>
          </p:cNvSpPr>
          <p:nvPr/>
        </p:nvSpPr>
        <p:spPr>
          <a:xfrm>
            <a:off x="3537440" y="4428151"/>
            <a:ext cx="4938345" cy="2113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Last Stage</a:t>
            </a:r>
          </a:p>
          <a:p>
            <a:r>
              <a:rPr lang="en-US" sz="1500" dirty="0"/>
              <a:t>After the delivered user-story has been accepted, it is moved to the finished group where other users can access and check it. </a:t>
            </a:r>
          </a:p>
          <a:p>
            <a:r>
              <a:rPr lang="en-US" sz="1500" dirty="0" err="1"/>
              <a:t>EasyComm</a:t>
            </a:r>
            <a:r>
              <a:rPr lang="en-US" sz="1500" dirty="0"/>
              <a:t> will send notifications to all users with Technical Writer roles so they can start writing technical documents for the delivered work.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65FE4E-089C-4A19-91BA-26348D00E91D}"/>
              </a:ext>
            </a:extLst>
          </p:cNvPr>
          <p:cNvSpPr txBox="1"/>
          <p:nvPr/>
        </p:nvSpPr>
        <p:spPr>
          <a:xfrm>
            <a:off x="1040421" y="792476"/>
            <a:ext cx="200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75870C-7CC8-433D-9AA8-71C517AE3B1B}"/>
              </a:ext>
            </a:extLst>
          </p:cNvPr>
          <p:cNvSpPr txBox="1"/>
          <p:nvPr/>
        </p:nvSpPr>
        <p:spPr>
          <a:xfrm>
            <a:off x="10571286" y="747293"/>
            <a:ext cx="200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3FF962-10A1-4B68-B6DA-48045409706D}"/>
              </a:ext>
            </a:extLst>
          </p:cNvPr>
          <p:cNvSpPr txBox="1"/>
          <p:nvPr/>
        </p:nvSpPr>
        <p:spPr>
          <a:xfrm>
            <a:off x="5565532" y="3947746"/>
            <a:ext cx="200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5</a:t>
            </a:r>
          </a:p>
        </p:txBody>
      </p:sp>
    </p:spTree>
    <p:extLst>
      <p:ext uri="{BB962C8B-B14F-4D97-AF65-F5344CB8AC3E}">
        <p14:creationId xmlns:p14="http://schemas.microsoft.com/office/powerpoint/2010/main" val="3028610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7F16BA-C6E3-4EE8-9F12-65AE6C906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081" y="0"/>
            <a:ext cx="7275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3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AE885FA-583E-488C-A3B2-2647B84A81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3B2D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87B1CEC7-C2CE-4440-A0F7-0BE6B3AADB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320843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7B0DBF0B-D7C2-4F15-94AE-3152558245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320843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1496BD-5EAF-4575-A46E-8C946098B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80" y="742660"/>
            <a:ext cx="4974336" cy="3086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65E1F0-9A7E-4014-AD7E-1C3B41117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365" y="1645554"/>
            <a:ext cx="4974336" cy="12808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C06B56-5DAD-48D1-91AD-C3AFE1681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642583"/>
            <a:ext cx="9144000" cy="1099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</a:rPr>
              <a:t>Papers</a:t>
            </a:r>
          </a:p>
        </p:txBody>
      </p:sp>
    </p:spTree>
    <p:extLst>
      <p:ext uri="{BB962C8B-B14F-4D97-AF65-F5344CB8AC3E}">
        <p14:creationId xmlns:p14="http://schemas.microsoft.com/office/powerpoint/2010/main" val="3439015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D549F3-B814-4CB7-BCB2-CD3F8A3F7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953" y="1920010"/>
            <a:ext cx="8046620" cy="34399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CDDD16-1B17-4188-A0BB-B5A6C5880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Evaluation 1</a:t>
            </a:r>
          </a:p>
        </p:txBody>
      </p:sp>
    </p:spTree>
    <p:extLst>
      <p:ext uri="{BB962C8B-B14F-4D97-AF65-F5344CB8AC3E}">
        <p14:creationId xmlns:p14="http://schemas.microsoft.com/office/powerpoint/2010/main" val="953845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F78E42-3105-4777-A28B-10E293B0D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851" y="1670062"/>
            <a:ext cx="8345070" cy="36509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A3B1B3-D194-4B41-BCC4-B1CACDEFE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Evaluation 2</a:t>
            </a:r>
          </a:p>
        </p:txBody>
      </p:sp>
    </p:spTree>
    <p:extLst>
      <p:ext uri="{BB962C8B-B14F-4D97-AF65-F5344CB8AC3E}">
        <p14:creationId xmlns:p14="http://schemas.microsoft.com/office/powerpoint/2010/main" val="2391589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93990E-2F11-448B-BDFD-1815919C3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221" y="1739563"/>
            <a:ext cx="8174786" cy="38830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C814BB-4489-4864-AA83-4B963FA84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Evaluation 3</a:t>
            </a:r>
          </a:p>
        </p:txBody>
      </p:sp>
    </p:spTree>
    <p:extLst>
      <p:ext uri="{BB962C8B-B14F-4D97-AF65-F5344CB8AC3E}">
        <p14:creationId xmlns:p14="http://schemas.microsoft.com/office/powerpoint/2010/main" val="3646344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E84F9-7B7B-4F34-812E-A2EDDEF33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9800493" cy="69519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My experience Deloitte: with Salesforce Chatter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BCD254-4EBC-46F0-A097-0C79DC383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23" y="1453675"/>
            <a:ext cx="9976338" cy="502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66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D79BA-9ED1-4C84-82C4-4F2A0B19C0C1}"/>
              </a:ext>
            </a:extLst>
          </p:cNvPr>
          <p:cNvSpPr txBox="1">
            <a:spLocks/>
          </p:cNvSpPr>
          <p:nvPr/>
        </p:nvSpPr>
        <p:spPr>
          <a:xfrm>
            <a:off x="1994862" y="430198"/>
            <a:ext cx="7183315" cy="616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rgbClr val="0070C0"/>
                </a:solidFill>
              </a:rPr>
              <a:t>My views on solving Client Communication Problem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2749D9-659D-4D3F-A89D-FB0FE2DC2D1D}"/>
              </a:ext>
            </a:extLst>
          </p:cNvPr>
          <p:cNvSpPr txBox="1"/>
          <p:nvPr/>
        </p:nvSpPr>
        <p:spPr>
          <a:xfrm>
            <a:off x="5099705" y="4950069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BLEND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06957A-6E7D-4A4A-BA80-3510769A3F57}"/>
              </a:ext>
            </a:extLst>
          </p:cNvPr>
          <p:cNvSpPr txBox="1"/>
          <p:nvPr/>
        </p:nvSpPr>
        <p:spPr>
          <a:xfrm>
            <a:off x="3569075" y="3366298"/>
            <a:ext cx="1573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Software tools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669F0A-E26A-4A8E-ACA0-B6BA4FCF4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293" y="2970150"/>
            <a:ext cx="2916115" cy="1530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9F2AFF-C1AD-411C-8CCC-C2241533994A}"/>
              </a:ext>
            </a:extLst>
          </p:cNvPr>
          <p:cNvSpPr txBox="1"/>
          <p:nvPr/>
        </p:nvSpPr>
        <p:spPr>
          <a:xfrm>
            <a:off x="9407912" y="4580737"/>
            <a:ext cx="2241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Face to face meetings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2AE274-1167-4320-883C-2A0722A78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25" y="2614556"/>
            <a:ext cx="1869200" cy="13742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2759F06-8A15-46A4-856C-4F3971308A9C}"/>
              </a:ext>
            </a:extLst>
          </p:cNvPr>
          <p:cNvSpPr txBox="1"/>
          <p:nvPr/>
        </p:nvSpPr>
        <p:spPr>
          <a:xfrm>
            <a:off x="341825" y="4067146"/>
            <a:ext cx="3026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Documentation when needed</a:t>
            </a:r>
          </a:p>
        </p:txBody>
      </p:sp>
      <p:sp>
        <p:nvSpPr>
          <p:cNvPr id="18" name="AutoShape 6" descr="Image result for skype for business">
            <a:extLst>
              <a:ext uri="{FF2B5EF4-FFF2-40B4-BE49-F238E27FC236}">
                <a16:creationId xmlns:a16="http://schemas.microsoft.com/office/drawing/2014/main" id="{35B564A6-B9F6-452D-B986-4518358D72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638175"/>
            <a:ext cx="5638800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B473250-67EB-4F3F-8F1C-8E8F9806A2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742" y="1486227"/>
            <a:ext cx="1948429" cy="19289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2FA983F-8775-4F17-8ED8-918A79312BBB}"/>
              </a:ext>
            </a:extLst>
          </p:cNvPr>
          <p:cNvSpPr txBox="1"/>
          <p:nvPr/>
        </p:nvSpPr>
        <p:spPr>
          <a:xfrm>
            <a:off x="6034838" y="3388657"/>
            <a:ext cx="1838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Video/audio calls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39C4DAE-25B1-43FF-B2D6-5A2D004F6DF4}"/>
              </a:ext>
            </a:extLst>
          </p:cNvPr>
          <p:cNvCxnSpPr/>
          <p:nvPr/>
        </p:nvCxnSpPr>
        <p:spPr>
          <a:xfrm flipH="1" flipV="1">
            <a:off x="4783015" y="3912604"/>
            <a:ext cx="448408" cy="764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6B8DCEF-362F-45CC-8424-695DD2C2F5FA}"/>
              </a:ext>
            </a:extLst>
          </p:cNvPr>
          <p:cNvCxnSpPr>
            <a:cxnSpLocks/>
          </p:cNvCxnSpPr>
          <p:nvPr/>
        </p:nvCxnSpPr>
        <p:spPr>
          <a:xfrm flipV="1">
            <a:off x="6096000" y="3800492"/>
            <a:ext cx="549887" cy="964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FEDFB5D-5207-4D5F-8085-ECD8D1035F3D}"/>
              </a:ext>
            </a:extLst>
          </p:cNvPr>
          <p:cNvCxnSpPr>
            <a:cxnSpLocks/>
          </p:cNvCxnSpPr>
          <p:nvPr/>
        </p:nvCxnSpPr>
        <p:spPr>
          <a:xfrm flipV="1">
            <a:off x="6645887" y="4580738"/>
            <a:ext cx="1520311" cy="553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49C7592-9AD0-43EF-8FFE-D18ADF000840}"/>
              </a:ext>
            </a:extLst>
          </p:cNvPr>
          <p:cNvCxnSpPr>
            <a:cxnSpLocks/>
          </p:cNvCxnSpPr>
          <p:nvPr/>
        </p:nvCxnSpPr>
        <p:spPr>
          <a:xfrm flipH="1" flipV="1">
            <a:off x="3368551" y="4496470"/>
            <a:ext cx="1207138" cy="639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5158125D-9287-49B0-8C6F-7EE2F60A26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075" y="1695949"/>
            <a:ext cx="1792359" cy="474975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A484277-B2AD-4E9F-98C4-251834F6A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9621" y="2170924"/>
            <a:ext cx="1559675" cy="47014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247B5F9-D3B3-4FEB-9050-67AE769B81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9621" y="2702566"/>
            <a:ext cx="1562100" cy="39052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343DA89-8B26-4CB7-83FF-6A676969AC86}"/>
              </a:ext>
            </a:extLst>
          </p:cNvPr>
          <p:cNvSpPr txBox="1"/>
          <p:nvPr/>
        </p:nvSpPr>
        <p:spPr>
          <a:xfrm>
            <a:off x="4427115" y="1270500"/>
            <a:ext cx="1172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EVERYDAY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F3B472E-4274-4EE0-A482-320A7AB54686}"/>
              </a:ext>
            </a:extLst>
          </p:cNvPr>
          <p:cNvSpPr txBox="1"/>
          <p:nvPr/>
        </p:nvSpPr>
        <p:spPr>
          <a:xfrm>
            <a:off x="9490031" y="2456399"/>
            <a:ext cx="1860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After every sprint</a:t>
            </a:r>
          </a:p>
        </p:txBody>
      </p:sp>
    </p:spTree>
    <p:extLst>
      <p:ext uri="{BB962C8B-B14F-4D97-AF65-F5344CB8AC3E}">
        <p14:creationId xmlns:p14="http://schemas.microsoft.com/office/powerpoint/2010/main" val="2523799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5BB64-0BF0-4AD1-8E63-F4AB6CAC7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461" y="417880"/>
            <a:ext cx="2986454" cy="51410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References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8F2596-DC98-44D4-9875-9BB4B5F7D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974336" cy="3086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A99C5B-0B07-42D8-9999-9746179E4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01597"/>
            <a:ext cx="4974336" cy="12808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D140445-177C-4804-8245-354A5FAC832A}"/>
              </a:ext>
            </a:extLst>
          </p:cNvPr>
          <p:cNvSpPr/>
          <p:nvPr/>
        </p:nvSpPr>
        <p:spPr>
          <a:xfrm>
            <a:off x="6901962" y="1690688"/>
            <a:ext cx="48709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Download links to  </a:t>
            </a:r>
          </a:p>
          <a:p>
            <a:endParaRPr lang="en-US" i="1" dirty="0"/>
          </a:p>
          <a:p>
            <a:r>
              <a:rPr lang="en-US" i="1" dirty="0"/>
              <a:t>WINWIN : </a:t>
            </a:r>
            <a:r>
              <a:rPr lang="en-US" i="1" dirty="0">
                <a:hlinkClick r:id="rId4"/>
              </a:rPr>
              <a:t>http://sunset.usc.edu/research/WINWIN/winwinspiral.html</a:t>
            </a:r>
            <a:endParaRPr lang="en-US" i="1" dirty="0"/>
          </a:p>
          <a:p>
            <a:endParaRPr lang="en-US" i="1" dirty="0"/>
          </a:p>
          <a:p>
            <a:r>
              <a:rPr lang="en-US" i="1" dirty="0"/>
              <a:t>WINBOOK:</a:t>
            </a:r>
          </a:p>
          <a:p>
            <a:r>
              <a:rPr lang="en-US" i="1" dirty="0">
                <a:hlinkClick r:id="rId5"/>
              </a:rPr>
              <a:t>http://csse.usc.edu:8888/winbook/</a:t>
            </a:r>
            <a:endParaRPr lang="en-US" i="1" dirty="0"/>
          </a:p>
          <a:p>
            <a:endParaRPr lang="en-US" i="1" dirty="0"/>
          </a:p>
          <a:p>
            <a:r>
              <a:rPr lang="en-US" i="1" dirty="0"/>
              <a:t>SALESFORCE CHATTER:</a:t>
            </a:r>
          </a:p>
          <a:p>
            <a:r>
              <a:rPr lang="en-US" i="1" dirty="0">
                <a:hlinkClick r:id="rId6"/>
              </a:rPr>
              <a:t>https://www.salesforce.com/products/chatter/overview/</a:t>
            </a:r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7070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47AB924-1B87-43FC-B7C7-B112D5C51A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D2B705-4A9B-408D-AA80-4F41045E09D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AE2756-0FC4-4155-83E7-58AAAB63E75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C1B5BC0-9701-4C47-8044-546FBD687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689" y="1612349"/>
            <a:ext cx="3902002" cy="118035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18DC98F-4057-4645-B948-F604F39A9CF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685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99E4ACE-8941-4052-8618-10B2B9E4E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25" y="904826"/>
            <a:ext cx="3423916" cy="2848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7F9236-7D85-4DBB-ADF2-D5CDF317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Traditional SDPs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7414011-E951-41E2-9E1F-0B6902E18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5" y="925768"/>
            <a:ext cx="3952674" cy="27615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720F02-611A-4684-9BD7-2733905AC68F}"/>
              </a:ext>
            </a:extLst>
          </p:cNvPr>
          <p:cNvSpPr txBox="1"/>
          <p:nvPr/>
        </p:nvSpPr>
        <p:spPr>
          <a:xfrm>
            <a:off x="5048861" y="3106235"/>
            <a:ext cx="2760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Incremental model</a:t>
            </a:r>
          </a:p>
        </p:txBody>
      </p:sp>
    </p:spTree>
    <p:extLst>
      <p:ext uri="{BB962C8B-B14F-4D97-AF65-F5344CB8AC3E}">
        <p14:creationId xmlns:p14="http://schemas.microsoft.com/office/powerpoint/2010/main" val="71394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D256E-0F52-4B70-A081-A00F31B44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93352" cy="500507"/>
          </a:xfrm>
        </p:spPr>
        <p:txBody>
          <a:bodyPr>
            <a:normAutofit fontScale="90000"/>
          </a:bodyPr>
          <a:lstStyle/>
          <a:p>
            <a:r>
              <a:rPr lang="en-US" dirty="0"/>
              <a:t>Agile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DF7D83-5F7E-47B5-B202-10FD69D7B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428625"/>
            <a:ext cx="105537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58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B252A9-85B6-4C91-A597-F2CBBE2D4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408" y="2459694"/>
            <a:ext cx="5059556" cy="2757457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4965EAE-E41A-435F-B993-07E824B6C9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52F8994-E6D4-4311-9548-C3607BC436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BE62F5-A18E-458A-A0D0-D1A61C0FCEFB}"/>
              </a:ext>
            </a:extLst>
          </p:cNvPr>
          <p:cNvSpPr txBox="1"/>
          <p:nvPr/>
        </p:nvSpPr>
        <p:spPr>
          <a:xfrm>
            <a:off x="346549" y="2138664"/>
            <a:ext cx="6452643" cy="3399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Availability of client representative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Geographic location difference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Change of user groups responsible for project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Exclusion of some key users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Informal communication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89C2EB-6039-4A03-9B0E-BD78D6B645D5}"/>
              </a:ext>
            </a:extLst>
          </p:cNvPr>
          <p:cNvSpPr txBox="1"/>
          <p:nvPr/>
        </p:nvSpPr>
        <p:spPr>
          <a:xfrm>
            <a:off x="726606" y="297603"/>
            <a:ext cx="51290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Client Communication Problem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7435AD-6FB3-465B-9763-D1C6BCD753A9}"/>
              </a:ext>
            </a:extLst>
          </p:cNvPr>
          <p:cNvSpPr txBox="1"/>
          <p:nvPr/>
        </p:nvSpPr>
        <p:spPr>
          <a:xfrm>
            <a:off x="1040422" y="1617421"/>
            <a:ext cx="3982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REALITY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6D81E3-491F-40DC-8775-4E695784A1EB}"/>
              </a:ext>
            </a:extLst>
          </p:cNvPr>
          <p:cNvSpPr txBox="1"/>
          <p:nvPr/>
        </p:nvSpPr>
        <p:spPr>
          <a:xfrm>
            <a:off x="7241930" y="1674770"/>
            <a:ext cx="3982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EXPECTATION</a:t>
            </a:r>
          </a:p>
        </p:txBody>
      </p:sp>
    </p:spTree>
    <p:extLst>
      <p:ext uri="{BB962C8B-B14F-4D97-AF65-F5344CB8AC3E}">
        <p14:creationId xmlns:p14="http://schemas.microsoft.com/office/powerpoint/2010/main" val="2358861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0BF962F-4C6F-461E-86F2-C43F56CC939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E94A4F7-38E4-45EA-8E2E-CE1B5766B4F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1F73AD-7DF6-4129-8B52-0A431E8A4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267" y="2429689"/>
            <a:ext cx="5170711" cy="1370238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5C7EBC3-4672-4DAB-81C2-58661FAFAED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50DEE3-834C-4D22-B990-7EEEA81A6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r>
              <a:rPr lang="en-US" b="1" dirty="0"/>
              <a:t>Proposed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0929F-C2D4-4EFC-8411-1E0269203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813" y="2077362"/>
            <a:ext cx="3603171" cy="3639684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Software tool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Easy to use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No technical background required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Covers all project phases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Less expensive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Facebook’s looks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Solves the Client communication problem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FFA38DD-38A8-48E1-A9DE-17C45231A4EC}"/>
              </a:ext>
            </a:extLst>
          </p:cNvPr>
          <p:cNvSpPr/>
          <p:nvPr/>
        </p:nvSpPr>
        <p:spPr>
          <a:xfrm>
            <a:off x="4931923" y="4649821"/>
            <a:ext cx="2782111" cy="10672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WinWin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85B8155-E5F9-463D-9B16-CEE27CB964CB}"/>
              </a:ext>
            </a:extLst>
          </p:cNvPr>
          <p:cNvSpPr/>
          <p:nvPr/>
        </p:nvSpPr>
        <p:spPr>
          <a:xfrm>
            <a:off x="9167439" y="4649821"/>
            <a:ext cx="2782111" cy="10672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Winbook</a:t>
            </a:r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1AE3E98-113A-4336-88E8-92B21442CEB6}"/>
              </a:ext>
            </a:extLst>
          </p:cNvPr>
          <p:cNvCxnSpPr/>
          <p:nvPr/>
        </p:nvCxnSpPr>
        <p:spPr>
          <a:xfrm flipH="1">
            <a:off x="7165731" y="3897204"/>
            <a:ext cx="193431" cy="542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1BC54CC-4156-4B76-A2AE-E2D76D0A5927}"/>
              </a:ext>
            </a:extLst>
          </p:cNvPr>
          <p:cNvCxnSpPr>
            <a:cxnSpLocks/>
          </p:cNvCxnSpPr>
          <p:nvPr/>
        </p:nvCxnSpPr>
        <p:spPr>
          <a:xfrm>
            <a:off x="9759462" y="3897204"/>
            <a:ext cx="126024" cy="588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558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A2668B-9AD5-4483-A5F4-166656E1F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1" y="1469539"/>
            <a:ext cx="4943093" cy="24174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FBB876-B21E-4A7E-BC07-464C59AE2A50}"/>
              </a:ext>
            </a:extLst>
          </p:cNvPr>
          <p:cNvSpPr/>
          <p:nvPr/>
        </p:nvSpPr>
        <p:spPr>
          <a:xfrm>
            <a:off x="5374783" y="1934279"/>
            <a:ext cx="6173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Framework for capturing and negotiating system requirements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9E0D94-3743-4115-8CDB-504273D7E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45" y="4247076"/>
            <a:ext cx="1300480" cy="1300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76BBB0-CB1B-4D15-B06F-673A8874A2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515" y="4247076"/>
            <a:ext cx="1601275" cy="16012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AD7865B-5094-4CFD-9283-D60F365358A7}"/>
              </a:ext>
            </a:extLst>
          </p:cNvPr>
          <p:cNvSpPr/>
          <p:nvPr/>
        </p:nvSpPr>
        <p:spPr>
          <a:xfrm>
            <a:off x="1084964" y="5663685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users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58D2B2-D7C4-4267-BFA5-6A716561ECB2}"/>
              </a:ext>
            </a:extLst>
          </p:cNvPr>
          <p:cNvSpPr/>
          <p:nvPr/>
        </p:nvSpPr>
        <p:spPr>
          <a:xfrm>
            <a:off x="2987860" y="5848351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Project owner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E5BC30-7AF5-4D3E-8DE1-EACEDB8EB1B6}"/>
              </a:ext>
            </a:extLst>
          </p:cNvPr>
          <p:cNvSpPr/>
          <p:nvPr/>
        </p:nvSpPr>
        <p:spPr>
          <a:xfrm>
            <a:off x="5374783" y="2962233"/>
            <a:ext cx="64850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1. Project owner creates a new project and assigns all members to it.</a:t>
            </a:r>
          </a:p>
          <a:p>
            <a:r>
              <a:rPr lang="en-US" dirty="0">
                <a:latin typeface="Times New Roman" panose="02020603050405020304" pitchFamily="18" charset="0"/>
              </a:rPr>
              <a:t>2. User creates project taxonomy and terms which any user can access and read.</a:t>
            </a:r>
          </a:p>
          <a:p>
            <a:r>
              <a:rPr lang="en-US" dirty="0">
                <a:latin typeface="Times New Roman" panose="02020603050405020304" pitchFamily="18" charset="0"/>
              </a:rPr>
              <a:t>3. Users add win conditions (requirements).</a:t>
            </a:r>
          </a:p>
          <a:p>
            <a:r>
              <a:rPr lang="en-US" dirty="0">
                <a:latin typeface="Times New Roman" panose="02020603050405020304" pitchFamily="18" charset="0"/>
              </a:rPr>
              <a:t>4. Users review the added win conditions and start raising issues and concerns they might have on any win condition.</a:t>
            </a:r>
          </a:p>
          <a:p>
            <a:r>
              <a:rPr lang="en-US" dirty="0">
                <a:latin typeface="Times New Roman" panose="02020603050405020304" pitchFamily="18" charset="0"/>
              </a:rPr>
              <a:t>5. Users propose options for the raised issues.</a:t>
            </a:r>
          </a:p>
          <a:p>
            <a:r>
              <a:rPr lang="en-US" dirty="0">
                <a:latin typeface="Times New Roman" panose="02020603050405020304" pitchFamily="18" charset="0"/>
              </a:rPr>
              <a:t>6. Users create agreements on the proposed solutions and vote on them to either pass or fail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48525E-2A4C-4C8D-A1FD-BDFA7469626C}"/>
              </a:ext>
            </a:extLst>
          </p:cNvPr>
          <p:cNvSpPr/>
          <p:nvPr/>
        </p:nvSpPr>
        <p:spPr>
          <a:xfrm>
            <a:off x="4385192" y="408381"/>
            <a:ext cx="29838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</a:rPr>
              <a:t>Winwin framework</a:t>
            </a:r>
            <a:endParaRPr lang="en-US" sz="26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ACC5CA-7C84-4A1B-9377-3EB21F7B9966}"/>
              </a:ext>
            </a:extLst>
          </p:cNvPr>
          <p:cNvSpPr/>
          <p:nvPr/>
        </p:nvSpPr>
        <p:spPr>
          <a:xfrm>
            <a:off x="2057400" y="6254291"/>
            <a:ext cx="7194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Download link: http://sunset.usc.edu/research/WINWIN/winwinspiral.html</a:t>
            </a:r>
          </a:p>
        </p:txBody>
      </p:sp>
    </p:spTree>
    <p:extLst>
      <p:ext uri="{BB962C8B-B14F-4D97-AF65-F5344CB8AC3E}">
        <p14:creationId xmlns:p14="http://schemas.microsoft.com/office/powerpoint/2010/main" val="908905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D37666-A9E5-49CA-865E-36FD7D70FB15}"/>
              </a:ext>
            </a:extLst>
          </p:cNvPr>
          <p:cNvSpPr/>
          <p:nvPr/>
        </p:nvSpPr>
        <p:spPr>
          <a:xfrm>
            <a:off x="5927526" y="1068664"/>
            <a:ext cx="5687112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solved the issue of utilizing existing </a:t>
            </a:r>
            <a:r>
              <a:rPr lang="en-US" sz="1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social media </a:t>
            </a:r>
            <a:r>
              <a:rPr 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framework by integrating the framework's features into a specialized RE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a RE tool that can be used by </a:t>
            </a:r>
            <a:r>
              <a:rPr lang="en-US" sz="1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nontechnical users</a:t>
            </a:r>
            <a:r>
              <a:rPr 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 in order to include them in the </a:t>
            </a:r>
            <a:r>
              <a:rPr lang="en-US" sz="1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processes of requirement elicitation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negotiation.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"</a:t>
            </a:r>
            <a:r>
              <a:rPr lang="en-US" sz="1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Shaper</a:t>
            </a:r>
            <a:r>
              <a:rPr 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" is responsible of shaping the discussions, take care of overlapping artifacts, shortening wide discussions, rejecting and agreeing on win conditions.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2060"/>
                </a:solidFill>
                <a:latin typeface="Times New Roman" panose="02020603050405020304" pitchFamily="18" charset="0"/>
              </a:rPr>
              <a:t>not designed </a:t>
            </a:r>
            <a:r>
              <a:rPr lang="en-US" sz="1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specifically for Agile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013900-AEA5-42A3-8E83-7E3C43DBA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6" y="1226925"/>
            <a:ext cx="4006464" cy="24940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EF05E7-9AFF-418F-A7DD-05A71CA60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07" y="4345193"/>
            <a:ext cx="2545423" cy="19090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9CD40F-6D7B-4002-99BA-BE5AE3068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03"/>
          <a:stretch/>
        </p:blipFill>
        <p:spPr>
          <a:xfrm>
            <a:off x="4256987" y="4464146"/>
            <a:ext cx="2715333" cy="19307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8AA0E2-2966-4AB8-894F-04A37EDB01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642" y="4780082"/>
            <a:ext cx="1494692" cy="1494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AAA3286-8344-46D4-9613-7A336396F01A}"/>
              </a:ext>
            </a:extLst>
          </p:cNvPr>
          <p:cNvSpPr txBox="1"/>
          <p:nvPr/>
        </p:nvSpPr>
        <p:spPr>
          <a:xfrm>
            <a:off x="9033784" y="4303028"/>
            <a:ext cx="11144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</a:rPr>
              <a:t>Shaper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76BB14-C549-4B89-B378-29A408799D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7929" y="255246"/>
            <a:ext cx="2170602" cy="65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86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2F24DA-29EE-42E9-82B0-60585B7F2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0495"/>
            <a:ext cx="12192000" cy="618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8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708</Words>
  <Application>Microsoft Office PowerPoint</Application>
  <PresentationFormat>Widescreen</PresentationFormat>
  <Paragraphs>121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EASYCOMM: A FRAMEWORK AND TOOL TO SOLVE CLIENT COMMUNICATION PROBLEM IN AGILE DEVELOPMENT</vt:lpstr>
      <vt:lpstr>Papers</vt:lpstr>
      <vt:lpstr>Traditional SDPs</vt:lpstr>
      <vt:lpstr>Agile</vt:lpstr>
      <vt:lpstr>PowerPoint Presentation</vt:lpstr>
      <vt:lpstr>Proposed 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Roles</vt:lpstr>
      <vt:lpstr>User stories</vt:lpstr>
      <vt:lpstr>Easycomm Groups</vt:lpstr>
      <vt:lpstr>Visual dictionary </vt:lpstr>
      <vt:lpstr>Using Easycomm</vt:lpstr>
      <vt:lpstr>Using Easycomm</vt:lpstr>
      <vt:lpstr>PowerPoint Presentation</vt:lpstr>
      <vt:lpstr>Evaluation 1</vt:lpstr>
      <vt:lpstr>Evaluation 2</vt:lpstr>
      <vt:lpstr>Evaluation 3</vt:lpstr>
      <vt:lpstr>My experience Deloitte: with Salesforce Chatter 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Krithika Ganesh</dc:creator>
  <cp:lastModifiedBy>Krithika Ganesh</cp:lastModifiedBy>
  <cp:revision>55</cp:revision>
  <dcterms:created xsi:type="dcterms:W3CDTF">2017-11-25T20:34:23Z</dcterms:created>
  <dcterms:modified xsi:type="dcterms:W3CDTF">2017-11-28T01:40:07Z</dcterms:modified>
</cp:coreProperties>
</file>