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7" r:id="rId11"/>
    <p:sldId id="277" r:id="rId12"/>
    <p:sldId id="268" r:id="rId13"/>
    <p:sldId id="269" r:id="rId14"/>
    <p:sldId id="270" r:id="rId15"/>
    <p:sldId id="271" r:id="rId16"/>
    <p:sldId id="272" r:id="rId17"/>
    <p:sldId id="273" r:id="rId18"/>
    <p:sldId id="274" r:id="rId19"/>
    <p:sldId id="275" r:id="rId20"/>
    <p:sldId id="266"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8D6E41-B251-407A-A0BF-BE3FB1849B4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739D058A-7F12-479C-8F6B-731533009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AB23FAFF-9C9C-46C4-BC22-E3AD0E04AFFB}"/>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5" name="页脚占位符 4">
            <a:extLst>
              <a:ext uri="{FF2B5EF4-FFF2-40B4-BE49-F238E27FC236}">
                <a16:creationId xmlns:a16="http://schemas.microsoft.com/office/drawing/2014/main" id="{CD62032D-3CE9-43AB-93F5-4234421742E5}"/>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EA0DDC1-C561-423C-8F45-652F8F865964}"/>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271072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D730D-E94E-4821-AE3E-3AD0553589DC}"/>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238D0699-EFFF-4EDC-87D0-68B3CFFFA13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E5573962-2E2B-40FB-A99D-482CFBE485CA}"/>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5" name="页脚占位符 4">
            <a:extLst>
              <a:ext uri="{FF2B5EF4-FFF2-40B4-BE49-F238E27FC236}">
                <a16:creationId xmlns:a16="http://schemas.microsoft.com/office/drawing/2014/main" id="{08209C4E-927C-4DD9-8CF1-D60C49E24090}"/>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4195088-2D07-4FC8-97A9-049534FE5276}"/>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62503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9761145-3776-4EDA-97BA-7766CC516C4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FE35C434-91F3-4886-8EF6-56FC288C792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345DC9B9-CDA7-4AFC-83EF-D7F2DCA64D4F}"/>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5" name="页脚占位符 4">
            <a:extLst>
              <a:ext uri="{FF2B5EF4-FFF2-40B4-BE49-F238E27FC236}">
                <a16:creationId xmlns:a16="http://schemas.microsoft.com/office/drawing/2014/main" id="{5D172485-E1F1-44D5-8C58-4081AADB6F6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9F5C4E5-044F-4D6B-94B5-5E32011E8087}"/>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414678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ED3947-B023-4286-8399-8E4110C47D64}"/>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0EE005AA-0BF8-447D-883E-24B42F78AD6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77B0CEE3-4FD5-4895-BBAE-9B02827EE18B}"/>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5" name="页脚占位符 4">
            <a:extLst>
              <a:ext uri="{FF2B5EF4-FFF2-40B4-BE49-F238E27FC236}">
                <a16:creationId xmlns:a16="http://schemas.microsoft.com/office/drawing/2014/main" id="{4D0C8652-BF5F-49FE-B734-7A2C290524A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7926E00-36CE-445B-8B21-33758990135E}"/>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154640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07654-D02E-437E-B499-863A00DEC4B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E023070-BE11-4965-BB85-D955B4658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73F5F15-284F-4F9F-834E-B71C6FF4FDBE}"/>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5" name="页脚占位符 4">
            <a:extLst>
              <a:ext uri="{FF2B5EF4-FFF2-40B4-BE49-F238E27FC236}">
                <a16:creationId xmlns:a16="http://schemas.microsoft.com/office/drawing/2014/main" id="{9E07D16A-A734-4967-B9AF-4B72B39492BE}"/>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32396457-EB7A-43F0-AB68-3B305CA192A0}"/>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406839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786DC-27E8-4EE1-B154-AC9D43977484}"/>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C57BCAD5-E154-4162-9CD7-97D346EED1C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a:extLst>
              <a:ext uri="{FF2B5EF4-FFF2-40B4-BE49-F238E27FC236}">
                <a16:creationId xmlns:a16="http://schemas.microsoft.com/office/drawing/2014/main" id="{8613664E-3273-4E36-B771-C317CD010B3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1DE748EF-4C7E-4D79-B513-0D6D1015A926}"/>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6" name="页脚占位符 5">
            <a:extLst>
              <a:ext uri="{FF2B5EF4-FFF2-40B4-BE49-F238E27FC236}">
                <a16:creationId xmlns:a16="http://schemas.microsoft.com/office/drawing/2014/main" id="{B3D0854B-CA32-4454-812E-C2FC44779824}"/>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F6843171-0CBF-43CD-B9F8-57DF7FB0ABDF}"/>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70058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CBA62-53FD-422F-89E6-DFC046DCA1C2}"/>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51E935B8-016C-4FE9-AB3A-BEAE23216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CF75E4D-262F-419E-8517-510E6BB374A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a:extLst>
              <a:ext uri="{FF2B5EF4-FFF2-40B4-BE49-F238E27FC236}">
                <a16:creationId xmlns:a16="http://schemas.microsoft.com/office/drawing/2014/main" id="{9CCE930D-5F38-44C0-9F9B-B0C803479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30E0EB5-8448-4D27-9CBD-92FBA7CA2E9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4E17540B-9F7C-4236-9F74-2C7C2F3875FB}"/>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8" name="页脚占位符 7">
            <a:extLst>
              <a:ext uri="{FF2B5EF4-FFF2-40B4-BE49-F238E27FC236}">
                <a16:creationId xmlns:a16="http://schemas.microsoft.com/office/drawing/2014/main" id="{E7A88602-5C1B-4AB0-86E2-E8D6D9E365F3}"/>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20758979-3E65-45E5-8F44-082B249A0E07}"/>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20069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D784BB-888D-4EF2-AC99-6CF9C6DE0DFF}"/>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062E2910-F104-4D55-AC35-D9950E753833}"/>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4" name="页脚占位符 3">
            <a:extLst>
              <a:ext uri="{FF2B5EF4-FFF2-40B4-BE49-F238E27FC236}">
                <a16:creationId xmlns:a16="http://schemas.microsoft.com/office/drawing/2014/main" id="{3346BB61-D704-4F04-96FF-9B447A13276E}"/>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C7796AEA-9284-4F40-AC45-79CABD16FB7F}"/>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92146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AF5784E-8D9A-450E-AB45-4FFAF411A5C0}"/>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3" name="页脚占位符 2">
            <a:extLst>
              <a:ext uri="{FF2B5EF4-FFF2-40B4-BE49-F238E27FC236}">
                <a16:creationId xmlns:a16="http://schemas.microsoft.com/office/drawing/2014/main" id="{515AEC82-96A0-45D5-99E2-B82AF9E9CA25}"/>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05D4A92B-C2DB-4810-BB5D-CE37F6596F4E}"/>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30101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216AF7-6B68-47D5-BB74-1F2F7ABA2A9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98261E4-0A2A-4D8A-A057-054DE225C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a:extLst>
              <a:ext uri="{FF2B5EF4-FFF2-40B4-BE49-F238E27FC236}">
                <a16:creationId xmlns:a16="http://schemas.microsoft.com/office/drawing/2014/main" id="{9CE96526-4EF6-4252-A72F-3A5F84D6D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BAFD93-482D-4547-8AC3-76DDE317551E}"/>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6" name="页脚占位符 5">
            <a:extLst>
              <a:ext uri="{FF2B5EF4-FFF2-40B4-BE49-F238E27FC236}">
                <a16:creationId xmlns:a16="http://schemas.microsoft.com/office/drawing/2014/main" id="{DE1590FC-B275-496C-AFB0-609250D736E9}"/>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EC5BE8BF-8729-463A-B995-2AAA8250801B}"/>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75017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27CC9-9BEF-460A-AB2B-A4CA6CAFB5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0E064692-A9FA-47E4-9708-D2A60823D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F9959A0F-A87A-4A79-9372-220010862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058100D-2B8B-4422-9306-8DF97B1D01E0}"/>
              </a:ext>
            </a:extLst>
          </p:cNvPr>
          <p:cNvSpPr>
            <a:spLocks noGrp="1"/>
          </p:cNvSpPr>
          <p:nvPr>
            <p:ph type="dt" sz="half" idx="10"/>
          </p:nvPr>
        </p:nvSpPr>
        <p:spPr/>
        <p:txBody>
          <a:bodyPr/>
          <a:lstStyle/>
          <a:p>
            <a:fld id="{FE1BDA8B-DED0-4614-B238-F42A7F17B83B}" type="datetimeFigureOut">
              <a:rPr lang="en-US" smtClean="0"/>
              <a:t>11/27/2017</a:t>
            </a:fld>
            <a:endParaRPr lang="en-US"/>
          </a:p>
        </p:txBody>
      </p:sp>
      <p:sp>
        <p:nvSpPr>
          <p:cNvPr id="6" name="页脚占位符 5">
            <a:extLst>
              <a:ext uri="{FF2B5EF4-FFF2-40B4-BE49-F238E27FC236}">
                <a16:creationId xmlns:a16="http://schemas.microsoft.com/office/drawing/2014/main" id="{0E3C8C92-EAC5-4944-B469-DB34D8A69D96}"/>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2D17B1A0-9B23-45BB-8505-5B5B6C841E1A}"/>
              </a:ext>
            </a:extLst>
          </p:cNvPr>
          <p:cNvSpPr>
            <a:spLocks noGrp="1"/>
          </p:cNvSpPr>
          <p:nvPr>
            <p:ph type="sldNum" sz="quarter" idx="12"/>
          </p:nvPr>
        </p:nvSpPr>
        <p:spPr/>
        <p:txBody>
          <a:bodyPr/>
          <a:lstStyle/>
          <a:p>
            <a:fld id="{D6B16F94-7DEE-43E6-AA31-4509F9CD7C6E}" type="slidenum">
              <a:rPr lang="en-US" smtClean="0"/>
              <a:t>‹#›</a:t>
            </a:fld>
            <a:endParaRPr lang="en-US"/>
          </a:p>
        </p:txBody>
      </p:sp>
    </p:spTree>
    <p:extLst>
      <p:ext uri="{BB962C8B-B14F-4D97-AF65-F5344CB8AC3E}">
        <p14:creationId xmlns:p14="http://schemas.microsoft.com/office/powerpoint/2010/main" val="400088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CFB9A4B-7D74-4744-BAFB-315176AD3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043B2FAC-EFF2-4A52-BF4D-A5F32D1FF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E6F79762-E2DD-499E-870F-B6261E32B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BDA8B-DED0-4614-B238-F42A7F17B83B}" type="datetimeFigureOut">
              <a:rPr lang="en-US" smtClean="0"/>
              <a:t>11/27/2017</a:t>
            </a:fld>
            <a:endParaRPr lang="en-US"/>
          </a:p>
        </p:txBody>
      </p:sp>
      <p:sp>
        <p:nvSpPr>
          <p:cNvPr id="5" name="页脚占位符 4">
            <a:extLst>
              <a:ext uri="{FF2B5EF4-FFF2-40B4-BE49-F238E27FC236}">
                <a16:creationId xmlns:a16="http://schemas.microsoft.com/office/drawing/2014/main" id="{ECCFD84C-72EC-4F68-AB91-4BEB0695B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CF8D753F-244A-4512-8B66-7FF4C0DD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16F94-7DEE-43E6-AA31-4509F9CD7C6E}" type="slidenum">
              <a:rPr lang="en-US" smtClean="0"/>
              <a:t>‹#›</a:t>
            </a:fld>
            <a:endParaRPr lang="en-US"/>
          </a:p>
        </p:txBody>
      </p:sp>
    </p:spTree>
    <p:extLst>
      <p:ext uri="{BB962C8B-B14F-4D97-AF65-F5344CB8AC3E}">
        <p14:creationId xmlns:p14="http://schemas.microsoft.com/office/powerpoint/2010/main" val="324654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mediacentre/factsheets/fs404/en/" TargetMode="External"/><Relationship Id="rId2" Type="http://schemas.openxmlformats.org/officeDocument/2006/relationships/hyperlink" Target="http://www-clips.imag.fr/geod/User/francois.portet/publications/embc_getalp_esigete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B3A56F-A491-4A2C-806F-65E1B8FF08D9}"/>
              </a:ext>
            </a:extLst>
          </p:cNvPr>
          <p:cNvSpPr>
            <a:spLocks noGrp="1"/>
          </p:cNvSpPr>
          <p:nvPr>
            <p:ph type="ctrTitle"/>
          </p:nvPr>
        </p:nvSpPr>
        <p:spPr>
          <a:xfrm>
            <a:off x="577795" y="1592249"/>
            <a:ext cx="10315492" cy="2387600"/>
          </a:xfrm>
        </p:spPr>
        <p:txBody>
          <a:bodyPr>
            <a:normAutofit fontScale="90000"/>
          </a:bodyPr>
          <a:lstStyle/>
          <a:p>
            <a:r>
              <a:rPr lang="en-US" dirty="0"/>
              <a:t>Design and evaluation of a  Smart home voice interface for the elderly: acceptability and objection aspects</a:t>
            </a:r>
          </a:p>
        </p:txBody>
      </p:sp>
      <p:sp>
        <p:nvSpPr>
          <p:cNvPr id="3" name="副标题 2">
            <a:extLst>
              <a:ext uri="{FF2B5EF4-FFF2-40B4-BE49-F238E27FC236}">
                <a16:creationId xmlns:a16="http://schemas.microsoft.com/office/drawing/2014/main" id="{60296677-336F-435F-B3F1-7EAAD2762EA7}"/>
              </a:ext>
            </a:extLst>
          </p:cNvPr>
          <p:cNvSpPr>
            <a:spLocks noGrp="1"/>
          </p:cNvSpPr>
          <p:nvPr>
            <p:ph type="subTitle" idx="1"/>
          </p:nvPr>
        </p:nvSpPr>
        <p:spPr>
          <a:xfrm>
            <a:off x="1163541" y="4222240"/>
            <a:ext cx="9144000" cy="1655762"/>
          </a:xfrm>
        </p:spPr>
        <p:txBody>
          <a:bodyPr/>
          <a:lstStyle/>
          <a:p>
            <a:r>
              <a:rPr lang="en-US" dirty="0" err="1"/>
              <a:t>Xingtian</a:t>
            </a:r>
            <a:r>
              <a:rPr lang="en-US" dirty="0"/>
              <a:t> Dong</a:t>
            </a:r>
          </a:p>
          <a:p>
            <a:r>
              <a:rPr lang="en-US" dirty="0"/>
              <a:t>xid31@pitt.edu</a:t>
            </a:r>
          </a:p>
        </p:txBody>
      </p:sp>
    </p:spTree>
    <p:extLst>
      <p:ext uri="{BB962C8B-B14F-4D97-AF65-F5344CB8AC3E}">
        <p14:creationId xmlns:p14="http://schemas.microsoft.com/office/powerpoint/2010/main" val="237913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1F669F-3143-4530-8410-3630AF65F237}"/>
              </a:ext>
            </a:extLst>
          </p:cNvPr>
          <p:cNvSpPr>
            <a:spLocks noGrp="1"/>
          </p:cNvSpPr>
          <p:nvPr>
            <p:ph type="title"/>
          </p:nvPr>
        </p:nvSpPr>
        <p:spPr/>
        <p:txBody>
          <a:bodyPr/>
          <a:lstStyle/>
          <a:p>
            <a:r>
              <a:rPr lang="en-US" dirty="0"/>
              <a:t>3. Design and evaluation of voice interface</a:t>
            </a:r>
          </a:p>
        </p:txBody>
      </p:sp>
      <p:sp>
        <p:nvSpPr>
          <p:cNvPr id="3" name="内容占位符 2">
            <a:extLst>
              <a:ext uri="{FF2B5EF4-FFF2-40B4-BE49-F238E27FC236}">
                <a16:creationId xmlns:a16="http://schemas.microsoft.com/office/drawing/2014/main" id="{F9D9B36D-3159-4D7A-BEB1-F891FF97E4C7}"/>
              </a:ext>
            </a:extLst>
          </p:cNvPr>
          <p:cNvSpPr>
            <a:spLocks noGrp="1"/>
          </p:cNvSpPr>
          <p:nvPr>
            <p:ph idx="1"/>
          </p:nvPr>
        </p:nvSpPr>
        <p:spPr>
          <a:xfrm>
            <a:off x="838200" y="2223190"/>
            <a:ext cx="10515600" cy="4351338"/>
          </a:xfrm>
        </p:spPr>
        <p:txBody>
          <a:bodyPr>
            <a:normAutofit fontScale="92500"/>
          </a:bodyPr>
          <a:lstStyle/>
          <a:p>
            <a:pPr marL="0" indent="0">
              <a:buNone/>
            </a:pPr>
            <a:r>
              <a:rPr lang="en-US" dirty="0"/>
              <a:t>The participants consisted of 18 persons from the Grenoble area. They were divided up into three groups: elderly (n = 8); relatives (n = 7)—composed of mature children, grandchildren or friends—; and caregivers (n = 3).</a:t>
            </a:r>
          </a:p>
          <a:p>
            <a:pPr marL="0" indent="0">
              <a:buNone/>
            </a:pPr>
            <a:r>
              <a:rPr lang="en-US" dirty="0"/>
              <a:t>The mean age of the elderly group was 79.0 (SD = 6.0), and 5 out of 8 were women. These persons were single and perfectly autonomous. The frequency of visit by their relative was from once a week to everyday. The majority did not have a computer (except one) and did not consult Internet often. Professions were diverse: dressmaker, engineer, teacher, accountant, secretary and farmer. The mean age of the relative group was 41.0 (SD = 19.5), and 5 out of 7 were women. Their relationship with their elder partner varies but they were chiefly grandchildren (4/7)[1].</a:t>
            </a:r>
          </a:p>
        </p:txBody>
      </p:sp>
      <p:sp>
        <p:nvSpPr>
          <p:cNvPr id="4" name="文本框 3">
            <a:extLst>
              <a:ext uri="{FF2B5EF4-FFF2-40B4-BE49-F238E27FC236}">
                <a16:creationId xmlns:a16="http://schemas.microsoft.com/office/drawing/2014/main" id="{6DB7C610-803E-482E-824A-A4D60D217054}"/>
              </a:ext>
            </a:extLst>
          </p:cNvPr>
          <p:cNvSpPr txBox="1"/>
          <p:nvPr/>
        </p:nvSpPr>
        <p:spPr>
          <a:xfrm>
            <a:off x="838200" y="1699970"/>
            <a:ext cx="4882101" cy="523220"/>
          </a:xfrm>
          <a:prstGeom prst="rect">
            <a:avLst/>
          </a:prstGeom>
          <a:noFill/>
        </p:spPr>
        <p:txBody>
          <a:bodyPr wrap="square" rtlCol="0">
            <a:spAutoFit/>
          </a:bodyPr>
          <a:lstStyle/>
          <a:p>
            <a:r>
              <a:rPr lang="en-US" sz="2800" dirty="0"/>
              <a:t>Wizard of Oz experiment design</a:t>
            </a:r>
          </a:p>
        </p:txBody>
      </p:sp>
    </p:spTree>
    <p:extLst>
      <p:ext uri="{BB962C8B-B14F-4D97-AF65-F5344CB8AC3E}">
        <p14:creationId xmlns:p14="http://schemas.microsoft.com/office/powerpoint/2010/main" val="115249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7CE664-AE79-4564-9674-E53CCCB4E8E1}"/>
              </a:ext>
            </a:extLst>
          </p:cNvPr>
          <p:cNvSpPr>
            <a:spLocks noGrp="1"/>
          </p:cNvSpPr>
          <p:nvPr>
            <p:ph type="title"/>
          </p:nvPr>
        </p:nvSpPr>
        <p:spPr/>
        <p:txBody>
          <a:bodyPr/>
          <a:lstStyle/>
          <a:p>
            <a:r>
              <a:rPr lang="en-US" dirty="0"/>
              <a:t>3. Design and evaluation of voice interface</a:t>
            </a:r>
          </a:p>
        </p:txBody>
      </p:sp>
      <p:pic>
        <p:nvPicPr>
          <p:cNvPr id="4" name="图片 3">
            <a:extLst>
              <a:ext uri="{FF2B5EF4-FFF2-40B4-BE49-F238E27FC236}">
                <a16:creationId xmlns:a16="http://schemas.microsoft.com/office/drawing/2014/main" id="{CB7FF5AC-A2A5-4D79-8A48-453B7A5B0051}"/>
              </a:ext>
            </a:extLst>
          </p:cNvPr>
          <p:cNvPicPr>
            <a:picLocks noChangeAspect="1"/>
          </p:cNvPicPr>
          <p:nvPr/>
        </p:nvPicPr>
        <p:blipFill>
          <a:blip r:embed="rId2"/>
          <a:stretch>
            <a:fillRect/>
          </a:stretch>
        </p:blipFill>
        <p:spPr>
          <a:xfrm>
            <a:off x="765995" y="2085363"/>
            <a:ext cx="10660010" cy="4591486"/>
          </a:xfrm>
          <a:prstGeom prst="rect">
            <a:avLst/>
          </a:prstGeom>
        </p:spPr>
      </p:pic>
      <p:sp>
        <p:nvSpPr>
          <p:cNvPr id="5" name="文本框 4">
            <a:extLst>
              <a:ext uri="{FF2B5EF4-FFF2-40B4-BE49-F238E27FC236}">
                <a16:creationId xmlns:a16="http://schemas.microsoft.com/office/drawing/2014/main" id="{68FAA5C4-6041-4812-A071-A77ABEA11472}"/>
              </a:ext>
            </a:extLst>
          </p:cNvPr>
          <p:cNvSpPr txBox="1"/>
          <p:nvPr/>
        </p:nvSpPr>
        <p:spPr>
          <a:xfrm>
            <a:off x="765995" y="1562143"/>
            <a:ext cx="7227736" cy="523220"/>
          </a:xfrm>
          <a:prstGeom prst="rect">
            <a:avLst/>
          </a:prstGeom>
          <a:noFill/>
        </p:spPr>
        <p:txBody>
          <a:bodyPr wrap="square" rtlCol="0">
            <a:spAutoFit/>
          </a:bodyPr>
          <a:lstStyle/>
          <a:p>
            <a:r>
              <a:rPr lang="en-US" sz="2800" dirty="0"/>
              <a:t>Summary of the participants’ characteristics[1]</a:t>
            </a:r>
          </a:p>
        </p:txBody>
      </p:sp>
    </p:spTree>
    <p:extLst>
      <p:ext uri="{BB962C8B-B14F-4D97-AF65-F5344CB8AC3E}">
        <p14:creationId xmlns:p14="http://schemas.microsoft.com/office/powerpoint/2010/main" val="67892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14263C-C5F5-4CF9-A9E2-8FE47B14A86C}"/>
              </a:ext>
            </a:extLst>
          </p:cNvPr>
          <p:cNvSpPr>
            <a:spLocks noGrp="1"/>
          </p:cNvSpPr>
          <p:nvPr>
            <p:ph type="title"/>
          </p:nvPr>
        </p:nvSpPr>
        <p:spPr/>
        <p:txBody>
          <a:bodyPr/>
          <a:lstStyle/>
          <a:p>
            <a:r>
              <a:rPr lang="en-US" dirty="0"/>
              <a:t>3. Design and evaluation of voice interface</a:t>
            </a:r>
          </a:p>
        </p:txBody>
      </p:sp>
      <p:sp>
        <p:nvSpPr>
          <p:cNvPr id="3" name="内容占位符 2">
            <a:extLst>
              <a:ext uri="{FF2B5EF4-FFF2-40B4-BE49-F238E27FC236}">
                <a16:creationId xmlns:a16="http://schemas.microsoft.com/office/drawing/2014/main" id="{DEA10D28-54D1-46AD-9614-F7F3191A6008}"/>
              </a:ext>
            </a:extLst>
          </p:cNvPr>
          <p:cNvSpPr>
            <a:spLocks noGrp="1"/>
          </p:cNvSpPr>
          <p:nvPr>
            <p:ph idx="1"/>
          </p:nvPr>
        </p:nvSpPr>
        <p:spPr>
          <a:xfrm>
            <a:off x="838200" y="2323782"/>
            <a:ext cx="10515600" cy="4351338"/>
          </a:xfrm>
        </p:spPr>
        <p:txBody>
          <a:bodyPr>
            <a:normAutofit lnSpcReduction="10000"/>
          </a:bodyPr>
          <a:lstStyle/>
          <a:p>
            <a:pPr marL="0" indent="0">
              <a:buNone/>
            </a:pPr>
            <a:r>
              <a:rPr lang="en-US" dirty="0"/>
              <a:t>The aim of this study was to assess the acceptability of the SWEET-HOME system. But, there is no standard definition about the user acceptability in this domain [4]. Users can reject a new technology because it is too complex, too intrusive, not natural, does not fit their education or religion, does not meet their needs, etc. </a:t>
            </a:r>
          </a:p>
          <a:p>
            <a:pPr marL="0" indent="0">
              <a:buNone/>
            </a:pPr>
            <a:r>
              <a:rPr lang="en-US" dirty="0"/>
              <a:t>Four scenarios were studied:</a:t>
            </a:r>
          </a:p>
          <a:p>
            <a:r>
              <a:rPr lang="en-US" dirty="0"/>
              <a:t>Voice command aspect of the Sweet-Home project</a:t>
            </a:r>
          </a:p>
          <a:p>
            <a:r>
              <a:rPr lang="en-US" dirty="0"/>
              <a:t>Communication with the outside.</a:t>
            </a:r>
          </a:p>
          <a:p>
            <a:r>
              <a:rPr lang="en-US" dirty="0"/>
              <a:t>System interruption.</a:t>
            </a:r>
          </a:p>
          <a:p>
            <a:r>
              <a:rPr lang="en-US" dirty="0"/>
              <a:t>Shared electronic calendar</a:t>
            </a:r>
          </a:p>
        </p:txBody>
      </p:sp>
      <p:sp>
        <p:nvSpPr>
          <p:cNvPr id="4" name="文本框 3">
            <a:extLst>
              <a:ext uri="{FF2B5EF4-FFF2-40B4-BE49-F238E27FC236}">
                <a16:creationId xmlns:a16="http://schemas.microsoft.com/office/drawing/2014/main" id="{BDAFFE1A-2D0D-4E5B-86A2-648143E7CCDF}"/>
              </a:ext>
            </a:extLst>
          </p:cNvPr>
          <p:cNvSpPr txBox="1"/>
          <p:nvPr/>
        </p:nvSpPr>
        <p:spPr>
          <a:xfrm>
            <a:off x="838200" y="1695699"/>
            <a:ext cx="4102873" cy="523220"/>
          </a:xfrm>
          <a:prstGeom prst="rect">
            <a:avLst/>
          </a:prstGeom>
          <a:noFill/>
        </p:spPr>
        <p:txBody>
          <a:bodyPr wrap="square" rtlCol="0">
            <a:spAutoFit/>
          </a:bodyPr>
          <a:lstStyle/>
          <a:p>
            <a:r>
              <a:rPr lang="en-US" sz="2800" dirty="0"/>
              <a:t>The goal of the study</a:t>
            </a:r>
          </a:p>
        </p:txBody>
      </p:sp>
    </p:spTree>
    <p:extLst>
      <p:ext uri="{BB962C8B-B14F-4D97-AF65-F5344CB8AC3E}">
        <p14:creationId xmlns:p14="http://schemas.microsoft.com/office/powerpoint/2010/main" val="162818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58654-0818-4C67-9C0E-521AE1C3AB58}"/>
              </a:ext>
            </a:extLst>
          </p:cNvPr>
          <p:cNvSpPr>
            <a:spLocks noGrp="1"/>
          </p:cNvSpPr>
          <p:nvPr>
            <p:ph type="title"/>
          </p:nvPr>
        </p:nvSpPr>
        <p:spPr/>
        <p:txBody>
          <a:bodyPr/>
          <a:lstStyle/>
          <a:p>
            <a:r>
              <a:rPr lang="en-US" dirty="0"/>
              <a:t>3. Design and evaluation of voice interface</a:t>
            </a:r>
          </a:p>
        </p:txBody>
      </p:sp>
      <p:sp>
        <p:nvSpPr>
          <p:cNvPr id="3" name="内容占位符 2">
            <a:extLst>
              <a:ext uri="{FF2B5EF4-FFF2-40B4-BE49-F238E27FC236}">
                <a16:creationId xmlns:a16="http://schemas.microsoft.com/office/drawing/2014/main" id="{910FAE53-0CD5-4B43-A9B5-74AD90E9976B}"/>
              </a:ext>
            </a:extLst>
          </p:cNvPr>
          <p:cNvSpPr>
            <a:spLocks noGrp="1"/>
          </p:cNvSpPr>
          <p:nvPr>
            <p:ph idx="1"/>
          </p:nvPr>
        </p:nvSpPr>
        <p:spPr>
          <a:xfrm>
            <a:off x="838200" y="1825624"/>
            <a:ext cx="10515600" cy="4829617"/>
          </a:xfrm>
        </p:spPr>
        <p:txBody>
          <a:bodyPr>
            <a:normAutofit/>
          </a:bodyPr>
          <a:lstStyle/>
          <a:p>
            <a:pPr marL="0" indent="0">
              <a:buNone/>
            </a:pPr>
            <a:r>
              <a:rPr lang="en-US" sz="3000" dirty="0"/>
              <a:t>Interaction with the smart home using speech</a:t>
            </a:r>
          </a:p>
          <a:p>
            <a:pPr marL="0" indent="0">
              <a:buNone/>
            </a:pPr>
            <a:r>
              <a:rPr lang="en-US" sz="2400" dirty="0"/>
              <a:t>The first part of the scenario was to make the seniors ask the home to activate a domestic device using their voice, without giving them any recommendation about how to do it.</a:t>
            </a:r>
          </a:p>
          <a:p>
            <a:pPr marL="0" indent="0">
              <a:buNone/>
            </a:pPr>
            <a:r>
              <a:rPr lang="en-US" sz="2400" dirty="0"/>
              <a:t>Half of the seniors found it natural. In contrast, almost all the relatives(6/7) found the voice interaction natural.</a:t>
            </a:r>
          </a:p>
          <a:p>
            <a:pPr marL="0" indent="0">
              <a:buNone/>
            </a:pPr>
            <a:endParaRPr lang="en-US" sz="2400" dirty="0"/>
          </a:p>
          <a:p>
            <a:pPr marL="0" indent="0">
              <a:buNone/>
            </a:pPr>
            <a:r>
              <a:rPr lang="en-US" sz="2400" dirty="0"/>
              <a:t>In the second part, seniors were asked to command elements of the home using dedicated physical device.</a:t>
            </a:r>
          </a:p>
          <a:p>
            <a:pPr marL="0" indent="0">
              <a:buNone/>
            </a:pPr>
            <a:r>
              <a:rPr lang="en-US" sz="2400" dirty="0"/>
              <a:t>Most of the elderly people(6/8) said they prefer to speak to the home. Similarly, almost all relatives found suitable(2/7) or very suitable(4/7) to use the voice control system.[1]</a:t>
            </a:r>
          </a:p>
        </p:txBody>
      </p:sp>
    </p:spTree>
    <p:extLst>
      <p:ext uri="{BB962C8B-B14F-4D97-AF65-F5344CB8AC3E}">
        <p14:creationId xmlns:p14="http://schemas.microsoft.com/office/powerpoint/2010/main" val="270859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24020-AE96-4B02-9C3E-89F4CDE376FB}"/>
              </a:ext>
            </a:extLst>
          </p:cNvPr>
          <p:cNvSpPr>
            <a:spLocks noGrp="1"/>
          </p:cNvSpPr>
          <p:nvPr>
            <p:ph type="title"/>
          </p:nvPr>
        </p:nvSpPr>
        <p:spPr/>
        <p:txBody>
          <a:bodyPr/>
          <a:lstStyle/>
          <a:p>
            <a:r>
              <a:rPr lang="en-US" dirty="0"/>
              <a:t>3. Design and evaluation of voice interface</a:t>
            </a:r>
          </a:p>
        </p:txBody>
      </p:sp>
      <p:sp>
        <p:nvSpPr>
          <p:cNvPr id="3" name="内容占位符 2">
            <a:extLst>
              <a:ext uri="{FF2B5EF4-FFF2-40B4-BE49-F238E27FC236}">
                <a16:creationId xmlns:a16="http://schemas.microsoft.com/office/drawing/2014/main" id="{3332AD20-7C76-4542-9343-6CF53C8EB41D}"/>
              </a:ext>
            </a:extLst>
          </p:cNvPr>
          <p:cNvSpPr>
            <a:spLocks noGrp="1"/>
          </p:cNvSpPr>
          <p:nvPr>
            <p:ph idx="1"/>
          </p:nvPr>
        </p:nvSpPr>
        <p:spPr>
          <a:xfrm>
            <a:off x="838200" y="1825624"/>
            <a:ext cx="10515600" cy="4917081"/>
          </a:xfrm>
        </p:spPr>
        <p:txBody>
          <a:bodyPr/>
          <a:lstStyle/>
          <a:p>
            <a:pPr marL="0" indent="0">
              <a:buNone/>
            </a:pPr>
            <a:r>
              <a:rPr lang="en-US" dirty="0"/>
              <a:t>Communication with the exterior</a:t>
            </a:r>
          </a:p>
          <a:p>
            <a:pPr marL="0" indent="0">
              <a:buNone/>
            </a:pPr>
            <a:r>
              <a:rPr lang="en-US" sz="2400" dirty="0"/>
              <a:t>In the first part, each senior was left alone watching TV when suddenly their relative started a conversation with them and appeared on the screen.</a:t>
            </a:r>
          </a:p>
          <a:p>
            <a:pPr marL="0" indent="0">
              <a:buNone/>
            </a:pPr>
            <a:r>
              <a:rPr lang="en-US" sz="2400" dirty="0"/>
              <a:t>All seniors found this good(6/8) or very good(2/8). Similarly, all relatives found this good(5/7) or very good(2/7).</a:t>
            </a:r>
          </a:p>
          <a:p>
            <a:pPr marL="0" indent="0">
              <a:buNone/>
            </a:pPr>
            <a:r>
              <a:rPr lang="en-US" sz="2400" dirty="0"/>
              <a:t>Drawback: This kind of communication may be intrusive especially when the caller is not a close relative and may violate privacy.</a:t>
            </a:r>
          </a:p>
          <a:p>
            <a:pPr marL="0" indent="0">
              <a:buNone/>
            </a:pPr>
            <a:endParaRPr lang="en-US" sz="2400" dirty="0"/>
          </a:p>
          <a:p>
            <a:pPr marL="0" indent="0">
              <a:buNone/>
            </a:pPr>
            <a:r>
              <a:rPr lang="en-US" sz="2400" dirty="0"/>
              <a:t>In the second part, people were asked if they would like to answer the phone anywhere in the house.</a:t>
            </a:r>
          </a:p>
          <a:p>
            <a:pPr marL="0" indent="0">
              <a:buNone/>
            </a:pPr>
            <a:r>
              <a:rPr lang="en-US" sz="2400" dirty="0"/>
              <a:t>Almost all them (7/8) would find it interesting.[1]</a:t>
            </a:r>
          </a:p>
        </p:txBody>
      </p:sp>
    </p:spTree>
    <p:extLst>
      <p:ext uri="{BB962C8B-B14F-4D97-AF65-F5344CB8AC3E}">
        <p14:creationId xmlns:p14="http://schemas.microsoft.com/office/powerpoint/2010/main" val="293589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2739B-2EC2-4DE8-994E-6640C1247B7A}"/>
              </a:ext>
            </a:extLst>
          </p:cNvPr>
          <p:cNvSpPr>
            <a:spLocks noGrp="1"/>
          </p:cNvSpPr>
          <p:nvPr>
            <p:ph type="title"/>
          </p:nvPr>
        </p:nvSpPr>
        <p:spPr/>
        <p:txBody>
          <a:bodyPr/>
          <a:lstStyle/>
          <a:p>
            <a:r>
              <a:rPr lang="en-US" dirty="0"/>
              <a:t>3. Design and evaluation of voice interface</a:t>
            </a:r>
          </a:p>
        </p:txBody>
      </p:sp>
      <p:sp>
        <p:nvSpPr>
          <p:cNvPr id="3" name="内容占位符 2">
            <a:extLst>
              <a:ext uri="{FF2B5EF4-FFF2-40B4-BE49-F238E27FC236}">
                <a16:creationId xmlns:a16="http://schemas.microsoft.com/office/drawing/2014/main" id="{32B20C14-CD38-4A94-9A09-472DC1065571}"/>
              </a:ext>
            </a:extLst>
          </p:cNvPr>
          <p:cNvSpPr>
            <a:spLocks noGrp="1"/>
          </p:cNvSpPr>
          <p:nvPr>
            <p:ph idx="1"/>
          </p:nvPr>
        </p:nvSpPr>
        <p:spPr>
          <a:xfrm>
            <a:off x="838200" y="1825624"/>
            <a:ext cx="10515600" cy="4805763"/>
          </a:xfrm>
        </p:spPr>
        <p:txBody>
          <a:bodyPr>
            <a:normAutofit/>
          </a:bodyPr>
          <a:lstStyle/>
          <a:p>
            <a:pPr marL="0" indent="0">
              <a:buNone/>
            </a:pPr>
            <a:r>
              <a:rPr lang="en-US" dirty="0"/>
              <a:t>Alerts generated by the system</a:t>
            </a:r>
          </a:p>
          <a:p>
            <a:pPr marL="0" indent="0">
              <a:buNone/>
            </a:pPr>
            <a:r>
              <a:rPr lang="en-US" sz="2400" dirty="0"/>
              <a:t>In this scenario, the aim was to observe how people react when the system interrupts them to warn them about security problems, appointments or birthdays.</a:t>
            </a:r>
          </a:p>
          <a:p>
            <a:pPr marL="0" indent="0">
              <a:buNone/>
            </a:pPr>
            <a:r>
              <a:rPr lang="en-US" sz="2400" dirty="0"/>
              <a:t>Regarding security, all seniors found good or very good that the system signals security issues.</a:t>
            </a:r>
          </a:p>
          <a:p>
            <a:pPr marL="0" indent="0">
              <a:buNone/>
            </a:pPr>
            <a:r>
              <a:rPr lang="en-US" sz="2400" dirty="0"/>
              <a:t>Regarding the appointment reminder, almost all seniors(6/8) did not like being informed by the system when they are having a conversation with interviewer.</a:t>
            </a:r>
          </a:p>
          <a:p>
            <a:pPr marL="0" indent="0">
              <a:buNone/>
            </a:pPr>
            <a:r>
              <a:rPr lang="en-US" sz="2400" dirty="0"/>
              <a:t>Regarding the suddenness of the interruption, almost all(7/8) seniors prefer that the system emits a short sound before it speaks. 5 of them said the sound must be different according to the alert.[1]</a:t>
            </a:r>
          </a:p>
        </p:txBody>
      </p:sp>
    </p:spTree>
    <p:extLst>
      <p:ext uri="{BB962C8B-B14F-4D97-AF65-F5344CB8AC3E}">
        <p14:creationId xmlns:p14="http://schemas.microsoft.com/office/powerpoint/2010/main" val="219605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9AEBC-3110-4919-BD11-E6709C8BB807}"/>
              </a:ext>
            </a:extLst>
          </p:cNvPr>
          <p:cNvSpPr>
            <a:spLocks noGrp="1"/>
          </p:cNvSpPr>
          <p:nvPr>
            <p:ph type="title"/>
          </p:nvPr>
        </p:nvSpPr>
        <p:spPr/>
        <p:txBody>
          <a:bodyPr/>
          <a:lstStyle/>
          <a:p>
            <a:r>
              <a:rPr lang="en-US" dirty="0"/>
              <a:t>3. Design and evaluation of voice interface</a:t>
            </a:r>
          </a:p>
        </p:txBody>
      </p:sp>
      <p:sp>
        <p:nvSpPr>
          <p:cNvPr id="3" name="内容占位符 2">
            <a:extLst>
              <a:ext uri="{FF2B5EF4-FFF2-40B4-BE49-F238E27FC236}">
                <a16:creationId xmlns:a16="http://schemas.microsoft.com/office/drawing/2014/main" id="{C022534C-0DE2-49C2-9A15-0FD1F7068A25}"/>
              </a:ext>
            </a:extLst>
          </p:cNvPr>
          <p:cNvSpPr>
            <a:spLocks noGrp="1"/>
          </p:cNvSpPr>
          <p:nvPr>
            <p:ph idx="1"/>
          </p:nvPr>
        </p:nvSpPr>
        <p:spPr/>
        <p:txBody>
          <a:bodyPr/>
          <a:lstStyle/>
          <a:p>
            <a:pPr marL="0" indent="0">
              <a:buNone/>
            </a:pPr>
            <a:r>
              <a:rPr lang="en-US" dirty="0"/>
              <a:t>Shared calendar</a:t>
            </a:r>
          </a:p>
          <a:p>
            <a:pPr marL="0" indent="0">
              <a:buNone/>
            </a:pPr>
            <a:r>
              <a:rPr lang="en-US" sz="2400" dirty="0"/>
              <a:t>In this scenario, the aim was to investigate what the older people would think about an agenda that would be visible on the television.</a:t>
            </a:r>
          </a:p>
          <a:p>
            <a:pPr marL="0" indent="0">
              <a:buNone/>
            </a:pPr>
            <a:r>
              <a:rPr lang="en-US" sz="2400" dirty="0"/>
              <a:t>Almost all the elderly thought that the calendar would not be helpful(2/8) or not helpful at all(5/8).</a:t>
            </a:r>
          </a:p>
          <a:p>
            <a:pPr marL="0" indent="0">
              <a:buNone/>
            </a:pPr>
            <a:r>
              <a:rPr lang="en-US" sz="2400" dirty="0"/>
              <a:t>Relatives also found this type of agenda unhelpful(2/7) or not helpful at all (4/7)</a:t>
            </a:r>
          </a:p>
          <a:p>
            <a:pPr marL="0" indent="0">
              <a:buNone/>
            </a:pPr>
            <a:r>
              <a:rPr lang="en-US" sz="2400" dirty="0"/>
              <a:t>They thought that the system should warn the elderly of a future appointment using a vocal message.[1]</a:t>
            </a:r>
          </a:p>
        </p:txBody>
      </p:sp>
    </p:spTree>
    <p:extLst>
      <p:ext uri="{BB962C8B-B14F-4D97-AF65-F5344CB8AC3E}">
        <p14:creationId xmlns:p14="http://schemas.microsoft.com/office/powerpoint/2010/main" val="108169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8E940A-AD32-4C71-9236-969591B240D7}"/>
              </a:ext>
            </a:extLst>
          </p:cNvPr>
          <p:cNvSpPr>
            <a:spLocks noGrp="1"/>
          </p:cNvSpPr>
          <p:nvPr>
            <p:ph type="title"/>
          </p:nvPr>
        </p:nvSpPr>
        <p:spPr/>
        <p:txBody>
          <a:bodyPr/>
          <a:lstStyle/>
          <a:p>
            <a:r>
              <a:rPr lang="en-US" dirty="0"/>
              <a:t>4. Overview and discussion</a:t>
            </a:r>
          </a:p>
        </p:txBody>
      </p:sp>
      <p:sp>
        <p:nvSpPr>
          <p:cNvPr id="3" name="内容占位符 2">
            <a:extLst>
              <a:ext uri="{FF2B5EF4-FFF2-40B4-BE49-F238E27FC236}">
                <a16:creationId xmlns:a16="http://schemas.microsoft.com/office/drawing/2014/main" id="{AE8D3C02-61CE-4090-B736-BB2DBE1DBC88}"/>
              </a:ext>
            </a:extLst>
          </p:cNvPr>
          <p:cNvSpPr>
            <a:spLocks noGrp="1"/>
          </p:cNvSpPr>
          <p:nvPr>
            <p:ph idx="1"/>
          </p:nvPr>
        </p:nvSpPr>
        <p:spPr/>
        <p:txBody>
          <a:bodyPr/>
          <a:lstStyle/>
          <a:p>
            <a:pPr marL="0" indent="0">
              <a:buNone/>
            </a:pPr>
            <a:r>
              <a:rPr lang="en-US" dirty="0"/>
              <a:t>Biases of the study</a:t>
            </a:r>
          </a:p>
          <a:p>
            <a:pPr marL="0" indent="0">
              <a:buNone/>
            </a:pPr>
            <a:r>
              <a:rPr lang="en-US" sz="2400" dirty="0"/>
              <a:t>The participants all came from the same area of France and the sample is quite small.</a:t>
            </a:r>
          </a:p>
          <a:p>
            <a:pPr marL="0" indent="0">
              <a:buNone/>
            </a:pPr>
            <a:r>
              <a:rPr lang="en-US" sz="2400" dirty="0"/>
              <a:t>The experiment was not done in real in-situ conditions and participants did not really ‘live’ with the system.</a:t>
            </a:r>
          </a:p>
          <a:p>
            <a:pPr marL="0" indent="0">
              <a:buNone/>
            </a:pPr>
            <a:r>
              <a:rPr lang="en-US" sz="2400" dirty="0"/>
              <a:t>This experiment was done in co-discovery, thus seniors were always accompanied by a relative. The seniors often rely on a close relative to make decisions when concerning their autonomy. The relatives tends to increase with the degree of dependence of the senior. But the experiment has clearly emphasized they two categories of people.[1]</a:t>
            </a:r>
          </a:p>
        </p:txBody>
      </p:sp>
    </p:spTree>
    <p:extLst>
      <p:ext uri="{BB962C8B-B14F-4D97-AF65-F5344CB8AC3E}">
        <p14:creationId xmlns:p14="http://schemas.microsoft.com/office/powerpoint/2010/main" val="393363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A9F032-3310-4A7F-8A05-6E04D7BC18BA}"/>
              </a:ext>
            </a:extLst>
          </p:cNvPr>
          <p:cNvSpPr>
            <a:spLocks noGrp="1"/>
          </p:cNvSpPr>
          <p:nvPr>
            <p:ph type="title"/>
          </p:nvPr>
        </p:nvSpPr>
        <p:spPr/>
        <p:txBody>
          <a:bodyPr/>
          <a:lstStyle/>
          <a:p>
            <a:r>
              <a:rPr lang="en-US" dirty="0"/>
              <a:t>4. Overview and discussion</a:t>
            </a:r>
          </a:p>
        </p:txBody>
      </p:sp>
      <p:sp>
        <p:nvSpPr>
          <p:cNvPr id="3" name="内容占位符 2">
            <a:extLst>
              <a:ext uri="{FF2B5EF4-FFF2-40B4-BE49-F238E27FC236}">
                <a16:creationId xmlns:a16="http://schemas.microsoft.com/office/drawing/2014/main" id="{DA186DB2-C7A8-4CE3-A8D3-A141DEE9E4BA}"/>
              </a:ext>
            </a:extLst>
          </p:cNvPr>
          <p:cNvSpPr>
            <a:spLocks noGrp="1"/>
          </p:cNvSpPr>
          <p:nvPr>
            <p:ph idx="1"/>
          </p:nvPr>
        </p:nvSpPr>
        <p:spPr/>
        <p:txBody>
          <a:bodyPr/>
          <a:lstStyle/>
          <a:p>
            <a:pPr marL="0" indent="0">
              <a:buNone/>
            </a:pPr>
            <a:r>
              <a:rPr lang="en-US" dirty="0"/>
              <a:t>Main feature appreciated by the participants</a:t>
            </a:r>
          </a:p>
          <a:p>
            <a:pPr marL="0" indent="0">
              <a:buNone/>
            </a:pPr>
            <a:r>
              <a:rPr lang="en-US" sz="2400" dirty="0"/>
              <a:t>Seniors preferred mostly the voice command for the blinds and light, the system interventions about safety issues and video-conferencing.</a:t>
            </a:r>
          </a:p>
          <a:p>
            <a:pPr marL="0" indent="0">
              <a:buNone/>
            </a:pPr>
            <a:r>
              <a:rPr lang="en-US" sz="2400" dirty="0"/>
              <a:t>Relatives mostly liked the voice command for the blinds and light, the system interventions about safety issues and video-conferencing.</a:t>
            </a:r>
          </a:p>
          <a:p>
            <a:pPr marL="0" indent="0">
              <a:buNone/>
            </a:pPr>
            <a:r>
              <a:rPr lang="en-US" sz="2400" dirty="0"/>
              <a:t>The voice command is the preferred feature of the system overall along with the interruptions about security issues.</a:t>
            </a:r>
          </a:p>
          <a:p>
            <a:pPr marL="0" indent="0">
              <a:buNone/>
            </a:pPr>
            <a:r>
              <a:rPr lang="en-US" sz="2400" dirty="0"/>
              <a:t>Key word form commands is highly accepted.[1]</a:t>
            </a:r>
          </a:p>
          <a:p>
            <a:pPr marL="0" indent="0">
              <a:buNone/>
            </a:pPr>
            <a:endParaRPr lang="en-US" dirty="0"/>
          </a:p>
        </p:txBody>
      </p:sp>
    </p:spTree>
    <p:extLst>
      <p:ext uri="{BB962C8B-B14F-4D97-AF65-F5344CB8AC3E}">
        <p14:creationId xmlns:p14="http://schemas.microsoft.com/office/powerpoint/2010/main" val="104719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BC7E5-C343-470D-A7A2-E262E8E9C509}"/>
              </a:ext>
            </a:extLst>
          </p:cNvPr>
          <p:cNvSpPr>
            <a:spLocks noGrp="1"/>
          </p:cNvSpPr>
          <p:nvPr>
            <p:ph type="title"/>
          </p:nvPr>
        </p:nvSpPr>
        <p:spPr/>
        <p:txBody>
          <a:bodyPr/>
          <a:lstStyle/>
          <a:p>
            <a:r>
              <a:rPr lang="en-US" dirty="0"/>
              <a:t>4. Overview and discussion</a:t>
            </a:r>
          </a:p>
        </p:txBody>
      </p:sp>
      <p:sp>
        <p:nvSpPr>
          <p:cNvPr id="3" name="内容占位符 2">
            <a:extLst>
              <a:ext uri="{FF2B5EF4-FFF2-40B4-BE49-F238E27FC236}">
                <a16:creationId xmlns:a16="http://schemas.microsoft.com/office/drawing/2014/main" id="{BE97F314-5C49-4C0B-9BEB-CE920896894F}"/>
              </a:ext>
            </a:extLst>
          </p:cNvPr>
          <p:cNvSpPr>
            <a:spLocks noGrp="1"/>
          </p:cNvSpPr>
          <p:nvPr>
            <p:ph idx="1"/>
          </p:nvPr>
        </p:nvSpPr>
        <p:spPr/>
        <p:txBody>
          <a:bodyPr>
            <a:normAutofit fontScale="92500" lnSpcReduction="10000"/>
          </a:bodyPr>
          <a:lstStyle/>
          <a:p>
            <a:pPr marL="0" indent="0">
              <a:buNone/>
            </a:pPr>
            <a:r>
              <a:rPr lang="en-US" sz="3000" dirty="0"/>
              <a:t>Main fears provoked by the system</a:t>
            </a:r>
          </a:p>
          <a:p>
            <a:pPr marL="0" indent="0">
              <a:buNone/>
            </a:pPr>
            <a:r>
              <a:rPr lang="en-US" sz="2600" dirty="0"/>
              <a:t>The main fear of the elderly and relatives is the system failure. If the system take over everything, the elderly may highly dependent on the system. So the failure might be critical to the elderly.</a:t>
            </a:r>
          </a:p>
          <a:p>
            <a:pPr marL="0" indent="0">
              <a:buNone/>
            </a:pPr>
            <a:r>
              <a:rPr lang="en-US" sz="2600" dirty="0"/>
              <a:t>Two of the elderly considered implementing microphones at home is a problem. They thought they don’t have freedom any more. But in contrast, All the seniors would refuse video cameras at home.</a:t>
            </a:r>
          </a:p>
          <a:p>
            <a:pPr marL="0" indent="0">
              <a:buNone/>
            </a:pPr>
            <a:r>
              <a:rPr lang="en-US" sz="2600" dirty="0"/>
              <a:t>Security is the main interest. If the system can be controlled by other people through phone call or just near the house. </a:t>
            </a:r>
          </a:p>
          <a:p>
            <a:pPr marL="0" indent="0">
              <a:buNone/>
            </a:pPr>
            <a:r>
              <a:rPr lang="en-US" sz="2600" dirty="0"/>
              <a:t>Privacy must be preserved. Some elderly were afraid of being recorded. Another potential infringement on privacy is the feeling of intrusion when the system suddenly interrupts the person to remind them of an appointment. </a:t>
            </a:r>
          </a:p>
        </p:txBody>
      </p:sp>
    </p:spTree>
    <p:extLst>
      <p:ext uri="{BB962C8B-B14F-4D97-AF65-F5344CB8AC3E}">
        <p14:creationId xmlns:p14="http://schemas.microsoft.com/office/powerpoint/2010/main" val="191490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4A435B6-834A-4C9D-994E-807B50C4758A}"/>
              </a:ext>
            </a:extLst>
          </p:cNvPr>
          <p:cNvSpPr txBox="1"/>
          <p:nvPr/>
        </p:nvSpPr>
        <p:spPr>
          <a:xfrm>
            <a:off x="1550504" y="1669775"/>
            <a:ext cx="4452731" cy="584775"/>
          </a:xfrm>
          <a:prstGeom prst="rect">
            <a:avLst/>
          </a:prstGeom>
          <a:noFill/>
        </p:spPr>
        <p:txBody>
          <a:bodyPr wrap="square" rtlCol="0">
            <a:spAutoFit/>
          </a:bodyPr>
          <a:lstStyle/>
          <a:p>
            <a:pPr marL="285750" indent="-285750">
              <a:buFont typeface="Wingdings" panose="05000000000000000000" pitchFamily="2" charset="2"/>
              <a:buChar char="v"/>
            </a:pPr>
            <a:r>
              <a:rPr lang="en-US" altLang="zh-CN" sz="3200" dirty="0"/>
              <a:t>Main paper</a:t>
            </a:r>
            <a:endParaRPr lang="en-US" sz="3200" dirty="0"/>
          </a:p>
        </p:txBody>
      </p:sp>
      <p:sp>
        <p:nvSpPr>
          <p:cNvPr id="5" name="文本框 4">
            <a:extLst>
              <a:ext uri="{FF2B5EF4-FFF2-40B4-BE49-F238E27FC236}">
                <a16:creationId xmlns:a16="http://schemas.microsoft.com/office/drawing/2014/main" id="{39C23D31-0EEF-41F4-B625-CB4B09F9B26B}"/>
              </a:ext>
            </a:extLst>
          </p:cNvPr>
          <p:cNvSpPr txBox="1"/>
          <p:nvPr/>
        </p:nvSpPr>
        <p:spPr>
          <a:xfrm>
            <a:off x="1852654" y="2289977"/>
            <a:ext cx="8484042" cy="923330"/>
          </a:xfrm>
          <a:prstGeom prst="rect">
            <a:avLst/>
          </a:prstGeom>
          <a:noFill/>
        </p:spPr>
        <p:txBody>
          <a:bodyPr wrap="square" rtlCol="0">
            <a:spAutoFit/>
          </a:bodyPr>
          <a:lstStyle/>
          <a:p>
            <a:r>
              <a:rPr lang="en-US" dirty="0" err="1"/>
              <a:t>Portet</a:t>
            </a:r>
            <a:r>
              <a:rPr lang="en-US" dirty="0"/>
              <a:t> F, </a:t>
            </a:r>
            <a:r>
              <a:rPr lang="en-US" dirty="0" err="1"/>
              <a:t>Vacher</a:t>
            </a:r>
            <a:r>
              <a:rPr lang="en-US" dirty="0"/>
              <a:t> M, </a:t>
            </a:r>
            <a:r>
              <a:rPr lang="en-US" dirty="0" err="1"/>
              <a:t>Golanski</a:t>
            </a:r>
            <a:r>
              <a:rPr lang="en-US" dirty="0"/>
              <a:t> C, Roux C, </a:t>
            </a:r>
            <a:r>
              <a:rPr lang="en-US" dirty="0" err="1"/>
              <a:t>Meillon</a:t>
            </a:r>
            <a:r>
              <a:rPr lang="en-US" dirty="0"/>
              <a:t> B(2013). Design and evaluation of a smart home voice interface for the elderly: acceptability and objection aspects. </a:t>
            </a:r>
            <a:r>
              <a:rPr lang="en-US" dirty="0" err="1"/>
              <a:t>Pers</a:t>
            </a:r>
            <a:r>
              <a:rPr lang="en-US" dirty="0"/>
              <a:t> </a:t>
            </a:r>
            <a:r>
              <a:rPr lang="en-US" dirty="0" err="1"/>
              <a:t>Ubiquit</a:t>
            </a:r>
            <a:r>
              <a:rPr lang="en-US" dirty="0"/>
              <a:t> </a:t>
            </a:r>
            <a:r>
              <a:rPr lang="en-US" dirty="0" err="1"/>
              <a:t>Comput</a:t>
            </a:r>
            <a:r>
              <a:rPr lang="en-US" dirty="0"/>
              <a:t>, 17:127-144</a:t>
            </a:r>
          </a:p>
        </p:txBody>
      </p:sp>
      <p:sp>
        <p:nvSpPr>
          <p:cNvPr id="6" name="文本框 5">
            <a:extLst>
              <a:ext uri="{FF2B5EF4-FFF2-40B4-BE49-F238E27FC236}">
                <a16:creationId xmlns:a16="http://schemas.microsoft.com/office/drawing/2014/main" id="{DC08719F-E06D-463B-9D74-7C00EB8E1C8F}"/>
              </a:ext>
            </a:extLst>
          </p:cNvPr>
          <p:cNvSpPr txBox="1"/>
          <p:nvPr/>
        </p:nvSpPr>
        <p:spPr>
          <a:xfrm>
            <a:off x="1550504" y="3746391"/>
            <a:ext cx="4452731" cy="584775"/>
          </a:xfrm>
          <a:prstGeom prst="rect">
            <a:avLst/>
          </a:prstGeom>
          <a:noFill/>
        </p:spPr>
        <p:txBody>
          <a:bodyPr wrap="square" rtlCol="0">
            <a:spAutoFit/>
          </a:bodyPr>
          <a:lstStyle/>
          <a:p>
            <a:pPr marL="285750" indent="-285750">
              <a:buFont typeface="Wingdings" panose="05000000000000000000" pitchFamily="2" charset="2"/>
              <a:buChar char="v"/>
            </a:pPr>
            <a:r>
              <a:rPr lang="en-US" altLang="zh-CN" sz="3200" dirty="0"/>
              <a:t>Sub paper</a:t>
            </a:r>
            <a:endParaRPr lang="en-US" sz="3200" dirty="0"/>
          </a:p>
        </p:txBody>
      </p:sp>
      <p:sp>
        <p:nvSpPr>
          <p:cNvPr id="7" name="文本框 6">
            <a:extLst>
              <a:ext uri="{FF2B5EF4-FFF2-40B4-BE49-F238E27FC236}">
                <a16:creationId xmlns:a16="http://schemas.microsoft.com/office/drawing/2014/main" id="{EDC75701-AC7C-478D-9C44-36C8E803C2C1}"/>
              </a:ext>
            </a:extLst>
          </p:cNvPr>
          <p:cNvSpPr txBox="1"/>
          <p:nvPr/>
        </p:nvSpPr>
        <p:spPr>
          <a:xfrm>
            <a:off x="1852654" y="4366593"/>
            <a:ext cx="8484042" cy="1200329"/>
          </a:xfrm>
          <a:prstGeom prst="rect">
            <a:avLst/>
          </a:prstGeom>
          <a:noFill/>
        </p:spPr>
        <p:txBody>
          <a:bodyPr wrap="square" rtlCol="0">
            <a:spAutoFit/>
          </a:bodyPr>
          <a:lstStyle/>
          <a:p>
            <a:r>
              <a:rPr lang="en-US" dirty="0" err="1"/>
              <a:t>Vacher</a:t>
            </a:r>
            <a:r>
              <a:rPr lang="en-US" dirty="0"/>
              <a:t> M, </a:t>
            </a:r>
            <a:r>
              <a:rPr lang="en-US" dirty="0" err="1"/>
              <a:t>Istrate</a:t>
            </a:r>
            <a:r>
              <a:rPr lang="en-US" dirty="0"/>
              <a:t> D, </a:t>
            </a:r>
            <a:r>
              <a:rPr lang="en-US" dirty="0" err="1"/>
              <a:t>Portet</a:t>
            </a:r>
            <a:r>
              <a:rPr lang="en-US" dirty="0"/>
              <a:t> F, </a:t>
            </a:r>
            <a:r>
              <a:rPr lang="en-US" dirty="0" err="1"/>
              <a:t>Joubert</a:t>
            </a:r>
            <a:r>
              <a:rPr lang="en-US" dirty="0"/>
              <a:t> T, Chevalier T, </a:t>
            </a:r>
            <a:r>
              <a:rPr lang="en-US" dirty="0" err="1"/>
              <a:t>Smidtas</a:t>
            </a:r>
            <a:r>
              <a:rPr lang="en-US" dirty="0"/>
              <a:t> S, </a:t>
            </a:r>
            <a:r>
              <a:rPr lang="en-US" dirty="0" err="1"/>
              <a:t>Meillon</a:t>
            </a:r>
            <a:r>
              <a:rPr lang="en-US" dirty="0"/>
              <a:t> B, </a:t>
            </a:r>
            <a:r>
              <a:rPr lang="en-US" dirty="0" err="1"/>
              <a:t>Lecouteux</a:t>
            </a:r>
            <a:r>
              <a:rPr lang="en-US" dirty="0"/>
              <a:t> B, </a:t>
            </a:r>
            <a:r>
              <a:rPr lang="en-US" dirty="0" err="1"/>
              <a:t>Sehili</a:t>
            </a:r>
            <a:r>
              <a:rPr lang="en-US" dirty="0"/>
              <a:t> M, </a:t>
            </a:r>
            <a:r>
              <a:rPr lang="en-US" dirty="0" err="1"/>
              <a:t>Chahuara</a:t>
            </a:r>
            <a:r>
              <a:rPr lang="en-US" dirty="0"/>
              <a:t> P, </a:t>
            </a:r>
            <a:r>
              <a:rPr lang="en-US" dirty="0" err="1"/>
              <a:t>Mniard</a:t>
            </a:r>
            <a:r>
              <a:rPr lang="en-US" dirty="0"/>
              <a:t> S (2011) The sweet-home project: audio technology in smart homes to improve well-being and reliance. In: 33rd Annual international conference of the IEEE engineering in medicine and biology society (EMBC’11), p. 4</a:t>
            </a:r>
          </a:p>
        </p:txBody>
      </p:sp>
    </p:spTree>
    <p:extLst>
      <p:ext uri="{BB962C8B-B14F-4D97-AF65-F5344CB8AC3E}">
        <p14:creationId xmlns:p14="http://schemas.microsoft.com/office/powerpoint/2010/main" val="303873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6D4EF0-7841-43D2-A303-AE80BF56D118}"/>
              </a:ext>
            </a:extLst>
          </p:cNvPr>
          <p:cNvSpPr>
            <a:spLocks noGrp="1"/>
          </p:cNvSpPr>
          <p:nvPr>
            <p:ph type="title"/>
          </p:nvPr>
        </p:nvSpPr>
        <p:spPr>
          <a:xfrm>
            <a:off x="3827889" y="2766218"/>
            <a:ext cx="4121303" cy="1325563"/>
          </a:xfrm>
        </p:spPr>
        <p:txBody>
          <a:bodyPr/>
          <a:lstStyle/>
          <a:p>
            <a:r>
              <a:rPr lang="en-US" dirty="0"/>
              <a:t>Any questions?</a:t>
            </a:r>
          </a:p>
        </p:txBody>
      </p:sp>
    </p:spTree>
    <p:extLst>
      <p:ext uri="{BB962C8B-B14F-4D97-AF65-F5344CB8AC3E}">
        <p14:creationId xmlns:p14="http://schemas.microsoft.com/office/powerpoint/2010/main" val="234333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A444CD-5B56-4B85-AA84-3583F9E01692}"/>
              </a:ext>
            </a:extLst>
          </p:cNvPr>
          <p:cNvSpPr>
            <a:spLocks noGrp="1"/>
          </p:cNvSpPr>
          <p:nvPr>
            <p:ph type="title"/>
          </p:nvPr>
        </p:nvSpPr>
        <p:spPr/>
        <p:txBody>
          <a:bodyPr/>
          <a:lstStyle/>
          <a:p>
            <a:r>
              <a:rPr lang="en-US" dirty="0"/>
              <a:t>References</a:t>
            </a:r>
          </a:p>
        </p:txBody>
      </p:sp>
      <p:sp>
        <p:nvSpPr>
          <p:cNvPr id="3" name="内容占位符 2">
            <a:extLst>
              <a:ext uri="{FF2B5EF4-FFF2-40B4-BE49-F238E27FC236}">
                <a16:creationId xmlns:a16="http://schemas.microsoft.com/office/drawing/2014/main" id="{4A7E7A3A-3091-41E0-BDDD-BA6A55102313}"/>
              </a:ext>
            </a:extLst>
          </p:cNvPr>
          <p:cNvSpPr>
            <a:spLocks noGrp="1"/>
          </p:cNvSpPr>
          <p:nvPr>
            <p:ph idx="1"/>
          </p:nvPr>
        </p:nvSpPr>
        <p:spPr/>
        <p:txBody>
          <a:bodyPr>
            <a:normAutofit/>
          </a:bodyPr>
          <a:lstStyle/>
          <a:p>
            <a:pPr marL="0" indent="0">
              <a:buNone/>
            </a:pPr>
            <a:r>
              <a:rPr lang="en-US" sz="1800" dirty="0"/>
              <a:t>[1] </a:t>
            </a:r>
            <a:r>
              <a:rPr lang="en-US" sz="1800" dirty="0" err="1"/>
              <a:t>Portet</a:t>
            </a:r>
            <a:r>
              <a:rPr lang="en-US" sz="1800" dirty="0"/>
              <a:t> F, </a:t>
            </a:r>
            <a:r>
              <a:rPr lang="en-US" sz="1800" dirty="0" err="1"/>
              <a:t>Vacher</a:t>
            </a:r>
            <a:r>
              <a:rPr lang="en-US" sz="1800" dirty="0"/>
              <a:t> M, </a:t>
            </a:r>
            <a:r>
              <a:rPr lang="en-US" sz="1800" dirty="0" err="1"/>
              <a:t>Golanski</a:t>
            </a:r>
            <a:r>
              <a:rPr lang="en-US" sz="1800" dirty="0"/>
              <a:t> C, Roux C, </a:t>
            </a:r>
            <a:r>
              <a:rPr lang="en-US" sz="1800" dirty="0" err="1"/>
              <a:t>Meillon</a:t>
            </a:r>
            <a:r>
              <a:rPr lang="en-US" sz="1800" dirty="0"/>
              <a:t> B(2013). Design and evaluation of a smart home voice interface for the elderly: acceptability and objection aspects. </a:t>
            </a:r>
            <a:r>
              <a:rPr lang="en-US" sz="1800" dirty="0" err="1"/>
              <a:t>Pers</a:t>
            </a:r>
            <a:r>
              <a:rPr lang="en-US" sz="1800" dirty="0"/>
              <a:t> </a:t>
            </a:r>
            <a:r>
              <a:rPr lang="en-US" sz="1800" dirty="0" err="1"/>
              <a:t>Ubiquit</a:t>
            </a:r>
            <a:r>
              <a:rPr lang="en-US" sz="1800" dirty="0"/>
              <a:t> </a:t>
            </a:r>
            <a:r>
              <a:rPr lang="en-US" sz="1800" dirty="0" err="1"/>
              <a:t>Comput</a:t>
            </a:r>
            <a:r>
              <a:rPr lang="en-US" sz="1800" dirty="0"/>
              <a:t>, 17:127-144</a:t>
            </a:r>
          </a:p>
          <a:p>
            <a:pPr marL="0" indent="0">
              <a:buNone/>
            </a:pPr>
            <a:r>
              <a:rPr lang="en-US" sz="1800" dirty="0"/>
              <a:t>https://dl.acm.org/citation.cfm?id=2424740</a:t>
            </a:r>
          </a:p>
          <a:p>
            <a:pPr marL="0" indent="0">
              <a:buNone/>
            </a:pPr>
            <a:r>
              <a:rPr lang="en-US" sz="1800" dirty="0"/>
              <a:t>[2] </a:t>
            </a:r>
            <a:r>
              <a:rPr lang="en-US" sz="1800" dirty="0" err="1"/>
              <a:t>Vacher</a:t>
            </a:r>
            <a:r>
              <a:rPr lang="en-US" sz="1800" dirty="0"/>
              <a:t> M, </a:t>
            </a:r>
            <a:r>
              <a:rPr lang="en-US" sz="1800" dirty="0" err="1"/>
              <a:t>Istrate</a:t>
            </a:r>
            <a:r>
              <a:rPr lang="en-US" sz="1800" dirty="0"/>
              <a:t> D, </a:t>
            </a:r>
            <a:r>
              <a:rPr lang="en-US" sz="1800" dirty="0" err="1"/>
              <a:t>Portet</a:t>
            </a:r>
            <a:r>
              <a:rPr lang="en-US" sz="1800" dirty="0"/>
              <a:t> F, </a:t>
            </a:r>
            <a:r>
              <a:rPr lang="en-US" sz="1800" dirty="0" err="1"/>
              <a:t>Joubert</a:t>
            </a:r>
            <a:r>
              <a:rPr lang="en-US" sz="1800" dirty="0"/>
              <a:t> T, Chevalier T, </a:t>
            </a:r>
            <a:r>
              <a:rPr lang="en-US" sz="1800" dirty="0" err="1"/>
              <a:t>Smidtas</a:t>
            </a:r>
            <a:r>
              <a:rPr lang="en-US" sz="1800" dirty="0"/>
              <a:t> S, </a:t>
            </a:r>
            <a:r>
              <a:rPr lang="en-US" sz="1800" dirty="0" err="1"/>
              <a:t>Meillon</a:t>
            </a:r>
            <a:r>
              <a:rPr lang="en-US" sz="1800" dirty="0"/>
              <a:t> B, </a:t>
            </a:r>
            <a:r>
              <a:rPr lang="en-US" sz="1800" dirty="0" err="1"/>
              <a:t>Lecouteux</a:t>
            </a:r>
            <a:r>
              <a:rPr lang="en-US" sz="1800" dirty="0"/>
              <a:t> B, </a:t>
            </a:r>
            <a:r>
              <a:rPr lang="en-US" sz="1800" dirty="0" err="1"/>
              <a:t>Sehili</a:t>
            </a:r>
            <a:r>
              <a:rPr lang="en-US" sz="1800" dirty="0"/>
              <a:t> M, </a:t>
            </a:r>
            <a:r>
              <a:rPr lang="en-US" sz="1800" dirty="0" err="1"/>
              <a:t>Chahuara</a:t>
            </a:r>
            <a:r>
              <a:rPr lang="en-US" sz="1800" dirty="0"/>
              <a:t> P, </a:t>
            </a:r>
            <a:r>
              <a:rPr lang="en-US" sz="1800" dirty="0" err="1"/>
              <a:t>Mniard</a:t>
            </a:r>
            <a:r>
              <a:rPr lang="en-US" sz="1800" dirty="0"/>
              <a:t> S (2011) The sweet-home project: audio technology in smart homes to improve well-being and reliance. In: 33rd Annual international conference of the IEEE engineering in medicine and biology society (EMBC’11), p. 4</a:t>
            </a:r>
          </a:p>
          <a:p>
            <a:pPr marL="0" indent="0">
              <a:buNone/>
            </a:pPr>
            <a:r>
              <a:rPr lang="en-US" sz="1800" dirty="0">
                <a:hlinkClick r:id="rId2"/>
              </a:rPr>
              <a:t>http://www-clips.imag.fr/geod/User/francois.portet/publications/embc_getalp_esigetel.pdf</a:t>
            </a:r>
            <a:endParaRPr lang="en-US" sz="1800" dirty="0"/>
          </a:p>
          <a:p>
            <a:pPr marL="0" indent="0">
              <a:buNone/>
            </a:pPr>
            <a:r>
              <a:rPr lang="en-US" sz="1800" dirty="0"/>
              <a:t>[3] World Health Organization web page </a:t>
            </a:r>
            <a:r>
              <a:rPr lang="en-US" sz="1800" dirty="0">
                <a:hlinkClick r:id="rId3"/>
              </a:rPr>
              <a:t>http://www.who.int/mediacentre/factsheets/fs404/en/</a:t>
            </a:r>
            <a:endParaRPr lang="en-US" sz="1800" dirty="0"/>
          </a:p>
          <a:p>
            <a:pPr marL="0" indent="0">
              <a:buNone/>
            </a:pPr>
            <a:r>
              <a:rPr lang="en-US" sz="1800" dirty="0"/>
              <a:t>[4] Augusto JC (2009) Past, present and future of ambient intelligence and smart environments. In: ICAART, pp 11–18</a:t>
            </a:r>
          </a:p>
        </p:txBody>
      </p:sp>
    </p:spTree>
    <p:extLst>
      <p:ext uri="{BB962C8B-B14F-4D97-AF65-F5344CB8AC3E}">
        <p14:creationId xmlns:p14="http://schemas.microsoft.com/office/powerpoint/2010/main" val="16665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509BD-B3BC-4D3D-8174-23946831D637}"/>
              </a:ext>
            </a:extLst>
          </p:cNvPr>
          <p:cNvSpPr>
            <a:spLocks noGrp="1"/>
          </p:cNvSpPr>
          <p:nvPr>
            <p:ph type="title"/>
          </p:nvPr>
        </p:nvSpPr>
        <p:spPr>
          <a:xfrm>
            <a:off x="2249804" y="1689028"/>
            <a:ext cx="3430805" cy="1325563"/>
          </a:xfrm>
        </p:spPr>
        <p:txBody>
          <a:bodyPr/>
          <a:lstStyle/>
          <a:p>
            <a:r>
              <a:rPr lang="en-US" dirty="0"/>
              <a:t>Contents</a:t>
            </a:r>
          </a:p>
        </p:txBody>
      </p:sp>
      <p:sp>
        <p:nvSpPr>
          <p:cNvPr id="3" name="内容占位符 2">
            <a:extLst>
              <a:ext uri="{FF2B5EF4-FFF2-40B4-BE49-F238E27FC236}">
                <a16:creationId xmlns:a16="http://schemas.microsoft.com/office/drawing/2014/main" id="{005AB2F2-A3F2-4A84-A9FA-37EFC23B9065}"/>
              </a:ext>
            </a:extLst>
          </p:cNvPr>
          <p:cNvSpPr>
            <a:spLocks noGrp="1"/>
          </p:cNvSpPr>
          <p:nvPr>
            <p:ph idx="1"/>
          </p:nvPr>
        </p:nvSpPr>
        <p:spPr>
          <a:xfrm>
            <a:off x="2961760" y="2917487"/>
            <a:ext cx="6708222" cy="2504177"/>
          </a:xfrm>
        </p:spPr>
        <p:txBody>
          <a:bodyPr/>
          <a:lstStyle/>
          <a:p>
            <a:pPr marL="514350" indent="-514350">
              <a:buFont typeface="+mj-lt"/>
              <a:buAutoNum type="arabicPeriod"/>
            </a:pPr>
            <a:r>
              <a:rPr lang="en-US" dirty="0"/>
              <a:t>Background</a:t>
            </a:r>
          </a:p>
          <a:p>
            <a:pPr marL="514350" indent="-514350">
              <a:buFont typeface="+mj-lt"/>
              <a:buAutoNum type="arabicPeriod"/>
            </a:pPr>
            <a:r>
              <a:rPr lang="en-US" dirty="0"/>
              <a:t>Introduction to Sweet-Home Project</a:t>
            </a:r>
          </a:p>
          <a:p>
            <a:pPr marL="514350" indent="-514350">
              <a:buFont typeface="+mj-lt"/>
              <a:buAutoNum type="arabicPeriod"/>
            </a:pPr>
            <a:r>
              <a:rPr lang="en-US" dirty="0"/>
              <a:t>Design and evaluation of voice interface</a:t>
            </a:r>
          </a:p>
          <a:p>
            <a:pPr marL="514350" indent="-514350">
              <a:buFont typeface="+mj-lt"/>
              <a:buAutoNum type="arabicPeriod"/>
            </a:pPr>
            <a:r>
              <a:rPr lang="en-US" dirty="0"/>
              <a:t>Overview and discussion</a:t>
            </a:r>
          </a:p>
        </p:txBody>
      </p:sp>
    </p:spTree>
    <p:extLst>
      <p:ext uri="{BB962C8B-B14F-4D97-AF65-F5344CB8AC3E}">
        <p14:creationId xmlns:p14="http://schemas.microsoft.com/office/powerpoint/2010/main" val="287894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82040E-D9BF-4513-AF84-6FB1B01E5962}"/>
              </a:ext>
            </a:extLst>
          </p:cNvPr>
          <p:cNvSpPr>
            <a:spLocks noGrp="1"/>
          </p:cNvSpPr>
          <p:nvPr>
            <p:ph type="title"/>
          </p:nvPr>
        </p:nvSpPr>
        <p:spPr/>
        <p:txBody>
          <a:bodyPr/>
          <a:lstStyle/>
          <a:p>
            <a:r>
              <a:rPr lang="en-US" dirty="0"/>
              <a:t>1. Background</a:t>
            </a:r>
          </a:p>
        </p:txBody>
      </p:sp>
      <p:sp>
        <p:nvSpPr>
          <p:cNvPr id="3" name="内容占位符 2">
            <a:extLst>
              <a:ext uri="{FF2B5EF4-FFF2-40B4-BE49-F238E27FC236}">
                <a16:creationId xmlns:a16="http://schemas.microsoft.com/office/drawing/2014/main" id="{2F073B37-F43E-430B-82C5-1021D6D4FECA}"/>
              </a:ext>
            </a:extLst>
          </p:cNvPr>
          <p:cNvSpPr>
            <a:spLocks noGrp="1"/>
          </p:cNvSpPr>
          <p:nvPr>
            <p:ph idx="1"/>
          </p:nvPr>
        </p:nvSpPr>
        <p:spPr/>
        <p:txBody>
          <a:bodyPr/>
          <a:lstStyle/>
          <a:p>
            <a:pPr marL="0" indent="0">
              <a:buNone/>
            </a:pPr>
            <a:r>
              <a:rPr lang="en-US" dirty="0"/>
              <a:t>According to the World Health Organization (WHO), the number of people aged 60 and over will reach 2 billion by 2050[3]!!</a:t>
            </a:r>
          </a:p>
        </p:txBody>
      </p:sp>
      <p:pic>
        <p:nvPicPr>
          <p:cNvPr id="5" name="图片 4">
            <a:extLst>
              <a:ext uri="{FF2B5EF4-FFF2-40B4-BE49-F238E27FC236}">
                <a16:creationId xmlns:a16="http://schemas.microsoft.com/office/drawing/2014/main" id="{4A7E6EA9-CA49-41CF-8E07-8327D4392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219" y="2668444"/>
            <a:ext cx="5979561" cy="3994347"/>
          </a:xfrm>
          <a:prstGeom prst="rect">
            <a:avLst/>
          </a:prstGeom>
        </p:spPr>
      </p:pic>
    </p:spTree>
    <p:extLst>
      <p:ext uri="{BB962C8B-B14F-4D97-AF65-F5344CB8AC3E}">
        <p14:creationId xmlns:p14="http://schemas.microsoft.com/office/powerpoint/2010/main" val="256713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FF745B-5429-477E-84B4-DB9019ADF020}"/>
              </a:ext>
            </a:extLst>
          </p:cNvPr>
          <p:cNvSpPr>
            <a:spLocks noGrp="1"/>
          </p:cNvSpPr>
          <p:nvPr>
            <p:ph type="title"/>
          </p:nvPr>
        </p:nvSpPr>
        <p:spPr/>
        <p:txBody>
          <a:bodyPr/>
          <a:lstStyle/>
          <a:p>
            <a:r>
              <a:rPr lang="en-US" dirty="0"/>
              <a:t>1. Background</a:t>
            </a:r>
          </a:p>
        </p:txBody>
      </p:sp>
      <p:pic>
        <p:nvPicPr>
          <p:cNvPr id="5" name="图片 4">
            <a:extLst>
              <a:ext uri="{FF2B5EF4-FFF2-40B4-BE49-F238E27FC236}">
                <a16:creationId xmlns:a16="http://schemas.microsoft.com/office/drawing/2014/main" id="{FFAECC8A-B3A9-4475-8A6B-4B40F7914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79" y="1690688"/>
            <a:ext cx="4752704" cy="3364023"/>
          </a:xfrm>
          <a:prstGeom prst="rect">
            <a:avLst/>
          </a:prstGeom>
        </p:spPr>
      </p:pic>
      <p:sp>
        <p:nvSpPr>
          <p:cNvPr id="6" name="文本框 5">
            <a:extLst>
              <a:ext uri="{FF2B5EF4-FFF2-40B4-BE49-F238E27FC236}">
                <a16:creationId xmlns:a16="http://schemas.microsoft.com/office/drawing/2014/main" id="{E77BFE38-60E9-41DC-8AEF-36ABF0CB7126}"/>
              </a:ext>
            </a:extLst>
          </p:cNvPr>
          <p:cNvSpPr txBox="1"/>
          <p:nvPr/>
        </p:nvSpPr>
        <p:spPr>
          <a:xfrm>
            <a:off x="5804452" y="2536447"/>
            <a:ext cx="587601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It is physically intangible</a:t>
            </a:r>
          </a:p>
          <a:p>
            <a:pPr marL="285750" indent="-285750">
              <a:buFont typeface="Arial" panose="020B0604020202020204" pitchFamily="34" charset="0"/>
              <a:buChar char="•"/>
            </a:pPr>
            <a:r>
              <a:rPr lang="en-US" sz="2400" dirty="0"/>
              <a:t>It doesn’t force the user to be physically at a particular place to operate</a:t>
            </a:r>
          </a:p>
          <a:p>
            <a:pPr marL="285750" indent="-285750">
              <a:buFont typeface="Arial" panose="020B0604020202020204" pitchFamily="34" charset="0"/>
              <a:buChar char="•"/>
            </a:pPr>
            <a:r>
              <a:rPr lang="en-US" sz="2400" dirty="0"/>
              <a:t>It provides interaction using natural language</a:t>
            </a:r>
          </a:p>
          <a:p>
            <a:pPr marL="285750" indent="-285750">
              <a:buFont typeface="Arial" panose="020B0604020202020204" pitchFamily="34" charset="0"/>
              <a:buChar char="•"/>
            </a:pPr>
            <a:r>
              <a:rPr lang="en-US" sz="2400" dirty="0"/>
              <a:t>It can capture sounds of everyday life[2]</a:t>
            </a:r>
          </a:p>
        </p:txBody>
      </p:sp>
      <p:sp>
        <p:nvSpPr>
          <p:cNvPr id="7" name="文本框 6">
            <a:extLst>
              <a:ext uri="{FF2B5EF4-FFF2-40B4-BE49-F238E27FC236}">
                <a16:creationId xmlns:a16="http://schemas.microsoft.com/office/drawing/2014/main" id="{05D8B33D-0075-4862-BBEF-734816F4CCA4}"/>
              </a:ext>
            </a:extLst>
          </p:cNvPr>
          <p:cNvSpPr txBox="1"/>
          <p:nvPr/>
        </p:nvSpPr>
        <p:spPr>
          <a:xfrm>
            <a:off x="5804452" y="1690688"/>
            <a:ext cx="4752704" cy="584775"/>
          </a:xfrm>
          <a:prstGeom prst="rect">
            <a:avLst/>
          </a:prstGeom>
          <a:noFill/>
        </p:spPr>
        <p:txBody>
          <a:bodyPr wrap="square" rtlCol="0">
            <a:spAutoFit/>
          </a:bodyPr>
          <a:lstStyle/>
          <a:p>
            <a:r>
              <a:rPr lang="en-US" sz="3200" dirty="0"/>
              <a:t>Why voice interface?</a:t>
            </a:r>
          </a:p>
        </p:txBody>
      </p:sp>
    </p:spTree>
    <p:extLst>
      <p:ext uri="{BB962C8B-B14F-4D97-AF65-F5344CB8AC3E}">
        <p14:creationId xmlns:p14="http://schemas.microsoft.com/office/powerpoint/2010/main" val="271515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CA225-300C-4F47-960B-EC44091A84E3}"/>
              </a:ext>
            </a:extLst>
          </p:cNvPr>
          <p:cNvSpPr>
            <a:spLocks noGrp="1"/>
          </p:cNvSpPr>
          <p:nvPr>
            <p:ph type="title"/>
          </p:nvPr>
        </p:nvSpPr>
        <p:spPr/>
        <p:txBody>
          <a:bodyPr/>
          <a:lstStyle/>
          <a:p>
            <a:r>
              <a:rPr lang="en-US" dirty="0"/>
              <a:t>2. Introduction to Sweet-Home Project</a:t>
            </a:r>
          </a:p>
        </p:txBody>
      </p:sp>
      <p:sp>
        <p:nvSpPr>
          <p:cNvPr id="3" name="内容占位符 2">
            <a:extLst>
              <a:ext uri="{FF2B5EF4-FFF2-40B4-BE49-F238E27FC236}">
                <a16:creationId xmlns:a16="http://schemas.microsoft.com/office/drawing/2014/main" id="{16A226DE-35DA-4DA3-8892-316A8DBD4EAF}"/>
              </a:ext>
            </a:extLst>
          </p:cNvPr>
          <p:cNvSpPr>
            <a:spLocks noGrp="1"/>
          </p:cNvSpPr>
          <p:nvPr>
            <p:ph idx="1"/>
          </p:nvPr>
        </p:nvSpPr>
        <p:spPr/>
        <p:txBody>
          <a:bodyPr>
            <a:normAutofit/>
          </a:bodyPr>
          <a:lstStyle/>
          <a:p>
            <a:pPr marL="0" indent="0">
              <a:buNone/>
            </a:pPr>
            <a:r>
              <a:rPr lang="en-US" sz="2000" dirty="0"/>
              <a:t>The SWEET-HOME project is a French national supported research project aiming at designing a new smart home system based on audio technology focusing on three main aspects: </a:t>
            </a:r>
          </a:p>
          <a:p>
            <a:r>
              <a:rPr lang="en-US" sz="2000" dirty="0"/>
              <a:t>to provide assistance via natural man-machine interaction</a:t>
            </a:r>
          </a:p>
          <a:p>
            <a:r>
              <a:rPr lang="en-US" sz="2000" dirty="0"/>
              <a:t>to ease social inclusion </a:t>
            </a:r>
          </a:p>
          <a:p>
            <a:r>
              <a:rPr lang="en-US" sz="2000" dirty="0"/>
              <a:t>to provide security reassurance by detecting situations of distress[2]</a:t>
            </a:r>
          </a:p>
        </p:txBody>
      </p:sp>
      <p:pic>
        <p:nvPicPr>
          <p:cNvPr id="4" name="图片 3">
            <a:extLst>
              <a:ext uri="{FF2B5EF4-FFF2-40B4-BE49-F238E27FC236}">
                <a16:creationId xmlns:a16="http://schemas.microsoft.com/office/drawing/2014/main" id="{89CAC6A0-72CF-4D96-B18C-32D99780B0C7}"/>
              </a:ext>
            </a:extLst>
          </p:cNvPr>
          <p:cNvPicPr>
            <a:picLocks noChangeAspect="1"/>
          </p:cNvPicPr>
          <p:nvPr/>
        </p:nvPicPr>
        <p:blipFill>
          <a:blip r:embed="rId2"/>
          <a:stretch>
            <a:fillRect/>
          </a:stretch>
        </p:blipFill>
        <p:spPr>
          <a:xfrm>
            <a:off x="2775542" y="3823235"/>
            <a:ext cx="6640916" cy="2876372"/>
          </a:xfrm>
          <a:prstGeom prst="rect">
            <a:avLst/>
          </a:prstGeom>
        </p:spPr>
      </p:pic>
    </p:spTree>
    <p:extLst>
      <p:ext uri="{BB962C8B-B14F-4D97-AF65-F5344CB8AC3E}">
        <p14:creationId xmlns:p14="http://schemas.microsoft.com/office/powerpoint/2010/main" val="15221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37039-7422-4758-8EC4-1D7AE92E25F7}"/>
              </a:ext>
            </a:extLst>
          </p:cNvPr>
          <p:cNvSpPr>
            <a:spLocks noGrp="1"/>
          </p:cNvSpPr>
          <p:nvPr>
            <p:ph type="title"/>
          </p:nvPr>
        </p:nvSpPr>
        <p:spPr/>
        <p:txBody>
          <a:bodyPr/>
          <a:lstStyle/>
          <a:p>
            <a:r>
              <a:rPr lang="en-US" dirty="0"/>
              <a:t>2. Introduction to Sweet-Home Project</a:t>
            </a:r>
          </a:p>
        </p:txBody>
      </p:sp>
      <p:pic>
        <p:nvPicPr>
          <p:cNvPr id="4" name="内容占位符 3">
            <a:extLst>
              <a:ext uri="{FF2B5EF4-FFF2-40B4-BE49-F238E27FC236}">
                <a16:creationId xmlns:a16="http://schemas.microsoft.com/office/drawing/2014/main" id="{58BCF02F-FFA9-4A37-991C-DA6C77880D60}"/>
              </a:ext>
            </a:extLst>
          </p:cNvPr>
          <p:cNvPicPr>
            <a:picLocks noGrp="1" noChangeAspect="1"/>
          </p:cNvPicPr>
          <p:nvPr>
            <p:ph idx="1"/>
          </p:nvPr>
        </p:nvPicPr>
        <p:blipFill>
          <a:blip r:embed="rId2"/>
          <a:stretch>
            <a:fillRect/>
          </a:stretch>
        </p:blipFill>
        <p:spPr>
          <a:xfrm>
            <a:off x="536051" y="1841763"/>
            <a:ext cx="5067245" cy="4461059"/>
          </a:xfrm>
          <a:prstGeom prst="rect">
            <a:avLst/>
          </a:prstGeom>
        </p:spPr>
      </p:pic>
      <p:sp>
        <p:nvSpPr>
          <p:cNvPr id="5" name="文本框 4">
            <a:extLst>
              <a:ext uri="{FF2B5EF4-FFF2-40B4-BE49-F238E27FC236}">
                <a16:creationId xmlns:a16="http://schemas.microsoft.com/office/drawing/2014/main" id="{D490A3D3-EDDE-43D9-97EB-1C43F6FE7478}"/>
              </a:ext>
            </a:extLst>
          </p:cNvPr>
          <p:cNvSpPr txBox="1"/>
          <p:nvPr/>
        </p:nvSpPr>
        <p:spPr>
          <a:xfrm>
            <a:off x="6096000" y="3246437"/>
            <a:ext cx="4499776" cy="1200329"/>
          </a:xfrm>
          <a:prstGeom prst="rect">
            <a:avLst/>
          </a:prstGeom>
          <a:noFill/>
        </p:spPr>
        <p:txBody>
          <a:bodyPr wrap="square" rtlCol="0">
            <a:spAutoFit/>
          </a:bodyPr>
          <a:lstStyle/>
          <a:p>
            <a:r>
              <a:rPr lang="en-US" dirty="0"/>
              <a:t>The KNX bus system (</a:t>
            </a:r>
            <a:r>
              <a:rPr lang="en-US" dirty="0" err="1"/>
              <a:t>KoNneX</a:t>
            </a:r>
            <a:r>
              <a:rPr lang="en-US" dirty="0"/>
              <a:t>), a worldwide ISO standard (ISO/IEC 14543) for home and building control has been chosen as main communication bus.</a:t>
            </a:r>
          </a:p>
        </p:txBody>
      </p:sp>
    </p:spTree>
    <p:extLst>
      <p:ext uri="{BB962C8B-B14F-4D97-AF65-F5344CB8AC3E}">
        <p14:creationId xmlns:p14="http://schemas.microsoft.com/office/powerpoint/2010/main" val="401237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17103-463E-4124-91E9-36650611691A}"/>
              </a:ext>
            </a:extLst>
          </p:cNvPr>
          <p:cNvSpPr>
            <a:spLocks noGrp="1"/>
          </p:cNvSpPr>
          <p:nvPr>
            <p:ph type="title"/>
          </p:nvPr>
        </p:nvSpPr>
        <p:spPr/>
        <p:txBody>
          <a:bodyPr/>
          <a:lstStyle/>
          <a:p>
            <a:r>
              <a:rPr lang="en-US" dirty="0"/>
              <a:t>2. Introduction to Sweet-Home Project</a:t>
            </a:r>
          </a:p>
        </p:txBody>
      </p:sp>
      <p:sp>
        <p:nvSpPr>
          <p:cNvPr id="3" name="内容占位符 2">
            <a:extLst>
              <a:ext uri="{FF2B5EF4-FFF2-40B4-BE49-F238E27FC236}">
                <a16:creationId xmlns:a16="http://schemas.microsoft.com/office/drawing/2014/main" id="{8620C918-8D34-4079-A79B-912EBEDDFD97}"/>
              </a:ext>
            </a:extLst>
          </p:cNvPr>
          <p:cNvSpPr>
            <a:spLocks noGrp="1"/>
          </p:cNvSpPr>
          <p:nvPr>
            <p:ph idx="1"/>
          </p:nvPr>
        </p:nvSpPr>
        <p:spPr>
          <a:xfrm>
            <a:off x="838200" y="1825625"/>
            <a:ext cx="5079715" cy="555570"/>
          </a:xfrm>
        </p:spPr>
        <p:txBody>
          <a:bodyPr/>
          <a:lstStyle/>
          <a:p>
            <a:pPr marL="0" indent="0">
              <a:buNone/>
            </a:pPr>
            <a:r>
              <a:rPr lang="en-US" dirty="0"/>
              <a:t>Smart home corpus acquisition</a:t>
            </a:r>
          </a:p>
        </p:txBody>
      </p:sp>
      <p:pic>
        <p:nvPicPr>
          <p:cNvPr id="4" name="图片 3">
            <a:extLst>
              <a:ext uri="{FF2B5EF4-FFF2-40B4-BE49-F238E27FC236}">
                <a16:creationId xmlns:a16="http://schemas.microsoft.com/office/drawing/2014/main" id="{2E77D969-931F-4927-AA61-42E041DEA7B4}"/>
              </a:ext>
            </a:extLst>
          </p:cNvPr>
          <p:cNvPicPr>
            <a:picLocks noChangeAspect="1"/>
          </p:cNvPicPr>
          <p:nvPr/>
        </p:nvPicPr>
        <p:blipFill>
          <a:blip r:embed="rId2"/>
          <a:stretch>
            <a:fillRect/>
          </a:stretch>
        </p:blipFill>
        <p:spPr>
          <a:xfrm>
            <a:off x="1876355" y="2381195"/>
            <a:ext cx="6353557" cy="1214759"/>
          </a:xfrm>
          <a:prstGeom prst="rect">
            <a:avLst/>
          </a:prstGeom>
        </p:spPr>
      </p:pic>
      <p:sp>
        <p:nvSpPr>
          <p:cNvPr id="5" name="文本框 4">
            <a:extLst>
              <a:ext uri="{FF2B5EF4-FFF2-40B4-BE49-F238E27FC236}">
                <a16:creationId xmlns:a16="http://schemas.microsoft.com/office/drawing/2014/main" id="{67A673EC-984F-4917-B1D2-46A52681B7B6}"/>
              </a:ext>
            </a:extLst>
          </p:cNvPr>
          <p:cNvSpPr txBox="1"/>
          <p:nvPr/>
        </p:nvSpPr>
        <p:spPr>
          <a:xfrm>
            <a:off x="838200" y="3595954"/>
            <a:ext cx="10757042" cy="3293209"/>
          </a:xfrm>
          <a:prstGeom prst="rect">
            <a:avLst/>
          </a:prstGeom>
          <a:noFill/>
        </p:spPr>
        <p:txBody>
          <a:bodyPr wrap="square" rtlCol="0">
            <a:spAutoFit/>
          </a:bodyPr>
          <a:lstStyle/>
          <a:p>
            <a:r>
              <a:rPr lang="en-US" sz="2800" dirty="0"/>
              <a:t>Sound classification</a:t>
            </a:r>
          </a:p>
          <a:p>
            <a:r>
              <a:rPr lang="en-US" sz="2000" dirty="0"/>
              <a:t>	14 sound classes were used: breathlessness, door-slamming, electrical shaver, female cry, 	female scream, male scream, hair-dryer, paper, glass breaking, laugh, sneeze, cough, dishes 	and yawn</a:t>
            </a:r>
          </a:p>
          <a:p>
            <a:endParaRPr lang="en-US" sz="2000" dirty="0"/>
          </a:p>
          <a:p>
            <a:r>
              <a:rPr lang="en-US" sz="2000" dirty="0"/>
              <a:t>	A GMM (Gaussian Mixture Models) based classifier with an optimum number of Gaussians 	determined using the ANASON software developed at ESIGETEL and an SVM (Support Vector 	Machine) based approach.</a:t>
            </a:r>
          </a:p>
          <a:p>
            <a:endParaRPr lang="en-US" sz="2000" dirty="0"/>
          </a:p>
          <a:p>
            <a:r>
              <a:rPr lang="en-US" sz="2000" dirty="0"/>
              <a:t>	The GMM led to higher results than the SVM one (92% of correct classifications vs. 87%).[2]</a:t>
            </a:r>
          </a:p>
        </p:txBody>
      </p:sp>
    </p:spTree>
    <p:extLst>
      <p:ext uri="{BB962C8B-B14F-4D97-AF65-F5344CB8AC3E}">
        <p14:creationId xmlns:p14="http://schemas.microsoft.com/office/powerpoint/2010/main" val="155740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C3E17-B9BD-4F12-8D0F-3848B177CB60}"/>
              </a:ext>
            </a:extLst>
          </p:cNvPr>
          <p:cNvSpPr>
            <a:spLocks noGrp="1"/>
          </p:cNvSpPr>
          <p:nvPr>
            <p:ph type="title"/>
          </p:nvPr>
        </p:nvSpPr>
        <p:spPr/>
        <p:txBody>
          <a:bodyPr/>
          <a:lstStyle/>
          <a:p>
            <a:r>
              <a:rPr lang="en-US" dirty="0"/>
              <a:t>3. Design and evaluation of voice interface</a:t>
            </a:r>
          </a:p>
        </p:txBody>
      </p:sp>
      <p:pic>
        <p:nvPicPr>
          <p:cNvPr id="4" name="图片 3">
            <a:extLst>
              <a:ext uri="{FF2B5EF4-FFF2-40B4-BE49-F238E27FC236}">
                <a16:creationId xmlns:a16="http://schemas.microsoft.com/office/drawing/2014/main" id="{2A7A39D0-24F8-463A-8384-D44EB62CD747}"/>
              </a:ext>
            </a:extLst>
          </p:cNvPr>
          <p:cNvPicPr>
            <a:picLocks noChangeAspect="1"/>
          </p:cNvPicPr>
          <p:nvPr/>
        </p:nvPicPr>
        <p:blipFill>
          <a:blip r:embed="rId2"/>
          <a:stretch>
            <a:fillRect/>
          </a:stretch>
        </p:blipFill>
        <p:spPr>
          <a:xfrm>
            <a:off x="528780" y="2034282"/>
            <a:ext cx="11134440" cy="4237992"/>
          </a:xfrm>
          <a:prstGeom prst="rect">
            <a:avLst/>
          </a:prstGeom>
        </p:spPr>
      </p:pic>
      <p:sp>
        <p:nvSpPr>
          <p:cNvPr id="5" name="文本框 4">
            <a:extLst>
              <a:ext uri="{FF2B5EF4-FFF2-40B4-BE49-F238E27FC236}">
                <a16:creationId xmlns:a16="http://schemas.microsoft.com/office/drawing/2014/main" id="{0CEB9848-365D-4D32-BC13-563C6019B691}"/>
              </a:ext>
            </a:extLst>
          </p:cNvPr>
          <p:cNvSpPr txBox="1"/>
          <p:nvPr/>
        </p:nvSpPr>
        <p:spPr>
          <a:xfrm>
            <a:off x="528780" y="1600875"/>
            <a:ext cx="5971430" cy="523220"/>
          </a:xfrm>
          <a:prstGeom prst="rect">
            <a:avLst/>
          </a:prstGeom>
          <a:noFill/>
        </p:spPr>
        <p:txBody>
          <a:bodyPr wrap="square" rtlCol="0">
            <a:spAutoFit/>
          </a:bodyPr>
          <a:lstStyle/>
          <a:p>
            <a:r>
              <a:rPr lang="en-US" sz="2800" dirty="0"/>
              <a:t>Development of Sweet-Home system[1]</a:t>
            </a:r>
          </a:p>
        </p:txBody>
      </p:sp>
    </p:spTree>
    <p:extLst>
      <p:ext uri="{BB962C8B-B14F-4D97-AF65-F5344CB8AC3E}">
        <p14:creationId xmlns:p14="http://schemas.microsoft.com/office/powerpoint/2010/main" val="36051307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1671</Words>
  <Application>Microsoft Office PowerPoint</Application>
  <PresentationFormat>宽屏</PresentationFormat>
  <Paragraphs>103</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等线</vt:lpstr>
      <vt:lpstr>等线 Light</vt:lpstr>
      <vt:lpstr>Arial</vt:lpstr>
      <vt:lpstr>Calibri</vt:lpstr>
      <vt:lpstr>Calibri Light</vt:lpstr>
      <vt:lpstr>Wingdings</vt:lpstr>
      <vt:lpstr>Office 主题​​</vt:lpstr>
      <vt:lpstr>Design and evaluation of a  Smart home voice interface for the elderly: acceptability and objection aspects</vt:lpstr>
      <vt:lpstr>PowerPoint 演示文稿</vt:lpstr>
      <vt:lpstr>Contents</vt:lpstr>
      <vt:lpstr>1. Background</vt:lpstr>
      <vt:lpstr>1. Background</vt:lpstr>
      <vt:lpstr>2. Introduction to Sweet-Home Project</vt:lpstr>
      <vt:lpstr>2. Introduction to Sweet-Home Project</vt:lpstr>
      <vt:lpstr>2. Introduction to Sweet-Home Project</vt:lpstr>
      <vt:lpstr>3. Design and evaluation of voice interface</vt:lpstr>
      <vt:lpstr>3. Design and evaluation of voice interface</vt:lpstr>
      <vt:lpstr>3. Design and evaluation of voice interface</vt:lpstr>
      <vt:lpstr>3. Design and evaluation of voice interface</vt:lpstr>
      <vt:lpstr>3. Design and evaluation of voice interface</vt:lpstr>
      <vt:lpstr>3. Design and evaluation of voice interface</vt:lpstr>
      <vt:lpstr>3. Design and evaluation of voice interface</vt:lpstr>
      <vt:lpstr>3. Design and evaluation of voice interface</vt:lpstr>
      <vt:lpstr>4. Overview and discussion</vt:lpstr>
      <vt:lpstr>4. Overview and discussion</vt:lpstr>
      <vt:lpstr>4. Overview and discussion</vt:lpstr>
      <vt:lpstr>Any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home voice interface for the elderly: acceptability and objection aspects</dc:title>
  <dc:creator>董兴天</dc:creator>
  <cp:lastModifiedBy>董兴天</cp:lastModifiedBy>
  <cp:revision>43</cp:revision>
  <dcterms:created xsi:type="dcterms:W3CDTF">2017-11-26T03:07:01Z</dcterms:created>
  <dcterms:modified xsi:type="dcterms:W3CDTF">2017-11-28T04:58:02Z</dcterms:modified>
</cp:coreProperties>
</file>