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5" r:id="rId3"/>
    <p:sldId id="274" r:id="rId4"/>
    <p:sldId id="272" r:id="rId5"/>
    <p:sldId id="270" r:id="rId6"/>
    <p:sldId id="276" r:id="rId7"/>
    <p:sldId id="271" r:id="rId8"/>
    <p:sldId id="268" r:id="rId9"/>
    <p:sldId id="277" r:id="rId10"/>
    <p:sldId id="258" r:id="rId11"/>
    <p:sldId id="279" r:id="rId12"/>
    <p:sldId id="280" r:id="rId13"/>
    <p:sldId id="260" r:id="rId14"/>
    <p:sldId id="281" r:id="rId15"/>
    <p:sldId id="283" r:id="rId16"/>
    <p:sldId id="284" r:id="rId17"/>
    <p:sldId id="285" r:id="rId18"/>
    <p:sldId id="287" r:id="rId19"/>
    <p:sldId id="288" r:id="rId20"/>
    <p:sldId id="28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122" autoAdjust="0"/>
  </p:normalViewPr>
  <p:slideViewPr>
    <p:cSldViewPr snapToGrid="0">
      <p:cViewPr varScale="1">
        <p:scale>
          <a:sx n="109" d="100"/>
          <a:sy n="109" d="100"/>
        </p:scale>
        <p:origin x="6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3A1DB-5525-4CE4-931D-A09FB34594B7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D654A-FB39-4702-B31D-389343566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30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D654A-FB39-4702-B31D-389343566A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411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organic activity name is not used.</a:t>
            </a:r>
          </a:p>
          <a:p>
            <a:endParaRPr lang="en-US" dirty="0"/>
          </a:p>
          <a:p>
            <a:r>
              <a:rPr lang="en-US" dirty="0"/>
              <a:t>Each condition becomes a new IC card.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D654A-FB39-4702-B31D-389343566A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7363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organic activity name is not used.</a:t>
            </a:r>
          </a:p>
          <a:p>
            <a:endParaRPr lang="en-US" dirty="0"/>
          </a:p>
          <a:p>
            <a:r>
              <a:rPr lang="en-US" dirty="0"/>
              <a:t>Each condition becomes a new IC card.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D654A-FB39-4702-B31D-389343566A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36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D654A-FB39-4702-B31D-389343566A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15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D654A-FB39-4702-B31D-389343566A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88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organic activity name is not used.</a:t>
            </a:r>
          </a:p>
          <a:p>
            <a:endParaRPr lang="en-US" dirty="0"/>
          </a:p>
          <a:p>
            <a:r>
              <a:rPr lang="en-US" dirty="0"/>
              <a:t>Each condition becomes a new IC card.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D654A-FB39-4702-B31D-389343566A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79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organic activity name is not used.</a:t>
            </a:r>
          </a:p>
          <a:p>
            <a:endParaRPr lang="en-US" dirty="0"/>
          </a:p>
          <a:p>
            <a:r>
              <a:rPr lang="en-US" dirty="0"/>
              <a:t>Each condition becomes a new IC card.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D654A-FB39-4702-B31D-389343566A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22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organic activity name is not used.</a:t>
            </a:r>
          </a:p>
          <a:p>
            <a:endParaRPr lang="en-US" dirty="0"/>
          </a:p>
          <a:p>
            <a:r>
              <a:rPr lang="en-US" dirty="0"/>
              <a:t>Each condition becomes a new IC card.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D654A-FB39-4702-B31D-389343566A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44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organic activity name is not used.</a:t>
            </a:r>
          </a:p>
          <a:p>
            <a:endParaRPr lang="en-US" dirty="0"/>
          </a:p>
          <a:p>
            <a:r>
              <a:rPr lang="en-US" dirty="0"/>
              <a:t>Each condition becomes a new IC card.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D654A-FB39-4702-B31D-389343566A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362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organic activity name is not used.</a:t>
            </a:r>
          </a:p>
          <a:p>
            <a:endParaRPr lang="en-US" dirty="0"/>
          </a:p>
          <a:p>
            <a:r>
              <a:rPr lang="en-US" dirty="0"/>
              <a:t>Each condition becomes a new IC card.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D654A-FB39-4702-B31D-389343566A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10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organic activity name is not used.</a:t>
            </a:r>
          </a:p>
          <a:p>
            <a:endParaRPr lang="en-US" dirty="0"/>
          </a:p>
          <a:p>
            <a:r>
              <a:rPr lang="en-US" dirty="0"/>
              <a:t>Each condition becomes a new IC card.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D654A-FB39-4702-B31D-389343566A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4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F76C2-620F-4F02-837E-985923BB88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B993E0-00C8-4315-88A5-0E0462278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B2D1-28C0-476A-8B5D-37427E642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46D-DE28-497F-A27E-8A9F67DACAC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B9F0C-2C60-42B8-AB24-036990156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9E483-1A02-454A-B852-14DBA87FD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C837-D370-4761-88EF-63283B2E6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67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C210E-BB76-40F7-9E52-8D76C791B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F25B9-C97F-4414-85D6-D996D8B4F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3E4AD-4CEC-4917-8915-DBDF3EC09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46D-DE28-497F-A27E-8A9F67DACAC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65B16-B99E-485A-BAA1-54CAC75BE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38198-861F-48E6-958E-DB81BBB42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C837-D370-4761-88EF-63283B2E6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629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07D2A8-6F78-4A55-8A2D-E4993A17D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77EE28-8036-427F-BA88-416A88B7C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34FAB-CF54-47B8-9C15-F5394297C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46D-DE28-497F-A27E-8A9F67DACAC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F1D2C-62D2-462B-A944-1925430D6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B0A57-388D-4487-81CA-74A968D08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C837-D370-4761-88EF-63283B2E6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87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81869-360A-47CD-AE55-FDD38ADAA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161D1-6374-4B28-839C-C5CCDD4D9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51AFF-A433-4218-940F-2028A1926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46D-DE28-497F-A27E-8A9F67DACAC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02138-1B99-4D94-BAF3-93BC72151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1FD08-7606-4BED-816B-E8D68ECDB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C837-D370-4761-88EF-63283B2E6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83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58BE8-C4B8-4C4C-BC61-B6013CF88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82A0F-F3D4-4156-BA49-6D5928F3B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A0907-D617-48DF-A388-732164325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46D-DE28-497F-A27E-8A9F67DACAC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FAA5D-874F-49B8-B750-2AF727DA6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05F57-0E29-4161-898B-42F8022AA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C837-D370-4761-88EF-63283B2E6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3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40D88-1C3A-46BB-B1FA-D51F089FE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FCC3B-45BE-4066-84FB-0D296FF039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F43D9-BBAC-44B1-86CC-DDF352F68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311CCA-E127-4055-91B2-32CBFFD88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46D-DE28-497F-A27E-8A9F67DACAC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B761D-F559-4D9B-B7A6-DB5F4259C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78274E-DD4D-4034-A41D-1183AADB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C837-D370-4761-88EF-63283B2E6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3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3D891-38B9-4DF6-BE94-3CD7C5498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03F47-C7C3-4B8E-AE7B-65B15A7BD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9F8EA9-379B-4DA7-9D0C-51D165FCF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74A9E7-3E61-4754-82E2-C382BA80FF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1C805C-A34B-4F99-8743-1BAFD4AC4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83955E-954A-40FB-8D58-EE0DB7EE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46D-DE28-497F-A27E-8A9F67DACAC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F7844E-F7C7-4FA6-8A2A-9A7D94AB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7ABE71-FA31-4117-8E4A-A43330A4E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C837-D370-4761-88EF-63283B2E6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74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7E8BE-352E-4B26-A1B5-B19C59119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83D23C-C2D9-4CA8-AE69-188C69253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46D-DE28-497F-A27E-8A9F67DACAC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74B1FB-027F-43DD-9E09-78027CE8F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80A399-9F54-4451-BC68-16B7484FF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C837-D370-4761-88EF-63283B2E6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7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F7E813-52F7-4ED9-91FA-E9D3E4859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46D-DE28-497F-A27E-8A9F67DACAC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CE6532-F832-4758-AF14-83CDE30EA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778FC-A816-4370-81F1-DEE62086B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C837-D370-4761-88EF-63283B2E6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531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81BF7-FFB2-46A6-9608-42F736CC3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40AF7-5A51-4F55-886A-28B41039C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731F8-C6E3-4277-A16E-E3F5EB1D5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CE569-DAD5-4460-9803-3F0827D6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46D-DE28-497F-A27E-8A9F67DACAC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7FB6E3-FC44-4D83-9B7F-3246D11B8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3F337-C7FE-4090-99A1-9FA7E05CD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C837-D370-4761-88EF-63283B2E6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18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78445-AA52-45A7-8D19-969D0884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092C7C-B387-40B1-BF24-9DBED70A17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BD6DC-6209-4528-90D3-061A2A764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EBAFB-02F0-4CF9-B3ED-8DF6D29A7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46D-DE28-497F-A27E-8A9F67DACAC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EC6FF0-586B-4715-88FF-E5A497FE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12081-A1E0-476C-9634-9E85D4DCB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C837-D370-4761-88EF-63283B2E6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8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ED2874-874B-4799-B402-66D6AD627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96CCF2-DBEB-43A1-BA17-FE187F372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DDD83-A313-47CF-AD79-D246BBB9E2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4846D-DE28-497F-A27E-8A9F67DACAC4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86478-FD4F-4E57-AD5D-58A0AC43B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A7C71-C021-4686-86E1-C88383A1C6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0C837-D370-4761-88EF-63283B2E6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1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F223D-6F78-42E9-A43E-0320A786A5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IC card Management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FA1C8B-FA47-4097-9308-9D0B489F0A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Card transformation and decomposition</a:t>
            </a:r>
          </a:p>
          <a:p>
            <a:endParaRPr lang="en-US" dirty="0"/>
          </a:p>
          <a:p>
            <a:r>
              <a:rPr lang="en-US" dirty="0"/>
              <a:t>Milestone 2</a:t>
            </a:r>
          </a:p>
        </p:txBody>
      </p:sp>
    </p:spTree>
    <p:extLst>
      <p:ext uri="{BB962C8B-B14F-4D97-AF65-F5344CB8AC3E}">
        <p14:creationId xmlns:p14="http://schemas.microsoft.com/office/powerpoint/2010/main" val="1684080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2C6D5-1AC8-4C5E-9629-858A38264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 Cards Decomposition/Transformation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2614ECB-48A2-4112-8F3F-36D0C050F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US" dirty="0"/>
              <a:t>How guide IC card Decomposition/Transformation? </a:t>
            </a:r>
          </a:p>
          <a:p>
            <a:pPr lvl="1"/>
            <a:r>
              <a:rPr lang="en-US" dirty="0"/>
              <a:t>Order existing cards according to the likelihood that they are complex</a:t>
            </a:r>
          </a:p>
        </p:txBody>
      </p:sp>
    </p:spTree>
    <p:extLst>
      <p:ext uri="{BB962C8B-B14F-4D97-AF65-F5344CB8AC3E}">
        <p14:creationId xmlns:p14="http://schemas.microsoft.com/office/powerpoint/2010/main" val="2397861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2C6D5-1AC8-4C5E-9629-858A38264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 Cards Decomposition/Transformation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2614ECB-48A2-4112-8F3F-36D0C050F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US" dirty="0"/>
              <a:t>How guide IC card Decomposition/Transformation? </a:t>
            </a:r>
          </a:p>
          <a:p>
            <a:pPr lvl="1"/>
            <a:r>
              <a:rPr lang="en-US" dirty="0"/>
              <a:t>Order existing cards according to the likelihood that they are complex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BE3EF5-19EB-4733-9208-4646B742CEC9}"/>
              </a:ext>
            </a:extLst>
          </p:cNvPr>
          <p:cNvSpPr/>
          <p:nvPr/>
        </p:nvSpPr>
        <p:spPr>
          <a:xfrm>
            <a:off x="3299470" y="3406038"/>
            <a:ext cx="1216059" cy="24603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165081-F5CF-41EA-8AD3-997AD9833BD8}"/>
              </a:ext>
            </a:extLst>
          </p:cNvPr>
          <p:cNvSpPr txBox="1"/>
          <p:nvPr/>
        </p:nvSpPr>
        <p:spPr>
          <a:xfrm>
            <a:off x="3374885" y="3563937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49615A-FDF1-4575-B35A-B06624E57919}"/>
              </a:ext>
            </a:extLst>
          </p:cNvPr>
          <p:cNvSpPr txBox="1"/>
          <p:nvPr/>
        </p:nvSpPr>
        <p:spPr>
          <a:xfrm>
            <a:off x="3374885" y="3861724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679CA6-20B6-4C45-8B57-9141EE742686}"/>
              </a:ext>
            </a:extLst>
          </p:cNvPr>
          <p:cNvSpPr txBox="1"/>
          <p:nvPr/>
        </p:nvSpPr>
        <p:spPr>
          <a:xfrm>
            <a:off x="3374885" y="4153783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4818BC-52B9-4558-932F-DA62379BF5D4}"/>
              </a:ext>
            </a:extLst>
          </p:cNvPr>
          <p:cNvSpPr txBox="1"/>
          <p:nvPr/>
        </p:nvSpPr>
        <p:spPr>
          <a:xfrm>
            <a:off x="3374885" y="4451570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BD8E63-9066-44C5-85B1-C1B757F2ECE1}"/>
              </a:ext>
            </a:extLst>
          </p:cNvPr>
          <p:cNvSpPr txBox="1"/>
          <p:nvPr/>
        </p:nvSpPr>
        <p:spPr>
          <a:xfrm>
            <a:off x="3374885" y="4757760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796EC7-5AFC-4C79-813F-8C7243FBE922}"/>
              </a:ext>
            </a:extLst>
          </p:cNvPr>
          <p:cNvSpPr txBox="1"/>
          <p:nvPr/>
        </p:nvSpPr>
        <p:spPr>
          <a:xfrm>
            <a:off x="3374885" y="5039063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16E6CB-655E-48BA-A7F2-36C62BBA2CE0}"/>
              </a:ext>
            </a:extLst>
          </p:cNvPr>
          <p:cNvSpPr txBox="1"/>
          <p:nvPr/>
        </p:nvSpPr>
        <p:spPr>
          <a:xfrm>
            <a:off x="3374885" y="5342976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g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E86C55B2-75BD-4EFC-B0BC-EC6061B9A8E0}"/>
              </a:ext>
            </a:extLst>
          </p:cNvPr>
          <p:cNvSpPr/>
          <p:nvPr/>
        </p:nvSpPr>
        <p:spPr>
          <a:xfrm>
            <a:off x="5043431" y="4153783"/>
            <a:ext cx="999242" cy="885280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00D797-2D17-4E39-A0B3-E0E0458E4122}"/>
              </a:ext>
            </a:extLst>
          </p:cNvPr>
          <p:cNvSpPr txBox="1"/>
          <p:nvPr/>
        </p:nvSpPr>
        <p:spPr>
          <a:xfrm>
            <a:off x="3214629" y="3059668"/>
            <a:ext cx="114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List 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A3FE61F-665E-4506-A914-08E701B3991D}"/>
              </a:ext>
            </a:extLst>
          </p:cNvPr>
          <p:cNvSpPr/>
          <p:nvPr/>
        </p:nvSpPr>
        <p:spPr>
          <a:xfrm>
            <a:off x="6530113" y="3438217"/>
            <a:ext cx="1216059" cy="24603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DB8035-DCB3-4BA4-8108-4014A99D2B00}"/>
              </a:ext>
            </a:extLst>
          </p:cNvPr>
          <p:cNvSpPr txBox="1"/>
          <p:nvPr/>
        </p:nvSpPr>
        <p:spPr>
          <a:xfrm>
            <a:off x="6605528" y="3596116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7F2C65-DC3F-4C3C-B05D-EA14E719D770}"/>
              </a:ext>
            </a:extLst>
          </p:cNvPr>
          <p:cNvSpPr txBox="1"/>
          <p:nvPr/>
        </p:nvSpPr>
        <p:spPr>
          <a:xfrm>
            <a:off x="6605528" y="3893903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5E6753C-9109-4C18-A6BC-D4FEAEED6D81}"/>
              </a:ext>
            </a:extLst>
          </p:cNvPr>
          <p:cNvSpPr txBox="1"/>
          <p:nvPr/>
        </p:nvSpPr>
        <p:spPr>
          <a:xfrm>
            <a:off x="6605528" y="4185962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3BB0534-CA61-4730-A448-DFBAD55F22A1}"/>
              </a:ext>
            </a:extLst>
          </p:cNvPr>
          <p:cNvSpPr txBox="1"/>
          <p:nvPr/>
        </p:nvSpPr>
        <p:spPr>
          <a:xfrm>
            <a:off x="6605528" y="4483749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C1D31B3-5ADA-4455-9C88-FF5CEFB9B51B}"/>
              </a:ext>
            </a:extLst>
          </p:cNvPr>
          <p:cNvSpPr txBox="1"/>
          <p:nvPr/>
        </p:nvSpPr>
        <p:spPr>
          <a:xfrm>
            <a:off x="6605528" y="4789939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50955F-27D0-40AE-8923-FFDE3A99A021}"/>
              </a:ext>
            </a:extLst>
          </p:cNvPr>
          <p:cNvSpPr txBox="1"/>
          <p:nvPr/>
        </p:nvSpPr>
        <p:spPr>
          <a:xfrm>
            <a:off x="6605528" y="5071242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f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180C7A-6DEB-46CE-A00D-1190E8B0A3D9}"/>
              </a:ext>
            </a:extLst>
          </p:cNvPr>
          <p:cNvSpPr txBox="1"/>
          <p:nvPr/>
        </p:nvSpPr>
        <p:spPr>
          <a:xfrm>
            <a:off x="6605528" y="5375155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2471096-FA15-4747-8533-8047DDBE33CE}"/>
              </a:ext>
            </a:extLst>
          </p:cNvPr>
          <p:cNvSpPr txBox="1"/>
          <p:nvPr/>
        </p:nvSpPr>
        <p:spPr>
          <a:xfrm>
            <a:off x="6445272" y="3091847"/>
            <a:ext cx="114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List 2</a:t>
            </a:r>
          </a:p>
        </p:txBody>
      </p:sp>
    </p:spTree>
    <p:extLst>
      <p:ext uri="{BB962C8B-B14F-4D97-AF65-F5344CB8AC3E}">
        <p14:creationId xmlns:p14="http://schemas.microsoft.com/office/powerpoint/2010/main" val="1825762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2C6D5-1AC8-4C5E-9629-858A38264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 Cards Decomposition/Transformation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2614ECB-48A2-4112-8F3F-36D0C050F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16913"/>
          </a:xfrm>
        </p:spPr>
        <p:txBody>
          <a:bodyPr/>
          <a:lstStyle/>
          <a:p>
            <a:r>
              <a:rPr lang="en-US" dirty="0"/>
              <a:t>How guide IC card Decomposition/Transformation? </a:t>
            </a:r>
          </a:p>
          <a:p>
            <a:pPr lvl="1"/>
            <a:r>
              <a:rPr lang="en-US" dirty="0"/>
              <a:t>Order existing cards according to the likelihood that they are complex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9131BA7-3629-4E13-9392-1DF091F25347}"/>
              </a:ext>
            </a:extLst>
          </p:cNvPr>
          <p:cNvSpPr/>
          <p:nvPr/>
        </p:nvSpPr>
        <p:spPr>
          <a:xfrm>
            <a:off x="2218622" y="3406038"/>
            <a:ext cx="1216059" cy="24603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78A82CD-454D-4357-A68A-F86F45018D43}"/>
              </a:ext>
            </a:extLst>
          </p:cNvPr>
          <p:cNvSpPr txBox="1"/>
          <p:nvPr/>
        </p:nvSpPr>
        <p:spPr>
          <a:xfrm>
            <a:off x="2294037" y="3563937"/>
            <a:ext cx="105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b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3053D93-D2C1-4803-B931-09A97F5FDAED}"/>
              </a:ext>
            </a:extLst>
          </p:cNvPr>
          <p:cNvSpPr txBox="1"/>
          <p:nvPr/>
        </p:nvSpPr>
        <p:spPr>
          <a:xfrm>
            <a:off x="2294037" y="3861724"/>
            <a:ext cx="105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c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9D2BD0-61D1-4D69-B602-5D5C2100355D}"/>
              </a:ext>
            </a:extLst>
          </p:cNvPr>
          <p:cNvSpPr txBox="1"/>
          <p:nvPr/>
        </p:nvSpPr>
        <p:spPr>
          <a:xfrm>
            <a:off x="2294037" y="4153783"/>
            <a:ext cx="105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06C2A5D-6C43-4820-A00B-8F49571DF448}"/>
              </a:ext>
            </a:extLst>
          </p:cNvPr>
          <p:cNvSpPr txBox="1"/>
          <p:nvPr/>
        </p:nvSpPr>
        <p:spPr>
          <a:xfrm>
            <a:off x="2294037" y="4451570"/>
            <a:ext cx="105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a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822DE5B-5A12-4108-9674-8DB53E78E568}"/>
              </a:ext>
            </a:extLst>
          </p:cNvPr>
          <p:cNvSpPr txBox="1"/>
          <p:nvPr/>
        </p:nvSpPr>
        <p:spPr>
          <a:xfrm>
            <a:off x="2294037" y="4757760"/>
            <a:ext cx="105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g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26036DE-9B51-4D74-8CFE-C25BAE72B44D}"/>
              </a:ext>
            </a:extLst>
          </p:cNvPr>
          <p:cNvSpPr txBox="1"/>
          <p:nvPr/>
        </p:nvSpPr>
        <p:spPr>
          <a:xfrm>
            <a:off x="2294037" y="5039063"/>
            <a:ext cx="105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f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ECEE28C-CF48-4FB6-AD21-AFC57EDD5144}"/>
              </a:ext>
            </a:extLst>
          </p:cNvPr>
          <p:cNvSpPr txBox="1"/>
          <p:nvPr/>
        </p:nvSpPr>
        <p:spPr>
          <a:xfrm>
            <a:off x="2294037" y="5342976"/>
            <a:ext cx="105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 card 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C573EDA-B8C5-4633-B9FB-99473AA2D26A}"/>
              </a:ext>
            </a:extLst>
          </p:cNvPr>
          <p:cNvSpPr txBox="1"/>
          <p:nvPr/>
        </p:nvSpPr>
        <p:spPr>
          <a:xfrm>
            <a:off x="2133781" y="3059668"/>
            <a:ext cx="114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List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87BEC7-A158-49C1-92ED-B19C1DCC6DE5}"/>
              </a:ext>
            </a:extLst>
          </p:cNvPr>
          <p:cNvSpPr txBox="1"/>
          <p:nvPr/>
        </p:nvSpPr>
        <p:spPr>
          <a:xfrm>
            <a:off x="4730262" y="3406038"/>
            <a:ext cx="59821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Hybrid cards (Inevitably complex components)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Complex (Either Organic or inorganic)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Based on colors</a:t>
            </a:r>
          </a:p>
        </p:txBody>
      </p:sp>
    </p:spTree>
    <p:extLst>
      <p:ext uri="{BB962C8B-B14F-4D97-AF65-F5344CB8AC3E}">
        <p14:creationId xmlns:p14="http://schemas.microsoft.com/office/powerpoint/2010/main" val="267154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66EDA-3CA4-4C26-AD41-32FC25C1D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 card color based decomposition guide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EDAB74-3F96-4275-92C0-ED1DC0E45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Isolated cards tend to be more complex and hiding inner components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A8AA5C-0A12-473C-AD99-822B2425E7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687" t="30837" r="67947" b="53448"/>
          <a:stretch/>
        </p:blipFill>
        <p:spPr>
          <a:xfrm>
            <a:off x="3147647" y="3239401"/>
            <a:ext cx="1336430" cy="133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29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66EDA-3CA4-4C26-AD41-32FC25C1D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 card color based decomposition guide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EDAB74-3F96-4275-92C0-ED1DC0E45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Isolated cards tend to be more complex and hiding inner components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A8AA5C-0A12-473C-AD99-822B2425E7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687" t="30837" r="67947" b="53137"/>
          <a:stretch/>
        </p:blipFill>
        <p:spPr>
          <a:xfrm>
            <a:off x="3147647" y="3239402"/>
            <a:ext cx="1336430" cy="13589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44EC8A-8C99-4DD7-B043-953B5CC2D764}"/>
              </a:ext>
            </a:extLst>
          </p:cNvPr>
          <p:cNvSpPr txBox="1"/>
          <p:nvPr/>
        </p:nvSpPr>
        <p:spPr>
          <a:xfrm>
            <a:off x="5020408" y="3490547"/>
            <a:ext cx="4563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Can be a hidden  super component. Therefore the system can offer this IC card for further decomposition.</a:t>
            </a:r>
          </a:p>
        </p:txBody>
      </p:sp>
    </p:spTree>
    <p:extLst>
      <p:ext uri="{BB962C8B-B14F-4D97-AF65-F5344CB8AC3E}">
        <p14:creationId xmlns:p14="http://schemas.microsoft.com/office/powerpoint/2010/main" val="3599793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66EDA-3CA4-4C26-AD41-32FC25C1D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 card color based decomposition guide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EDAB74-3F96-4275-92C0-ED1DC0E45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Isolated cards tend to be more complex and hiding inner components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A4F9C02-23FB-4329-A6A8-AF3A44D784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51" t="29415" r="4807" b="52649"/>
          <a:stretch/>
        </p:blipFill>
        <p:spPr>
          <a:xfrm>
            <a:off x="3033346" y="3011295"/>
            <a:ext cx="5888176" cy="1191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035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66EDA-3CA4-4C26-AD41-32FC25C1D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 card color based decomposition guide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EDAB74-3F96-4275-92C0-ED1DC0E45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Isolated cards tend to be more complex and hiding inner components</a:t>
            </a:r>
          </a:p>
        </p:txBody>
      </p:sp>
      <p:sp>
        <p:nvSpPr>
          <p:cNvPr id="3" name="Arrow: Left 2">
            <a:extLst>
              <a:ext uri="{FF2B5EF4-FFF2-40B4-BE49-F238E27FC236}">
                <a16:creationId xmlns:a16="http://schemas.microsoft.com/office/drawing/2014/main" id="{8A886604-13AF-49B7-AEA6-7DAABA8C334B}"/>
              </a:ext>
            </a:extLst>
          </p:cNvPr>
          <p:cNvSpPr/>
          <p:nvPr/>
        </p:nvSpPr>
        <p:spPr>
          <a:xfrm>
            <a:off x="3653399" y="4512835"/>
            <a:ext cx="4648070" cy="577911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9C3A6B-F36C-47C0-A2B7-F3141746D7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8946" y="3207117"/>
            <a:ext cx="6276975" cy="12382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FA260D0-833E-4C86-B186-01E1A92C681F}"/>
              </a:ext>
            </a:extLst>
          </p:cNvPr>
          <p:cNvSpPr txBox="1"/>
          <p:nvPr/>
        </p:nvSpPr>
        <p:spPr>
          <a:xfrm>
            <a:off x="4747846" y="5126499"/>
            <a:ext cx="3659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Complexity Likelihood </a:t>
            </a:r>
          </a:p>
        </p:txBody>
      </p:sp>
      <p:sp>
        <p:nvSpPr>
          <p:cNvPr id="7" name="Plus Sign 6">
            <a:extLst>
              <a:ext uri="{FF2B5EF4-FFF2-40B4-BE49-F238E27FC236}">
                <a16:creationId xmlns:a16="http://schemas.microsoft.com/office/drawing/2014/main" id="{19589309-145F-4EF5-B34C-0CE1B607FF6E}"/>
              </a:ext>
            </a:extLst>
          </p:cNvPr>
          <p:cNvSpPr/>
          <p:nvPr/>
        </p:nvSpPr>
        <p:spPr>
          <a:xfrm>
            <a:off x="2989385" y="4512835"/>
            <a:ext cx="553915" cy="577911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inus Sign 10">
            <a:extLst>
              <a:ext uri="{FF2B5EF4-FFF2-40B4-BE49-F238E27FC236}">
                <a16:creationId xmlns:a16="http://schemas.microsoft.com/office/drawing/2014/main" id="{70FAEF26-9EB7-4AB5-8D4D-536F6309CE06}"/>
              </a:ext>
            </a:extLst>
          </p:cNvPr>
          <p:cNvSpPr/>
          <p:nvPr/>
        </p:nvSpPr>
        <p:spPr>
          <a:xfrm>
            <a:off x="8394468" y="4496977"/>
            <a:ext cx="640136" cy="577911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72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66EDA-3CA4-4C26-AD41-32FC25C1D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 card color based decomposition guide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EDAB74-3F96-4275-92C0-ED1DC0E45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Therefore the IC card transformation can be guided by the IC card color and Organic/Inorganic types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AFE691-CBB0-4C37-8D8A-35D1CE04BCBF}"/>
              </a:ext>
            </a:extLst>
          </p:cNvPr>
          <p:cNvSpPr/>
          <p:nvPr/>
        </p:nvSpPr>
        <p:spPr>
          <a:xfrm>
            <a:off x="3009123" y="3429000"/>
            <a:ext cx="1216059" cy="24603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0DD685-DB9C-4149-AFD1-0F6CA8AE3AF5}"/>
              </a:ext>
            </a:extLst>
          </p:cNvPr>
          <p:cNvSpPr txBox="1"/>
          <p:nvPr/>
        </p:nvSpPr>
        <p:spPr>
          <a:xfrm>
            <a:off x="3084538" y="3586899"/>
            <a:ext cx="105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IC card 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ACA05E-840E-42B3-85D7-DCC3C2812A8C}"/>
              </a:ext>
            </a:extLst>
          </p:cNvPr>
          <p:cNvSpPr txBox="1"/>
          <p:nvPr/>
        </p:nvSpPr>
        <p:spPr>
          <a:xfrm>
            <a:off x="3084538" y="3884686"/>
            <a:ext cx="105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IC card 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BD0E7E-089A-440A-B73B-25EB87DD505D}"/>
              </a:ext>
            </a:extLst>
          </p:cNvPr>
          <p:cNvSpPr txBox="1"/>
          <p:nvPr/>
        </p:nvSpPr>
        <p:spPr>
          <a:xfrm>
            <a:off x="3084538" y="4176745"/>
            <a:ext cx="105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IC card 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398FD9-13EA-440D-81A1-DF1925F500AC}"/>
              </a:ext>
            </a:extLst>
          </p:cNvPr>
          <p:cNvSpPr txBox="1"/>
          <p:nvPr/>
        </p:nvSpPr>
        <p:spPr>
          <a:xfrm>
            <a:off x="3084538" y="4474532"/>
            <a:ext cx="105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IC card 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0EF9CA2-62E6-4718-9E7C-61591FCE2088}"/>
              </a:ext>
            </a:extLst>
          </p:cNvPr>
          <p:cNvSpPr txBox="1"/>
          <p:nvPr/>
        </p:nvSpPr>
        <p:spPr>
          <a:xfrm>
            <a:off x="3084538" y="4780722"/>
            <a:ext cx="105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IC card 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73F34F-C589-44EA-89AB-A3C2951D019D}"/>
              </a:ext>
            </a:extLst>
          </p:cNvPr>
          <p:cNvSpPr txBox="1"/>
          <p:nvPr/>
        </p:nvSpPr>
        <p:spPr>
          <a:xfrm>
            <a:off x="3084538" y="5062025"/>
            <a:ext cx="105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IC card f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0F9BC1-A809-4B16-A9F9-48A3668E9478}"/>
              </a:ext>
            </a:extLst>
          </p:cNvPr>
          <p:cNvSpPr txBox="1"/>
          <p:nvPr/>
        </p:nvSpPr>
        <p:spPr>
          <a:xfrm>
            <a:off x="3084538" y="5365938"/>
            <a:ext cx="105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IC card e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811D42D4-A28E-4B29-841B-11D14B5430D3}"/>
              </a:ext>
            </a:extLst>
          </p:cNvPr>
          <p:cNvSpPr/>
          <p:nvPr/>
        </p:nvSpPr>
        <p:spPr>
          <a:xfrm rot="10800000">
            <a:off x="4484078" y="3542121"/>
            <a:ext cx="1216059" cy="5272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A08D31E-2330-48B5-9869-C430E696B64B}"/>
              </a:ext>
            </a:extLst>
          </p:cNvPr>
          <p:cNvSpPr txBox="1"/>
          <p:nvPr/>
        </p:nvSpPr>
        <p:spPr>
          <a:xfrm>
            <a:off x="5959032" y="3429000"/>
            <a:ext cx="3437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First cards to be decomposed will be the ones with the highest complexity possible</a:t>
            </a:r>
          </a:p>
        </p:txBody>
      </p:sp>
    </p:spTree>
    <p:extLst>
      <p:ext uri="{BB962C8B-B14F-4D97-AF65-F5344CB8AC3E}">
        <p14:creationId xmlns:p14="http://schemas.microsoft.com/office/powerpoint/2010/main" val="4046515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66EDA-3CA4-4C26-AD41-32FC25C1D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source now on GitLab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EDAB74-3F96-4275-92C0-ED1DC0E45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54967"/>
          </a:xfrm>
        </p:spPr>
        <p:txBody>
          <a:bodyPr>
            <a:normAutofit/>
          </a:bodyPr>
          <a:lstStyle/>
          <a:p>
            <a:r>
              <a:rPr lang="en-US" dirty="0"/>
              <a:t>The project code is now versioned in a </a:t>
            </a:r>
            <a:r>
              <a:rPr lang="en-US" dirty="0" err="1"/>
              <a:t>Gitlab</a:t>
            </a:r>
            <a:r>
              <a:rPr lang="en-US" dirty="0"/>
              <a:t> running at the university servers</a:t>
            </a:r>
          </a:p>
        </p:txBody>
      </p:sp>
    </p:spTree>
    <p:extLst>
      <p:ext uri="{BB962C8B-B14F-4D97-AF65-F5344CB8AC3E}">
        <p14:creationId xmlns:p14="http://schemas.microsoft.com/office/powerpoint/2010/main" val="4281635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66EDA-3CA4-4C26-AD41-32FC25C1D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source now on GitLab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EDAB74-3F96-4275-92C0-ED1DC0E45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54967"/>
          </a:xfrm>
        </p:spPr>
        <p:txBody>
          <a:bodyPr/>
          <a:lstStyle/>
          <a:p>
            <a:r>
              <a:rPr lang="en-US" dirty="0"/>
              <a:t>The project code is now versioned in a </a:t>
            </a:r>
            <a:r>
              <a:rPr lang="en-US" dirty="0" err="1"/>
              <a:t>Gitlab</a:t>
            </a:r>
            <a:r>
              <a:rPr lang="en-US" dirty="0"/>
              <a:t> running at the university servers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A0B7D8-D329-4A12-AD5C-506D5D67566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6377"/>
          <a:stretch/>
        </p:blipFill>
        <p:spPr>
          <a:xfrm>
            <a:off x="2707245" y="2317826"/>
            <a:ext cx="7500623" cy="445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69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8597C-F2FF-4290-8CCE-C2F8D9EBF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BC9FF-26CC-4E7D-9A5C-DAE550780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Guide IC Card Decomposition/Transformation</a:t>
            </a:r>
          </a:p>
          <a:p>
            <a:pPr lvl="1"/>
            <a:r>
              <a:rPr lang="en-US" dirty="0"/>
              <a:t>Add new classification of IC cards</a:t>
            </a:r>
          </a:p>
          <a:p>
            <a:pPr lvl="2"/>
            <a:r>
              <a:rPr lang="en-US" dirty="0"/>
              <a:t>Hybrid</a:t>
            </a:r>
          </a:p>
          <a:p>
            <a:pPr lvl="2"/>
            <a:r>
              <a:rPr lang="en-US" dirty="0"/>
              <a:t>Organic</a:t>
            </a:r>
          </a:p>
          <a:p>
            <a:pPr lvl="2"/>
            <a:r>
              <a:rPr lang="en-US" dirty="0"/>
              <a:t>Inorganic</a:t>
            </a:r>
          </a:p>
          <a:p>
            <a:pPr lvl="1"/>
            <a:r>
              <a:rPr lang="en-US" dirty="0"/>
              <a:t>Use color type</a:t>
            </a:r>
          </a:p>
          <a:p>
            <a:pPr lvl="2"/>
            <a:r>
              <a:rPr lang="en-US" dirty="0"/>
              <a:t>Isolated components tend to have more responsibilities </a:t>
            </a:r>
          </a:p>
        </p:txBody>
      </p:sp>
    </p:spTree>
    <p:extLst>
      <p:ext uri="{BB962C8B-B14F-4D97-AF65-F5344CB8AC3E}">
        <p14:creationId xmlns:p14="http://schemas.microsoft.com/office/powerpoint/2010/main" val="3191046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66EDA-3CA4-4C26-AD41-32FC25C1D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EDAB74-3F96-4275-92C0-ED1DC0E45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the ordering (needs Table modification and fix queries)</a:t>
            </a:r>
          </a:p>
          <a:p>
            <a:r>
              <a:rPr lang="en-US" dirty="0"/>
              <a:t>Decomposition/Transformation interface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9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2C6D5-1AC8-4C5E-9629-858A38264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implementation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6BFB8F-7982-4B33-B3F0-25E427790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545" y="1690688"/>
            <a:ext cx="4957753" cy="492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476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2C6D5-1AC8-4C5E-9629-858A38264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 2 implementation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6BFB8F-7982-4B33-B3F0-25E427790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545" y="1690688"/>
            <a:ext cx="4957753" cy="49261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AA77DF9-18CA-42DA-B5AF-19C238D268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8392" y="1554196"/>
            <a:ext cx="4957753" cy="514810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B549926-D6AC-4597-ACC3-881C495BFCE0}"/>
              </a:ext>
            </a:extLst>
          </p:cNvPr>
          <p:cNvSpPr/>
          <p:nvPr/>
        </p:nvSpPr>
        <p:spPr>
          <a:xfrm>
            <a:off x="8352148" y="2271860"/>
            <a:ext cx="2889307" cy="2545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320DA6-0545-408A-AB30-8E3D93CF0299}"/>
              </a:ext>
            </a:extLst>
          </p:cNvPr>
          <p:cNvSpPr/>
          <p:nvPr/>
        </p:nvSpPr>
        <p:spPr>
          <a:xfrm>
            <a:off x="6647467" y="4359817"/>
            <a:ext cx="1582133" cy="2545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24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2C6D5-1AC8-4C5E-9629-858A38264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 2 implementation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B77854-1EF5-4252-97A5-5BD12792C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048" y="1690688"/>
            <a:ext cx="4927911" cy="492791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B61E7CA-D89F-47FA-945A-ED99E0F021A5}"/>
              </a:ext>
            </a:extLst>
          </p:cNvPr>
          <p:cNvSpPr/>
          <p:nvPr/>
        </p:nvSpPr>
        <p:spPr>
          <a:xfrm>
            <a:off x="3234964" y="2125664"/>
            <a:ext cx="1346463" cy="2545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4501AB-3021-4265-810C-D8422C088DA3}"/>
              </a:ext>
            </a:extLst>
          </p:cNvPr>
          <p:cNvSpPr/>
          <p:nvPr/>
        </p:nvSpPr>
        <p:spPr>
          <a:xfrm>
            <a:off x="1502003" y="4267119"/>
            <a:ext cx="1524001" cy="2545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61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2C6D5-1AC8-4C5E-9629-858A38264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 2 implementation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B77854-1EF5-4252-97A5-5BD12792C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048" y="1690688"/>
            <a:ext cx="4927911" cy="492791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B61E7CA-D89F-47FA-945A-ED99E0F021A5}"/>
              </a:ext>
            </a:extLst>
          </p:cNvPr>
          <p:cNvSpPr/>
          <p:nvPr/>
        </p:nvSpPr>
        <p:spPr>
          <a:xfrm>
            <a:off x="3234964" y="2125664"/>
            <a:ext cx="1346463" cy="2545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4501AB-3021-4265-810C-D8422C088DA3}"/>
              </a:ext>
            </a:extLst>
          </p:cNvPr>
          <p:cNvSpPr/>
          <p:nvPr/>
        </p:nvSpPr>
        <p:spPr>
          <a:xfrm>
            <a:off x="1502003" y="4267119"/>
            <a:ext cx="1524001" cy="2545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BE90258-97B5-49FE-8E59-CD5BEA69A7BF}"/>
              </a:ext>
            </a:extLst>
          </p:cNvPr>
          <p:cNvCxnSpPr>
            <a:stCxn id="6" idx="3"/>
          </p:cNvCxnSpPr>
          <p:nvPr/>
        </p:nvCxnSpPr>
        <p:spPr>
          <a:xfrm>
            <a:off x="4581427" y="2252926"/>
            <a:ext cx="2969443" cy="933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7F5D680-05CB-4F76-B925-4BCB6700F0FF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3026004" y="3429000"/>
            <a:ext cx="4524866" cy="965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0C96853-0185-4C94-BE5C-C1EA2BCA0D1F}"/>
              </a:ext>
            </a:extLst>
          </p:cNvPr>
          <p:cNvSpPr txBox="1"/>
          <p:nvPr/>
        </p:nvSpPr>
        <p:spPr>
          <a:xfrm>
            <a:off x="7598004" y="2997723"/>
            <a:ext cx="4641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Hybrid IC cards are always complex since they have organic and inorganic components</a:t>
            </a:r>
          </a:p>
        </p:txBody>
      </p:sp>
    </p:spTree>
    <p:extLst>
      <p:ext uri="{BB962C8B-B14F-4D97-AF65-F5344CB8AC3E}">
        <p14:creationId xmlns:p14="http://schemas.microsoft.com/office/powerpoint/2010/main" val="3203646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2C6D5-1AC8-4C5E-9629-858A38264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 2 implementation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9EDE9E-2674-4768-91E0-2ADCA52BD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775" y="1814740"/>
            <a:ext cx="4949563" cy="494054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B794C2E-4EF6-4B99-A7C0-EDD61CB5E91A}"/>
              </a:ext>
            </a:extLst>
          </p:cNvPr>
          <p:cNvSpPr/>
          <p:nvPr/>
        </p:nvSpPr>
        <p:spPr>
          <a:xfrm>
            <a:off x="4083378" y="2210506"/>
            <a:ext cx="799708" cy="2545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74A168-4A1A-49BF-B051-60D26015897F}"/>
              </a:ext>
            </a:extLst>
          </p:cNvPr>
          <p:cNvSpPr/>
          <p:nvPr/>
        </p:nvSpPr>
        <p:spPr>
          <a:xfrm>
            <a:off x="974103" y="4392971"/>
            <a:ext cx="1524001" cy="2545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F8B9FF7-FBD2-41F6-A8CB-437876A5ED71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4883086" y="2337768"/>
            <a:ext cx="1829584" cy="778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0A9FFAF-85E9-4436-B879-998F3DC20839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2498104" y="3638918"/>
            <a:ext cx="4214566" cy="881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F0098D9-259C-4B02-BEC9-557EE1875092}"/>
              </a:ext>
            </a:extLst>
          </p:cNvPr>
          <p:cNvSpPr txBox="1"/>
          <p:nvPr/>
        </p:nvSpPr>
        <p:spPr>
          <a:xfrm>
            <a:off x="6712670" y="3054239"/>
            <a:ext cx="3119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Organic and Inorganic IC cards may not be complex tasks</a:t>
            </a:r>
          </a:p>
        </p:txBody>
      </p:sp>
    </p:spTree>
    <p:extLst>
      <p:ext uri="{BB962C8B-B14F-4D97-AF65-F5344CB8AC3E}">
        <p14:creationId xmlns:p14="http://schemas.microsoft.com/office/powerpoint/2010/main" val="951819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2C6D5-1AC8-4C5E-9629-858A38264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 2 implementation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A81332-994A-44AC-A19D-27F82A1FC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47695"/>
            <a:ext cx="6150769" cy="511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559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2C6D5-1AC8-4C5E-9629-858A38264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 2 implementation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A81332-994A-44AC-A19D-27F82A1FC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47695"/>
            <a:ext cx="6150769" cy="511030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E7DFB08-CE10-44C4-945E-72D65136B290}"/>
              </a:ext>
            </a:extLst>
          </p:cNvPr>
          <p:cNvSpPr/>
          <p:nvPr/>
        </p:nvSpPr>
        <p:spPr>
          <a:xfrm>
            <a:off x="983530" y="4204355"/>
            <a:ext cx="2061328" cy="2168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04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579</Words>
  <Application>Microsoft Office PowerPoint</Application>
  <PresentationFormat>Widescreen</PresentationFormat>
  <Paragraphs>119</Paragraphs>
  <Slides>20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IC card Management System</vt:lpstr>
      <vt:lpstr>Idea</vt:lpstr>
      <vt:lpstr>Current implementation</vt:lpstr>
      <vt:lpstr>Milestone 2 implementation</vt:lpstr>
      <vt:lpstr>Milestone 2 implementation</vt:lpstr>
      <vt:lpstr>Milestone 2 implementation</vt:lpstr>
      <vt:lpstr>Milestone 2 implementation</vt:lpstr>
      <vt:lpstr>Milestone 2 implementation</vt:lpstr>
      <vt:lpstr>Milestone 2 implementation</vt:lpstr>
      <vt:lpstr>IC Cards Decomposition/Transformation</vt:lpstr>
      <vt:lpstr>IC Cards Decomposition/Transformation</vt:lpstr>
      <vt:lpstr>IC Cards Decomposition/Transformation</vt:lpstr>
      <vt:lpstr>IC card color based decomposition guide</vt:lpstr>
      <vt:lpstr>IC card color based decomposition guide</vt:lpstr>
      <vt:lpstr>IC card color based decomposition guide</vt:lpstr>
      <vt:lpstr>IC card color based decomposition guide</vt:lpstr>
      <vt:lpstr>IC card color based decomposition guide</vt:lpstr>
      <vt:lpstr>Project source now on GitLab</vt:lpstr>
      <vt:lpstr>Project source now on GitLab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 cars Management System</dc:title>
  <dc:creator>Henrique</dc:creator>
  <cp:lastModifiedBy>Henrique</cp:lastModifiedBy>
  <cp:revision>19</cp:revision>
  <dcterms:created xsi:type="dcterms:W3CDTF">2017-11-07T02:10:08Z</dcterms:created>
  <dcterms:modified xsi:type="dcterms:W3CDTF">2017-11-21T16:26:11Z</dcterms:modified>
</cp:coreProperties>
</file>