
<file path=[Content_Types].xml><?xml version="1.0" encoding="utf-8"?>
<Types xmlns="http://schemas.openxmlformats.org/package/2006/content-types">
  <Default Extension="png" ContentType="image/png"/>
  <Default Extension="jpg&amp;ehk=97BH6ZlCvrU8Ym2kLJEzKA&amp;r=0&amp;pid=OfficeInsert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4"/>
  </p:sldMasterIdLst>
  <p:notesMasterIdLst>
    <p:notesMasterId r:id="rId24"/>
  </p:notesMasterIdLst>
  <p:sldIdLst>
    <p:sldId id="338" r:id="rId5"/>
    <p:sldId id="346" r:id="rId6"/>
    <p:sldId id="347" r:id="rId7"/>
    <p:sldId id="336" r:id="rId8"/>
    <p:sldId id="337" r:id="rId9"/>
    <p:sldId id="334" r:id="rId10"/>
    <p:sldId id="335" r:id="rId11"/>
    <p:sldId id="348" r:id="rId12"/>
    <p:sldId id="353" r:id="rId13"/>
    <p:sldId id="349" r:id="rId14"/>
    <p:sldId id="352" r:id="rId15"/>
    <p:sldId id="351" r:id="rId16"/>
    <p:sldId id="344" r:id="rId17"/>
    <p:sldId id="339" r:id="rId18"/>
    <p:sldId id="340" r:id="rId19"/>
    <p:sldId id="341" r:id="rId20"/>
    <p:sldId id="342" r:id="rId21"/>
    <p:sldId id="343" r:id="rId22"/>
    <p:sldId id="34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73" autoAdjust="0"/>
    <p:restoredTop sz="77094" autoAdjust="0"/>
  </p:normalViewPr>
  <p:slideViewPr>
    <p:cSldViewPr snapToGrid="0">
      <p:cViewPr varScale="1">
        <p:scale>
          <a:sx n="49" d="100"/>
          <a:sy n="49" d="100"/>
        </p:scale>
        <p:origin x="43" y="61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22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09988D-A8BD-40F3-B341-123166C8D736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EC222B8F-AC27-4A4F-87CA-AD47ED8A9354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Detect Face from Image</a:t>
          </a:r>
          <a:endParaRPr lang="en-US" sz="1400" b="1" dirty="0">
            <a:solidFill>
              <a:schemeClr val="tx1"/>
            </a:solidFill>
          </a:endParaRPr>
        </a:p>
      </dgm:t>
    </dgm:pt>
    <dgm:pt modelId="{EB72252B-D81C-4AF7-87FB-DA6E111E15CC}" type="parTrans" cxnId="{42E927CA-16A6-467F-9883-3407A86073C0}">
      <dgm:prSet/>
      <dgm:spPr/>
      <dgm:t>
        <a:bodyPr/>
        <a:lstStyle/>
        <a:p>
          <a:endParaRPr lang="en-US" b="0">
            <a:solidFill>
              <a:schemeClr val="tx1"/>
            </a:solidFill>
          </a:endParaRPr>
        </a:p>
      </dgm:t>
    </dgm:pt>
    <dgm:pt modelId="{DDEDF03D-ECB4-434A-821A-4518F4E925D6}" type="sibTrans" cxnId="{42E927CA-16A6-467F-9883-3407A86073C0}">
      <dgm:prSet/>
      <dgm:spPr/>
      <dgm:t>
        <a:bodyPr/>
        <a:lstStyle/>
        <a:p>
          <a:endParaRPr lang="en-US" b="0">
            <a:solidFill>
              <a:schemeClr val="tx1"/>
            </a:solidFill>
          </a:endParaRPr>
        </a:p>
      </dgm:t>
    </dgm:pt>
    <dgm:pt modelId="{5B83D67B-9209-41EA-82A5-C7F1AADEA416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Get Age &amp; Gender Info</a:t>
          </a:r>
        </a:p>
      </dgm:t>
    </dgm:pt>
    <dgm:pt modelId="{4599E4D4-6133-4F43-A9D3-109A0D532D2A}" type="parTrans" cxnId="{AFF70F16-B96F-49F4-BF5B-43A69B42FF60}">
      <dgm:prSet/>
      <dgm:spPr/>
      <dgm:t>
        <a:bodyPr/>
        <a:lstStyle/>
        <a:p>
          <a:endParaRPr lang="en-US"/>
        </a:p>
      </dgm:t>
    </dgm:pt>
    <dgm:pt modelId="{81C5ADBD-8155-4279-9630-E98D254F57AF}" type="sibTrans" cxnId="{AFF70F16-B96F-49F4-BF5B-43A69B42FF60}">
      <dgm:prSet/>
      <dgm:spPr/>
      <dgm:t>
        <a:bodyPr/>
        <a:lstStyle/>
        <a:p>
          <a:endParaRPr lang="en-US"/>
        </a:p>
      </dgm:t>
    </dgm:pt>
    <dgm:pt modelId="{3A114D6B-B5C2-4CBE-BC53-B4188469CAFB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Extract Emotion Info</a:t>
          </a:r>
        </a:p>
      </dgm:t>
    </dgm:pt>
    <dgm:pt modelId="{53D50B63-F9E6-4FD5-8C9A-436296E9077A}" type="parTrans" cxnId="{3316C76C-A894-4163-98B4-583ABBAFCB8D}">
      <dgm:prSet/>
      <dgm:spPr/>
      <dgm:t>
        <a:bodyPr/>
        <a:lstStyle/>
        <a:p>
          <a:endParaRPr lang="en-US"/>
        </a:p>
      </dgm:t>
    </dgm:pt>
    <dgm:pt modelId="{EE332CD3-2D9A-4E68-A2B0-0BCD2344D55B}" type="sibTrans" cxnId="{3316C76C-A894-4163-98B4-583ABBAFCB8D}">
      <dgm:prSet/>
      <dgm:spPr/>
      <dgm:t>
        <a:bodyPr/>
        <a:lstStyle/>
        <a:p>
          <a:endParaRPr lang="en-US"/>
        </a:p>
      </dgm:t>
    </dgm:pt>
    <dgm:pt modelId="{4F43553F-42D8-4009-A0AB-BB0B1A7EB00A}" type="pres">
      <dgm:prSet presAssocID="{0009988D-A8BD-40F3-B341-123166C8D736}" presName="Name0" presStyleCnt="0">
        <dgm:presLayoutVars>
          <dgm:dir/>
          <dgm:resizeHandles val="exact"/>
        </dgm:presLayoutVars>
      </dgm:prSet>
      <dgm:spPr/>
    </dgm:pt>
    <dgm:pt modelId="{61C07E35-D748-419D-94DC-2033B0A0344F}" type="pres">
      <dgm:prSet presAssocID="{EC222B8F-AC27-4A4F-87CA-AD47ED8A9354}" presName="node" presStyleLbl="node1" presStyleIdx="0" presStyleCnt="3" custScaleX="49270" custScaleY="42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B6E06-07AC-4D46-8AD2-EF0414D19179}" type="pres">
      <dgm:prSet presAssocID="{DDEDF03D-ECB4-434A-821A-4518F4E925D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4A9A3D0-0216-4DDA-B857-854AC086F7E6}" type="pres">
      <dgm:prSet presAssocID="{DDEDF03D-ECB4-434A-821A-4518F4E925D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393AB132-9487-496C-AF84-CCE0A529D8D5}" type="pres">
      <dgm:prSet presAssocID="{5B83D67B-9209-41EA-82A5-C7F1AADEA416}" presName="node" presStyleLbl="node1" presStyleIdx="1" presStyleCnt="3" custScaleX="49270" custScaleY="42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654CD-44C7-41B7-BC35-8EDBFF146D84}" type="pres">
      <dgm:prSet presAssocID="{81C5ADBD-8155-4279-9630-E98D254F57A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1A2FFEB-3367-480D-97BE-5EC70070DFC9}" type="pres">
      <dgm:prSet presAssocID="{81C5ADBD-8155-4279-9630-E98D254F57A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DEF75AE2-69B8-40D1-99C3-53EDE1EC35FE}" type="pres">
      <dgm:prSet presAssocID="{3A114D6B-B5C2-4CBE-BC53-B4188469CAFB}" presName="node" presStyleLbl="node1" presStyleIdx="2" presStyleCnt="3" custScaleX="49270" custScaleY="42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7063D5-65BC-4F37-B822-821FFBE91513}" type="presOf" srcId="{3A114D6B-B5C2-4CBE-BC53-B4188469CAFB}" destId="{DEF75AE2-69B8-40D1-99C3-53EDE1EC35FE}" srcOrd="0" destOrd="0" presId="urn:microsoft.com/office/officeart/2005/8/layout/process1"/>
    <dgm:cxn modelId="{6FD9A5BA-364F-4D01-B82E-2A5678C82A9C}" type="presOf" srcId="{81C5ADBD-8155-4279-9630-E98D254F57AF}" destId="{71A2FFEB-3367-480D-97BE-5EC70070DFC9}" srcOrd="1" destOrd="0" presId="urn:microsoft.com/office/officeart/2005/8/layout/process1"/>
    <dgm:cxn modelId="{D7C654F5-E2A1-4B5D-B5D5-94A31472BB48}" type="presOf" srcId="{DDEDF03D-ECB4-434A-821A-4518F4E925D6}" destId="{3FAB6E06-07AC-4D46-8AD2-EF0414D19179}" srcOrd="0" destOrd="0" presId="urn:microsoft.com/office/officeart/2005/8/layout/process1"/>
    <dgm:cxn modelId="{AFF70F16-B96F-49F4-BF5B-43A69B42FF60}" srcId="{0009988D-A8BD-40F3-B341-123166C8D736}" destId="{5B83D67B-9209-41EA-82A5-C7F1AADEA416}" srcOrd="1" destOrd="0" parTransId="{4599E4D4-6133-4F43-A9D3-109A0D532D2A}" sibTransId="{81C5ADBD-8155-4279-9630-E98D254F57AF}"/>
    <dgm:cxn modelId="{42E927CA-16A6-467F-9883-3407A86073C0}" srcId="{0009988D-A8BD-40F3-B341-123166C8D736}" destId="{EC222B8F-AC27-4A4F-87CA-AD47ED8A9354}" srcOrd="0" destOrd="0" parTransId="{EB72252B-D81C-4AF7-87FB-DA6E111E15CC}" sibTransId="{DDEDF03D-ECB4-434A-821A-4518F4E925D6}"/>
    <dgm:cxn modelId="{6B382448-E8DF-4FB0-B4D6-47EC7ACE6002}" type="presOf" srcId="{EC222B8F-AC27-4A4F-87CA-AD47ED8A9354}" destId="{61C07E35-D748-419D-94DC-2033B0A0344F}" srcOrd="0" destOrd="0" presId="urn:microsoft.com/office/officeart/2005/8/layout/process1"/>
    <dgm:cxn modelId="{2BA58891-B409-4375-9576-B85A4C57C5FB}" type="presOf" srcId="{5B83D67B-9209-41EA-82A5-C7F1AADEA416}" destId="{393AB132-9487-496C-AF84-CCE0A529D8D5}" srcOrd="0" destOrd="0" presId="urn:microsoft.com/office/officeart/2005/8/layout/process1"/>
    <dgm:cxn modelId="{C7CA2B73-5B8F-45DE-A23B-FB0FA6F253F1}" type="presOf" srcId="{DDEDF03D-ECB4-434A-821A-4518F4E925D6}" destId="{54A9A3D0-0216-4DDA-B857-854AC086F7E6}" srcOrd="1" destOrd="0" presId="urn:microsoft.com/office/officeart/2005/8/layout/process1"/>
    <dgm:cxn modelId="{54B5494C-60D9-467C-B6D0-667E3A797C0A}" type="presOf" srcId="{81C5ADBD-8155-4279-9630-E98D254F57AF}" destId="{4E3654CD-44C7-41B7-BC35-8EDBFF146D84}" srcOrd="0" destOrd="0" presId="urn:microsoft.com/office/officeart/2005/8/layout/process1"/>
    <dgm:cxn modelId="{3316C76C-A894-4163-98B4-583ABBAFCB8D}" srcId="{0009988D-A8BD-40F3-B341-123166C8D736}" destId="{3A114D6B-B5C2-4CBE-BC53-B4188469CAFB}" srcOrd="2" destOrd="0" parTransId="{53D50B63-F9E6-4FD5-8C9A-436296E9077A}" sibTransId="{EE332CD3-2D9A-4E68-A2B0-0BCD2344D55B}"/>
    <dgm:cxn modelId="{0BDC38B0-9274-45EB-9E87-51E15FBC7231}" type="presOf" srcId="{0009988D-A8BD-40F3-B341-123166C8D736}" destId="{4F43553F-42D8-4009-A0AB-BB0B1A7EB00A}" srcOrd="0" destOrd="0" presId="urn:microsoft.com/office/officeart/2005/8/layout/process1"/>
    <dgm:cxn modelId="{2180A44E-265B-4B93-A62B-98FCB96E0036}" type="presParOf" srcId="{4F43553F-42D8-4009-A0AB-BB0B1A7EB00A}" destId="{61C07E35-D748-419D-94DC-2033B0A0344F}" srcOrd="0" destOrd="0" presId="urn:microsoft.com/office/officeart/2005/8/layout/process1"/>
    <dgm:cxn modelId="{DC6944C1-10C4-4539-B4A3-AF59F60B34AF}" type="presParOf" srcId="{4F43553F-42D8-4009-A0AB-BB0B1A7EB00A}" destId="{3FAB6E06-07AC-4D46-8AD2-EF0414D19179}" srcOrd="1" destOrd="0" presId="urn:microsoft.com/office/officeart/2005/8/layout/process1"/>
    <dgm:cxn modelId="{5E464D95-566E-4CCF-AECC-3B76181511A8}" type="presParOf" srcId="{3FAB6E06-07AC-4D46-8AD2-EF0414D19179}" destId="{54A9A3D0-0216-4DDA-B857-854AC086F7E6}" srcOrd="0" destOrd="0" presId="urn:microsoft.com/office/officeart/2005/8/layout/process1"/>
    <dgm:cxn modelId="{2D68D5A1-5FA0-4CC6-ACFD-2E0A8C5480DD}" type="presParOf" srcId="{4F43553F-42D8-4009-A0AB-BB0B1A7EB00A}" destId="{393AB132-9487-496C-AF84-CCE0A529D8D5}" srcOrd="2" destOrd="0" presId="urn:microsoft.com/office/officeart/2005/8/layout/process1"/>
    <dgm:cxn modelId="{23EF0696-DA91-401E-AF93-6A17CABC1F6C}" type="presParOf" srcId="{4F43553F-42D8-4009-A0AB-BB0B1A7EB00A}" destId="{4E3654CD-44C7-41B7-BC35-8EDBFF146D84}" srcOrd="3" destOrd="0" presId="urn:microsoft.com/office/officeart/2005/8/layout/process1"/>
    <dgm:cxn modelId="{3B0149E4-F1A8-46FD-8272-C42B98471C6D}" type="presParOf" srcId="{4E3654CD-44C7-41B7-BC35-8EDBFF146D84}" destId="{71A2FFEB-3367-480D-97BE-5EC70070DFC9}" srcOrd="0" destOrd="0" presId="urn:microsoft.com/office/officeart/2005/8/layout/process1"/>
    <dgm:cxn modelId="{1DD42E18-5226-4009-A6FA-C9F012E7CD89}" type="presParOf" srcId="{4F43553F-42D8-4009-A0AB-BB0B1A7EB00A}" destId="{DEF75AE2-69B8-40D1-99C3-53EDE1EC35F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07E35-D748-419D-94DC-2033B0A0344F}">
      <dsp:nvSpPr>
        <dsp:cNvPr id="0" name=""/>
        <dsp:cNvSpPr/>
      </dsp:nvSpPr>
      <dsp:spPr>
        <a:xfrm>
          <a:off x="4573" y="1327785"/>
          <a:ext cx="1785711" cy="9296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/>
              </a:solidFill>
            </a:rPr>
            <a:t>Detect Face from Image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1803" y="1355015"/>
        <a:ext cx="1731251" cy="875226"/>
      </dsp:txXfrm>
    </dsp:sp>
    <dsp:sp modelId="{3FAB6E06-07AC-4D46-8AD2-EF0414D19179}">
      <dsp:nvSpPr>
        <dsp:cNvPr id="0" name=""/>
        <dsp:cNvSpPr/>
      </dsp:nvSpPr>
      <dsp:spPr>
        <a:xfrm>
          <a:off x="2152718" y="1343211"/>
          <a:ext cx="768359" cy="898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b="0" kern="1200">
            <a:solidFill>
              <a:schemeClr val="tx1"/>
            </a:solidFill>
          </a:endParaRPr>
        </a:p>
      </dsp:txBody>
      <dsp:txXfrm>
        <a:off x="2152718" y="1522978"/>
        <a:ext cx="537851" cy="539301"/>
      </dsp:txXfrm>
    </dsp:sp>
    <dsp:sp modelId="{393AB132-9487-496C-AF84-CCE0A529D8D5}">
      <dsp:nvSpPr>
        <dsp:cNvPr id="0" name=""/>
        <dsp:cNvSpPr/>
      </dsp:nvSpPr>
      <dsp:spPr>
        <a:xfrm>
          <a:off x="3240019" y="1327785"/>
          <a:ext cx="1785711" cy="9296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/>
              </a:solidFill>
            </a:rPr>
            <a:t>Get Age &amp; Gender Info</a:t>
          </a:r>
        </a:p>
      </dsp:txBody>
      <dsp:txXfrm>
        <a:off x="3267249" y="1355015"/>
        <a:ext cx="1731251" cy="875226"/>
      </dsp:txXfrm>
    </dsp:sp>
    <dsp:sp modelId="{4E3654CD-44C7-41B7-BC35-8EDBFF146D84}">
      <dsp:nvSpPr>
        <dsp:cNvPr id="0" name=""/>
        <dsp:cNvSpPr/>
      </dsp:nvSpPr>
      <dsp:spPr>
        <a:xfrm>
          <a:off x="5388164" y="1343211"/>
          <a:ext cx="768359" cy="898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388164" y="1522978"/>
        <a:ext cx="537851" cy="539301"/>
      </dsp:txXfrm>
    </dsp:sp>
    <dsp:sp modelId="{DEF75AE2-69B8-40D1-99C3-53EDE1EC35FE}">
      <dsp:nvSpPr>
        <dsp:cNvPr id="0" name=""/>
        <dsp:cNvSpPr/>
      </dsp:nvSpPr>
      <dsp:spPr>
        <a:xfrm>
          <a:off x="6475465" y="1327785"/>
          <a:ext cx="1785711" cy="9296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/>
              </a:solidFill>
            </a:rPr>
            <a:t>Extract Emotion Info</a:t>
          </a:r>
        </a:p>
      </dsp:txBody>
      <dsp:txXfrm>
        <a:off x="6502695" y="1355015"/>
        <a:ext cx="1731251" cy="875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3E8F7-966D-473C-94E9-6A47B126E2AE}" type="datetimeFigureOut">
              <a:rPr lang="en-US" smtClean="0"/>
              <a:t>11/19/2017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F624E-3B0E-4782-BEBB-18F348EFD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4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estus.dev.cognitive.microsoft.com/docs/services/563879b61984550e40cbbe8d/operations/563879b61984550f30395239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estus.dev.cognitive.microsoft.com/docs/services/563879b61984550e40cbbe8d/operations/563879b61984550f30395237" TargetMode="External"/><Relationship Id="rId4" Type="http://schemas.openxmlformats.org/officeDocument/2006/relationships/hyperlink" Target="https://westus.dev.cognitive.microsoft.com/docs/services/563879b61984550e40cbbe8d/operations/563879b61984550f3039523a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estus.dev.cognitive.microsoft.com/docs/services/563879b61984550e40cbbe8d/operations/563879b61984550f30395239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estus.dev.cognitive.microsoft.com/docs/services/563879b61984550e40cbbe8d/operations/563879b61984550f30395237" TargetMode="External"/><Relationship Id="rId4" Type="http://schemas.openxmlformats.org/officeDocument/2006/relationships/hyperlink" Target="https://westus.dev.cognitive.microsoft.com/docs/services/563879b61984550e40cbbe8d/operations/563879b61984550f3039523a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Password: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H</a:t>
            </a:r>
            <a:r>
              <a:rPr lang="en-US" dirty="0" err="1">
                <a:solidFill>
                  <a:srgbClr val="262626"/>
                </a:solidFill>
                <a:latin typeface="Microsoft YaHei Light"/>
                <a:ea typeface="맑은 고딕"/>
              </a:rPr>
              <a:t>ard</a:t>
            </a:r>
            <a:r>
              <a:rPr lang="en-US" dirty="0">
                <a:solidFill>
                  <a:srgbClr val="262626"/>
                </a:solidFill>
                <a:latin typeface="Microsoft YaHei Light"/>
                <a:ea typeface="맑은 고딕"/>
              </a:rPr>
              <a:t> to remember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   Easy to crack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   B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reaches occur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Why Biometric?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   identity theft is not possible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pwd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remembrance problem doesn’t exist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   can’t be predicted or hacked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   can’t be shared</a:t>
            </a:r>
            <a:endParaRPr kumimoji="0" lang="en-US" sz="1200" b="0" i="0" u="none" strike="noStrike" kern="1200" cap="none" spc="0" normalizeH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Fingerprint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solidFill>
                  <a:srgbClr val="262626"/>
                </a:solidFill>
                <a:latin typeface="Microsoft YaHei Light"/>
                <a:ea typeface="맑은 고딕"/>
              </a:rPr>
              <a:t>      n</a:t>
            </a:r>
            <a:r>
              <a:rPr lang="en-US" dirty="0">
                <a:solidFill>
                  <a:srgbClr val="262626"/>
                </a:solidFill>
                <a:latin typeface="Microsoft YaHei Light"/>
                <a:ea typeface="맑은 고딕"/>
              </a:rPr>
              <a:t>eed two-factor authentication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62626"/>
                </a:solidFill>
                <a:latin typeface="Microsoft YaHei Light"/>
                <a:ea typeface="맑은 고딕"/>
              </a:rPr>
              <a:t>      dirt, dryness, injury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Iris scanning</a:t>
            </a:r>
            <a:r>
              <a:rPr lang="en-US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     requires an Infrared (IR) camera which isn’t on many phones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     poor lighting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solidFill>
                <a:srgbClr val="262626"/>
              </a:solidFill>
              <a:latin typeface="Microsoft YaHei Light"/>
              <a:ea typeface="맑은 고딕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solidFill>
                  <a:srgbClr val="262626"/>
                </a:solidFill>
                <a:latin typeface="Microsoft YaHei Light"/>
                <a:ea typeface="맑은 고딕"/>
              </a:rPr>
              <a:t>Voice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solidFill>
                  <a:srgbClr val="262626"/>
                </a:solidFill>
                <a:latin typeface="Microsoft YaHei Light"/>
                <a:ea typeface="맑은 고딕"/>
              </a:rPr>
              <a:t>      noise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      hair, classes, age 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624E-3B0E-4782-BEBB-18F348EFDA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37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Detect Face &amp; Emotion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Detect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face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from the image, then </a:t>
            </a:r>
            <a:r>
              <a:rPr lang="en-US" b="1" dirty="0">
                <a:solidFill>
                  <a:srgbClr val="0070C0"/>
                </a:solidFill>
              </a:rPr>
              <a:t>guess emotion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70C0"/>
                </a:solidFill>
              </a:rPr>
              <a:t>other</a:t>
            </a:r>
            <a:r>
              <a:rPr lang="en-US" dirty="0"/>
              <a:t> info</a:t>
            </a:r>
          </a:p>
          <a:p>
            <a:pPr lvl="1"/>
            <a:endParaRPr lang="en-US" dirty="0"/>
          </a:p>
          <a:p>
            <a:pPr marL="800100" lvl="1" indent="-342900">
              <a:buClr>
                <a:srgbClr val="00B050"/>
              </a:buClr>
              <a:buFont typeface="+mj-lt"/>
              <a:buAutoNum type="arabicPeriod"/>
            </a:pPr>
            <a:r>
              <a:rPr lang="en-US" dirty="0"/>
              <a:t>Face API would </a:t>
            </a:r>
            <a:r>
              <a:rPr lang="en-US" b="1" dirty="0"/>
              <a:t>detect face</a:t>
            </a:r>
            <a:r>
              <a:rPr lang="en-US" dirty="0"/>
              <a:t> from the image</a:t>
            </a:r>
            <a:endParaRPr lang="en-US" b="1" dirty="0"/>
          </a:p>
          <a:p>
            <a:pPr marL="800100" lvl="1" indent="-342900">
              <a:buClr>
                <a:srgbClr val="00B050"/>
              </a:buClr>
              <a:buFont typeface="+mj-lt"/>
              <a:buAutoNum type="arabicPeriod"/>
            </a:pPr>
            <a:r>
              <a:rPr lang="en-US" dirty="0"/>
              <a:t>Face API would get </a:t>
            </a:r>
            <a:r>
              <a:rPr lang="en-US" b="1" dirty="0"/>
              <a:t>age and gender </a:t>
            </a:r>
            <a:r>
              <a:rPr lang="en-US" dirty="0" smtClean="0"/>
              <a:t>information</a:t>
            </a:r>
            <a:endParaRPr lang="en-US" dirty="0"/>
          </a:p>
          <a:p>
            <a:pPr marL="800100" lvl="1" indent="-342900">
              <a:buClr>
                <a:srgbClr val="00B050"/>
              </a:buClr>
              <a:buFont typeface="+mj-lt"/>
              <a:buAutoNum type="arabicPeriod"/>
            </a:pPr>
            <a:r>
              <a:rPr lang="en-US" dirty="0"/>
              <a:t>Emotion API would </a:t>
            </a:r>
            <a:r>
              <a:rPr lang="en-US" b="1" dirty="0"/>
              <a:t>get emotion </a:t>
            </a:r>
            <a:r>
              <a:rPr lang="en-US" dirty="0"/>
              <a:t>information</a:t>
            </a:r>
            <a:r>
              <a:rPr lang="en-US" b="1" i="1" dirty="0"/>
              <a:t> </a:t>
            </a:r>
            <a:endParaRPr lang="en-US" sz="1200" i="1" u="sng" dirty="0"/>
          </a:p>
          <a:p>
            <a:pPr marL="857250" lvl="2" indent="0">
              <a:buClr>
                <a:srgbClr val="00B050"/>
              </a:buClr>
              <a:buNone/>
            </a:pPr>
            <a:r>
              <a:rPr lang="en-US" dirty="0"/>
              <a:t>score Anger, Contempt, Disgust, Fear, Happiness, Neutral, Sadness, Surprise</a:t>
            </a:r>
          </a:p>
          <a:p>
            <a:pPr marL="457200" lvl="1" indent="0">
              <a:buClr>
                <a:srgbClr val="00B050"/>
              </a:buCl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624E-3B0E-4782-BEBB-18F348EFDA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12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624E-3B0E-4782-BEBB-18F348EFDA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38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624E-3B0E-4782-BEBB-18F348EFDA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33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</a:t>
            </a:r>
            <a:r>
              <a:rPr lang="en-US" baseline="0" dirty="0"/>
              <a:t> Detect</a:t>
            </a:r>
          </a:p>
          <a:p>
            <a:endParaRPr lang="en-US" baseline="0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Optional parameters for returning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landmarks, and attributes. Attributes include age, gender, smile intensity, facial hair, head pose and glasses.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for other APIs use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Face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- Identify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Face - Verify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Face - Find Similar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JPEG, PNG, GIF(the first frame), and BMP are supported. The image file size should be larger than or equal to 1KB but no larger than 4MB.</a:t>
            </a:r>
          </a:p>
          <a:p>
            <a:pPr lvl="1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detectable face size is between 36x36 to 4096x4096 pixels. The faces out of this range will not be detected.</a:t>
            </a:r>
          </a:p>
          <a:p>
            <a:pPr lvl="1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maximum of 64 faces could be returned for an image. The returned faces are ranked by face rectangle size in descending order.</a:t>
            </a:r>
          </a:p>
          <a:p>
            <a:pPr lvl="1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faces may not be detected for technical challenges, e.g. very large face angles (head-pose) or large occlusion. Frontal and near-frontal faces have the best results.</a:t>
            </a:r>
          </a:p>
          <a:p>
            <a:pPr lvl="1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Attributes (age, gender,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headPose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smile,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facialHair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glasses and emotion) are still experimental and may not be very accurate.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HeadPose's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pitch value is a reserved field and will always return 0.</a:t>
            </a:r>
          </a:p>
          <a:p>
            <a:endParaRPr lang="en-US" dirty="0"/>
          </a:p>
          <a:p>
            <a:r>
              <a:rPr lang="en-US" dirty="0" err="1">
                <a:effectLst/>
              </a:rPr>
              <a:t>faceId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Unique </a:t>
            </a:r>
            <a:r>
              <a:rPr lang="en-US" dirty="0" err="1">
                <a:effectLst/>
              </a:rPr>
              <a:t>faceId</a:t>
            </a:r>
            <a:r>
              <a:rPr lang="en-US" dirty="0">
                <a:effectLst/>
              </a:rPr>
              <a:t> of the detected face, created by detection API and it will expire in 24 hours after detection call. To return this, it requires "</a:t>
            </a:r>
            <a:r>
              <a:rPr lang="en-US" dirty="0" err="1">
                <a:effectLst/>
              </a:rPr>
              <a:t>returnFaceId</a:t>
            </a:r>
            <a:r>
              <a:rPr lang="en-US" dirty="0">
                <a:effectLst/>
              </a:rPr>
              <a:t>" parameter to be true.</a:t>
            </a:r>
          </a:p>
          <a:p>
            <a:endParaRPr lang="en-US" dirty="0">
              <a:effectLst/>
            </a:endParaRPr>
          </a:p>
          <a:p>
            <a:r>
              <a:rPr lang="en-US" dirty="0" err="1">
                <a:effectLst/>
              </a:rPr>
              <a:t>faceRectangle</a:t>
            </a:r>
            <a:endParaRPr lang="en-US" dirty="0"/>
          </a:p>
          <a:p>
            <a:r>
              <a:rPr lang="en-US" dirty="0">
                <a:effectLst/>
              </a:rPr>
              <a:t>A rectangle area for the face location on image.</a:t>
            </a:r>
          </a:p>
          <a:p>
            <a:endParaRPr lang="en-US" dirty="0">
              <a:effectLst/>
            </a:endParaRPr>
          </a:p>
          <a:p>
            <a:r>
              <a:rPr lang="en-US" dirty="0" err="1">
                <a:effectLst/>
              </a:rPr>
              <a:t>faceLandmarks</a:t>
            </a:r>
            <a:endParaRPr lang="en-US" dirty="0"/>
          </a:p>
          <a:p>
            <a:r>
              <a:rPr lang="en-US" dirty="0">
                <a:effectLst/>
              </a:rPr>
              <a:t>An array of 27-point face landmarks pointing to the important positions of face components. To return this, it requires "</a:t>
            </a:r>
            <a:r>
              <a:rPr lang="en-US" dirty="0" err="1">
                <a:effectLst/>
              </a:rPr>
              <a:t>returnFaceLandmarks</a:t>
            </a:r>
            <a:r>
              <a:rPr lang="en-US" dirty="0">
                <a:effectLst/>
              </a:rPr>
              <a:t>" parameter to be true.</a:t>
            </a:r>
          </a:p>
          <a:p>
            <a:endParaRPr lang="en-US" dirty="0">
              <a:effectLst/>
            </a:endParaRPr>
          </a:p>
          <a:p>
            <a:pPr fontAlgn="t"/>
            <a:r>
              <a:rPr lang="en-US" dirty="0" err="1">
                <a:effectLst/>
              </a:rPr>
              <a:t>faceAttributes</a:t>
            </a:r>
            <a:endParaRPr lang="en-US" dirty="0"/>
          </a:p>
          <a:p>
            <a:pPr fontAlgn="t"/>
            <a:r>
              <a:rPr lang="en-US" dirty="0">
                <a:effectLst/>
              </a:rPr>
              <a:t>Face </a:t>
            </a:r>
            <a:r>
              <a:rPr lang="en-US" dirty="0" err="1">
                <a:effectLst/>
              </a:rPr>
              <a:t>Attributes:age</a:t>
            </a:r>
            <a:r>
              <a:rPr lang="en-US" dirty="0">
                <a:effectLst/>
              </a:rPr>
              <a:t>: an age number in years.</a:t>
            </a:r>
          </a:p>
          <a:p>
            <a:pPr fontAlgn="t"/>
            <a:r>
              <a:rPr lang="en-US" dirty="0">
                <a:effectLst/>
              </a:rPr>
              <a:t>gender: male or female.</a:t>
            </a:r>
          </a:p>
          <a:p>
            <a:pPr fontAlgn="t"/>
            <a:r>
              <a:rPr lang="en-US" dirty="0">
                <a:effectLst/>
              </a:rPr>
              <a:t>smile: smile intensity, a number between [0,1]</a:t>
            </a:r>
          </a:p>
          <a:p>
            <a:pPr fontAlgn="t"/>
            <a:r>
              <a:rPr lang="en-US" dirty="0" err="1">
                <a:effectLst/>
              </a:rPr>
              <a:t>facialHair</a:t>
            </a:r>
            <a:r>
              <a:rPr lang="en-US" dirty="0">
                <a:effectLst/>
              </a:rPr>
              <a:t>: consists of lengths of three facial hair areas: moustache, beard and sideburns.</a:t>
            </a:r>
          </a:p>
          <a:p>
            <a:pPr fontAlgn="t"/>
            <a:r>
              <a:rPr lang="en-US" dirty="0" err="1">
                <a:effectLst/>
              </a:rPr>
              <a:t>headPose</a:t>
            </a:r>
            <a:r>
              <a:rPr lang="en-US" dirty="0">
                <a:effectLst/>
              </a:rPr>
              <a:t>: 3-D roll/yew/pitch angles for face direction. Pitch value is a reserved field and will always return 0.</a:t>
            </a:r>
          </a:p>
          <a:p>
            <a:pPr fontAlgn="t"/>
            <a:r>
              <a:rPr lang="en-US" dirty="0">
                <a:effectLst/>
              </a:rPr>
              <a:t>glasses: glasses type. Possible values are '</a:t>
            </a:r>
            <a:r>
              <a:rPr lang="en-US" dirty="0" err="1">
                <a:effectLst/>
              </a:rPr>
              <a:t>noGlasses</a:t>
            </a:r>
            <a:r>
              <a:rPr lang="en-US" dirty="0">
                <a:effectLst/>
              </a:rPr>
              <a:t>', '</a:t>
            </a:r>
            <a:r>
              <a:rPr lang="en-US" dirty="0" err="1">
                <a:effectLst/>
              </a:rPr>
              <a:t>readingGlasses</a:t>
            </a:r>
            <a:r>
              <a:rPr lang="en-US" dirty="0">
                <a:effectLst/>
              </a:rPr>
              <a:t>', 'sunglasses', '</a:t>
            </a:r>
            <a:r>
              <a:rPr lang="en-US" dirty="0" err="1">
                <a:effectLst/>
              </a:rPr>
              <a:t>swimmingGoggles</a:t>
            </a:r>
            <a:r>
              <a:rPr lang="en-US" dirty="0">
                <a:effectLst/>
              </a:rPr>
              <a:t>'.</a:t>
            </a:r>
          </a:p>
          <a:p>
            <a:pPr fontAlgn="t"/>
            <a:r>
              <a:rPr lang="en-US" dirty="0">
                <a:effectLst/>
              </a:rPr>
              <a:t>emotion: emotions intensity expressed by the face, </a:t>
            </a:r>
            <a:r>
              <a:rPr lang="en-US" dirty="0" err="1">
                <a:effectLst/>
              </a:rPr>
              <a:t>incluing</a:t>
            </a:r>
            <a:r>
              <a:rPr lang="en-US" dirty="0">
                <a:effectLst/>
              </a:rPr>
              <a:t> anger, contempt, disgust, fear, happiness, neutral, sadness and surprise.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"</a:t>
            </a:r>
            <a:r>
              <a:rPr lang="en-US" dirty="0" err="1"/>
              <a:t>faceId</a:t>
            </a:r>
            <a:r>
              <a:rPr lang="en-US" dirty="0"/>
              <a:t>": "7f635235-27e3-4857-ba6b-89158bd61ee9",</a:t>
            </a:r>
          </a:p>
          <a:p>
            <a:r>
              <a:rPr lang="en-US" dirty="0"/>
              <a:t>    "</a:t>
            </a:r>
            <a:r>
              <a:rPr lang="en-US" dirty="0" err="1"/>
              <a:t>faceRectangle</a:t>
            </a:r>
            <a:r>
              <a:rPr lang="en-US" dirty="0"/>
              <a:t>"    </a:t>
            </a:r>
          </a:p>
          <a:p>
            <a:r>
              <a:rPr lang="en-US" dirty="0"/>
              <a:t>    "</a:t>
            </a:r>
            <a:r>
              <a:rPr lang="en-US" dirty="0" err="1"/>
              <a:t>faceLandmarks</a:t>
            </a:r>
            <a:r>
              <a:rPr lang="en-US" dirty="0"/>
              <a:t>" 28</a:t>
            </a:r>
          </a:p>
          <a:p>
            <a:r>
              <a:rPr lang="en-US" dirty="0"/>
              <a:t>      "</a:t>
            </a:r>
            <a:r>
              <a:rPr lang="en-US" dirty="0" err="1"/>
              <a:t>pupilLeft</a:t>
            </a:r>
            <a:r>
              <a:rPr lang="en-US" dirty="0"/>
              <a:t>"      "</a:t>
            </a:r>
            <a:r>
              <a:rPr lang="en-US" dirty="0" err="1"/>
              <a:t>pupilRight</a:t>
            </a:r>
            <a:r>
              <a:rPr lang="en-US" dirty="0"/>
              <a:t>"     "</a:t>
            </a:r>
            <a:r>
              <a:rPr lang="en-US" dirty="0" err="1"/>
              <a:t>noseTip</a:t>
            </a:r>
            <a:r>
              <a:rPr lang="en-US" dirty="0"/>
              <a:t>"    "</a:t>
            </a:r>
            <a:r>
              <a:rPr lang="en-US" dirty="0" err="1"/>
              <a:t>mouthLeft</a:t>
            </a:r>
            <a:r>
              <a:rPr lang="en-US" dirty="0"/>
              <a:t>"     "</a:t>
            </a:r>
            <a:r>
              <a:rPr lang="en-US" dirty="0" err="1"/>
              <a:t>mouthRight</a:t>
            </a:r>
            <a:r>
              <a:rPr lang="en-US" dirty="0"/>
              <a:t>"            "</a:t>
            </a:r>
            <a:r>
              <a:rPr lang="en-US" dirty="0" err="1"/>
              <a:t>eyebrowLeftOuter</a:t>
            </a:r>
            <a:r>
              <a:rPr lang="en-US" dirty="0"/>
              <a:t>"          "</a:t>
            </a:r>
            <a:r>
              <a:rPr lang="en-US" dirty="0" err="1"/>
              <a:t>eyebrowLeftInner</a:t>
            </a:r>
            <a:r>
              <a:rPr lang="en-US" dirty="0"/>
              <a:t>"     "</a:t>
            </a:r>
            <a:r>
              <a:rPr lang="en-US" dirty="0" err="1"/>
              <a:t>eyeLeftOuter</a:t>
            </a:r>
            <a:r>
              <a:rPr lang="en-US" dirty="0"/>
              <a:t>"       "</a:t>
            </a:r>
            <a:r>
              <a:rPr lang="en-US" dirty="0" err="1"/>
              <a:t>eyeLeftTop</a:t>
            </a:r>
            <a:r>
              <a:rPr lang="en-US" dirty="0"/>
              <a:t>"            "</a:t>
            </a:r>
            <a:r>
              <a:rPr lang="en-US" dirty="0" err="1"/>
              <a:t>eyeLeftBottom</a:t>
            </a:r>
            <a:r>
              <a:rPr lang="en-US" dirty="0"/>
              <a:t>"     "</a:t>
            </a:r>
            <a:r>
              <a:rPr lang="en-US" dirty="0" err="1"/>
              <a:t>eyeLeftInner</a:t>
            </a:r>
            <a:r>
              <a:rPr lang="en-US" dirty="0"/>
              <a:t>"      </a:t>
            </a:r>
          </a:p>
          <a:p>
            <a:r>
              <a:rPr lang="en-US" dirty="0"/>
              <a:t>      "</a:t>
            </a:r>
            <a:r>
              <a:rPr lang="en-US" dirty="0" err="1"/>
              <a:t>eyebrowRightInner</a:t>
            </a:r>
            <a:r>
              <a:rPr lang="en-US" dirty="0"/>
              <a:t>"   "</a:t>
            </a:r>
            <a:r>
              <a:rPr lang="en-US" dirty="0" err="1"/>
              <a:t>eyebrowRightOuter</a:t>
            </a:r>
            <a:r>
              <a:rPr lang="en-US" dirty="0"/>
              <a:t>"     "</a:t>
            </a:r>
            <a:r>
              <a:rPr lang="en-US" dirty="0" err="1"/>
              <a:t>eyeRightInner</a:t>
            </a:r>
            <a:r>
              <a:rPr lang="en-US" dirty="0"/>
              <a:t>"      "</a:t>
            </a:r>
            <a:r>
              <a:rPr lang="en-US" dirty="0" err="1"/>
              <a:t>eyeRightTop</a:t>
            </a:r>
            <a:r>
              <a:rPr lang="en-US" dirty="0"/>
              <a:t>"      </a:t>
            </a:r>
          </a:p>
          <a:p>
            <a:r>
              <a:rPr lang="en-US" dirty="0"/>
              <a:t>      "</a:t>
            </a:r>
            <a:r>
              <a:rPr lang="en-US" dirty="0" err="1"/>
              <a:t>eyeRightBottom</a:t>
            </a:r>
            <a:r>
              <a:rPr lang="en-US" dirty="0"/>
              <a:t>"    "</a:t>
            </a:r>
            <a:r>
              <a:rPr lang="en-US" dirty="0" err="1"/>
              <a:t>eyeRightOuter</a:t>
            </a:r>
            <a:r>
              <a:rPr lang="en-US" dirty="0"/>
              <a:t>"   "</a:t>
            </a:r>
            <a:r>
              <a:rPr lang="en-US" dirty="0" err="1"/>
              <a:t>noseRootLeft</a:t>
            </a:r>
            <a:r>
              <a:rPr lang="en-US" dirty="0"/>
              <a:t>"    "</a:t>
            </a:r>
            <a:r>
              <a:rPr lang="en-US" dirty="0" err="1"/>
              <a:t>noseRootRight</a:t>
            </a:r>
            <a:r>
              <a:rPr lang="en-US" dirty="0"/>
              <a:t>"      </a:t>
            </a:r>
          </a:p>
          <a:p>
            <a:r>
              <a:rPr lang="en-US" dirty="0"/>
              <a:t>      "</a:t>
            </a:r>
            <a:r>
              <a:rPr lang="en-US" dirty="0" err="1"/>
              <a:t>noseLeftAlarTop</a:t>
            </a:r>
            <a:r>
              <a:rPr lang="en-US" dirty="0"/>
              <a:t>"    "</a:t>
            </a:r>
            <a:r>
              <a:rPr lang="en-US" dirty="0" err="1"/>
              <a:t>noseRightAlarTop</a:t>
            </a:r>
            <a:r>
              <a:rPr lang="en-US" dirty="0"/>
              <a:t>"       "</a:t>
            </a:r>
            <a:r>
              <a:rPr lang="en-US" dirty="0" err="1"/>
              <a:t>noseLeftAlarOutTip</a:t>
            </a:r>
            <a:r>
              <a:rPr lang="en-US" dirty="0"/>
              <a:t>"    "</a:t>
            </a:r>
            <a:r>
              <a:rPr lang="en-US" dirty="0" err="1"/>
              <a:t>noseRightAlarOutTip</a:t>
            </a:r>
            <a:r>
              <a:rPr lang="en-US" dirty="0"/>
              <a:t>"      </a:t>
            </a:r>
          </a:p>
          <a:p>
            <a:r>
              <a:rPr lang="en-US" dirty="0"/>
              <a:t>      "</a:t>
            </a:r>
            <a:r>
              <a:rPr lang="en-US" dirty="0" err="1"/>
              <a:t>upperLipTop</a:t>
            </a:r>
            <a:r>
              <a:rPr lang="en-US" dirty="0"/>
              <a:t>"         "</a:t>
            </a:r>
            <a:r>
              <a:rPr lang="en-US" dirty="0" err="1"/>
              <a:t>upperLipBottom</a:t>
            </a:r>
            <a:r>
              <a:rPr lang="en-US" dirty="0"/>
              <a:t>"        "</a:t>
            </a:r>
            <a:r>
              <a:rPr lang="en-US" dirty="0" err="1"/>
              <a:t>underLipTop</a:t>
            </a:r>
            <a:r>
              <a:rPr lang="en-US" dirty="0"/>
              <a:t>":     "</a:t>
            </a:r>
            <a:r>
              <a:rPr lang="en-US" dirty="0" err="1"/>
              <a:t>underLipBottom</a:t>
            </a:r>
            <a:r>
              <a:rPr lang="en-US" dirty="0"/>
              <a:t>"      }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    "</a:t>
            </a:r>
            <a:r>
              <a:rPr lang="en-US" dirty="0" err="1"/>
              <a:t>faceAttributes</a:t>
            </a:r>
            <a:r>
              <a:rPr lang="en-US" dirty="0"/>
              <a:t>"</a:t>
            </a:r>
          </a:p>
          <a:p>
            <a:r>
              <a:rPr lang="en-US" dirty="0"/>
              <a:t>      "age": 23.8,</a:t>
            </a:r>
          </a:p>
          <a:p>
            <a:r>
              <a:rPr lang="en-US" dirty="0"/>
              <a:t>      "gender": "female",</a:t>
            </a:r>
          </a:p>
          <a:p>
            <a:r>
              <a:rPr lang="en-US" dirty="0"/>
              <a:t>      "</a:t>
            </a:r>
            <a:r>
              <a:rPr lang="en-US" dirty="0" err="1"/>
              <a:t>headPose</a:t>
            </a:r>
            <a:r>
              <a:rPr lang="en-US" dirty="0"/>
              <a:t>"</a:t>
            </a:r>
          </a:p>
          <a:p>
            <a:r>
              <a:rPr lang="en-US" dirty="0"/>
              <a:t>        "roll": -16.9,</a:t>
            </a:r>
          </a:p>
          <a:p>
            <a:r>
              <a:rPr lang="en-US" dirty="0"/>
              <a:t>        "yaw": 21.3,</a:t>
            </a:r>
          </a:p>
          <a:p>
            <a:r>
              <a:rPr lang="en-US" dirty="0"/>
              <a:t>        "pitch": 0</a:t>
            </a:r>
          </a:p>
          <a:p>
            <a:r>
              <a:rPr lang="en-US" dirty="0"/>
              <a:t>      </a:t>
            </a:r>
          </a:p>
          <a:p>
            <a:r>
              <a:rPr lang="en-US" dirty="0"/>
              <a:t>      "smile": 0.826,</a:t>
            </a:r>
          </a:p>
          <a:p>
            <a:r>
              <a:rPr lang="en-US" dirty="0"/>
              <a:t>      "</a:t>
            </a:r>
            <a:r>
              <a:rPr lang="en-US" dirty="0" err="1"/>
              <a:t>facialHair</a:t>
            </a:r>
            <a:r>
              <a:rPr lang="en-US" dirty="0"/>
              <a:t>"</a:t>
            </a:r>
          </a:p>
          <a:p>
            <a:r>
              <a:rPr lang="en-US" dirty="0"/>
              <a:t>        "moustache": 0,</a:t>
            </a:r>
          </a:p>
          <a:p>
            <a:r>
              <a:rPr lang="en-US" dirty="0"/>
              <a:t>        "beard": 0,</a:t>
            </a:r>
          </a:p>
          <a:p>
            <a:r>
              <a:rPr lang="en-US" dirty="0"/>
              <a:t>        "sideburns": 0</a:t>
            </a:r>
          </a:p>
          <a:p>
            <a:r>
              <a:rPr lang="en-US" dirty="0"/>
              <a:t>      </a:t>
            </a:r>
          </a:p>
          <a:p>
            <a:r>
              <a:rPr lang="en-US" dirty="0"/>
              <a:t>      "glasses": "</a:t>
            </a:r>
            <a:r>
              <a:rPr lang="en-US" dirty="0" err="1"/>
              <a:t>ReadingGlasses</a:t>
            </a:r>
            <a:r>
              <a:rPr lang="en-US" dirty="0"/>
              <a:t>",</a:t>
            </a:r>
          </a:p>
          <a:p>
            <a:r>
              <a:rPr lang="en-US" dirty="0"/>
              <a:t>      "emotion"</a:t>
            </a:r>
          </a:p>
          <a:p>
            <a:r>
              <a:rPr lang="en-US" dirty="0"/>
              <a:t>        "anger": 0.103,</a:t>
            </a:r>
          </a:p>
          <a:p>
            <a:r>
              <a:rPr lang="en-US" dirty="0"/>
              <a:t>        "contempt": 0.003,</a:t>
            </a:r>
          </a:p>
          <a:p>
            <a:r>
              <a:rPr lang="en-US" dirty="0"/>
              <a:t>        "disgust": 0.038,</a:t>
            </a:r>
          </a:p>
          <a:p>
            <a:r>
              <a:rPr lang="en-US" dirty="0"/>
              <a:t>        "fear": 0.003,</a:t>
            </a:r>
          </a:p>
          <a:p>
            <a:r>
              <a:rPr lang="en-US" dirty="0"/>
              <a:t>        "happiness": 0.826,</a:t>
            </a:r>
          </a:p>
          <a:p>
            <a:r>
              <a:rPr lang="en-US" dirty="0"/>
              <a:t>        "neutral": 0.006,</a:t>
            </a:r>
          </a:p>
          <a:p>
            <a:r>
              <a:rPr lang="en-US" dirty="0"/>
              <a:t>        "sadness": 0.001,</a:t>
            </a:r>
          </a:p>
          <a:p>
            <a:r>
              <a:rPr lang="en-US" dirty="0"/>
              <a:t>        "surprise": 0.02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624E-3B0E-4782-BEBB-18F348EFDA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1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</a:t>
            </a:r>
            <a:r>
              <a:rPr lang="en-US" baseline="0" dirty="0"/>
              <a:t> Verify</a:t>
            </a:r>
          </a:p>
          <a:p>
            <a:endParaRPr lang="en-US" baseline="0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API works well for frontal and near-frontal faces.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scenarios that are sensitive to accuracy please make your own judgment.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 fields in face to face verification request body: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 fields in face to person verification request body: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err="1">
                <a:effectLst/>
              </a:rPr>
              <a:t>isIdentical</a:t>
            </a:r>
            <a:r>
              <a:rPr lang="en-US" dirty="0" err="1"/>
              <a:t>Boolean</a:t>
            </a:r>
            <a:r>
              <a:rPr lang="en-US" dirty="0" err="1">
                <a:effectLst/>
              </a:rPr>
              <a:t>True</a:t>
            </a:r>
            <a:r>
              <a:rPr lang="en-US" dirty="0">
                <a:effectLst/>
              </a:rPr>
              <a:t> if the two faces belong to the same person or the face belongs to the person, otherwise </a:t>
            </a:r>
            <a:r>
              <a:rPr lang="en-US" dirty="0" err="1">
                <a:effectLst/>
              </a:rPr>
              <a:t>false.confidence</a:t>
            </a:r>
            <a:r>
              <a:rPr lang="en-US" dirty="0" err="1"/>
              <a:t>Number</a:t>
            </a:r>
            <a:r>
              <a:rPr lang="en-US" dirty="0" err="1">
                <a:effectLst/>
              </a:rPr>
              <a:t>A</a:t>
            </a:r>
            <a:r>
              <a:rPr lang="en-US" dirty="0">
                <a:effectLst/>
              </a:rPr>
              <a:t> number indicates the similarity confidence of whether two faces belong to the same person, or whether the face belongs to the person. By default, </a:t>
            </a:r>
            <a:r>
              <a:rPr lang="en-US" dirty="0" err="1">
                <a:effectLst/>
              </a:rPr>
              <a:t>isIdentical</a:t>
            </a:r>
            <a:r>
              <a:rPr lang="en-US" dirty="0">
                <a:effectLst/>
              </a:rPr>
              <a:t> is set to True if similarity confidence is greater than or equal to 0.5. This is useful for advanced users to override "</a:t>
            </a:r>
            <a:r>
              <a:rPr lang="en-US" dirty="0" err="1">
                <a:effectLst/>
              </a:rPr>
              <a:t>isIdentical</a:t>
            </a:r>
            <a:r>
              <a:rPr lang="en-US" dirty="0">
                <a:effectLst/>
              </a:rPr>
              <a:t>" and fine-tune the result on their own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624E-3B0E-4782-BEBB-18F348EFDA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41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 scenario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User may register</a:t>
            </a:r>
            <a:r>
              <a:rPr lang="en-US" baseline="0" dirty="0" smtClean="0"/>
              <a:t> him/her face data into their smartphone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Any app on the smartphone can use the Facial Login System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Facial Login System will authenticate by using Microsoft Azure Vision API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Microsoft Vision API</a:t>
            </a:r>
          </a:p>
          <a:p>
            <a:r>
              <a:rPr lang="en-US" dirty="0" smtClean="0"/>
              <a:t>- Face</a:t>
            </a:r>
            <a:r>
              <a:rPr lang="en-US" baseline="0" dirty="0" smtClean="0"/>
              <a:t> Detect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We will use this feature in order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register the user’s face and when they authenticate. More details are below.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Optional parameters for returning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faceId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landmarks, and attributes. Attributes include age, gender, smile intensity, facial hair, head pose and glasses.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faceId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for other APIs use including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Face - Identify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Face - Verify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Face - Find Similar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JPEG, PNG, GIF(the first frame), and BMP are supported. The image file size should be larger than or equal to 1KB but no larger than 4MB.</a:t>
            </a:r>
          </a:p>
          <a:p>
            <a:pPr lvl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detectable face size is between 36x36 to 4096x4096 pixels. The faces out of this range will not be detected.</a:t>
            </a:r>
          </a:p>
          <a:p>
            <a:pPr lvl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maximum of 64 faces could be returned for an image. The returned faces are ranked by face rectangle size in descending order.</a:t>
            </a:r>
          </a:p>
          <a:p>
            <a:pPr lvl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faces may not be detected for technical challenges, e.g. very large face angles (head-pose) or large occlusion. Frontal and near-frontal faces have the best results.</a:t>
            </a:r>
          </a:p>
          <a:p>
            <a:pPr lvl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Attributes (age, gender,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headPose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smile,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facialHair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glasses and emotion) are still experimental and may not be very accurate.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HeadPose's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pitch value is a reserved field and will always return 0.</a:t>
            </a:r>
          </a:p>
          <a:p>
            <a:endParaRPr lang="en-US" dirty="0" smtClean="0"/>
          </a:p>
          <a:p>
            <a:r>
              <a:rPr lang="en-US" dirty="0" err="1" smtClean="0">
                <a:effectLst/>
              </a:rPr>
              <a:t>faceId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Unique </a:t>
            </a:r>
            <a:r>
              <a:rPr lang="en-US" dirty="0" err="1" smtClean="0">
                <a:effectLst/>
              </a:rPr>
              <a:t>faceId</a:t>
            </a:r>
            <a:r>
              <a:rPr lang="en-US" dirty="0" smtClean="0">
                <a:effectLst/>
              </a:rPr>
              <a:t> of the detected face, created by detection API and it will expire in 24 hours after detection call. To return this, it requires "</a:t>
            </a:r>
            <a:r>
              <a:rPr lang="en-US" dirty="0" err="1" smtClean="0">
                <a:effectLst/>
              </a:rPr>
              <a:t>returnFaceId</a:t>
            </a:r>
            <a:r>
              <a:rPr lang="en-US" dirty="0" smtClean="0">
                <a:effectLst/>
              </a:rPr>
              <a:t>" parameter to be true.</a:t>
            </a:r>
          </a:p>
          <a:p>
            <a:endParaRPr lang="en-US" dirty="0" smtClean="0">
              <a:effectLst/>
            </a:endParaRPr>
          </a:p>
          <a:p>
            <a:r>
              <a:rPr lang="en-US" dirty="0" err="1" smtClean="0">
                <a:effectLst/>
              </a:rPr>
              <a:t>faceRectangle</a:t>
            </a:r>
            <a:endParaRPr lang="en-US" dirty="0" smtClean="0"/>
          </a:p>
          <a:p>
            <a:r>
              <a:rPr lang="en-US" dirty="0" smtClean="0">
                <a:effectLst/>
              </a:rPr>
              <a:t>A rectangle area for the face location on image.</a:t>
            </a:r>
          </a:p>
          <a:p>
            <a:endParaRPr lang="en-US" dirty="0" smtClean="0">
              <a:effectLst/>
            </a:endParaRPr>
          </a:p>
          <a:p>
            <a:r>
              <a:rPr lang="en-US" dirty="0" err="1" smtClean="0">
                <a:effectLst/>
              </a:rPr>
              <a:t>faceLandmarks</a:t>
            </a:r>
            <a:endParaRPr lang="en-US" dirty="0" smtClean="0"/>
          </a:p>
          <a:p>
            <a:r>
              <a:rPr lang="en-US" dirty="0" smtClean="0">
                <a:effectLst/>
              </a:rPr>
              <a:t>An array of 27-point face landmarks pointing to the important positions of face components. To return this, it requires "</a:t>
            </a:r>
            <a:r>
              <a:rPr lang="en-US" dirty="0" err="1" smtClean="0">
                <a:effectLst/>
              </a:rPr>
              <a:t>returnFaceLandmarks</a:t>
            </a:r>
            <a:r>
              <a:rPr lang="en-US" dirty="0" smtClean="0">
                <a:effectLst/>
              </a:rPr>
              <a:t>" parameter to be true.</a:t>
            </a:r>
          </a:p>
          <a:p>
            <a:endParaRPr lang="en-US" dirty="0" smtClean="0">
              <a:effectLst/>
            </a:endParaRPr>
          </a:p>
          <a:p>
            <a:pPr fontAlgn="t"/>
            <a:r>
              <a:rPr lang="en-US" dirty="0" err="1" smtClean="0">
                <a:effectLst/>
              </a:rPr>
              <a:t>faceAttributes</a:t>
            </a:r>
            <a:endParaRPr lang="en-US" dirty="0" smtClean="0"/>
          </a:p>
          <a:p>
            <a:pPr fontAlgn="t"/>
            <a:r>
              <a:rPr lang="en-US" dirty="0" smtClean="0">
                <a:effectLst/>
              </a:rPr>
              <a:t>Face </a:t>
            </a:r>
            <a:r>
              <a:rPr lang="en-US" dirty="0" err="1" smtClean="0">
                <a:effectLst/>
              </a:rPr>
              <a:t>Attributes:age</a:t>
            </a:r>
            <a:r>
              <a:rPr lang="en-US" dirty="0" smtClean="0">
                <a:effectLst/>
              </a:rPr>
              <a:t>: an age number in years.</a:t>
            </a:r>
          </a:p>
          <a:p>
            <a:pPr fontAlgn="t"/>
            <a:r>
              <a:rPr lang="en-US" dirty="0" smtClean="0">
                <a:effectLst/>
              </a:rPr>
              <a:t>gender: male or female.</a:t>
            </a:r>
          </a:p>
          <a:p>
            <a:pPr fontAlgn="t"/>
            <a:r>
              <a:rPr lang="en-US" dirty="0" smtClean="0">
                <a:effectLst/>
              </a:rPr>
              <a:t>smile: smile intensity, a number between [0,1]</a:t>
            </a:r>
          </a:p>
          <a:p>
            <a:pPr fontAlgn="t"/>
            <a:r>
              <a:rPr lang="en-US" dirty="0" err="1" smtClean="0">
                <a:effectLst/>
              </a:rPr>
              <a:t>facialHair</a:t>
            </a:r>
            <a:r>
              <a:rPr lang="en-US" dirty="0" smtClean="0">
                <a:effectLst/>
              </a:rPr>
              <a:t>: consists of lengths of three facial hair areas: moustache, beard and sideburns.</a:t>
            </a:r>
          </a:p>
          <a:p>
            <a:pPr fontAlgn="t"/>
            <a:r>
              <a:rPr lang="en-US" dirty="0" err="1" smtClean="0">
                <a:effectLst/>
              </a:rPr>
              <a:t>headPose</a:t>
            </a:r>
            <a:r>
              <a:rPr lang="en-US" dirty="0" smtClean="0">
                <a:effectLst/>
              </a:rPr>
              <a:t>: 3-D roll/yew/pitch angles for face direction. Pitch value is a reserved field and will always return 0.</a:t>
            </a:r>
          </a:p>
          <a:p>
            <a:pPr fontAlgn="t"/>
            <a:r>
              <a:rPr lang="en-US" dirty="0" smtClean="0">
                <a:effectLst/>
              </a:rPr>
              <a:t>glasses: glasses type. Possible values are '</a:t>
            </a:r>
            <a:r>
              <a:rPr lang="en-US" dirty="0" err="1" smtClean="0">
                <a:effectLst/>
              </a:rPr>
              <a:t>noGlasses</a:t>
            </a:r>
            <a:r>
              <a:rPr lang="en-US" dirty="0" smtClean="0">
                <a:effectLst/>
              </a:rPr>
              <a:t>', '</a:t>
            </a:r>
            <a:r>
              <a:rPr lang="en-US" dirty="0" err="1" smtClean="0">
                <a:effectLst/>
              </a:rPr>
              <a:t>readingGlasses</a:t>
            </a:r>
            <a:r>
              <a:rPr lang="en-US" dirty="0" smtClean="0">
                <a:effectLst/>
              </a:rPr>
              <a:t>', 'sunglasses', '</a:t>
            </a:r>
            <a:r>
              <a:rPr lang="en-US" dirty="0" err="1" smtClean="0">
                <a:effectLst/>
              </a:rPr>
              <a:t>swimmingGoggles</a:t>
            </a:r>
            <a:r>
              <a:rPr lang="en-US" dirty="0" smtClean="0">
                <a:effectLst/>
              </a:rPr>
              <a:t>'.</a:t>
            </a:r>
          </a:p>
          <a:p>
            <a:pPr fontAlgn="t"/>
            <a:r>
              <a:rPr lang="en-US" dirty="0" smtClean="0">
                <a:effectLst/>
              </a:rPr>
              <a:t>emotion: emotions intensity expressed by the face, </a:t>
            </a:r>
            <a:r>
              <a:rPr lang="en-US" dirty="0" err="1" smtClean="0">
                <a:effectLst/>
              </a:rPr>
              <a:t>incluing</a:t>
            </a:r>
            <a:r>
              <a:rPr lang="en-US" dirty="0" smtClean="0">
                <a:effectLst/>
              </a:rPr>
              <a:t> anger, contempt, disgust, fear, happiness, neutral, sadness and surprise.</a:t>
            </a:r>
          </a:p>
          <a:p>
            <a:endParaRPr lang="en-US" dirty="0" smtClean="0"/>
          </a:p>
          <a:p>
            <a:r>
              <a:rPr lang="en-US" dirty="0" smtClean="0"/>
              <a:t>    "</a:t>
            </a:r>
            <a:r>
              <a:rPr lang="en-US" dirty="0" err="1" smtClean="0"/>
              <a:t>faceId</a:t>
            </a:r>
            <a:r>
              <a:rPr lang="en-US" dirty="0" smtClean="0"/>
              <a:t>": "7f635235-27e3-4857-ba6b-89158bd61ee9",</a:t>
            </a:r>
          </a:p>
          <a:p>
            <a:r>
              <a:rPr lang="en-US" dirty="0" smtClean="0"/>
              <a:t>    "</a:t>
            </a:r>
            <a:r>
              <a:rPr lang="en-US" dirty="0" err="1" smtClean="0"/>
              <a:t>faceRectangle</a:t>
            </a:r>
            <a:r>
              <a:rPr lang="en-US" dirty="0" smtClean="0"/>
              <a:t>"    </a:t>
            </a:r>
          </a:p>
          <a:p>
            <a:r>
              <a:rPr lang="en-US" dirty="0" smtClean="0"/>
              <a:t>    "</a:t>
            </a:r>
            <a:r>
              <a:rPr lang="en-US" dirty="0" err="1" smtClean="0"/>
              <a:t>faceLandmarks</a:t>
            </a:r>
            <a:r>
              <a:rPr lang="en-US" dirty="0" smtClean="0"/>
              <a:t>" 28</a:t>
            </a:r>
          </a:p>
          <a:p>
            <a:r>
              <a:rPr lang="en-US" dirty="0" smtClean="0"/>
              <a:t>      "</a:t>
            </a:r>
            <a:r>
              <a:rPr lang="en-US" dirty="0" err="1" smtClean="0"/>
              <a:t>pupilLeft</a:t>
            </a:r>
            <a:r>
              <a:rPr lang="en-US" dirty="0" smtClean="0"/>
              <a:t>"      "</a:t>
            </a:r>
            <a:r>
              <a:rPr lang="en-US" dirty="0" err="1" smtClean="0"/>
              <a:t>pupilRight</a:t>
            </a:r>
            <a:r>
              <a:rPr lang="en-US" dirty="0" smtClean="0"/>
              <a:t>"     "</a:t>
            </a:r>
            <a:r>
              <a:rPr lang="en-US" dirty="0" err="1" smtClean="0"/>
              <a:t>noseTip</a:t>
            </a:r>
            <a:r>
              <a:rPr lang="en-US" dirty="0" smtClean="0"/>
              <a:t>"    "</a:t>
            </a:r>
            <a:r>
              <a:rPr lang="en-US" dirty="0" err="1" smtClean="0"/>
              <a:t>mouthLeft</a:t>
            </a:r>
            <a:r>
              <a:rPr lang="en-US" dirty="0" smtClean="0"/>
              <a:t>"     "</a:t>
            </a:r>
            <a:r>
              <a:rPr lang="en-US" dirty="0" err="1" smtClean="0"/>
              <a:t>mouthRight</a:t>
            </a:r>
            <a:r>
              <a:rPr lang="en-US" dirty="0" smtClean="0"/>
              <a:t>"            "</a:t>
            </a:r>
            <a:r>
              <a:rPr lang="en-US" dirty="0" err="1" smtClean="0"/>
              <a:t>eyebrowLeftOuter</a:t>
            </a:r>
            <a:r>
              <a:rPr lang="en-US" dirty="0" smtClean="0"/>
              <a:t>"          "</a:t>
            </a:r>
            <a:r>
              <a:rPr lang="en-US" dirty="0" err="1" smtClean="0"/>
              <a:t>eyebrowLeftInner</a:t>
            </a:r>
            <a:r>
              <a:rPr lang="en-US" dirty="0" smtClean="0"/>
              <a:t>"     "</a:t>
            </a:r>
            <a:r>
              <a:rPr lang="en-US" dirty="0" err="1" smtClean="0"/>
              <a:t>eyeLeftOuter</a:t>
            </a:r>
            <a:r>
              <a:rPr lang="en-US" dirty="0" smtClean="0"/>
              <a:t>"       "</a:t>
            </a:r>
            <a:r>
              <a:rPr lang="en-US" dirty="0" err="1" smtClean="0"/>
              <a:t>eyeLeftTop</a:t>
            </a:r>
            <a:r>
              <a:rPr lang="en-US" dirty="0" smtClean="0"/>
              <a:t>"            "</a:t>
            </a:r>
            <a:r>
              <a:rPr lang="en-US" dirty="0" err="1" smtClean="0"/>
              <a:t>eyeLeftBottom</a:t>
            </a:r>
            <a:r>
              <a:rPr lang="en-US" dirty="0" smtClean="0"/>
              <a:t>"     "</a:t>
            </a:r>
            <a:r>
              <a:rPr lang="en-US" dirty="0" err="1" smtClean="0"/>
              <a:t>eyeLeftInner</a:t>
            </a:r>
            <a:r>
              <a:rPr lang="en-US" dirty="0" smtClean="0"/>
              <a:t>"      </a:t>
            </a:r>
          </a:p>
          <a:p>
            <a:r>
              <a:rPr lang="en-US" dirty="0" smtClean="0"/>
              <a:t>      "</a:t>
            </a:r>
            <a:r>
              <a:rPr lang="en-US" dirty="0" err="1" smtClean="0"/>
              <a:t>eyebrowRightInner</a:t>
            </a:r>
            <a:r>
              <a:rPr lang="en-US" dirty="0" smtClean="0"/>
              <a:t>"   "</a:t>
            </a:r>
            <a:r>
              <a:rPr lang="en-US" dirty="0" err="1" smtClean="0"/>
              <a:t>eyebrowRightOuter</a:t>
            </a:r>
            <a:r>
              <a:rPr lang="en-US" dirty="0" smtClean="0"/>
              <a:t>"     "</a:t>
            </a:r>
            <a:r>
              <a:rPr lang="en-US" dirty="0" err="1" smtClean="0"/>
              <a:t>eyeRightInner</a:t>
            </a:r>
            <a:r>
              <a:rPr lang="en-US" dirty="0" smtClean="0"/>
              <a:t>"      "</a:t>
            </a:r>
            <a:r>
              <a:rPr lang="en-US" dirty="0" err="1" smtClean="0"/>
              <a:t>eyeRightTop</a:t>
            </a:r>
            <a:r>
              <a:rPr lang="en-US" dirty="0" smtClean="0"/>
              <a:t>"      </a:t>
            </a:r>
          </a:p>
          <a:p>
            <a:r>
              <a:rPr lang="en-US" dirty="0" smtClean="0"/>
              <a:t>      "</a:t>
            </a:r>
            <a:r>
              <a:rPr lang="en-US" dirty="0" err="1" smtClean="0"/>
              <a:t>eyeRightBottom</a:t>
            </a:r>
            <a:r>
              <a:rPr lang="en-US" dirty="0" smtClean="0"/>
              <a:t>"    "</a:t>
            </a:r>
            <a:r>
              <a:rPr lang="en-US" dirty="0" err="1" smtClean="0"/>
              <a:t>eyeRightOuter</a:t>
            </a:r>
            <a:r>
              <a:rPr lang="en-US" dirty="0" smtClean="0"/>
              <a:t>"   "</a:t>
            </a:r>
            <a:r>
              <a:rPr lang="en-US" dirty="0" err="1" smtClean="0"/>
              <a:t>noseRootLeft</a:t>
            </a:r>
            <a:r>
              <a:rPr lang="en-US" dirty="0" smtClean="0"/>
              <a:t>"    "</a:t>
            </a:r>
            <a:r>
              <a:rPr lang="en-US" dirty="0" err="1" smtClean="0"/>
              <a:t>noseRootRight</a:t>
            </a:r>
            <a:r>
              <a:rPr lang="en-US" dirty="0" smtClean="0"/>
              <a:t>"      </a:t>
            </a:r>
          </a:p>
          <a:p>
            <a:r>
              <a:rPr lang="en-US" dirty="0" smtClean="0"/>
              <a:t>      "</a:t>
            </a:r>
            <a:r>
              <a:rPr lang="en-US" dirty="0" err="1" smtClean="0"/>
              <a:t>noseLeftAlarTop</a:t>
            </a:r>
            <a:r>
              <a:rPr lang="en-US" dirty="0" smtClean="0"/>
              <a:t>"    "</a:t>
            </a:r>
            <a:r>
              <a:rPr lang="en-US" dirty="0" err="1" smtClean="0"/>
              <a:t>noseRightAlarTop</a:t>
            </a:r>
            <a:r>
              <a:rPr lang="en-US" dirty="0" smtClean="0"/>
              <a:t>"       "</a:t>
            </a:r>
            <a:r>
              <a:rPr lang="en-US" dirty="0" err="1" smtClean="0"/>
              <a:t>noseLeftAlarOutTip</a:t>
            </a:r>
            <a:r>
              <a:rPr lang="en-US" dirty="0" smtClean="0"/>
              <a:t>"    "</a:t>
            </a:r>
            <a:r>
              <a:rPr lang="en-US" dirty="0" err="1" smtClean="0"/>
              <a:t>noseRightAlarOutTip</a:t>
            </a:r>
            <a:r>
              <a:rPr lang="en-US" dirty="0" smtClean="0"/>
              <a:t>"      </a:t>
            </a:r>
          </a:p>
          <a:p>
            <a:r>
              <a:rPr lang="en-US" dirty="0" smtClean="0"/>
              <a:t>      "</a:t>
            </a:r>
            <a:r>
              <a:rPr lang="en-US" dirty="0" err="1" smtClean="0"/>
              <a:t>upperLipTop</a:t>
            </a:r>
            <a:r>
              <a:rPr lang="en-US" dirty="0" smtClean="0"/>
              <a:t>"         "</a:t>
            </a:r>
            <a:r>
              <a:rPr lang="en-US" dirty="0" err="1" smtClean="0"/>
              <a:t>upperLipBottom</a:t>
            </a:r>
            <a:r>
              <a:rPr lang="en-US" dirty="0" smtClean="0"/>
              <a:t>"        "</a:t>
            </a:r>
            <a:r>
              <a:rPr lang="en-US" dirty="0" err="1" smtClean="0"/>
              <a:t>underLipTop</a:t>
            </a:r>
            <a:r>
              <a:rPr lang="en-US" dirty="0" smtClean="0"/>
              <a:t>":     "</a:t>
            </a:r>
            <a:r>
              <a:rPr lang="en-US" dirty="0" err="1" smtClean="0"/>
              <a:t>underLipBottom</a:t>
            </a:r>
            <a:r>
              <a:rPr lang="en-US" dirty="0" smtClean="0"/>
              <a:t>"      }</a:t>
            </a:r>
          </a:p>
          <a:p>
            <a:r>
              <a:rPr lang="en-US" dirty="0" smtClean="0"/>
              <a:t>    </a:t>
            </a:r>
          </a:p>
          <a:p>
            <a:r>
              <a:rPr lang="en-US" dirty="0" smtClean="0"/>
              <a:t>    "</a:t>
            </a:r>
            <a:r>
              <a:rPr lang="en-US" dirty="0" err="1" smtClean="0"/>
              <a:t>faceAttributes</a:t>
            </a:r>
            <a:r>
              <a:rPr lang="en-US" dirty="0" smtClean="0"/>
              <a:t>"</a:t>
            </a:r>
          </a:p>
          <a:p>
            <a:r>
              <a:rPr lang="en-US" dirty="0" smtClean="0"/>
              <a:t>      "age": 23.8,</a:t>
            </a:r>
          </a:p>
          <a:p>
            <a:r>
              <a:rPr lang="en-US" dirty="0" smtClean="0"/>
              <a:t>      "gender": "female",</a:t>
            </a:r>
          </a:p>
          <a:p>
            <a:r>
              <a:rPr lang="en-US" dirty="0" smtClean="0"/>
              <a:t>      "</a:t>
            </a:r>
            <a:r>
              <a:rPr lang="en-US" dirty="0" err="1" smtClean="0"/>
              <a:t>headPose</a:t>
            </a:r>
            <a:r>
              <a:rPr lang="en-US" dirty="0" smtClean="0"/>
              <a:t>"</a:t>
            </a:r>
          </a:p>
          <a:p>
            <a:r>
              <a:rPr lang="en-US" dirty="0" smtClean="0"/>
              <a:t>        "roll": -16.9,</a:t>
            </a:r>
          </a:p>
          <a:p>
            <a:r>
              <a:rPr lang="en-US" dirty="0" smtClean="0"/>
              <a:t>        "yaw": 21.3,</a:t>
            </a:r>
          </a:p>
          <a:p>
            <a:r>
              <a:rPr lang="en-US" dirty="0" smtClean="0"/>
              <a:t>        "pitch": 0</a:t>
            </a:r>
          </a:p>
          <a:p>
            <a:r>
              <a:rPr lang="en-US" dirty="0" smtClean="0"/>
              <a:t>      </a:t>
            </a:r>
          </a:p>
          <a:p>
            <a:r>
              <a:rPr lang="en-US" dirty="0" smtClean="0"/>
              <a:t>      "smile": 0.826,</a:t>
            </a:r>
          </a:p>
          <a:p>
            <a:r>
              <a:rPr lang="en-US" dirty="0" smtClean="0"/>
              <a:t>      "</a:t>
            </a:r>
            <a:r>
              <a:rPr lang="en-US" dirty="0" err="1" smtClean="0"/>
              <a:t>facialHair</a:t>
            </a:r>
            <a:r>
              <a:rPr lang="en-US" dirty="0" smtClean="0"/>
              <a:t>"</a:t>
            </a:r>
          </a:p>
          <a:p>
            <a:r>
              <a:rPr lang="en-US" dirty="0" smtClean="0"/>
              <a:t>        "moustache": 0,</a:t>
            </a:r>
          </a:p>
          <a:p>
            <a:r>
              <a:rPr lang="en-US" dirty="0" smtClean="0"/>
              <a:t>        "beard": 0,</a:t>
            </a:r>
          </a:p>
          <a:p>
            <a:r>
              <a:rPr lang="en-US" dirty="0" smtClean="0"/>
              <a:t>        "sideburns": 0</a:t>
            </a:r>
          </a:p>
          <a:p>
            <a:r>
              <a:rPr lang="en-US" dirty="0" smtClean="0"/>
              <a:t>      </a:t>
            </a:r>
          </a:p>
          <a:p>
            <a:r>
              <a:rPr lang="en-US" dirty="0" smtClean="0"/>
              <a:t>      "glasses": "</a:t>
            </a:r>
            <a:r>
              <a:rPr lang="en-US" dirty="0" err="1" smtClean="0"/>
              <a:t>ReadingGlasses</a:t>
            </a:r>
            <a:r>
              <a:rPr lang="en-US" dirty="0" smtClean="0"/>
              <a:t>",</a:t>
            </a:r>
          </a:p>
          <a:p>
            <a:r>
              <a:rPr lang="en-US" dirty="0" smtClean="0"/>
              <a:t>      "emotion"</a:t>
            </a:r>
          </a:p>
          <a:p>
            <a:r>
              <a:rPr lang="en-US" dirty="0" smtClean="0"/>
              <a:t>        "anger": 0.103,</a:t>
            </a:r>
          </a:p>
          <a:p>
            <a:r>
              <a:rPr lang="en-US" dirty="0" smtClean="0"/>
              <a:t>        "contempt": 0.003,</a:t>
            </a:r>
          </a:p>
          <a:p>
            <a:r>
              <a:rPr lang="en-US" dirty="0" smtClean="0"/>
              <a:t>        "disgust": 0.038,</a:t>
            </a:r>
          </a:p>
          <a:p>
            <a:r>
              <a:rPr lang="en-US" dirty="0" smtClean="0"/>
              <a:t>        "fear": 0.003,</a:t>
            </a:r>
          </a:p>
          <a:p>
            <a:r>
              <a:rPr lang="en-US" dirty="0" smtClean="0"/>
              <a:t>        "happiness": 0.826,</a:t>
            </a:r>
          </a:p>
          <a:p>
            <a:r>
              <a:rPr lang="en-US" dirty="0" smtClean="0"/>
              <a:t>        "neutral": 0.006,</a:t>
            </a:r>
          </a:p>
          <a:p>
            <a:r>
              <a:rPr lang="en-US" dirty="0" smtClean="0"/>
              <a:t>        "sadness": 0.001,</a:t>
            </a:r>
          </a:p>
          <a:p>
            <a:r>
              <a:rPr lang="en-US" dirty="0" smtClean="0"/>
              <a:t>        "surprise": 0.02</a:t>
            </a:r>
            <a:br>
              <a:rPr lang="en-US" dirty="0" smtClean="0"/>
            </a:br>
            <a:endParaRPr lang="en-US" dirty="0" smtClean="0"/>
          </a:p>
          <a:p>
            <a:r>
              <a:rPr lang="en-US" baseline="0" dirty="0" smtClean="0"/>
              <a:t>- </a:t>
            </a:r>
            <a:r>
              <a:rPr lang="en-US" dirty="0" smtClean="0"/>
              <a:t>Face</a:t>
            </a:r>
            <a:r>
              <a:rPr lang="en-US" baseline="0" dirty="0" smtClean="0"/>
              <a:t> Verify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We will use this feature in order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authenticate the user’s current face and stored face image. More details are below.</a:t>
            </a:r>
            <a:endParaRPr lang="en-US" baseline="0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API works well for frontal and near-frontal faces.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scenarios that are sensitive to accuracy please make your own judgment.</a:t>
            </a:r>
          </a:p>
          <a:p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 fields in face to face verification request body: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 fields in face to person verification request body: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err="1" smtClean="0">
                <a:effectLst/>
              </a:rPr>
              <a:t>isIdentical</a:t>
            </a:r>
            <a:r>
              <a:rPr lang="en-US" dirty="0" err="1" smtClean="0"/>
              <a:t>Boolean</a:t>
            </a:r>
            <a:r>
              <a:rPr lang="en-US" dirty="0" err="1" smtClean="0">
                <a:effectLst/>
              </a:rPr>
              <a:t>True</a:t>
            </a:r>
            <a:r>
              <a:rPr lang="en-US" dirty="0" smtClean="0">
                <a:effectLst/>
              </a:rPr>
              <a:t> if the two faces belong to the same person or the face belongs to the person, otherwise </a:t>
            </a:r>
            <a:r>
              <a:rPr lang="en-US" dirty="0" err="1" smtClean="0">
                <a:effectLst/>
              </a:rPr>
              <a:t>false.confidence</a:t>
            </a:r>
            <a:r>
              <a:rPr lang="en-US" dirty="0" err="1" smtClean="0"/>
              <a:t>Number</a:t>
            </a:r>
            <a:r>
              <a:rPr lang="en-US" dirty="0" err="1" smtClean="0">
                <a:effectLst/>
              </a:rPr>
              <a:t>A</a:t>
            </a:r>
            <a:r>
              <a:rPr lang="en-US" dirty="0" smtClean="0">
                <a:effectLst/>
              </a:rPr>
              <a:t> number indicates the similarity confidence of whether two faces belong to the same person, or whether the face belongs to the person. By default, </a:t>
            </a:r>
            <a:r>
              <a:rPr lang="en-US" dirty="0" err="1" smtClean="0">
                <a:effectLst/>
              </a:rPr>
              <a:t>isIdentical</a:t>
            </a:r>
            <a:r>
              <a:rPr lang="en-US" dirty="0" smtClean="0">
                <a:effectLst/>
              </a:rPr>
              <a:t> is set to True if similarity confidence is greater than or equal to 0.5. This is useful for advanced users to override "</a:t>
            </a:r>
            <a:r>
              <a:rPr lang="en-US" dirty="0" err="1" smtClean="0">
                <a:effectLst/>
              </a:rPr>
              <a:t>isIdentical</a:t>
            </a:r>
            <a:r>
              <a:rPr lang="en-US" dirty="0" smtClean="0">
                <a:effectLst/>
              </a:rPr>
              <a:t>" and fine-tune the result on their own data</a:t>
            </a:r>
            <a:r>
              <a:rPr lang="en-US" dirty="0" smtClean="0">
                <a:effectLst/>
              </a:rPr>
              <a:t>.</a:t>
            </a:r>
          </a:p>
          <a:p>
            <a:endParaRPr lang="en-US" dirty="0" smtClean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face attribute features available are: Age, Gender, Pose, Smile, and Facial Hair along with 27 landmarks for each face in the image.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624E-3B0E-4782-BEBB-18F348EFDA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58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624E-3B0E-4782-BEBB-18F348EFDA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624E-3B0E-4782-BEBB-18F348EFDA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0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624E-3B0E-4782-BEBB-18F348EFDA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20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624E-3B0E-4782-BEBB-18F348EFDA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0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1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2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69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25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97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4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11/19/2017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8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11/19/2017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6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11/19/2017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92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74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87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ustomers.microsoft.com/en-US/story/ube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ustomers.microsoft.com/en-US/story/dutch-crafters-retail-microsoft-cognitive-servic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ustomers.microsoft.com/en-US/story/human-interact-cognitive-servic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&amp;ehk=97BH6ZlCvrU8Ym2kLJEzKA&amp;r=0&amp;pid=OfficeInsert"/><Relationship Id="rId5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02238"/>
            <a:ext cx="12191999" cy="165576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5857" y="808316"/>
            <a:ext cx="11120284" cy="2387600"/>
          </a:xfrm>
        </p:spPr>
        <p:txBody>
          <a:bodyPr>
            <a:noAutofit/>
          </a:bodyPr>
          <a:lstStyle/>
          <a:p>
            <a:r>
              <a:rPr lang="en-US" sz="4400" dirty="0"/>
              <a:t>Facial Login App 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1781" y="5624052"/>
            <a:ext cx="3588774" cy="964047"/>
          </a:xfrm>
        </p:spPr>
        <p:txBody>
          <a:bodyPr>
            <a:normAutofit/>
          </a:bodyPr>
          <a:lstStyle/>
          <a:p>
            <a:pPr algn="r"/>
            <a:r>
              <a:rPr lang="en-US" sz="2200" dirty="0" smtClean="0"/>
              <a:t>11</a:t>
            </a:r>
            <a:r>
              <a:rPr lang="en-US" sz="2200" dirty="0" smtClean="0"/>
              <a:t>/21/2017</a:t>
            </a:r>
            <a:endParaRPr lang="en-US" sz="2200" dirty="0"/>
          </a:p>
          <a:p>
            <a:pPr algn="r"/>
            <a:r>
              <a:rPr lang="en-US" sz="2200" dirty="0" err="1"/>
              <a:t>Injung</a:t>
            </a:r>
            <a:r>
              <a:rPr lang="en-US" sz="2200" dirty="0"/>
              <a:t> </a:t>
            </a:r>
            <a:r>
              <a:rPr lang="en-US" sz="2200" dirty="0" smtClean="0"/>
              <a:t>Kim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154" b="12028"/>
          <a:stretch/>
        </p:blipFill>
        <p:spPr>
          <a:xfrm>
            <a:off x="5143500" y="2672532"/>
            <a:ext cx="1519390" cy="740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7999" y="36683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CS2310 Multimedia Software Engineering</a:t>
            </a:r>
          </a:p>
          <a:p>
            <a:pPr algn="ctr"/>
            <a:r>
              <a:rPr lang="en-US" b="1" dirty="0"/>
              <a:t>Project - Second </a:t>
            </a:r>
            <a:r>
              <a:rPr lang="en-US" b="1" dirty="0" smtClean="0"/>
              <a:t>Milestone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9720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654" y="2063636"/>
            <a:ext cx="10594663" cy="4423791"/>
          </a:xfrm>
        </p:spPr>
        <p:txBody>
          <a:bodyPr>
            <a:normAutofit/>
          </a:bodyPr>
          <a:lstStyle/>
          <a:p>
            <a:r>
              <a:rPr lang="en-US" b="1" dirty="0" smtClean="0"/>
              <a:t>Demo</a:t>
            </a:r>
          </a:p>
          <a:p>
            <a:pPr lvl="1"/>
            <a:r>
              <a:rPr lang="en-US" b="1" dirty="0" smtClean="0"/>
              <a:t>Registration Face – having problem to access local photo</a:t>
            </a:r>
          </a:p>
          <a:p>
            <a:pPr lvl="1"/>
            <a:r>
              <a:rPr lang="en-US" b="1" dirty="0" smtClean="0"/>
              <a:t>Extract Emotion (plan B)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Documentation</a:t>
            </a:r>
            <a:endParaRPr lang="en-US" b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548317" y="5391188"/>
            <a:ext cx="4358134" cy="1096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454000" y="4889640"/>
            <a:ext cx="4042026" cy="124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548318" y="3557575"/>
            <a:ext cx="4502512" cy="1681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984240" y="1863677"/>
            <a:ext cx="5277315" cy="4364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094668" y="365125"/>
            <a:ext cx="5653769" cy="6202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30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796187" y="3379303"/>
            <a:ext cx="2242335" cy="2259494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dirty="0">
                <a:solidFill>
                  <a:sysClr val="windowText" lastClr="000000"/>
                </a:solidFill>
              </a:rPr>
              <a:t>Emotion API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7789" y="4761827"/>
            <a:ext cx="1059130" cy="604966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Azure Portal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84182" y="3379303"/>
            <a:ext cx="5414183" cy="2259493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dirty="0">
                <a:solidFill>
                  <a:sysClr val="windowText" lastClr="000000"/>
                </a:solidFill>
              </a:rPr>
              <a:t>Face API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B. </a:t>
            </a:r>
            <a:r>
              <a:rPr lang="en-US" dirty="0"/>
              <a:t>Who is not happy?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302102"/>
            <a:ext cx="9611783" cy="4024489"/>
          </a:xfrm>
        </p:spPr>
        <p:txBody>
          <a:bodyPr>
            <a:normAutofit/>
          </a:bodyPr>
          <a:lstStyle/>
          <a:p>
            <a:r>
              <a:rPr lang="en-US" b="1" dirty="0"/>
              <a:t>Detect Face &amp; Emotion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Detect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face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from the image, then </a:t>
            </a:r>
            <a:r>
              <a:rPr lang="en-US" b="1" dirty="0">
                <a:solidFill>
                  <a:srgbClr val="0070C0"/>
                </a:solidFill>
              </a:rPr>
              <a:t>guess emotion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70C0"/>
                </a:solidFill>
              </a:rPr>
              <a:t>other</a:t>
            </a:r>
            <a:r>
              <a:rPr lang="en-US" dirty="0"/>
              <a:t> info</a:t>
            </a:r>
          </a:p>
        </p:txBody>
      </p:sp>
      <p:sp>
        <p:nvSpPr>
          <p:cNvPr id="9" name="Rectangle 8"/>
          <p:cNvSpPr/>
          <p:nvPr/>
        </p:nvSpPr>
        <p:spPr>
          <a:xfrm>
            <a:off x="1862793" y="4761827"/>
            <a:ext cx="1059130" cy="604966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Azure Portal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572186" y="2521717"/>
          <a:ext cx="8265750" cy="3585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84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211" y="102742"/>
            <a:ext cx="7798085" cy="6554912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Documentation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1400" dirty="0">
                <a:solidFill>
                  <a:srgbClr val="FFFFFF"/>
                </a:solidFill>
              </a:rPr>
              <a:t>https://docs.microsoft.com/en-us/azure/cognitive-services/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https://azure.microsoft.com/en-us/services/active-directory/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/>
              <a:t/>
            </a:r>
            <a:br>
              <a:rPr lang="en-US" sz="2600" dirty="0"/>
            </a:br>
            <a:r>
              <a:rPr lang="en-US" sz="2600" b="1" dirty="0"/>
              <a:t>Client SDKs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1400" dirty="0"/>
              <a:t>https://github.com/Microsoft/ProjectOxford-ClientSDK</a:t>
            </a:r>
            <a:br>
              <a:rPr lang="en-US" sz="1400" dirty="0"/>
            </a:br>
            <a:r>
              <a:rPr lang="en-US" sz="1400" dirty="0"/>
              <a:t>https://github.com/felixrieseberg/project-oxford (</a:t>
            </a:r>
            <a:r>
              <a:rPr lang="en-US" sz="1400" dirty="0" err="1"/>
              <a:t>nodejs</a:t>
            </a:r>
            <a:r>
              <a:rPr lang="en-US" sz="1400" dirty="0"/>
              <a:t>)</a:t>
            </a:r>
            <a:br>
              <a:rPr lang="en-US" sz="1400" dirty="0"/>
            </a:br>
            <a:r>
              <a:rPr lang="en-US" sz="1400" dirty="0"/>
              <a:t>https://github.com/southwood/project-oxford-python</a:t>
            </a:r>
            <a:br>
              <a:rPr lang="en-US" sz="1400" dirty="0"/>
            </a:br>
            <a:r>
              <a:rPr lang="en-US" sz="1400" dirty="0"/>
              <a:t>https://github.com/microsoftgraph/android-java-connect-rest-sample</a:t>
            </a:r>
            <a:br>
              <a:rPr lang="en-US" sz="1400" dirty="0"/>
            </a:br>
            <a:r>
              <a:rPr lang="en-US" sz="2600" dirty="0"/>
              <a:t/>
            </a:r>
            <a:br>
              <a:rPr lang="en-US" sz="2600" dirty="0"/>
            </a:br>
            <a:r>
              <a:rPr lang="en-US" sz="2600" b="1" dirty="0"/>
              <a:t>Example Code</a:t>
            </a:r>
            <a:br>
              <a:rPr lang="en-US" sz="2600" b="1" dirty="0"/>
            </a:br>
            <a:r>
              <a:rPr lang="en-US" sz="1400" dirty="0">
                <a:solidFill>
                  <a:srgbClr val="FFFFFF"/>
                </a:solidFill>
              </a:rPr>
              <a:t>https://github.com/jsturtevant/happy-image-tester-django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https://github.com/jsturtevant/happy-mage-tester-nodejs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 smtClean="0"/>
              <a:t/>
            </a:r>
            <a:br>
              <a:rPr lang="en-US" sz="2600" dirty="0" smtClean="0"/>
            </a:br>
            <a:endParaRPr lang="en-US" sz="2600" b="1" dirty="0"/>
          </a:p>
        </p:txBody>
      </p:sp>
      <p:sp>
        <p:nvSpPr>
          <p:cNvPr id="3" name="Rectangle 2"/>
          <p:cNvSpPr/>
          <p:nvPr/>
        </p:nvSpPr>
        <p:spPr>
          <a:xfrm>
            <a:off x="2" y="1"/>
            <a:ext cx="3996646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400" dirty="0" smtClean="0"/>
              <a:t>References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13750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589" y="2856320"/>
            <a:ext cx="11120284" cy="1376543"/>
          </a:xfrm>
        </p:spPr>
        <p:txBody>
          <a:bodyPr>
            <a:noAutofit/>
          </a:bodyPr>
          <a:lstStyle/>
          <a:p>
            <a:r>
              <a:rPr lang="en-US" sz="4400" dirty="0" smtClean="0"/>
              <a:t>Backup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76883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Microsoft Azure Cognitive Services?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690687"/>
            <a:ext cx="4014019" cy="659224"/>
          </a:xfrm>
          <a:prstGeom prst="rect">
            <a:avLst/>
          </a:prstGeom>
          <a:solidFill>
            <a:srgbClr val="B50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Easy</a:t>
            </a:r>
          </a:p>
        </p:txBody>
      </p:sp>
      <p:sp>
        <p:nvSpPr>
          <p:cNvPr id="8" name="Rectangle 7"/>
          <p:cNvSpPr/>
          <p:nvPr/>
        </p:nvSpPr>
        <p:spPr>
          <a:xfrm>
            <a:off x="4010844" y="1687511"/>
            <a:ext cx="4167136" cy="659224"/>
          </a:xfrm>
          <a:prstGeom prst="rect">
            <a:avLst/>
          </a:prstGeom>
          <a:solidFill>
            <a:srgbClr val="00B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Flexibility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7980" y="1687511"/>
            <a:ext cx="4014019" cy="659224"/>
          </a:xfrm>
          <a:prstGeom prst="rect">
            <a:avLst/>
          </a:prstGeom>
          <a:solidFill>
            <a:srgbClr val="FE8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Usability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346732"/>
            <a:ext cx="4014019" cy="45112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    Roll your own with REST APIs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Simple: just a few lines of code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10844" y="2346733"/>
            <a:ext cx="4167136" cy="45112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   Integrate using the language and    </a:t>
            </a:r>
          </a:p>
          <a:p>
            <a:r>
              <a:rPr lang="en-US" dirty="0">
                <a:solidFill>
                  <a:schemeClr val="bg1"/>
                </a:solidFill>
              </a:rPr>
              <a:t>   platform of your choice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Breadth of offerings to find the right </a:t>
            </a:r>
          </a:p>
          <a:p>
            <a:r>
              <a:rPr lang="en-US" dirty="0">
                <a:solidFill>
                  <a:schemeClr val="bg1"/>
                </a:solidFill>
              </a:rPr>
              <a:t>   API for you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77981" y="2346734"/>
            <a:ext cx="4014019" cy="451126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 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Customers’ case study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Built by experts from Microsoft </a:t>
            </a:r>
          </a:p>
          <a:p>
            <a:r>
              <a:rPr lang="en-US" dirty="0">
                <a:solidFill>
                  <a:schemeClr val="bg1"/>
                </a:solidFill>
              </a:rPr>
              <a:t>    Research, Bing, and Azure </a:t>
            </a:r>
          </a:p>
          <a:p>
            <a:r>
              <a:rPr lang="en-US" dirty="0">
                <a:solidFill>
                  <a:schemeClr val="bg1"/>
                </a:solidFill>
              </a:rPr>
              <a:t>    Machine Learning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Quality documentation, sample </a:t>
            </a:r>
          </a:p>
          <a:p>
            <a:r>
              <a:rPr lang="en-US" dirty="0">
                <a:solidFill>
                  <a:schemeClr val="bg1"/>
                </a:solidFill>
              </a:rPr>
              <a:t>    code, and community support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3" y="4630993"/>
            <a:ext cx="2830325" cy="19294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355" r="4528"/>
          <a:stretch/>
        </p:blipFill>
        <p:spPr>
          <a:xfrm>
            <a:off x="4289679" y="4566878"/>
            <a:ext cx="3526965" cy="21868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684" y="5337915"/>
            <a:ext cx="3668609" cy="14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10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0" y="2895600"/>
            <a:ext cx="4013200" cy="1324928"/>
          </a:xfrm>
        </p:spPr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757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934" r="12859"/>
          <a:stretch/>
        </p:blipFill>
        <p:spPr>
          <a:xfrm>
            <a:off x="9830" y="1533832"/>
            <a:ext cx="12192000" cy="51619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552" y="1819828"/>
            <a:ext cx="4876801" cy="3849124"/>
          </a:xfrm>
          <a:prstGeom prst="rect">
            <a:avLst/>
          </a:prstGeom>
          <a:solidFill>
            <a:srgbClr val="00B29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27432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“Thousands of partners sign in to our platform every hour. The response time from the Face API is incredible, enabling us to verify our drivers without slowing them down.”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 Uber Product Manager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Dima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Kovalev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551" y="5128246"/>
            <a:ext cx="4876802" cy="540706"/>
          </a:xfrm>
          <a:prstGeom prst="rect">
            <a:avLst/>
          </a:prstGeom>
          <a:solidFill>
            <a:srgbClr val="26262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 Vision API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pic>
        <p:nvPicPr>
          <p:cNvPr id="1026" name="Picture 2" descr="Stor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1" y="881317"/>
            <a:ext cx="1818313" cy="7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/>
          </p:cNvPr>
          <p:cNvSpPr/>
          <p:nvPr/>
        </p:nvSpPr>
        <p:spPr>
          <a:xfrm>
            <a:off x="2987040" y="5220963"/>
            <a:ext cx="1988409" cy="355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Case Study Here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14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021"/>
            <a:ext cx="12190656" cy="45518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14720" y="2824480"/>
            <a:ext cx="5990467" cy="3772965"/>
          </a:xfrm>
          <a:prstGeom prst="rect">
            <a:avLst/>
          </a:prstGeom>
          <a:solidFill>
            <a:srgbClr val="00B29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27432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“Conversions related to recommendations account for 15 percent of our sales. The ability to automate recommendations and scale them to 10,000 products has had a big impact on our revenues.”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DutchCrafters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Chief Information Officer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Miao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Xue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4720" y="6056739"/>
            <a:ext cx="5990467" cy="540706"/>
          </a:xfrm>
          <a:prstGeom prst="rect">
            <a:avLst/>
          </a:prstGeom>
          <a:solidFill>
            <a:srgbClr val="26262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 Knowledge API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pic>
        <p:nvPicPr>
          <p:cNvPr id="2050" name="Picture 2" descr="Stor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0" y="2169947"/>
            <a:ext cx="3205316" cy="54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/>
          </p:cNvPr>
          <p:cNvSpPr/>
          <p:nvPr/>
        </p:nvSpPr>
        <p:spPr>
          <a:xfrm>
            <a:off x="9926320" y="6149456"/>
            <a:ext cx="1988409" cy="355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Case Study Here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87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71" y="0"/>
            <a:ext cx="10294429" cy="68562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6812" y="2753360"/>
            <a:ext cx="5024284" cy="3853916"/>
          </a:xfrm>
          <a:prstGeom prst="rect">
            <a:avLst/>
          </a:prstGeom>
          <a:solidFill>
            <a:srgbClr val="00B29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274320"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“Using the Custom Speech Service, we were able to cut the word error rate in half without sacrificing any latency. It responds as soon as a person stops speaking, which is incredible.”</a:t>
            </a:r>
          </a:p>
          <a:p>
            <a:pPr algn="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Interact Owner &amp; Creative Director</a:t>
            </a:r>
          </a:p>
          <a:p>
            <a:pPr algn="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Alexander Mejia</a:t>
            </a:r>
          </a:p>
        </p:txBody>
      </p:sp>
      <p:sp>
        <p:nvSpPr>
          <p:cNvPr id="6" name="Rectangle 5"/>
          <p:cNvSpPr/>
          <p:nvPr/>
        </p:nvSpPr>
        <p:spPr>
          <a:xfrm>
            <a:off x="186812" y="6066569"/>
            <a:ext cx="5024284" cy="540706"/>
          </a:xfrm>
          <a:prstGeom prst="rect">
            <a:avLst/>
          </a:prstGeom>
          <a:solidFill>
            <a:srgbClr val="26262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Speech API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7" name="Picture 5" descr="Story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26810"/>
          <a:stretch/>
        </p:blipFill>
        <p:spPr bwMode="auto">
          <a:xfrm>
            <a:off x="186812" y="2021052"/>
            <a:ext cx="2721794" cy="6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/>
          </p:cNvPr>
          <p:cNvSpPr/>
          <p:nvPr/>
        </p:nvSpPr>
        <p:spPr>
          <a:xfrm>
            <a:off x="3083560" y="6159286"/>
            <a:ext cx="1988409" cy="355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Case Study Here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908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26" t="-130" r="963"/>
          <a:stretch/>
        </p:blipFill>
        <p:spPr>
          <a:xfrm>
            <a:off x="0" y="832052"/>
            <a:ext cx="12194282" cy="510138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9924404" y="2219113"/>
            <a:ext cx="1700329" cy="32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896637" y="2426547"/>
            <a:ext cx="553096" cy="74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667104" y="2790614"/>
            <a:ext cx="337196" cy="32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8498506" y="3002281"/>
            <a:ext cx="337196" cy="32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519673" y="3213948"/>
            <a:ext cx="649727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587208" y="3416613"/>
            <a:ext cx="337196" cy="32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072571" y="3578013"/>
            <a:ext cx="701997" cy="32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74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60651"/>
            <a:ext cx="12191999" cy="52973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617" y="365125"/>
            <a:ext cx="10844183" cy="1108075"/>
          </a:xfrm>
        </p:spPr>
        <p:txBody>
          <a:bodyPr/>
          <a:lstStyle/>
          <a:p>
            <a:r>
              <a:rPr lang="en-US" dirty="0"/>
              <a:t>Time to say goodbye, Password</a:t>
            </a:r>
          </a:p>
        </p:txBody>
      </p:sp>
      <p:pic>
        <p:nvPicPr>
          <p:cNvPr id="1026" name="Picture 2" descr="password에 대한 이미지 검색결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42"/>
          <a:stretch/>
        </p:blipFill>
        <p:spPr bwMode="auto">
          <a:xfrm>
            <a:off x="206836" y="1822194"/>
            <a:ext cx="3015866" cy="222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gerprint password face iris에 대한 이미지 검색결과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3" t="2053" r="12307" b="15297"/>
          <a:stretch/>
        </p:blipFill>
        <p:spPr bwMode="auto">
          <a:xfrm>
            <a:off x="3572259" y="1822194"/>
            <a:ext cx="2587143" cy="22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ngerprint password face iris에 대한 이미지 검색결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45" y="1842274"/>
            <a:ext cx="2545923" cy="222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ngerprint password face iris에 대한 이미지 검색결과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689" y="4167447"/>
            <a:ext cx="4633034" cy="259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oice technolog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 r="4235"/>
          <a:stretch/>
        </p:blipFill>
        <p:spPr bwMode="auto">
          <a:xfrm>
            <a:off x="9528544" y="1832234"/>
            <a:ext cx="2531327" cy="22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367668" y="1683834"/>
            <a:ext cx="35546" cy="32115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8484" y="4311605"/>
            <a:ext cx="224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Goodbye, Password</a:t>
            </a:r>
          </a:p>
        </p:txBody>
      </p:sp>
    </p:spTree>
    <p:extLst>
      <p:ext uri="{BB962C8B-B14F-4D97-AF65-F5344CB8AC3E}">
        <p14:creationId xmlns:p14="http://schemas.microsoft.com/office/powerpoint/2010/main" val="4097968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Intelligent Facial Login?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690687"/>
            <a:ext cx="4014019" cy="659224"/>
          </a:xfrm>
          <a:prstGeom prst="rect">
            <a:avLst/>
          </a:prstGeom>
          <a:solidFill>
            <a:srgbClr val="B50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Better than passwords</a:t>
            </a:r>
          </a:p>
        </p:txBody>
      </p:sp>
      <p:sp>
        <p:nvSpPr>
          <p:cNvPr id="8" name="Rectangle 7"/>
          <p:cNvSpPr/>
          <p:nvPr/>
        </p:nvSpPr>
        <p:spPr>
          <a:xfrm>
            <a:off x="4010844" y="1687511"/>
            <a:ext cx="4167136" cy="659224"/>
          </a:xfrm>
          <a:prstGeom prst="rect">
            <a:avLst/>
          </a:prstGeom>
          <a:solidFill>
            <a:srgbClr val="00B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Flexible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7980" y="1696938"/>
            <a:ext cx="4014019" cy="659224"/>
          </a:xfrm>
          <a:prstGeom prst="rect">
            <a:avLst/>
          </a:prstGeom>
          <a:solidFill>
            <a:srgbClr val="FE8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Easy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346732"/>
            <a:ext cx="4014019" cy="45112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solidFill>
                  <a:srgbClr val="262626"/>
                </a:solidFill>
                <a:latin typeface="Microsoft YaHei Light"/>
                <a:ea typeface="맑은 고딕"/>
              </a:rPr>
              <a:t>   No needs to remember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solidFill>
                <a:srgbClr val="262626"/>
              </a:solidFill>
              <a:latin typeface="Microsoft YaHei Light"/>
              <a:ea typeface="맑은 고딕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solidFill>
                  <a:srgbClr val="262626"/>
                </a:solidFill>
                <a:latin typeface="Microsoft YaHei Light"/>
                <a:ea typeface="맑은 고딕"/>
              </a:rPr>
              <a:t>   No secret is stored on servers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lvl="0">
              <a:defRPr/>
            </a:pPr>
            <a:r>
              <a:rPr lang="en-US" dirty="0">
                <a:solidFill>
                  <a:srgbClr val="262626"/>
                </a:solidFill>
              </a:rPr>
              <a:t>   Identity theft is not possible</a:t>
            </a:r>
          </a:p>
          <a:p>
            <a:pPr lvl="0">
              <a:defRPr/>
            </a:pPr>
            <a:endParaRPr lang="en-US" dirty="0">
              <a:solidFill>
                <a:srgbClr val="262626"/>
              </a:solidFill>
            </a:endParaRPr>
          </a:p>
          <a:p>
            <a:pPr lvl="0">
              <a:defRPr/>
            </a:pPr>
            <a:r>
              <a:rPr lang="en-US" dirty="0">
                <a:solidFill>
                  <a:srgbClr val="262626"/>
                </a:solidFill>
              </a:rPr>
              <a:t>   Can’t be predicted or hacked</a:t>
            </a:r>
          </a:p>
          <a:p>
            <a:pPr lvl="0">
              <a:defRPr/>
            </a:pPr>
            <a:r>
              <a:rPr lang="en-US" dirty="0">
                <a:solidFill>
                  <a:srgbClr val="262626"/>
                </a:solidFill>
              </a:rPr>
              <a:t>    </a:t>
            </a:r>
          </a:p>
          <a:p>
            <a:pPr lvl="0">
              <a:defRPr/>
            </a:pPr>
            <a:r>
              <a:rPr lang="en-US" dirty="0">
                <a:solidFill>
                  <a:srgbClr val="262626"/>
                </a:solidFill>
              </a:rPr>
              <a:t>   Can’t be shared</a:t>
            </a:r>
            <a:endParaRPr lang="en-US" baseline="0" dirty="0">
              <a:solidFill>
                <a:srgbClr val="262626"/>
              </a:solidFill>
              <a:latin typeface="Microsoft YaHei Light"/>
              <a:ea typeface="맑은 고딕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solidFill>
                <a:srgbClr val="262626"/>
              </a:solidFill>
              <a:latin typeface="Microsoft YaHei Light"/>
              <a:ea typeface="맑은 고딕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10844" y="2346733"/>
            <a:ext cx="4167136" cy="45112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  Integrate using the language and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  platform of your choice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  Breadth of offerings to find the right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  API for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62626"/>
              </a:solidFill>
              <a:latin typeface="Microsoft YaHei Light"/>
              <a:ea typeface="맑은 고딕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62626"/>
                </a:solidFill>
                <a:latin typeface="Microsoft YaHei Light"/>
                <a:ea typeface="맑은 고딕"/>
              </a:rPr>
              <a:t>   No dependency of camera type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62626"/>
                </a:solidFill>
                <a:latin typeface="Microsoft YaHei Light"/>
                <a:ea typeface="맑은 고딕"/>
              </a:rPr>
              <a:t> </a:t>
            </a:r>
            <a:r>
              <a:rPr lang="en-US" dirty="0" smtClean="0">
                <a:solidFill>
                  <a:srgbClr val="262626"/>
                </a:solidFill>
                <a:latin typeface="Microsoft YaHei Light"/>
                <a:ea typeface="맑은 고딕"/>
              </a:rPr>
              <a:t>  or device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  Ex) IRIS needs Infrared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Camera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62626"/>
                </a:solidFill>
                <a:latin typeface="Microsoft YaHei Light"/>
                <a:ea typeface="맑은 고딕"/>
              </a:rPr>
              <a:t>         iPhone X Face login works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62626"/>
                </a:solidFill>
                <a:latin typeface="Microsoft YaHei Light"/>
                <a:ea typeface="맑은 고딕"/>
              </a:rPr>
              <a:t> </a:t>
            </a:r>
            <a:r>
              <a:rPr lang="en-US" dirty="0" smtClean="0">
                <a:solidFill>
                  <a:srgbClr val="262626"/>
                </a:solidFill>
                <a:latin typeface="Microsoft YaHei Light"/>
                <a:ea typeface="맑은 고딕"/>
              </a:rPr>
              <a:t>        only their device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77981" y="2346734"/>
            <a:ext cx="4014019" cy="451126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   No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worry for noise</a:t>
            </a:r>
            <a:r>
              <a:rPr lang="en-US" dirty="0">
                <a:solidFill>
                  <a:srgbClr val="262626"/>
                </a:solidFill>
                <a:latin typeface="Microsoft YaHei Light"/>
                <a:ea typeface="맑은 고딕"/>
              </a:rPr>
              <a:t> or new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 Light"/>
                <a:ea typeface="맑은 고딕"/>
                <a:cs typeface="+mn-cs"/>
              </a:rPr>
              <a:t> device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lvl="0">
              <a:defRPr/>
            </a:pPr>
            <a:endParaRPr lang="en-US" dirty="0">
              <a:solidFill>
                <a:srgbClr val="262626"/>
              </a:solidFill>
            </a:endParaRPr>
          </a:p>
          <a:p>
            <a:pPr lvl="0">
              <a:defRPr/>
            </a:pPr>
            <a:r>
              <a:rPr lang="en-US" dirty="0">
                <a:solidFill>
                  <a:srgbClr val="262626"/>
                </a:solidFill>
              </a:rPr>
              <a:t>    No need to understand AI:       </a:t>
            </a:r>
          </a:p>
          <a:p>
            <a:pPr lvl="0">
              <a:defRPr/>
            </a:pPr>
            <a:r>
              <a:rPr lang="en-US" dirty="0">
                <a:solidFill>
                  <a:srgbClr val="262626"/>
                </a:solidFill>
              </a:rPr>
              <a:t>    face detection or recognition</a:t>
            </a:r>
          </a:p>
          <a:p>
            <a:pPr lvl="0">
              <a:defRPr/>
            </a:pPr>
            <a:endParaRPr lang="en-US" dirty="0">
              <a:solidFill>
                <a:srgbClr val="262626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</a:t>
            </a:r>
          </a:p>
          <a:p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endParaRPr lang="en-US" dirty="0">
              <a:solidFill>
                <a:schemeClr val="bg1"/>
              </a:solidFill>
              <a:latin typeface="Microsoft YaHei Light"/>
              <a:ea typeface="맑은 고딕"/>
            </a:endParaRPr>
          </a:p>
          <a:p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endParaRPr lang="en-US" dirty="0">
              <a:solidFill>
                <a:schemeClr val="bg1"/>
              </a:solidFill>
              <a:latin typeface="Microsoft YaHei Light"/>
              <a:ea typeface="맑은 고딕"/>
            </a:endParaRPr>
          </a:p>
          <a:p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icrosoft YaHei Light"/>
              <a:ea typeface="맑은 고딕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355" t="13891" r="4528" b="49807"/>
          <a:stretch/>
        </p:blipFill>
        <p:spPr>
          <a:xfrm>
            <a:off x="4330929" y="5948312"/>
            <a:ext cx="3526965" cy="7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77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833" t="20196" r="18959" b="15875"/>
          <a:stretch/>
        </p:blipFill>
        <p:spPr>
          <a:xfrm>
            <a:off x="-43804" y="1332575"/>
            <a:ext cx="12235804" cy="552542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9617" y="365125"/>
            <a:ext cx="10844183" cy="1108075"/>
          </a:xfrm>
        </p:spPr>
        <p:txBody>
          <a:bodyPr/>
          <a:lstStyle/>
          <a:p>
            <a:r>
              <a:rPr lang="en-US" dirty="0"/>
              <a:t>Face Detect</a:t>
            </a:r>
          </a:p>
        </p:txBody>
      </p:sp>
    </p:spTree>
    <p:extLst>
      <p:ext uri="{BB962C8B-B14F-4D97-AF65-F5344CB8AC3E}">
        <p14:creationId xmlns:p14="http://schemas.microsoft.com/office/powerpoint/2010/main" val="602283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242" t="17509" r="7153" b="6194"/>
          <a:stretch/>
        </p:blipFill>
        <p:spPr>
          <a:xfrm>
            <a:off x="0" y="1152106"/>
            <a:ext cx="12192000" cy="570589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0162" y="248393"/>
            <a:ext cx="10844183" cy="1108075"/>
          </a:xfrm>
        </p:spPr>
        <p:txBody>
          <a:bodyPr/>
          <a:lstStyle/>
          <a:p>
            <a:r>
              <a:rPr lang="en-US" dirty="0"/>
              <a:t>Face Verify</a:t>
            </a:r>
          </a:p>
        </p:txBody>
      </p:sp>
    </p:spTree>
    <p:extLst>
      <p:ext uri="{BB962C8B-B14F-4D97-AF65-F5344CB8AC3E}">
        <p14:creationId xmlns:p14="http://schemas.microsoft.com/office/powerpoint/2010/main" val="3205473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1642" y="1560651"/>
            <a:ext cx="12191999" cy="52973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 Face </a:t>
            </a:r>
            <a:r>
              <a:rPr lang="en-US" dirty="0">
                <a:solidFill>
                  <a:schemeClr val="bg2"/>
                </a:solidFill>
              </a:rPr>
              <a:t>Registration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128" y="4671759"/>
            <a:ext cx="3395229" cy="2231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828" y="263350"/>
            <a:ext cx="10515600" cy="1325563"/>
          </a:xfrm>
        </p:spPr>
        <p:txBody>
          <a:bodyPr/>
          <a:lstStyle/>
          <a:p>
            <a:r>
              <a:rPr lang="en-US" dirty="0" smtClean="0"/>
              <a:t>Facial </a:t>
            </a:r>
            <a:r>
              <a:rPr lang="en-US" dirty="0"/>
              <a:t>Login </a:t>
            </a:r>
            <a:r>
              <a:rPr lang="en-US" dirty="0" smtClean="0"/>
              <a:t>App User Scenario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50099" y="3839310"/>
            <a:ext cx="1461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Facial Login 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for Any App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t="24864" b="25701"/>
          <a:stretch/>
        </p:blipFill>
        <p:spPr>
          <a:xfrm>
            <a:off x="9595699" y="5918715"/>
            <a:ext cx="1308326" cy="6671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2046" t="17154" r="12224" b="12028"/>
          <a:stretch/>
        </p:blipFill>
        <p:spPr>
          <a:xfrm>
            <a:off x="9647567" y="5325538"/>
            <a:ext cx="1065144" cy="6852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051" y="5262519"/>
            <a:ext cx="2292684" cy="15284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88076" y="5464234"/>
            <a:ext cx="3397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Authentication by using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Microsoft </a:t>
            </a:r>
            <a:r>
              <a:rPr lang="en-US" dirty="0">
                <a:solidFill>
                  <a:schemeClr val="bg2"/>
                </a:solidFill>
              </a:rPr>
              <a:t>Azure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Vision API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6" name="Picture 8" descr="fingerprint password face iris에 대한 이미지 검색결과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8" y="1916825"/>
            <a:ext cx="2364433" cy="155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/>
          <p:cNvCxnSpPr>
            <a:cxnSpLocks/>
          </p:cNvCxnSpPr>
          <p:nvPr/>
        </p:nvCxnSpPr>
        <p:spPr>
          <a:xfrm flipV="1">
            <a:off x="5183735" y="6383275"/>
            <a:ext cx="3805080" cy="4289"/>
          </a:xfrm>
          <a:prstGeom prst="straightConnector1">
            <a:avLst/>
          </a:prstGeom>
          <a:ln w="57150">
            <a:solidFill>
              <a:schemeClr val="bg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>
            <a:off x="2010036" y="3530957"/>
            <a:ext cx="1273938" cy="1731562"/>
          </a:xfrm>
          <a:prstGeom prst="straightConnector1">
            <a:avLst/>
          </a:prstGeom>
          <a:ln w="57150">
            <a:solidFill>
              <a:schemeClr val="bg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TextBox 1041"/>
          <p:cNvSpPr txBox="1"/>
          <p:nvPr/>
        </p:nvSpPr>
        <p:spPr>
          <a:xfrm>
            <a:off x="5599920" y="5768218"/>
            <a:ext cx="1268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2952" y="3530957"/>
            <a:ext cx="1505780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432882" y="3447495"/>
            <a:ext cx="105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2</a:t>
            </a:r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1026" name="Picture 2" descr="Image result for smartphone ap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599" y="1694425"/>
            <a:ext cx="2448206" cy="242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Arrow Connector 37"/>
          <p:cNvCxnSpPr>
            <a:cxnSpLocks/>
          </p:cNvCxnSpPr>
          <p:nvPr/>
        </p:nvCxnSpPr>
        <p:spPr>
          <a:xfrm flipH="1">
            <a:off x="4714504" y="3887143"/>
            <a:ext cx="2273084" cy="1375376"/>
          </a:xfrm>
          <a:prstGeom prst="straightConnector1">
            <a:avLst/>
          </a:prstGeom>
          <a:ln w="57150">
            <a:solidFill>
              <a:schemeClr val="bg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 descr="microsoft logo에 대한 이미지 검색결과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957" y="4210395"/>
            <a:ext cx="2066184" cy="76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14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" y="1560651"/>
            <a:ext cx="12191999" cy="52973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828" y="263350"/>
            <a:ext cx="10515600" cy="1325563"/>
          </a:xfrm>
        </p:spPr>
        <p:txBody>
          <a:bodyPr/>
          <a:lstStyle/>
          <a:p>
            <a:r>
              <a:rPr lang="en-US" dirty="0" smtClean="0"/>
              <a:t>Facial </a:t>
            </a:r>
            <a:r>
              <a:rPr lang="en-US" dirty="0"/>
              <a:t>Login </a:t>
            </a:r>
            <a:r>
              <a:rPr lang="en-US" dirty="0" smtClean="0"/>
              <a:t>App </a:t>
            </a:r>
            <a:r>
              <a:rPr lang="en-US" dirty="0" smtClean="0"/>
              <a:t>Environment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6497" y="2046485"/>
            <a:ext cx="5912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Android Emulator: Genymotion2.11.0, </a:t>
            </a:r>
            <a:r>
              <a:rPr lang="en-US" dirty="0" smtClean="0">
                <a:solidFill>
                  <a:schemeClr val="bg2"/>
                </a:solidFill>
              </a:rPr>
              <a:t>Virtual Box </a:t>
            </a:r>
            <a:r>
              <a:rPr lang="en-US" dirty="0" smtClean="0">
                <a:solidFill>
                  <a:schemeClr val="bg2"/>
                </a:solidFill>
              </a:rPr>
              <a:t>v5.2.0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Android Studio</a:t>
            </a:r>
            <a:r>
              <a:rPr lang="en-US" dirty="0" smtClean="0">
                <a:solidFill>
                  <a:schemeClr val="bg2"/>
                </a:solidFill>
              </a:rPr>
              <a:t>: 3.0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Android Phone: Asus </a:t>
            </a:r>
            <a:r>
              <a:rPr lang="en-US" dirty="0" smtClean="0">
                <a:solidFill>
                  <a:schemeClr val="bg2"/>
                </a:solidFill>
              </a:rPr>
              <a:t>Z016D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SDK: Android 6.0.1 API23 (Marshmallow)</a:t>
            </a:r>
          </a:p>
        </p:txBody>
      </p:sp>
      <p:pic>
        <p:nvPicPr>
          <p:cNvPr id="1028" name="Picture 4" descr="Image result for android stu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7" y="4909750"/>
            <a:ext cx="3144973" cy="13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enymo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86" y="4165377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ndroid pho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r="9690"/>
          <a:stretch/>
        </p:blipFill>
        <p:spPr bwMode="auto">
          <a:xfrm>
            <a:off x="6698342" y="4118348"/>
            <a:ext cx="2936977" cy="24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ndroid marshma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66" y="1699920"/>
            <a:ext cx="4247362" cy="230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99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1642" y="1560651"/>
            <a:ext cx="12191999" cy="52973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828" y="263350"/>
            <a:ext cx="10515600" cy="1325563"/>
          </a:xfrm>
        </p:spPr>
        <p:txBody>
          <a:bodyPr/>
          <a:lstStyle/>
          <a:p>
            <a:r>
              <a:rPr lang="en-US" dirty="0" smtClean="0"/>
              <a:t>Facial </a:t>
            </a:r>
            <a:r>
              <a:rPr lang="en-US" dirty="0"/>
              <a:t>Login </a:t>
            </a:r>
            <a:r>
              <a:rPr lang="en-US" dirty="0" smtClean="0"/>
              <a:t>App </a:t>
            </a:r>
            <a:r>
              <a:rPr lang="en-US" dirty="0" smtClean="0"/>
              <a:t>Demo - Success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4" y="1588913"/>
            <a:ext cx="9784025" cy="525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23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1642" y="1560651"/>
            <a:ext cx="12191999" cy="52973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828" y="263350"/>
            <a:ext cx="10515600" cy="1325563"/>
          </a:xfrm>
        </p:spPr>
        <p:txBody>
          <a:bodyPr/>
          <a:lstStyle/>
          <a:p>
            <a:r>
              <a:rPr lang="en-US" dirty="0" smtClean="0"/>
              <a:t>Facial </a:t>
            </a:r>
            <a:r>
              <a:rPr lang="en-US" dirty="0"/>
              <a:t>Login </a:t>
            </a:r>
            <a:r>
              <a:rPr lang="en-US" dirty="0" smtClean="0"/>
              <a:t>App </a:t>
            </a:r>
            <a:r>
              <a:rPr lang="en-US" dirty="0" smtClean="0"/>
              <a:t>Demo - Fail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7" y="1588913"/>
            <a:ext cx="9812104" cy="52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72932"/>
      </p:ext>
    </p:extLst>
  </p:cSld>
  <p:clrMapOvr>
    <a:masterClrMapping/>
  </p:clrMapOvr>
</p:sld>
</file>

<file path=ppt/theme/theme1.xml><?xml version="1.0" encoding="utf-8"?>
<a:theme xmlns:a="http://schemas.openxmlformats.org/drawingml/2006/main" name="lily_msft_azure_cognitive">
  <a:themeElements>
    <a:clrScheme name="lily_msft_azure_cognitive">
      <a:dk1>
        <a:srgbClr val="FFFFFF"/>
      </a:dk1>
      <a:lt1>
        <a:srgbClr val="019380"/>
      </a:lt1>
      <a:dk2>
        <a:srgbClr val="FFFFFF"/>
      </a:dk2>
      <a:lt2>
        <a:srgbClr val="323232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ily_msft_azure_cognitive">
      <a:majorFont>
        <a:latin typeface="Microsoft YaHei Light"/>
        <a:ea typeface="맑은 고딕"/>
        <a:cs typeface=""/>
      </a:majorFont>
      <a:minorFont>
        <a:latin typeface="Microsoft YaHe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ly_msft_azure_cognitive" id="{8871EB9A-F564-42E0-8B87-3D160B62BE2F}" vid="{00EE53D3-9907-4B91-AB83-7BDBAB9191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bb6f84ec-f663-4112-b641-28debef5e07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C5CA4FF15684408A93EA17DE8246B2" ma:contentTypeVersion="6" ma:contentTypeDescription="Create a new document." ma:contentTypeScope="" ma:versionID="8965a7b77fabc1be597e3cb478d9e424">
  <xsd:schema xmlns:xsd="http://www.w3.org/2001/XMLSchema" xmlns:xs="http://www.w3.org/2001/XMLSchema" xmlns:p="http://schemas.microsoft.com/office/2006/metadata/properties" xmlns:ns2="bb6f84ec-f663-4112-b641-28debef5e073" xmlns:ns3="2bb1e629-f685-4685-9620-910fa1b33239" targetNamespace="http://schemas.microsoft.com/office/2006/metadata/properties" ma:root="true" ma:fieldsID="68f3f821e1e2279f404b1769533d9e01" ns2:_="" ns3:_="">
    <xsd:import namespace="bb6f84ec-f663-4112-b641-28debef5e073"/>
    <xsd:import namespace="2bb1e629-f685-4685-9620-910fa1b33239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3:SharedWithUsers" minOccurs="0"/>
                <xsd:element ref="ns3:SharingHintHash" minOccurs="0"/>
                <xsd:element ref="ns3:SharedWithDetails" minOccurs="0"/>
                <xsd:element ref="ns3:LastSharedByUser" minOccurs="0"/>
                <xsd:element ref="ns3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f84ec-f663-4112-b641-28debef5e073" elementFormDefault="qualified">
    <xsd:import namespace="http://schemas.microsoft.com/office/2006/documentManagement/types"/>
    <xsd:import namespace="http://schemas.microsoft.com/office/infopath/2007/PartnerControls"/>
    <xsd:element name="Description0" ma:index="2" nillable="true" ma:displayName="Description" ma:internalName="Description0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b1e629-f685-4685-9620-910fa1b33239" elementFormDefault="qualified">
    <xsd:import namespace="http://schemas.microsoft.com/office/2006/documentManagement/types"/>
    <xsd:import namespace="http://schemas.microsoft.com/office/infopath/2007/PartnerControls"/>
    <xsd:element name="SharedWithUsers" ma:index="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7" nillable="true" ma:displayName="Sharing Hint Hash" ma:internalName="SharingHintHash" ma:readOnly="true">
      <xsd:simpleType>
        <xsd:restriction base="dms:Text"/>
      </xsd:simpleType>
    </xsd:element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5638E5-5DCB-4886-A4AB-EED3A24288B3}">
  <ds:schemaRefs>
    <ds:schemaRef ds:uri="http://www.w3.org/XML/1998/namespace"/>
    <ds:schemaRef ds:uri="http://schemas.microsoft.com/office/infopath/2007/PartnerControls"/>
    <ds:schemaRef ds:uri="http://purl.org/dc/elements/1.1/"/>
    <ds:schemaRef ds:uri="2bb1e629-f685-4685-9620-910fa1b33239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bb6f84ec-f663-4112-b641-28debef5e073"/>
  </ds:schemaRefs>
</ds:datastoreItem>
</file>

<file path=customXml/itemProps2.xml><?xml version="1.0" encoding="utf-8"?>
<ds:datastoreItem xmlns:ds="http://schemas.openxmlformats.org/officeDocument/2006/customXml" ds:itemID="{84666783-6A44-470B-B0AD-5C2EF9EE53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5E9454-D7D5-4715-948B-2632B53E8A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6f84ec-f663-4112-b641-28debef5e073"/>
    <ds:schemaRef ds:uri="2bb1e629-f685-4685-9620-910fa1b332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lily_msft_azure_cognitive2</Template>
  <TotalTime>5150</TotalTime>
  <Words>894</Words>
  <Application>Microsoft Office PowerPoint</Application>
  <PresentationFormat>Widescreen</PresentationFormat>
  <Paragraphs>331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Microsoft YaHei Light</vt:lpstr>
      <vt:lpstr>맑은 고딕</vt:lpstr>
      <vt:lpstr>Arial</vt:lpstr>
      <vt:lpstr>Calibri</vt:lpstr>
      <vt:lpstr>Times New Roman</vt:lpstr>
      <vt:lpstr>Wingdings 3</vt:lpstr>
      <vt:lpstr>lily_msft_azure_cognitive</vt:lpstr>
      <vt:lpstr>Facial Login App  </vt:lpstr>
      <vt:lpstr>Time to say goodbye, Password</vt:lpstr>
      <vt:lpstr>Why Intelligent Facial Login?</vt:lpstr>
      <vt:lpstr>Face Detect</vt:lpstr>
      <vt:lpstr>Face Verify</vt:lpstr>
      <vt:lpstr>Facial Login App User Scenario</vt:lpstr>
      <vt:lpstr>Facial Login App Environment</vt:lpstr>
      <vt:lpstr>Facial Login App Demo - Success</vt:lpstr>
      <vt:lpstr>Facial Login App Demo - Fail</vt:lpstr>
      <vt:lpstr>Next Steps</vt:lpstr>
      <vt:lpstr>Plan B. Who is not happy?</vt:lpstr>
      <vt:lpstr>Documentation https://docs.microsoft.com/en-us/azure/cognitive-services/ https://azure.microsoft.com/en-us/services/active-directory/  Client SDKs https://github.com/Microsoft/ProjectOxford-ClientSDK https://github.com/felixrieseberg/project-oxford (nodejs) https://github.com/southwood/project-oxford-python https://github.com/microsoftgraph/android-java-connect-rest-sample  Example Code https://github.com/jsturtevant/happy-image-tester-django https://github.com/jsturtevant/happy-mage-tester-nodejs  </vt:lpstr>
      <vt:lpstr>Backup</vt:lpstr>
      <vt:lpstr>Why Microsoft Azure Cognitive Services?</vt:lpstr>
      <vt:lpstr>Case Study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Facial Login First Milestone</dc:title>
  <dc:creator>In Jung Kim</dc:creator>
  <cp:lastModifiedBy>LilyKim</cp:lastModifiedBy>
  <cp:revision>177</cp:revision>
  <dcterms:created xsi:type="dcterms:W3CDTF">2017-01-31T17:22:14Z</dcterms:created>
  <dcterms:modified xsi:type="dcterms:W3CDTF">2017-11-19T06:49:13Z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0x010100A6C5CA4FF15684408A93EA17DE8246B2</vt:lpwstr>
  </property>
</Properties>
</file>