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8" r:id="rId2"/>
    <p:sldId id="264" r:id="rId3"/>
    <p:sldId id="268" r:id="rId4"/>
    <p:sldId id="269" r:id="rId5"/>
    <p:sldId id="267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A9A"/>
    <a:srgbClr val="50BA9B"/>
    <a:srgbClr val="5CA8D2"/>
    <a:srgbClr val="CE7F17"/>
    <a:srgbClr val="5CA6D2"/>
    <a:srgbClr val="FEFE4B"/>
    <a:srgbClr val="5A31FF"/>
    <a:srgbClr val="444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50"/>
    <p:restoredTop sz="94682"/>
  </p:normalViewPr>
  <p:slideViewPr>
    <p:cSldViewPr snapToGrid="0" snapToObjects="1">
      <p:cViewPr varScale="1">
        <p:scale>
          <a:sx n="110" d="100"/>
          <a:sy n="110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fld id="{836C9F67-3B68-CE4B-895F-E50C425F3B94}" type="datetimeFigureOut">
              <a:rPr lang="en-US"/>
              <a:pPr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fld id="{28556C13-107C-9646-A91F-1B60C34424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9F67-3B68-CE4B-895F-E50C425F3B94}" type="datetimeFigureOut"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6C13-107C-9646-A91F-1B60C3442433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kern="3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C9F67-3B68-CE4B-895F-E50C425F3B94}" type="datetimeFigureOut">
              <a:rPr lang="en-US"/>
              <a:pPr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kern="3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kern="3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6C13-107C-9646-A91F-1B60C34424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90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300" baseline="0">
          <a:solidFill>
            <a:srgbClr val="FFFF00"/>
          </a:solidFill>
          <a:latin typeface="SF UI Display Light" charset="0"/>
          <a:ea typeface="SF UI Display Light" charset="0"/>
          <a:cs typeface="SF UI Display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3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3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3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3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3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.png"/><Relationship Id="rId5" Type="http://schemas.microsoft.com/office/2007/relationships/hdphoto" Target="../media/hdphoto3.wdp"/><Relationship Id="rId6" Type="http://schemas.openxmlformats.org/officeDocument/2006/relationships/image" Target="../media/image6.tiff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ffectiva.com/" TargetMode="External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TalAter/annya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611" y="218249"/>
            <a:ext cx="545522" cy="668057"/>
            <a:chOff x="2614025" y="1872781"/>
            <a:chExt cx="1563220" cy="1914348"/>
          </a:xfrm>
        </p:grpSpPr>
        <p:sp>
          <p:nvSpPr>
            <p:cNvPr id="6" name="Rectangle 5"/>
            <p:cNvSpPr/>
            <p:nvPr/>
          </p:nvSpPr>
          <p:spPr>
            <a:xfrm rot="21049461">
              <a:off x="2614025" y="1872781"/>
              <a:ext cx="1563220" cy="19143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21049461">
              <a:off x="2717615" y="1984675"/>
              <a:ext cx="1356043" cy="1705034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147" y="2324245"/>
              <a:ext cx="1138970" cy="1138974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632927" y="779936"/>
            <a:ext cx="13388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tx1">
                    <a:lumMod val="65000"/>
                  </a:schemeClr>
                </a:solidFill>
              </a:rPr>
              <a:t>Yuhuan Jiang</a:t>
            </a:r>
          </a:p>
          <a:p>
            <a:pPr algn="r"/>
            <a:r>
              <a:rPr lang="en-US" sz="1100">
                <a:solidFill>
                  <a:schemeClr val="tx1">
                    <a:lumMod val="65000"/>
                  </a:schemeClr>
                </a:solidFill>
                <a:ea typeface="SF Mono" charset="0"/>
                <a:cs typeface="SF Mono" charset="0"/>
              </a:rPr>
              <a:t>yuhuan@cs.pitt.edu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1422" y="317117"/>
            <a:ext cx="301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ea typeface="SF UI Display Heavy" charset="0"/>
                <a:cs typeface="SF UI Display Heavy" charset="0"/>
              </a:rPr>
              <a:t>EMOTION DIARY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398" y="1348880"/>
            <a:ext cx="41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WHAT IS IT?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398" y="1718212"/>
            <a:ext cx="4159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Emotion Diary is a platform for patients to easily upload emotion data to psychiatrists.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1458" y="398785"/>
            <a:ext cx="41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BENEFITS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1458" y="768117"/>
            <a:ext cx="415948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5100">
              <a:buFont typeface="Arial" charset="0"/>
              <a:buChar char="•"/>
            </a:pPr>
            <a:r>
              <a:rPr lang="en-US" sz="1600"/>
              <a:t>Patients will find it easy to report their emotions, because emotion detection is automatic. Uploading emotions can be done conveniently on their iPhones, or via speech on their laptops.</a:t>
            </a:r>
          </a:p>
          <a:p>
            <a:pPr marL="174625" indent="-165100">
              <a:buFont typeface="Arial" charset="0"/>
              <a:buChar char="•"/>
            </a:pPr>
            <a:endParaRPr lang="en-US" sz="700"/>
          </a:p>
          <a:p>
            <a:pPr marL="174625" indent="-165100">
              <a:buFont typeface="Arial" charset="0"/>
              <a:buChar char="•"/>
            </a:pPr>
            <a:r>
              <a:rPr lang="en-US" sz="1600"/>
              <a:t>Doctors will find it easier to manage patients because the detection of their critical emotion conditions is automatic.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398" y="2502901"/>
            <a:ext cx="41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FEATURE HIGHLIGHTS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398" y="2872233"/>
            <a:ext cx="415948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ea typeface="SF UI Display Heavy" charset="0"/>
                <a:cs typeface="SF UI Display Heavy" charset="0"/>
              </a:rPr>
              <a:t>For patients:</a:t>
            </a:r>
          </a:p>
          <a:p>
            <a:r>
              <a:rPr lang="en-US" sz="1600">
                <a:ea typeface="SF UI Display Heavy" charset="0"/>
                <a:cs typeface="SF UI Display Heavy" charset="0"/>
              </a:rPr>
              <a:t>There are two clients, each has their own advantange:</a:t>
            </a:r>
          </a:p>
          <a:p>
            <a:endParaRPr lang="en-US" sz="800">
              <a:ea typeface="SF UI Display Heavy" charset="0"/>
              <a:cs typeface="SF UI Display Heavy" charset="0"/>
            </a:endParaRPr>
          </a:p>
          <a:p>
            <a:pPr marL="174625" indent="-165100">
              <a:buFont typeface="Arial" charset="0"/>
              <a:buChar char="•"/>
            </a:pPr>
            <a:r>
              <a:rPr lang="en-US" sz="1600"/>
              <a:t>The </a:t>
            </a:r>
            <a:r>
              <a:rPr lang="en-US" sz="1600" b="1">
                <a:solidFill>
                  <a:srgbClr val="FFFF00"/>
                </a:solidFill>
              </a:rPr>
              <a:t>iOS client </a:t>
            </a:r>
            <a:r>
              <a:rPr lang="en-US" sz="1600"/>
              <a:t>can be used to upload emotions on the go (such as at work, or when the patient is dining).</a:t>
            </a:r>
          </a:p>
          <a:p>
            <a:pPr marL="174625" indent="-165100">
              <a:buFont typeface="Arial" charset="0"/>
              <a:buChar char="•"/>
            </a:pPr>
            <a:r>
              <a:rPr lang="en-US" sz="1600"/>
              <a:t>The </a:t>
            </a:r>
            <a:r>
              <a:rPr lang="en-US" sz="1600" b="1">
                <a:solidFill>
                  <a:srgbClr val="FFFF00"/>
                </a:solidFill>
              </a:rPr>
              <a:t>web client </a:t>
            </a:r>
            <a:r>
              <a:rPr lang="en-US" sz="1600"/>
              <a:t>can be used at home with voice inputs (no key pressing or clicking).</a:t>
            </a:r>
          </a:p>
          <a:p>
            <a:endParaRPr lang="en-US" sz="700"/>
          </a:p>
          <a:p>
            <a:r>
              <a:rPr lang="en-US" sz="1600" b="1">
                <a:ea typeface="SF UI Display Heavy" charset="0"/>
                <a:cs typeface="SF UI Display Heavy" charset="0"/>
              </a:rPr>
              <a:t>For doctors:</a:t>
            </a:r>
          </a:p>
          <a:p>
            <a:pPr marL="174625" indent="-165100">
              <a:buFont typeface="Arial" charset="0"/>
              <a:buChar char="•"/>
            </a:pPr>
            <a:r>
              <a:rPr lang="en-US" sz="1600"/>
              <a:t>A </a:t>
            </a:r>
            <a:r>
              <a:rPr lang="en-US" sz="1600" b="1">
                <a:solidFill>
                  <a:srgbClr val="FFFF00"/>
                </a:solidFill>
              </a:rPr>
              <a:t>web client </a:t>
            </a:r>
            <a:r>
              <a:rPr lang="en-US" sz="1600"/>
              <a:t>to view patient emotions at a glance through intuitive emotion bar charts.</a:t>
            </a:r>
          </a:p>
          <a:p>
            <a:pPr marL="174625" indent="-165100">
              <a:buFont typeface="Arial" charset="0"/>
              <a:buChar char="•"/>
            </a:pPr>
            <a:r>
              <a:rPr lang="en-US" sz="1600"/>
              <a:t>Get automatic alerts when patients experience non-happy emotions for three times in a row.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7765" y="3057241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SENSORS INVOLVED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07765" y="3426573"/>
            <a:ext cx="31800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5100">
              <a:buFont typeface="Arial" charset="0"/>
              <a:buChar char="•"/>
            </a:pPr>
            <a:r>
              <a:rPr lang="en-US" sz="1600"/>
              <a:t>The front-facing camera of the laptop and iPhone is used by patients to upload their emotions.</a:t>
            </a:r>
          </a:p>
          <a:p>
            <a:pPr marL="174625" indent="-165100">
              <a:buFont typeface="Arial" charset="0"/>
              <a:buChar char="•"/>
            </a:pPr>
            <a:endParaRPr lang="en-US" sz="700"/>
          </a:p>
          <a:p>
            <a:pPr marL="174625" indent="-165100">
              <a:buFont typeface="Arial" charset="0"/>
              <a:buChar char="•"/>
            </a:pPr>
            <a:r>
              <a:rPr lang="en-US" sz="1600"/>
              <a:t>The mic on the laptop is used by the patient to carry out voice commands to control the emotion uploader interface.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388" y="3506222"/>
            <a:ext cx="640388" cy="6403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703" y="4463358"/>
            <a:ext cx="806578" cy="8065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41458" y="5798949"/>
            <a:ext cx="41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SYSTEM COMPONENTS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7213" y="6120355"/>
            <a:ext cx="4159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(See next page.)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6857" y="132451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Milestone 2</a:t>
            </a:r>
          </a:p>
        </p:txBody>
      </p:sp>
    </p:spTree>
    <p:extLst>
      <p:ext uri="{BB962C8B-B14F-4D97-AF65-F5344CB8AC3E}">
        <p14:creationId xmlns:p14="http://schemas.microsoft.com/office/powerpoint/2010/main" val="7183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ounded Rectangle 100"/>
          <p:cNvSpPr/>
          <p:nvPr/>
        </p:nvSpPr>
        <p:spPr>
          <a:xfrm>
            <a:off x="4986033" y="3372923"/>
            <a:ext cx="3958937" cy="3325092"/>
          </a:xfrm>
          <a:prstGeom prst="roundRect">
            <a:avLst>
              <a:gd name="adj" fmla="val 102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8208" y="3387436"/>
            <a:ext cx="3958937" cy="3325092"/>
          </a:xfrm>
          <a:prstGeom prst="roundRect">
            <a:avLst>
              <a:gd name="adj" fmla="val 1028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374767" y="89817"/>
            <a:ext cx="8430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SYSTEM COMPONENTS </a:t>
            </a:r>
          </a:p>
          <a:p>
            <a:pPr algn="ctr"/>
            <a:r>
              <a:rPr lang="en-US" b="1">
                <a:ea typeface="SF UI Display Heavy" charset="0"/>
                <a:cs typeface="SF UI Display Heavy" charset="0"/>
              </a:rPr>
              <a:t>(Updated with Actual Screenshots)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3389" y="514642"/>
            <a:ext cx="848950" cy="1095541"/>
            <a:chOff x="619786" y="1180641"/>
            <a:chExt cx="848950" cy="10955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58" y="1180641"/>
              <a:ext cx="726209" cy="726209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619786" y="1906850"/>
              <a:ext cx="848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ea typeface="SF UI Display Medium" charset="0"/>
                  <a:cs typeface="SF UI Display Medium" charset="0"/>
                </a:rPr>
                <a:t>Patient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02899" y="638513"/>
            <a:ext cx="1242071" cy="1095540"/>
            <a:chOff x="7189114" y="1145301"/>
            <a:chExt cx="1242071" cy="10955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8777" y="1145301"/>
              <a:ext cx="722744" cy="722744"/>
            </a:xfrm>
            <a:prstGeom prst="rect">
              <a:avLst/>
            </a:prstGeom>
          </p:spPr>
        </p:pic>
        <p:sp>
          <p:nvSpPr>
            <p:cNvPr id="153" name="TextBox 152"/>
            <p:cNvSpPr txBox="1"/>
            <p:nvPr/>
          </p:nvSpPr>
          <p:spPr>
            <a:xfrm>
              <a:off x="7189114" y="1871509"/>
              <a:ext cx="124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ea typeface="SF UI Display Medium" charset="0"/>
                  <a:cs typeface="SF UI Display Medium" charset="0"/>
                </a:rPr>
                <a:t>Psychiatrist</a:t>
              </a:r>
            </a:p>
          </p:txBody>
        </p:sp>
      </p:grpSp>
      <p:sp>
        <p:nvSpPr>
          <p:cNvPr id="265" name="Rounded Rectangle 264"/>
          <p:cNvSpPr/>
          <p:nvPr/>
        </p:nvSpPr>
        <p:spPr>
          <a:xfrm>
            <a:off x="3599057" y="1152623"/>
            <a:ext cx="2068058" cy="1448411"/>
          </a:xfrm>
          <a:prstGeom prst="roundRect">
            <a:avLst>
              <a:gd name="adj" fmla="val 1190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TextBox 265"/>
          <p:cNvSpPr txBox="1"/>
          <p:nvPr/>
        </p:nvSpPr>
        <p:spPr>
          <a:xfrm>
            <a:off x="3643904" y="1256261"/>
            <a:ext cx="197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effectLst>
                  <a:outerShdw blurRad="266700" dist="25400" dir="5400000" algn="t" rotWithShape="0">
                    <a:prstClr val="black"/>
                  </a:outerShdw>
                </a:effectLst>
                <a:ea typeface="SF UI Display Heavy" charset="0"/>
                <a:cs typeface="SF UI Display Heavy" charset="0"/>
              </a:rPr>
              <a:t>Emotion Datastore</a:t>
            </a:r>
          </a:p>
        </p:txBody>
      </p:sp>
      <p:sp>
        <p:nvSpPr>
          <p:cNvPr id="267" name="Can 266"/>
          <p:cNvSpPr/>
          <p:nvPr/>
        </p:nvSpPr>
        <p:spPr>
          <a:xfrm>
            <a:off x="4271806" y="1729230"/>
            <a:ext cx="722560" cy="772542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/>
              <a:t>MySQL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2774" y="4076934"/>
            <a:ext cx="1116384" cy="2202149"/>
            <a:chOff x="3844636" y="1428289"/>
            <a:chExt cx="2618510" cy="51652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4636" y="1428289"/>
              <a:ext cx="2618510" cy="516520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1496" y="2116079"/>
              <a:ext cx="2137769" cy="3799765"/>
            </a:xfrm>
            <a:prstGeom prst="rect">
              <a:avLst/>
            </a:prstGeom>
          </p:spPr>
        </p:pic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434" y="4178818"/>
            <a:ext cx="1248490" cy="21002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2422" y="627908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iPhone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188822" y="6279083"/>
            <a:ext cx="175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Chrome Browser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703" y="4031165"/>
            <a:ext cx="2259594" cy="2242025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6089491" y="6279083"/>
            <a:ext cx="175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Chrome Browser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904974" y="489236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or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986033" y="3560985"/>
            <a:ext cx="395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effectLst>
                  <a:outerShdw blurRad="266700" dist="25400" dir="5400000" algn="t" rotWithShape="0">
                    <a:prstClr val="black"/>
                  </a:outerShdw>
                </a:effectLst>
                <a:ea typeface="SF UI Display Heavy" charset="0"/>
                <a:cs typeface="SF UI Display Heavy" charset="0"/>
              </a:rPr>
              <a:t>Doctor Client</a:t>
            </a: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987136" y="1740771"/>
            <a:ext cx="632375" cy="1531304"/>
          </a:xfrm>
          <a:prstGeom prst="straightConnector1">
            <a:avLst/>
          </a:prstGeom>
          <a:ln w="47625">
            <a:solidFill>
              <a:schemeClr val="tx1">
                <a:lumMod val="85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408640" y="4066543"/>
            <a:ext cx="467169" cy="46716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642" y="4127638"/>
            <a:ext cx="365760" cy="36576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218208" y="3560985"/>
            <a:ext cx="395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effectLst>
                  <a:outerShdw blurRad="266700" dist="25400" dir="5400000" algn="t" rotWithShape="0">
                    <a:prstClr val="black"/>
                  </a:outerShdw>
                </a:effectLst>
                <a:ea typeface="SF UI Display Heavy" charset="0"/>
                <a:cs typeface="SF UI Display Heavy" charset="0"/>
              </a:rPr>
              <a:t>Patient Clients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V="1">
            <a:off x="2577974" y="2128009"/>
            <a:ext cx="909428" cy="1144066"/>
          </a:xfrm>
          <a:prstGeom prst="straightConnector1">
            <a:avLst/>
          </a:prstGeom>
          <a:ln w="47625">
            <a:solidFill>
              <a:schemeClr val="tx1">
                <a:lumMod val="85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 flipV="1">
            <a:off x="5767836" y="2141558"/>
            <a:ext cx="709788" cy="1130517"/>
          </a:xfrm>
          <a:prstGeom prst="straightConnector1">
            <a:avLst/>
          </a:prstGeom>
          <a:ln w="47625">
            <a:solidFill>
              <a:schemeClr val="tx1">
                <a:lumMod val="85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74767" y="2128009"/>
            <a:ext cx="18571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Uses iPhone on the go;</a:t>
            </a:r>
          </a:p>
          <a:p>
            <a:r>
              <a:rPr lang="en-US" sz="1400"/>
              <a:t>Uses browser at home.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29825" y="2694320"/>
            <a:ext cx="10057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Stores data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786830" y="2660476"/>
            <a:ext cx="8910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Pulls data</a:t>
            </a:r>
          </a:p>
        </p:txBody>
      </p:sp>
      <p:cxnSp>
        <p:nvCxnSpPr>
          <p:cNvPr id="143" name="Straight Arrow Connector 142"/>
          <p:cNvCxnSpPr>
            <a:stCxn id="153" idx="2"/>
          </p:cNvCxnSpPr>
          <p:nvPr/>
        </p:nvCxnSpPr>
        <p:spPr>
          <a:xfrm flipH="1">
            <a:off x="7451313" y="1734053"/>
            <a:ext cx="872622" cy="1538022"/>
          </a:xfrm>
          <a:prstGeom prst="straightConnector1">
            <a:avLst/>
          </a:prstGeom>
          <a:ln w="47625">
            <a:solidFill>
              <a:schemeClr val="tx1">
                <a:lumMod val="85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7349976" y="2165956"/>
            <a:ext cx="164590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Sees new emotions;</a:t>
            </a:r>
          </a:p>
          <a:p>
            <a:r>
              <a:rPr lang="en-US" sz="1400"/>
              <a:t>Sees alerts.</a:t>
            </a:r>
          </a:p>
        </p:txBody>
      </p:sp>
    </p:spTree>
    <p:extLst>
      <p:ext uri="{BB962C8B-B14F-4D97-AF65-F5344CB8AC3E}">
        <p14:creationId xmlns:p14="http://schemas.microsoft.com/office/powerpoint/2010/main" val="1479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273215"/>
            <a:ext cx="7886700" cy="5081285"/>
          </a:xfrm>
        </p:spPr>
        <p:txBody>
          <a:bodyPr>
            <a:normAutofit lnSpcReduction="10000"/>
          </a:bodyPr>
          <a:lstStyle/>
          <a:p>
            <a:r>
              <a:rPr lang="en-US"/>
              <a:t>Library: </a:t>
            </a:r>
            <a:r>
              <a:rPr lang="en-US" b="1" i="1">
                <a:solidFill>
                  <a:srgbClr val="FFFF00"/>
                </a:solidFill>
              </a:rPr>
              <a:t>Affectiva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/>
              <a:t>by Affdex [1]</a:t>
            </a:r>
          </a:p>
          <a:p>
            <a:r>
              <a:rPr lang="en-US"/>
              <a:t>Recognizes 34 feature points on the human face</a:t>
            </a:r>
          </a:p>
          <a:p>
            <a:pPr lvl="1"/>
            <a:r>
              <a:rPr lang="en-US"/>
              <a:t>E.g.: Eye brow corners, nose root, mouth corners</a:t>
            </a:r>
          </a:p>
          <a:p>
            <a:r>
              <a:rPr lang="en-US"/>
              <a:t>Recognizes </a:t>
            </a:r>
            <a:r>
              <a:rPr lang="en-US" b="1">
                <a:solidFill>
                  <a:srgbClr val="FFFF00"/>
                </a:solidFill>
              </a:rPr>
              <a:t>7 emotions</a:t>
            </a:r>
            <a:r>
              <a:rPr lang="en-US"/>
              <a:t>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Advantage: can run locally without network</a:t>
            </a:r>
          </a:p>
          <a:p>
            <a:pPr lvl="1"/>
            <a:r>
              <a:rPr lang="en-US"/>
              <a:t>Computation done at local machine</a:t>
            </a:r>
          </a:p>
          <a:p>
            <a:pPr lvl="1"/>
            <a:r>
              <a:rPr lang="en-US"/>
              <a:t>Saves cellular data usage when running on iOS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017" y="217711"/>
            <a:ext cx="843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Facial Expression Recognition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7511" y="6354501"/>
            <a:ext cx="306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tx1">
                    <a:lumMod val="85000"/>
                  </a:schemeClr>
                </a:solidFill>
              </a:rPr>
              <a:t>[1] </a:t>
            </a:r>
            <a:r>
              <a:rPr lang="en-US">
                <a:solidFill>
                  <a:schemeClr val="tx1">
                    <a:lumMod val="85000"/>
                  </a:schemeClr>
                </a:solidFill>
                <a:hlinkClick r:id="rId2"/>
              </a:rPr>
              <a:t>https://www.affectiva.com</a:t>
            </a:r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3450"/>
          <a:stretch/>
        </p:blipFill>
        <p:spPr>
          <a:xfrm>
            <a:off x="4717492" y="2508812"/>
            <a:ext cx="1312917" cy="22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273215"/>
            <a:ext cx="7886700" cy="5081285"/>
          </a:xfrm>
        </p:spPr>
        <p:txBody>
          <a:bodyPr>
            <a:normAutofit/>
          </a:bodyPr>
          <a:lstStyle/>
          <a:p>
            <a:r>
              <a:rPr lang="en-US"/>
              <a:t>A standard API implemented by modern browsers.</a:t>
            </a:r>
          </a:p>
          <a:p>
            <a:r>
              <a:rPr lang="en-US"/>
              <a:t>A library named </a:t>
            </a:r>
            <a:r>
              <a:rPr lang="en-US" b="1" i="1">
                <a:solidFill>
                  <a:srgbClr val="FFFF00"/>
                </a:solidFill>
              </a:rPr>
              <a:t>Annyang</a:t>
            </a:r>
            <a:r>
              <a:rPr lang="en-US"/>
              <a:t> [2] is used to support parameterized commands:</a:t>
            </a:r>
          </a:p>
          <a:p>
            <a:pPr lvl="1"/>
            <a:r>
              <a:rPr lang="en-US"/>
              <a:t>E.g.: “</a:t>
            </a:r>
            <a:r>
              <a:rPr lang="en-US" i="1"/>
              <a:t>Give me * seconds</a:t>
            </a:r>
            <a:r>
              <a:rPr lang="en-US"/>
              <a:t>”, where * is a number.</a:t>
            </a:r>
          </a:p>
          <a:p>
            <a:r>
              <a:rPr lang="en-US"/>
              <a:t>Runs in the cloud</a:t>
            </a:r>
          </a:p>
          <a:p>
            <a:pPr lvl="1"/>
            <a:r>
              <a:rPr lang="en-US"/>
              <a:t>Needs network when to recognize commands</a:t>
            </a:r>
          </a:p>
          <a:p>
            <a:pPr lvl="1"/>
            <a:r>
              <a:rPr lang="en-US"/>
              <a:t>Not a problem, as the web client is used at home, where Wi-Fi is available.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017" y="217711"/>
            <a:ext cx="843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Speech Recognition API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1755" y="6354501"/>
            <a:ext cx="3954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tx1">
                    <a:lumMod val="85000"/>
                  </a:schemeClr>
                </a:solidFill>
              </a:rPr>
              <a:t>[2] </a:t>
            </a:r>
            <a:r>
              <a:rPr lang="en-US">
                <a:solidFill>
                  <a:schemeClr val="tx1">
                    <a:lumMod val="85000"/>
                  </a:schemeClr>
                </a:solidFill>
                <a:hlinkClick r:id="rId2"/>
              </a:rPr>
              <a:t>https://github.com/TalAter/annyang</a:t>
            </a:r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39" y="238507"/>
            <a:ext cx="84300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Progress So Far</a:t>
            </a:r>
          </a:p>
          <a:p>
            <a:pPr algn="ctr"/>
            <a:r>
              <a:rPr lang="en-US" b="1">
                <a:ea typeface="SF UI Display Heavy" charset="0"/>
                <a:cs typeface="SF UI Display Heavy" charset="0"/>
              </a:rPr>
              <a:t>What Has Been Done? What Are In Progress?</a:t>
            </a:r>
            <a:endParaRPr lang="en-US" sz="1600" b="1">
              <a:ea typeface="SF UI Display Heavy" charset="0"/>
              <a:cs typeface="SF UI Display Heavy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18613" y="4690484"/>
            <a:ext cx="1776448" cy="1806898"/>
            <a:chOff x="618613" y="4801994"/>
            <a:chExt cx="1776448" cy="1806898"/>
          </a:xfrm>
        </p:grpSpPr>
        <p:sp>
          <p:nvSpPr>
            <p:cNvPr id="5" name="Can 4"/>
            <p:cNvSpPr/>
            <p:nvPr/>
          </p:nvSpPr>
          <p:spPr>
            <a:xfrm>
              <a:off x="1145557" y="4801994"/>
              <a:ext cx="722560" cy="927427"/>
            </a:xfrm>
            <a:prstGeom prst="can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en-US" sz="1600"/>
                <a:t>MySQL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18613" y="5887143"/>
              <a:ext cx="1776448" cy="721749"/>
              <a:chOff x="240505" y="2727410"/>
              <a:chExt cx="1776448" cy="72174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28343" y="2727410"/>
                <a:ext cx="1400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/>
                  <a:t>Datastore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40505" y="3079827"/>
                <a:ext cx="1776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</a:schemeClr>
                    </a:solidFill>
                  </a:rPr>
                  <a:t>Node.js + MySQL</a:t>
                </a: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1674186" y="4524561"/>
            <a:ext cx="467169" cy="467169"/>
          </a:xfrm>
          <a:prstGeom prst="ellipse">
            <a:avLst/>
          </a:prstGeom>
          <a:ln w="25400">
            <a:solidFill>
              <a:schemeClr val="tx1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 Unicode MS" charset="0"/>
                <a:ea typeface="Arial Unicode MS" charset="0"/>
                <a:cs typeface="Arial Unicode MS" charset="0"/>
              </a:rPr>
              <a:t>✓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12810" y="1504860"/>
            <a:ext cx="2343590" cy="2465343"/>
            <a:chOff x="423800" y="1244021"/>
            <a:chExt cx="2343590" cy="2465343"/>
          </a:xfrm>
        </p:grpSpPr>
        <p:grpSp>
          <p:nvGrpSpPr>
            <p:cNvPr id="8" name="Group 7"/>
            <p:cNvGrpSpPr/>
            <p:nvPr/>
          </p:nvGrpSpPr>
          <p:grpSpPr>
            <a:xfrm>
              <a:off x="1145557" y="1244021"/>
              <a:ext cx="851489" cy="1679624"/>
              <a:chOff x="3844636" y="1428289"/>
              <a:chExt cx="2618510" cy="51652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44636" y="1428289"/>
                <a:ext cx="2618510" cy="516520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1496" y="2116079"/>
                <a:ext cx="2137769" cy="379976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423800" y="2987615"/>
              <a:ext cx="2343590" cy="721749"/>
              <a:chOff x="2592026" y="2747970"/>
              <a:chExt cx="2343590" cy="72174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592026" y="2747970"/>
                <a:ext cx="2343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/>
                  <a:t>iOS Patient Client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15579" y="3100387"/>
                <a:ext cx="16964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</a:schemeClr>
                    </a:solidFill>
                  </a:rPr>
                  <a:t>Swift + Affectiva</a:t>
                </a:r>
              </a:p>
            </p:txBody>
          </p:sp>
        </p:grpSp>
      </p:grpSp>
      <p:sp>
        <p:nvSpPr>
          <p:cNvPr id="16" name="Oval 15"/>
          <p:cNvSpPr/>
          <p:nvPr/>
        </p:nvSpPr>
        <p:spPr>
          <a:xfrm>
            <a:off x="1772620" y="1380276"/>
            <a:ext cx="467169" cy="467169"/>
          </a:xfrm>
          <a:prstGeom prst="ellipse">
            <a:avLst/>
          </a:prstGeom>
          <a:ln w="25400">
            <a:solidFill>
              <a:schemeClr val="tx1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 Unicode MS" charset="0"/>
                <a:ea typeface="Arial Unicode MS" charset="0"/>
                <a:cs typeface="Arial Unicode MS" charset="0"/>
              </a:rPr>
              <a:t>✓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333505" y="1554255"/>
            <a:ext cx="2706318" cy="2415948"/>
            <a:chOff x="3344495" y="1293416"/>
            <a:chExt cx="2706318" cy="2415948"/>
          </a:xfrm>
        </p:grpSpPr>
        <p:grpSp>
          <p:nvGrpSpPr>
            <p:cNvPr id="17" name="Group 16"/>
            <p:cNvGrpSpPr/>
            <p:nvPr/>
          </p:nvGrpSpPr>
          <p:grpSpPr>
            <a:xfrm>
              <a:off x="3344495" y="2987615"/>
              <a:ext cx="2706318" cy="721749"/>
              <a:chOff x="2410667" y="2747970"/>
              <a:chExt cx="2706318" cy="72174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510209" y="2747970"/>
                <a:ext cx="25072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/>
                  <a:t>Web Patient Client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10667" y="3100387"/>
                <a:ext cx="2706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pc="-120">
                    <a:solidFill>
                      <a:schemeClr val="tx1">
                        <a:lumMod val="75000"/>
                      </a:schemeClr>
                    </a:solidFill>
                  </a:rPr>
                  <a:t>Node.js + Affectiva + Speech API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6019" y="1293416"/>
              <a:ext cx="983262" cy="1654086"/>
            </a:xfrm>
            <a:prstGeom prst="rect">
              <a:avLst/>
            </a:prstGeom>
          </p:spPr>
        </p:pic>
      </p:grpSp>
      <p:sp>
        <p:nvSpPr>
          <p:cNvPr id="21" name="Oval 20"/>
          <p:cNvSpPr/>
          <p:nvPr/>
        </p:nvSpPr>
        <p:spPr>
          <a:xfrm>
            <a:off x="5023740" y="1380276"/>
            <a:ext cx="467169" cy="467169"/>
          </a:xfrm>
          <a:prstGeom prst="ellipse">
            <a:avLst/>
          </a:prstGeom>
          <a:ln w="25400">
            <a:solidFill>
              <a:schemeClr val="tx1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 Unicode MS" charset="0"/>
                <a:ea typeface="Arial Unicode MS" charset="0"/>
                <a:cs typeface="Arial Unicode MS" charset="0"/>
              </a:rPr>
              <a:t>✓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616924" y="1619133"/>
            <a:ext cx="1823834" cy="2351070"/>
            <a:chOff x="6627914" y="1358294"/>
            <a:chExt cx="1823834" cy="23510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1625" y="1358294"/>
              <a:ext cx="1516412" cy="1504621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627914" y="2987615"/>
              <a:ext cx="1823834" cy="721749"/>
              <a:chOff x="2851905" y="2747970"/>
              <a:chExt cx="1823834" cy="72174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851905" y="2747970"/>
                <a:ext cx="18238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/>
                  <a:t>Doctor Client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16424" y="3100387"/>
                <a:ext cx="894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</a:schemeClr>
                    </a:solidFill>
                  </a:rPr>
                  <a:t>Node.js</a:t>
                </a:r>
              </a:p>
            </p:txBody>
          </p:sp>
        </p:grpSp>
      </p:grpSp>
      <p:sp>
        <p:nvSpPr>
          <p:cNvPr id="26" name="Oval 25"/>
          <p:cNvSpPr/>
          <p:nvPr/>
        </p:nvSpPr>
        <p:spPr>
          <a:xfrm>
            <a:off x="7996475" y="1380276"/>
            <a:ext cx="467169" cy="467169"/>
          </a:xfrm>
          <a:prstGeom prst="ellipse">
            <a:avLst/>
          </a:prstGeom>
          <a:ln w="25400">
            <a:solidFill>
              <a:schemeClr val="tx1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 Unicode MS" charset="0"/>
                <a:ea typeface="Arial Unicode MS" charset="0"/>
                <a:cs typeface="Arial Unicode MS" charset="0"/>
              </a:rPr>
              <a:t>✓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88902" y="4162455"/>
            <a:ext cx="2288767" cy="2591400"/>
            <a:chOff x="3488902" y="4273965"/>
            <a:chExt cx="2288767" cy="2591400"/>
          </a:xfrm>
        </p:grpSpPr>
        <p:grpSp>
          <p:nvGrpSpPr>
            <p:cNvPr id="27" name="Group 26"/>
            <p:cNvGrpSpPr/>
            <p:nvPr/>
          </p:nvGrpSpPr>
          <p:grpSpPr>
            <a:xfrm>
              <a:off x="4183241" y="4273965"/>
              <a:ext cx="851489" cy="1679624"/>
              <a:chOff x="3844636" y="1784237"/>
              <a:chExt cx="2618510" cy="51652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44636" y="1784237"/>
                <a:ext cx="2618510" cy="5165204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1495" y="2472027"/>
                <a:ext cx="2137768" cy="379976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3488902" y="5887143"/>
              <a:ext cx="2288767" cy="978222"/>
              <a:chOff x="2619444" y="2747970"/>
              <a:chExt cx="2288767" cy="978222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619444" y="2747970"/>
                <a:ext cx="228876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spc="-150">
                    <a:solidFill>
                      <a:srgbClr val="FFFF00"/>
                    </a:solidFill>
                  </a:rPr>
                  <a:t>Overall Appearance</a:t>
                </a:r>
              </a:p>
              <a:p>
                <a:pPr algn="ctr"/>
                <a:r>
                  <a:rPr lang="en-US" b="1">
                    <a:solidFill>
                      <a:srgbClr val="FFFF00"/>
                    </a:solidFill>
                  </a:rPr>
                  <a:t>(BONUS)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22442" y="3356860"/>
                <a:ext cx="1682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</a:schemeClr>
                    </a:solidFill>
                  </a:rPr>
                  <a:t>Based on Colors</a:t>
                </a: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4474488" y="4307298"/>
            <a:ext cx="1041411" cy="336078"/>
          </a:xfrm>
          <a:prstGeom prst="roundRect">
            <a:avLst>
              <a:gd name="adj" fmla="val 50000"/>
            </a:avLst>
          </a:prstGeom>
          <a:ln w="25400">
            <a:solidFill>
              <a:schemeClr val="tx1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pc="-150"/>
              <a:t>In Progress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408564" y="4685444"/>
            <a:ext cx="2215991" cy="2068411"/>
            <a:chOff x="6408564" y="4796954"/>
            <a:chExt cx="2215991" cy="2068411"/>
          </a:xfrm>
        </p:grpSpPr>
        <p:sp>
          <p:nvSpPr>
            <p:cNvPr id="34" name="Can 33"/>
            <p:cNvSpPr/>
            <p:nvPr/>
          </p:nvSpPr>
          <p:spPr>
            <a:xfrm>
              <a:off x="7155275" y="4796954"/>
              <a:ext cx="722560" cy="927427"/>
            </a:xfrm>
            <a:prstGeom prst="ca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en-US" sz="1600"/>
                <a:t>MySQL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408564" y="5887143"/>
              <a:ext cx="2215991" cy="978222"/>
              <a:chOff x="20738" y="2727410"/>
              <a:chExt cx="2215991" cy="9782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0738" y="2727410"/>
                <a:ext cx="221599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spc="-150">
                    <a:solidFill>
                      <a:srgbClr val="FFFF00"/>
                    </a:solidFill>
                  </a:rPr>
                  <a:t>Send to Chronobot</a:t>
                </a:r>
              </a:p>
              <a:p>
                <a:pPr lvl="0" algn="ctr"/>
                <a:r>
                  <a:rPr lang="en-US" b="1">
                    <a:solidFill>
                      <a:srgbClr val="FFFF00"/>
                    </a:solidFill>
                  </a:rPr>
                  <a:t>(BONUS)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45639" y="3336300"/>
                <a:ext cx="5661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</a:schemeClr>
                    </a:solidFill>
                  </a:rPr>
                  <a:t>PHP</a:t>
                </a:r>
              </a:p>
            </p:txBody>
          </p:sp>
        </p:grpSp>
      </p:grpSp>
      <p:sp>
        <p:nvSpPr>
          <p:cNvPr id="39" name="Rounded Rectangle 38"/>
          <p:cNvSpPr/>
          <p:nvPr/>
        </p:nvSpPr>
        <p:spPr>
          <a:xfrm>
            <a:off x="7486759" y="4525199"/>
            <a:ext cx="1041411" cy="336078"/>
          </a:xfrm>
          <a:prstGeom prst="roundRect">
            <a:avLst>
              <a:gd name="adj" fmla="val 50000"/>
            </a:avLst>
          </a:prstGeom>
          <a:ln w="25400">
            <a:solidFill>
              <a:schemeClr val="tx1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pc="-150"/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19629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21" grpId="0" animBg="1"/>
      <p:bldP spid="26" grpId="0" animBg="1"/>
      <p:bldP spid="33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017" y="217711"/>
            <a:ext cx="8430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Demo Video 1</a:t>
            </a:r>
          </a:p>
          <a:p>
            <a:pPr algn="ctr"/>
            <a:r>
              <a:rPr lang="en-US" sz="2000" b="1">
                <a:ea typeface="SF UI Display Heavy" charset="0"/>
                <a:cs typeface="SF UI Display Heavy" charset="0"/>
              </a:rPr>
              <a:t>Scenario 1: Using the iPhone Client on the Go</a:t>
            </a:r>
          </a:p>
        </p:txBody>
      </p:sp>
      <p:pic>
        <p:nvPicPr>
          <p:cNvPr id="3" name="CS2310 Milestone 2 - iOS Cli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9694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4499" y="38704"/>
            <a:ext cx="1532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(Length: 4m49s)</a:t>
            </a:r>
          </a:p>
        </p:txBody>
      </p:sp>
    </p:spTree>
    <p:extLst>
      <p:ext uri="{BB962C8B-B14F-4D97-AF65-F5344CB8AC3E}">
        <p14:creationId xmlns:p14="http://schemas.microsoft.com/office/powerpoint/2010/main" val="3651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S2310 Milestone 2  Web Browser Cli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7715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17" y="217711"/>
            <a:ext cx="8430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a typeface="SF UI Display Heavy" charset="0"/>
                <a:cs typeface="SF UI Display Heavy" charset="0"/>
              </a:rPr>
              <a:t>Demo Video 2</a:t>
            </a:r>
          </a:p>
          <a:p>
            <a:pPr algn="ctr"/>
            <a:r>
              <a:rPr lang="en-US" sz="2000" b="1">
                <a:ea typeface="SF UI Display Heavy" charset="0"/>
                <a:cs typeface="SF UI Display Heavy" charset="0"/>
              </a:rPr>
              <a:t>Scenario 2: Using the Web Client at Home in the Browser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88695" y="38704"/>
            <a:ext cx="142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(Length: 4m7s)</a:t>
            </a:r>
          </a:p>
        </p:txBody>
      </p:sp>
    </p:spTree>
    <p:extLst>
      <p:ext uri="{BB962C8B-B14F-4D97-AF65-F5344CB8AC3E}">
        <p14:creationId xmlns:p14="http://schemas.microsoft.com/office/powerpoint/2010/main" val="4567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75D5F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1426</TotalTime>
  <Words>496</Words>
  <Application>Microsoft Macintosh PowerPoint</Application>
  <PresentationFormat>On-screen Show (4:3)</PresentationFormat>
  <Paragraphs>95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 Unicode MS</vt:lpstr>
      <vt:lpstr>Calibri</vt:lpstr>
      <vt:lpstr>SF Mono</vt:lpstr>
      <vt:lpstr>SF UI Display Heavy</vt:lpstr>
      <vt:lpstr>SF UI Display Light</vt:lpstr>
      <vt:lpstr>SF UI Display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Jiang, Yuhuan</dc:creator>
  <cp:lastModifiedBy>Jiang, Yuhuan</cp:lastModifiedBy>
  <cp:revision>412</cp:revision>
  <dcterms:created xsi:type="dcterms:W3CDTF">2017-10-20T20:30:24Z</dcterms:created>
  <dcterms:modified xsi:type="dcterms:W3CDTF">2017-11-21T04:20:06Z</dcterms:modified>
</cp:coreProperties>
</file>