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6" r:id="rId4"/>
    <p:sldId id="263" r:id="rId5"/>
    <p:sldId id="261" r:id="rId6"/>
    <p:sldId id="259" r:id="rId7"/>
    <p:sldId id="260"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6B68"/>
    <a:srgbClr val="5AB6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1" autoAdjust="0"/>
    <p:restoredTop sz="94660"/>
  </p:normalViewPr>
  <p:slideViewPr>
    <p:cSldViewPr snapToGrid="0">
      <p:cViewPr varScale="1">
        <p:scale>
          <a:sx n="80" d="100"/>
          <a:sy n="80" d="100"/>
        </p:scale>
        <p:origin x="82" y="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4BC9F-6B9B-4F2B-B91E-AD3E05D61D17}" type="datetimeFigureOut">
              <a:rPr lang="en-US" smtClean="0"/>
              <a:t>11/20/2017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A9822A-AE1C-4533-8A89-5D815CFA89AF}" type="slidenum">
              <a:rPr lang="en-US" smtClean="0"/>
              <a:t>‹#›</a:t>
            </a:fld>
            <a:endParaRPr lang="en-US"/>
          </a:p>
        </p:txBody>
      </p:sp>
    </p:spTree>
    <p:extLst>
      <p:ext uri="{BB962C8B-B14F-4D97-AF65-F5344CB8AC3E}">
        <p14:creationId xmlns:p14="http://schemas.microsoft.com/office/powerpoint/2010/main" val="14888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B9FDD-2F07-4B55-92F1-62AFC58602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7FE637-2FDF-4059-A170-ABF06C5E9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BB1D-6946-4345-88F7-80B405ADBCE7}"/>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5" name="Footer Placeholder 4">
            <a:extLst>
              <a:ext uri="{FF2B5EF4-FFF2-40B4-BE49-F238E27FC236}">
                <a16:creationId xmlns:a16="http://schemas.microsoft.com/office/drawing/2014/main" id="{9D42780B-93E3-4F03-928A-E12E0A0EA0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F65C2-610A-447C-BE0F-7ED85DD78E88}"/>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245707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C9872-DD57-49CB-96C1-F187B2FBF1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1B1BF6-AE1E-4497-86E2-987B85BD65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FE3D9E-DA9F-4E46-B3BF-F71B4B184EAD}"/>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5" name="Footer Placeholder 4">
            <a:extLst>
              <a:ext uri="{FF2B5EF4-FFF2-40B4-BE49-F238E27FC236}">
                <a16:creationId xmlns:a16="http://schemas.microsoft.com/office/drawing/2014/main" id="{7B1E8978-3EE7-437A-8C18-17CA86EF99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442FA1-7432-446F-A561-38A8B267DDC0}"/>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296106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895E82-F779-4C09-AA03-DC869B5F0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1EBD6B-B0C7-483C-B851-9662B7849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97DD1-0B2E-4937-9996-5CEB031B929A}"/>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5" name="Footer Placeholder 4">
            <a:extLst>
              <a:ext uri="{FF2B5EF4-FFF2-40B4-BE49-F238E27FC236}">
                <a16:creationId xmlns:a16="http://schemas.microsoft.com/office/drawing/2014/main" id="{E9F7386E-B4A0-4750-9A4C-E602F43D34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5FCE40-4E5F-4D13-83B5-18A217A301B8}"/>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305300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FE76C-06D5-4FCC-B04D-F80282C66B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0D5742-BF2F-425D-AAC6-9490F77CDF1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AC40DE-452C-462C-BF33-9149CF68CF93}"/>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5" name="Footer Placeholder 4">
            <a:extLst>
              <a:ext uri="{FF2B5EF4-FFF2-40B4-BE49-F238E27FC236}">
                <a16:creationId xmlns:a16="http://schemas.microsoft.com/office/drawing/2014/main" id="{678D456C-07B8-4DEA-A211-120BEAB4B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14109-F79B-4E04-B47D-B723791D2227}"/>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1079124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D9DB0-2EF0-4FF7-9158-22DCDF81A9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D59D5D-FA79-48A9-8801-8EA92E41C8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2C904D7-6699-438B-8D8A-5FF1A15DD7D5}"/>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5" name="Footer Placeholder 4">
            <a:extLst>
              <a:ext uri="{FF2B5EF4-FFF2-40B4-BE49-F238E27FC236}">
                <a16:creationId xmlns:a16="http://schemas.microsoft.com/office/drawing/2014/main" id="{89B4E499-E7E2-4306-86C5-4725193275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5F74E4-C7A9-4672-AB2A-B0A7285BD5DC}"/>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401912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37345-C831-4533-AF38-079396B1F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110680-D526-47C7-9993-5A20E8BA91E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8E65D1-A09B-4BBD-99D9-A5B8A38544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FB2EAD-C495-4B21-88F2-811549CAD8E0}"/>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6" name="Footer Placeholder 5">
            <a:extLst>
              <a:ext uri="{FF2B5EF4-FFF2-40B4-BE49-F238E27FC236}">
                <a16:creationId xmlns:a16="http://schemas.microsoft.com/office/drawing/2014/main" id="{93218F38-9509-4235-9307-A05AC1D886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7BD2EB-BDC7-41F6-988B-C57DE8F366DA}"/>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33884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F5860-01E9-4382-9881-BDD4D5D2FE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7964F5-3880-4D19-9906-EA3AD90805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EE3344C-84BB-4D38-9B26-F18C331AD2C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A099A3-2529-4B0D-8B9E-999ABFF05B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998D0A-A925-40AE-8026-64463A8A50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59A9C1-7039-4568-AA44-93275B265C88}"/>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8" name="Footer Placeholder 7">
            <a:extLst>
              <a:ext uri="{FF2B5EF4-FFF2-40B4-BE49-F238E27FC236}">
                <a16:creationId xmlns:a16="http://schemas.microsoft.com/office/drawing/2014/main" id="{A56FCA51-92A5-45A6-BE18-29595DED83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CE653A-6C3B-4D38-8BAB-06DF89871B0B}"/>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302397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2597-9CDB-4403-8237-6F6178761C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871695-BD05-47B4-B4F3-660CE4B60C31}"/>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4" name="Footer Placeholder 3">
            <a:extLst>
              <a:ext uri="{FF2B5EF4-FFF2-40B4-BE49-F238E27FC236}">
                <a16:creationId xmlns:a16="http://schemas.microsoft.com/office/drawing/2014/main" id="{684B489C-F629-4096-B607-2F0905756D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3AC951-6CEE-4DAA-A3D7-65268190872E}"/>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1267195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A70FA1-A270-44A2-842C-E7FF83DE3A16}"/>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3" name="Footer Placeholder 2">
            <a:extLst>
              <a:ext uri="{FF2B5EF4-FFF2-40B4-BE49-F238E27FC236}">
                <a16:creationId xmlns:a16="http://schemas.microsoft.com/office/drawing/2014/main" id="{5AF78C48-2A1E-43D0-919B-12B29EF36A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556A51-6673-49A0-B2CA-6E663DC81EF5}"/>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13802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87C55-221A-4B83-9B6D-AF1AF32807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DC3BAC-2892-4130-96DB-8B3042F3DA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702EE4-C55D-4496-801E-E7C52E9B9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197462-F002-46C2-B527-7FFB6FBE7A17}"/>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6" name="Footer Placeholder 5">
            <a:extLst>
              <a:ext uri="{FF2B5EF4-FFF2-40B4-BE49-F238E27FC236}">
                <a16:creationId xmlns:a16="http://schemas.microsoft.com/office/drawing/2014/main" id="{C5E88918-E882-4253-8222-E216AC274E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A605F8-C5DA-4966-A3B8-E3258DA168D9}"/>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1609237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6DEF6-9E55-4520-8646-BC5EFA955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7EDE02-8015-404C-883F-BF656805E3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560563-E070-42C5-9B28-B28451ED8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19F547-1DF0-45DD-A216-E52BFF62B3BC}"/>
              </a:ext>
            </a:extLst>
          </p:cNvPr>
          <p:cNvSpPr>
            <a:spLocks noGrp="1"/>
          </p:cNvSpPr>
          <p:nvPr>
            <p:ph type="dt" sz="half" idx="10"/>
          </p:nvPr>
        </p:nvSpPr>
        <p:spPr/>
        <p:txBody>
          <a:bodyPr/>
          <a:lstStyle/>
          <a:p>
            <a:fld id="{6C3D4EF9-EE52-420E-A588-0D16A18F782F}" type="datetimeFigureOut">
              <a:rPr lang="en-US" smtClean="0"/>
              <a:t>11/20/2017</a:t>
            </a:fld>
            <a:endParaRPr lang="en-US"/>
          </a:p>
        </p:txBody>
      </p:sp>
      <p:sp>
        <p:nvSpPr>
          <p:cNvPr id="6" name="Footer Placeholder 5">
            <a:extLst>
              <a:ext uri="{FF2B5EF4-FFF2-40B4-BE49-F238E27FC236}">
                <a16:creationId xmlns:a16="http://schemas.microsoft.com/office/drawing/2014/main" id="{77F5163A-B512-4FD5-A593-42F4623F46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C9F5FB-0C63-4E24-A59D-C53757B0CD30}"/>
              </a:ext>
            </a:extLst>
          </p:cNvPr>
          <p:cNvSpPr>
            <a:spLocks noGrp="1"/>
          </p:cNvSpPr>
          <p:nvPr>
            <p:ph type="sldNum" sz="quarter" idx="12"/>
          </p:nvPr>
        </p:nvSpPr>
        <p:spPr/>
        <p:txBody>
          <a:bodyPr/>
          <a:lstStyle/>
          <a:p>
            <a:fld id="{C4158CA5-663F-408D-9988-CF30E729948D}" type="slidenum">
              <a:rPr lang="en-US" smtClean="0"/>
              <a:t>‹#›</a:t>
            </a:fld>
            <a:endParaRPr lang="en-US"/>
          </a:p>
        </p:txBody>
      </p:sp>
    </p:spTree>
    <p:extLst>
      <p:ext uri="{BB962C8B-B14F-4D97-AF65-F5344CB8AC3E}">
        <p14:creationId xmlns:p14="http://schemas.microsoft.com/office/powerpoint/2010/main" val="3652060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453EFC-ED33-46FD-B529-4216A5752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5BFF54-8A57-489E-8AB4-1C61A8C8AC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E491C5-D608-46DD-B0E0-468839A5C2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D4EF9-EE52-420E-A588-0D16A18F782F}" type="datetimeFigureOut">
              <a:rPr lang="en-US" smtClean="0"/>
              <a:t>11/20/2017</a:t>
            </a:fld>
            <a:endParaRPr lang="en-US"/>
          </a:p>
        </p:txBody>
      </p:sp>
      <p:sp>
        <p:nvSpPr>
          <p:cNvPr id="5" name="Footer Placeholder 4">
            <a:extLst>
              <a:ext uri="{FF2B5EF4-FFF2-40B4-BE49-F238E27FC236}">
                <a16:creationId xmlns:a16="http://schemas.microsoft.com/office/drawing/2014/main" id="{48F1579B-5B67-4806-AFD5-0A479B764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0E176B-9CB1-4443-A2C6-FEF73177BA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58CA5-663F-408D-9988-CF30E729948D}" type="slidenum">
              <a:rPr lang="en-US" smtClean="0"/>
              <a:t>‹#›</a:t>
            </a:fld>
            <a:endParaRPr lang="en-US"/>
          </a:p>
        </p:txBody>
      </p:sp>
    </p:spTree>
    <p:extLst>
      <p:ext uri="{BB962C8B-B14F-4D97-AF65-F5344CB8AC3E}">
        <p14:creationId xmlns:p14="http://schemas.microsoft.com/office/powerpoint/2010/main" val="183944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github.com/Theano/Theano" TargetMode="External"/><Relationship Id="rId3" Type="http://schemas.openxmlformats.org/officeDocument/2006/relationships/image" Target="../media/image4.png"/><Relationship Id="rId7" Type="http://schemas.openxmlformats.org/officeDocument/2006/relationships/hyperlink" Target="https://github.com/Microsoft/cntk"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github.com/tensorflow/tensorflow"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jp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hyperlink" Target="http://www.dmoz.org/" TargetMode="External"/><Relationship Id="rId2" Type="http://schemas.openxmlformats.org/officeDocument/2006/relationships/hyperlink" Target="https://www.crowdflower.com/" TargetMode="External"/><Relationship Id="rId1" Type="http://schemas.openxmlformats.org/officeDocument/2006/relationships/slideLayout" Target="../slideLayouts/slideLayout7.xml"/><Relationship Id="rId5" Type="http://schemas.openxmlformats.org/officeDocument/2006/relationships/hyperlink" Target="http://www.geeksforgeeks.org/send-mail-gmail-account-using-python/" TargetMode="External"/><Relationship Id="rId4" Type="http://schemas.openxmlformats.org/officeDocument/2006/relationships/hyperlink" Target="https://keras.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241B6-C850-4FB1-B561-194B5469A631}"/>
              </a:ext>
            </a:extLst>
          </p:cNvPr>
          <p:cNvSpPr>
            <a:spLocks noGrp="1"/>
          </p:cNvSpPr>
          <p:nvPr>
            <p:ph type="ctrTitle"/>
          </p:nvPr>
        </p:nvSpPr>
        <p:spPr/>
        <p:txBody>
          <a:bodyPr>
            <a:normAutofit fontScale="90000"/>
          </a:bodyPr>
          <a:lstStyle/>
          <a:p>
            <a:r>
              <a:rPr lang="en-US" b="1" dirty="0">
                <a:ln w="0"/>
                <a:solidFill>
                  <a:schemeClr val="tx2"/>
                </a:solidFill>
                <a:effectLst>
                  <a:outerShdw blurRad="38100" dist="25400" dir="5400000" algn="ctr" rotWithShape="0">
                    <a:srgbClr val="6E747A">
                      <a:alpha val="43000"/>
                    </a:srgbClr>
                  </a:outerShdw>
                </a:effectLst>
                <a:latin typeface="Comic Sans MS" panose="030F0702030302020204" pitchFamily="66" charset="0"/>
              </a:rPr>
              <a:t>Detecting personality based on interactions with Alexa</a:t>
            </a:r>
            <a:endParaRPr lang="en-US" dirty="0"/>
          </a:p>
        </p:txBody>
      </p:sp>
      <p:sp>
        <p:nvSpPr>
          <p:cNvPr id="3" name="Subtitle 2">
            <a:extLst>
              <a:ext uri="{FF2B5EF4-FFF2-40B4-BE49-F238E27FC236}">
                <a16:creationId xmlns:a16="http://schemas.microsoft.com/office/drawing/2014/main" id="{A5241173-1C65-4C37-96E9-A860F12FF338}"/>
              </a:ext>
            </a:extLst>
          </p:cNvPr>
          <p:cNvSpPr>
            <a:spLocks noGrp="1"/>
          </p:cNvSpPr>
          <p:nvPr>
            <p:ph type="subTitle" idx="1"/>
          </p:nvPr>
        </p:nvSpPr>
        <p:spPr/>
        <p:txBody>
          <a:bodyPr/>
          <a:lstStyle/>
          <a:p>
            <a:endParaRPr lang="en-US" dirty="0"/>
          </a:p>
          <a:p>
            <a:r>
              <a:rPr lang="en-US" b="1" dirty="0">
                <a:solidFill>
                  <a:schemeClr val="accent5">
                    <a:lumMod val="75000"/>
                  </a:schemeClr>
                </a:solidFill>
              </a:rPr>
              <a:t>Krithika Ganesh</a:t>
            </a:r>
          </a:p>
          <a:p>
            <a:r>
              <a:rPr lang="en-US" b="1" dirty="0">
                <a:solidFill>
                  <a:schemeClr val="accent5">
                    <a:lumMod val="75000"/>
                  </a:schemeClr>
                </a:solidFill>
              </a:rPr>
              <a:t>CS2310 Multimedia Software Engineering</a:t>
            </a:r>
          </a:p>
        </p:txBody>
      </p:sp>
    </p:spTree>
    <p:extLst>
      <p:ext uri="{BB962C8B-B14F-4D97-AF65-F5344CB8AC3E}">
        <p14:creationId xmlns:p14="http://schemas.microsoft.com/office/powerpoint/2010/main" val="306131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FC89CA3-F0FE-4D9D-BA6A-FF2FB0686374}"/>
              </a:ext>
            </a:extLst>
          </p:cNvPr>
          <p:cNvSpPr>
            <a:spLocks noGrp="1"/>
          </p:cNvSpPr>
          <p:nvPr>
            <p:ph type="ctrTitle"/>
          </p:nvPr>
        </p:nvSpPr>
        <p:spPr>
          <a:xfrm>
            <a:off x="1655002" y="228600"/>
            <a:ext cx="8409783" cy="466522"/>
          </a:xfrm>
        </p:spPr>
        <p:txBody>
          <a:bodyPr/>
          <a:lstStyle/>
          <a:p>
            <a:pPr algn="ctr"/>
            <a:r>
              <a:rPr lang="en-US" sz="2200" b="1" dirty="0">
                <a:ln w="0"/>
                <a:solidFill>
                  <a:schemeClr val="tx2"/>
                </a:solidFill>
                <a:effectLst>
                  <a:outerShdw blurRad="38100" dist="25400" dir="5400000" algn="ctr" rotWithShape="0">
                    <a:srgbClr val="6E747A">
                      <a:alpha val="43000"/>
                    </a:srgbClr>
                  </a:outerShdw>
                </a:effectLst>
                <a:latin typeface="Comic Sans MS" panose="030F0702030302020204" pitchFamily="66" charset="0"/>
              </a:rPr>
              <a:t>Detecting personality based on interaction with Alexa</a:t>
            </a:r>
          </a:p>
        </p:txBody>
      </p:sp>
      <p:pic>
        <p:nvPicPr>
          <p:cNvPr id="6" name="Picture 5">
            <a:extLst>
              <a:ext uri="{FF2B5EF4-FFF2-40B4-BE49-F238E27FC236}">
                <a16:creationId xmlns:a16="http://schemas.microsoft.com/office/drawing/2014/main" id="{F4382779-C732-48F2-8F04-1563D8C3E144}"/>
              </a:ext>
            </a:extLst>
          </p:cNvPr>
          <p:cNvPicPr>
            <a:picLocks noChangeAspect="1"/>
          </p:cNvPicPr>
          <p:nvPr/>
        </p:nvPicPr>
        <p:blipFill>
          <a:blip r:embed="rId2"/>
          <a:stretch>
            <a:fillRect/>
          </a:stretch>
        </p:blipFill>
        <p:spPr>
          <a:xfrm>
            <a:off x="573530" y="1263013"/>
            <a:ext cx="5118656" cy="4289991"/>
          </a:xfrm>
          <a:prstGeom prst="rect">
            <a:avLst/>
          </a:prstGeom>
        </p:spPr>
      </p:pic>
      <p:sp>
        <p:nvSpPr>
          <p:cNvPr id="8" name="TextBox 7">
            <a:extLst>
              <a:ext uri="{FF2B5EF4-FFF2-40B4-BE49-F238E27FC236}">
                <a16:creationId xmlns:a16="http://schemas.microsoft.com/office/drawing/2014/main" id="{368965BB-F3E1-4B5C-A3F9-C5587F4D6862}"/>
              </a:ext>
            </a:extLst>
          </p:cNvPr>
          <p:cNvSpPr txBox="1"/>
          <p:nvPr/>
        </p:nvSpPr>
        <p:spPr>
          <a:xfrm>
            <a:off x="6978538" y="4006213"/>
            <a:ext cx="4266826" cy="20928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3000" b="1" dirty="0">
                <a:solidFill>
                  <a:schemeClr val="tx2"/>
                </a:solidFill>
              </a:rPr>
              <a:t>Objectives </a:t>
            </a:r>
          </a:p>
          <a:p>
            <a:pPr marL="285750" indent="-285750">
              <a:buFont typeface="Arial" panose="020B0604020202020204" pitchFamily="34" charset="0"/>
              <a:buChar char="•"/>
            </a:pPr>
            <a:r>
              <a:rPr lang="en-US" sz="2000" b="1" dirty="0">
                <a:solidFill>
                  <a:schemeClr val="tx2"/>
                </a:solidFill>
              </a:rPr>
              <a:t>Predict emotion and interest quotient for each voice command </a:t>
            </a:r>
          </a:p>
          <a:p>
            <a:pPr marL="285750" indent="-285750">
              <a:buFont typeface="Arial" panose="020B0604020202020204" pitchFamily="34" charset="0"/>
              <a:buChar char="•"/>
            </a:pPr>
            <a:r>
              <a:rPr lang="en-US" sz="2000" b="1" dirty="0">
                <a:solidFill>
                  <a:schemeClr val="tx2"/>
                </a:solidFill>
              </a:rPr>
              <a:t>End of week give an overall analysis of the mood and interest of the person</a:t>
            </a:r>
          </a:p>
        </p:txBody>
      </p:sp>
      <p:sp>
        <p:nvSpPr>
          <p:cNvPr id="9" name="TextBox 8">
            <a:extLst>
              <a:ext uri="{FF2B5EF4-FFF2-40B4-BE49-F238E27FC236}">
                <a16:creationId xmlns:a16="http://schemas.microsoft.com/office/drawing/2014/main" id="{39BEA78A-EB40-4283-B75F-463BAD1A8E69}"/>
              </a:ext>
            </a:extLst>
          </p:cNvPr>
          <p:cNvSpPr txBox="1"/>
          <p:nvPr/>
        </p:nvSpPr>
        <p:spPr>
          <a:xfrm>
            <a:off x="6978537" y="1421273"/>
            <a:ext cx="4184763" cy="203132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dirty="0">
                <a:solidFill>
                  <a:schemeClr val="tx2"/>
                </a:solidFill>
              </a:rPr>
              <a:t>Detect personality of the user by passing the user voice commands to a machine learning model which predicts the emotional and interest quotient for each voice command. At the end of the week gives an analysis of the interest and emotional quotient of the user..</a:t>
            </a:r>
          </a:p>
        </p:txBody>
      </p:sp>
    </p:spTree>
    <p:extLst>
      <p:ext uri="{BB962C8B-B14F-4D97-AF65-F5344CB8AC3E}">
        <p14:creationId xmlns:p14="http://schemas.microsoft.com/office/powerpoint/2010/main" val="1311841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05ACE43F-2D1D-48FC-AF31-4FE4BC34D082}"/>
              </a:ext>
            </a:extLst>
          </p:cNvPr>
          <p:cNvSpPr txBox="1">
            <a:spLocks/>
          </p:cNvSpPr>
          <p:nvPr/>
        </p:nvSpPr>
        <p:spPr>
          <a:xfrm>
            <a:off x="7718764" y="1620714"/>
            <a:ext cx="1861922" cy="5011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2200" b="1" dirty="0">
              <a:ln w="0"/>
              <a:solidFill>
                <a:schemeClr val="tx2"/>
              </a:solidFill>
              <a:effectLst>
                <a:outerShdw blurRad="38100" dist="25400" dir="5400000" algn="ctr" rotWithShape="0">
                  <a:srgbClr val="6E747A">
                    <a:alpha val="43000"/>
                  </a:srgbClr>
                </a:outerShdw>
              </a:effectLst>
              <a:latin typeface="Comic Sans MS" panose="030F0702030302020204" pitchFamily="66" charset="0"/>
            </a:endParaRPr>
          </a:p>
        </p:txBody>
      </p:sp>
      <p:sp>
        <p:nvSpPr>
          <p:cNvPr id="2" name="TextBox 1">
            <a:extLst>
              <a:ext uri="{FF2B5EF4-FFF2-40B4-BE49-F238E27FC236}">
                <a16:creationId xmlns:a16="http://schemas.microsoft.com/office/drawing/2014/main" id="{DF0A4D02-A65E-4D43-9D84-4F613C70E896}"/>
              </a:ext>
            </a:extLst>
          </p:cNvPr>
          <p:cNvSpPr txBox="1"/>
          <p:nvPr/>
        </p:nvSpPr>
        <p:spPr>
          <a:xfrm>
            <a:off x="672023" y="1150569"/>
            <a:ext cx="4520440" cy="3293209"/>
          </a:xfrm>
          <a:prstGeom prst="rect">
            <a:avLst/>
          </a:prstGeom>
          <a:noFill/>
        </p:spPr>
        <p:txBody>
          <a:bodyPr wrap="square" rtlCol="0">
            <a:spAutoFit/>
          </a:bodyPr>
          <a:lstStyle/>
          <a:p>
            <a:r>
              <a:rPr lang="en-US" b="1" dirty="0"/>
              <a:t>Tasks</a:t>
            </a:r>
          </a:p>
          <a:p>
            <a:endParaRPr lang="en-US" dirty="0"/>
          </a:p>
          <a:p>
            <a:pPr marL="285750" indent="-285750">
              <a:buFont typeface="Wingdings" panose="05000000000000000000" pitchFamily="2" charset="2"/>
              <a:buChar char="ü"/>
            </a:pPr>
            <a:r>
              <a:rPr lang="en-US" sz="2200" b="1" dirty="0">
                <a:solidFill>
                  <a:schemeClr val="accent6">
                    <a:lumMod val="50000"/>
                  </a:schemeClr>
                </a:solidFill>
              </a:rPr>
              <a:t>Configuring the server (SIS)</a:t>
            </a:r>
          </a:p>
          <a:p>
            <a:pPr marL="285750" indent="-285750">
              <a:buFont typeface="Wingdings" panose="05000000000000000000" pitchFamily="2" charset="2"/>
              <a:buChar char="ü"/>
            </a:pPr>
            <a:r>
              <a:rPr lang="en-US" sz="2200" b="1" dirty="0">
                <a:solidFill>
                  <a:schemeClr val="accent6">
                    <a:lumMod val="50000"/>
                  </a:schemeClr>
                </a:solidFill>
              </a:rPr>
              <a:t>Machine learning component </a:t>
            </a:r>
          </a:p>
          <a:p>
            <a:pPr marL="285750" indent="-285750">
              <a:buFont typeface="Wingdings" panose="05000000000000000000" pitchFamily="2" charset="2"/>
              <a:buChar char="ü"/>
            </a:pPr>
            <a:r>
              <a:rPr lang="en-US" sz="2200" b="1" dirty="0">
                <a:solidFill>
                  <a:schemeClr val="accent6">
                    <a:lumMod val="50000"/>
                  </a:schemeClr>
                </a:solidFill>
              </a:rPr>
              <a:t>PRJ Remote component</a:t>
            </a:r>
          </a:p>
          <a:p>
            <a:pPr marL="285750" indent="-285750">
              <a:buFont typeface="Wingdings" panose="05000000000000000000" pitchFamily="2" charset="2"/>
              <a:buChar char="ü"/>
            </a:pPr>
            <a:r>
              <a:rPr lang="en-US" sz="2200" b="1" dirty="0">
                <a:solidFill>
                  <a:schemeClr val="accent6">
                    <a:lumMod val="50000"/>
                  </a:schemeClr>
                </a:solidFill>
              </a:rPr>
              <a:t>Uploader component(mail results)</a:t>
            </a:r>
          </a:p>
          <a:p>
            <a:pPr marL="342900" indent="-342900">
              <a:buFont typeface="Wingdings" panose="05000000000000000000" pitchFamily="2" charset="2"/>
              <a:buChar char="q"/>
            </a:pPr>
            <a:r>
              <a:rPr lang="en-US" sz="2200" b="1" dirty="0">
                <a:solidFill>
                  <a:srgbClr val="C00000"/>
                </a:solidFill>
              </a:rPr>
              <a:t>Alexa app</a:t>
            </a:r>
          </a:p>
          <a:p>
            <a:pPr marL="342900" indent="-342900">
              <a:buFont typeface="Wingdings" panose="05000000000000000000" pitchFamily="2" charset="2"/>
              <a:buChar char="q"/>
            </a:pPr>
            <a:r>
              <a:rPr lang="en-US" sz="2200" b="1" dirty="0">
                <a:solidFill>
                  <a:srgbClr val="C00000"/>
                </a:solidFill>
              </a:rPr>
              <a:t>SIS server working together with all components</a:t>
            </a:r>
          </a:p>
          <a:p>
            <a:endParaRPr lang="en-US" dirty="0"/>
          </a:p>
        </p:txBody>
      </p:sp>
      <p:sp>
        <p:nvSpPr>
          <p:cNvPr id="7" name="Oval 6">
            <a:extLst>
              <a:ext uri="{FF2B5EF4-FFF2-40B4-BE49-F238E27FC236}">
                <a16:creationId xmlns:a16="http://schemas.microsoft.com/office/drawing/2014/main" id="{210EC975-CBA6-4013-A9D3-203349305FE4}"/>
              </a:ext>
            </a:extLst>
          </p:cNvPr>
          <p:cNvSpPr/>
          <p:nvPr/>
        </p:nvSpPr>
        <p:spPr>
          <a:xfrm>
            <a:off x="7495001" y="3249102"/>
            <a:ext cx="1406769" cy="6330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SIS Server</a:t>
            </a:r>
          </a:p>
        </p:txBody>
      </p:sp>
      <p:sp>
        <p:nvSpPr>
          <p:cNvPr id="14" name="Oval 13">
            <a:extLst>
              <a:ext uri="{FF2B5EF4-FFF2-40B4-BE49-F238E27FC236}">
                <a16:creationId xmlns:a16="http://schemas.microsoft.com/office/drawing/2014/main" id="{A5B3E509-51A9-481A-8A39-8E997321AE6C}"/>
              </a:ext>
            </a:extLst>
          </p:cNvPr>
          <p:cNvSpPr/>
          <p:nvPr/>
        </p:nvSpPr>
        <p:spPr>
          <a:xfrm>
            <a:off x="6020023" y="1748356"/>
            <a:ext cx="1867040" cy="978023"/>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solidFill>
                  <a:schemeClr val="tx1"/>
                </a:solidFill>
              </a:rPr>
              <a:t>Machine learning component</a:t>
            </a:r>
          </a:p>
        </p:txBody>
      </p:sp>
      <p:sp>
        <p:nvSpPr>
          <p:cNvPr id="15" name="Oval 14">
            <a:extLst>
              <a:ext uri="{FF2B5EF4-FFF2-40B4-BE49-F238E27FC236}">
                <a16:creationId xmlns:a16="http://schemas.microsoft.com/office/drawing/2014/main" id="{17653805-95AE-4A72-A9A9-60C98AB652E6}"/>
              </a:ext>
            </a:extLst>
          </p:cNvPr>
          <p:cNvSpPr/>
          <p:nvPr/>
        </p:nvSpPr>
        <p:spPr>
          <a:xfrm>
            <a:off x="6149266" y="4283384"/>
            <a:ext cx="1842942" cy="64421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b="1" dirty="0">
                <a:solidFill>
                  <a:schemeClr val="tx1"/>
                </a:solidFill>
              </a:rPr>
              <a:t>Uploader</a:t>
            </a:r>
          </a:p>
          <a:p>
            <a:pPr algn="ctr"/>
            <a:r>
              <a:rPr lang="en-US" b="1" dirty="0">
                <a:solidFill>
                  <a:schemeClr val="tx1"/>
                </a:solidFill>
              </a:rPr>
              <a:t>component</a:t>
            </a:r>
          </a:p>
        </p:txBody>
      </p:sp>
      <p:sp>
        <p:nvSpPr>
          <p:cNvPr id="16" name="Oval 15">
            <a:extLst>
              <a:ext uri="{FF2B5EF4-FFF2-40B4-BE49-F238E27FC236}">
                <a16:creationId xmlns:a16="http://schemas.microsoft.com/office/drawing/2014/main" id="{E579A48F-BAE6-4038-BA1D-89B4CE46BB2A}"/>
              </a:ext>
            </a:extLst>
          </p:cNvPr>
          <p:cNvSpPr/>
          <p:nvPr/>
        </p:nvSpPr>
        <p:spPr>
          <a:xfrm>
            <a:off x="8670206" y="1668521"/>
            <a:ext cx="1820959" cy="9531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dirty="0" err="1">
                <a:solidFill>
                  <a:schemeClr val="tx1"/>
                </a:solidFill>
              </a:rPr>
              <a:t>Prj</a:t>
            </a:r>
            <a:r>
              <a:rPr lang="en-US" b="1" dirty="0">
                <a:solidFill>
                  <a:schemeClr val="tx1"/>
                </a:solidFill>
              </a:rPr>
              <a:t> Remote component</a:t>
            </a:r>
          </a:p>
        </p:txBody>
      </p:sp>
      <p:sp>
        <p:nvSpPr>
          <p:cNvPr id="17" name="Oval 16">
            <a:extLst>
              <a:ext uri="{FF2B5EF4-FFF2-40B4-BE49-F238E27FC236}">
                <a16:creationId xmlns:a16="http://schemas.microsoft.com/office/drawing/2014/main" id="{02F37E90-E96D-438A-8045-F50E81B30F74}"/>
              </a:ext>
            </a:extLst>
          </p:cNvPr>
          <p:cNvSpPr/>
          <p:nvPr/>
        </p:nvSpPr>
        <p:spPr>
          <a:xfrm>
            <a:off x="9187813" y="4307732"/>
            <a:ext cx="1635519" cy="5773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Voice app</a:t>
            </a:r>
          </a:p>
        </p:txBody>
      </p:sp>
      <p:cxnSp>
        <p:nvCxnSpPr>
          <p:cNvPr id="19" name="Straight Arrow Connector 18">
            <a:extLst>
              <a:ext uri="{FF2B5EF4-FFF2-40B4-BE49-F238E27FC236}">
                <a16:creationId xmlns:a16="http://schemas.microsoft.com/office/drawing/2014/main" id="{742605B8-702E-4F21-AFB9-0839D6E6FFE0}"/>
              </a:ext>
            </a:extLst>
          </p:cNvPr>
          <p:cNvCxnSpPr>
            <a:cxnSpLocks/>
          </p:cNvCxnSpPr>
          <p:nvPr/>
        </p:nvCxnSpPr>
        <p:spPr>
          <a:xfrm>
            <a:off x="7138471" y="2763154"/>
            <a:ext cx="580293" cy="474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A3ED565-B216-41A7-9E17-2C6C15A73F70}"/>
              </a:ext>
            </a:extLst>
          </p:cNvPr>
          <p:cNvCxnSpPr>
            <a:cxnSpLocks/>
          </p:cNvCxnSpPr>
          <p:nvPr/>
        </p:nvCxnSpPr>
        <p:spPr>
          <a:xfrm flipV="1">
            <a:off x="7138471" y="3882149"/>
            <a:ext cx="580293" cy="3663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6DC4537-4493-4CC1-9CEB-AB23A8E70938}"/>
              </a:ext>
            </a:extLst>
          </p:cNvPr>
          <p:cNvCxnSpPr>
            <a:cxnSpLocks/>
          </p:cNvCxnSpPr>
          <p:nvPr/>
        </p:nvCxnSpPr>
        <p:spPr>
          <a:xfrm flipH="1">
            <a:off x="8553010" y="2633854"/>
            <a:ext cx="705290" cy="6152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28D1015-8664-473D-BEAA-AE323D55EF66}"/>
              </a:ext>
            </a:extLst>
          </p:cNvPr>
          <p:cNvCxnSpPr>
            <a:cxnSpLocks/>
          </p:cNvCxnSpPr>
          <p:nvPr/>
        </p:nvCxnSpPr>
        <p:spPr>
          <a:xfrm flipH="1" flipV="1">
            <a:off x="8832455" y="3847259"/>
            <a:ext cx="748231" cy="436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DB23235-FA34-4F3F-9820-DC37E3F02833}"/>
              </a:ext>
            </a:extLst>
          </p:cNvPr>
          <p:cNvSpPr txBox="1"/>
          <p:nvPr/>
        </p:nvSpPr>
        <p:spPr>
          <a:xfrm>
            <a:off x="1664670" y="403437"/>
            <a:ext cx="2144009" cy="523220"/>
          </a:xfrm>
          <a:prstGeom prst="rect">
            <a:avLst/>
          </a:prstGeom>
          <a:noFill/>
        </p:spPr>
        <p:txBody>
          <a:bodyPr wrap="square" rtlCol="0">
            <a:spAutoFit/>
          </a:bodyPr>
          <a:lstStyle/>
          <a:p>
            <a:pPr lvl="1"/>
            <a:r>
              <a:rPr lang="en-US" sz="2800" b="1" dirty="0">
                <a:solidFill>
                  <a:srgbClr val="002060"/>
                </a:solidFill>
                <a:effectLst>
                  <a:outerShdw blurRad="38100" dist="38100" dir="2700000" algn="tl">
                    <a:srgbClr val="000000">
                      <a:alpha val="43137"/>
                    </a:srgbClr>
                  </a:outerShdw>
                </a:effectLst>
              </a:rPr>
              <a:t>Progress</a:t>
            </a:r>
          </a:p>
        </p:txBody>
      </p:sp>
      <p:sp>
        <p:nvSpPr>
          <p:cNvPr id="3" name="TextBox 2">
            <a:extLst>
              <a:ext uri="{FF2B5EF4-FFF2-40B4-BE49-F238E27FC236}">
                <a16:creationId xmlns:a16="http://schemas.microsoft.com/office/drawing/2014/main" id="{60E48E34-C39E-4448-888D-9C2D7E11A91F}"/>
              </a:ext>
            </a:extLst>
          </p:cNvPr>
          <p:cNvSpPr txBox="1"/>
          <p:nvPr/>
        </p:nvSpPr>
        <p:spPr>
          <a:xfrm>
            <a:off x="7714917" y="2945988"/>
            <a:ext cx="934808" cy="276999"/>
          </a:xfrm>
          <a:prstGeom prst="rect">
            <a:avLst/>
          </a:prstGeom>
          <a:noFill/>
        </p:spPr>
        <p:txBody>
          <a:bodyPr wrap="none" rtlCol="0">
            <a:spAutoFit/>
          </a:bodyPr>
          <a:lstStyle/>
          <a:p>
            <a:r>
              <a:rPr lang="en-US" sz="1200" b="1" i="1" dirty="0"/>
              <a:t>Flask server</a:t>
            </a:r>
          </a:p>
        </p:txBody>
      </p:sp>
      <p:sp>
        <p:nvSpPr>
          <p:cNvPr id="23" name="TextBox 22">
            <a:extLst>
              <a:ext uri="{FF2B5EF4-FFF2-40B4-BE49-F238E27FC236}">
                <a16:creationId xmlns:a16="http://schemas.microsoft.com/office/drawing/2014/main" id="{56D0FD65-A0ED-424D-9A6B-45EEEE282741}"/>
              </a:ext>
            </a:extLst>
          </p:cNvPr>
          <p:cNvSpPr txBox="1"/>
          <p:nvPr/>
        </p:nvSpPr>
        <p:spPr>
          <a:xfrm>
            <a:off x="6253492" y="1482214"/>
            <a:ext cx="1307153" cy="276999"/>
          </a:xfrm>
          <a:prstGeom prst="rect">
            <a:avLst/>
          </a:prstGeom>
          <a:noFill/>
        </p:spPr>
        <p:txBody>
          <a:bodyPr wrap="none" rtlCol="0">
            <a:spAutoFit/>
          </a:bodyPr>
          <a:lstStyle/>
          <a:p>
            <a:r>
              <a:rPr lang="en-US" sz="1200" b="1" i="1" dirty="0"/>
              <a:t>Super component</a:t>
            </a:r>
          </a:p>
        </p:txBody>
      </p:sp>
      <p:pic>
        <p:nvPicPr>
          <p:cNvPr id="5" name="Picture 4">
            <a:extLst>
              <a:ext uri="{FF2B5EF4-FFF2-40B4-BE49-F238E27FC236}">
                <a16:creationId xmlns:a16="http://schemas.microsoft.com/office/drawing/2014/main" id="{5F04C418-90EC-4CE4-8C23-9A86A0A6074D}"/>
              </a:ext>
            </a:extLst>
          </p:cNvPr>
          <p:cNvPicPr>
            <a:picLocks noChangeAspect="1"/>
          </p:cNvPicPr>
          <p:nvPr/>
        </p:nvPicPr>
        <p:blipFill>
          <a:blip r:embed="rId2"/>
          <a:stretch>
            <a:fillRect/>
          </a:stretch>
        </p:blipFill>
        <p:spPr>
          <a:xfrm>
            <a:off x="2471941" y="4437772"/>
            <a:ext cx="1476375" cy="1409700"/>
          </a:xfrm>
          <a:prstGeom prst="rect">
            <a:avLst/>
          </a:prstGeom>
        </p:spPr>
      </p:pic>
      <p:sp>
        <p:nvSpPr>
          <p:cNvPr id="26" name="TextBox 25">
            <a:extLst>
              <a:ext uri="{FF2B5EF4-FFF2-40B4-BE49-F238E27FC236}">
                <a16:creationId xmlns:a16="http://schemas.microsoft.com/office/drawing/2014/main" id="{2DA31ED3-E262-450F-972A-3CAD60A21CC8}"/>
              </a:ext>
            </a:extLst>
          </p:cNvPr>
          <p:cNvSpPr txBox="1"/>
          <p:nvPr/>
        </p:nvSpPr>
        <p:spPr>
          <a:xfrm>
            <a:off x="6953543" y="476565"/>
            <a:ext cx="2926380" cy="523220"/>
          </a:xfrm>
          <a:prstGeom prst="rect">
            <a:avLst/>
          </a:prstGeom>
          <a:noFill/>
        </p:spPr>
        <p:txBody>
          <a:bodyPr wrap="square" rtlCol="0">
            <a:spAutoFit/>
          </a:bodyPr>
          <a:lstStyle/>
          <a:p>
            <a:pPr lvl="1"/>
            <a:r>
              <a:rPr lang="en-US" sz="2800" b="1" dirty="0">
                <a:solidFill>
                  <a:srgbClr val="002060"/>
                </a:solidFill>
                <a:effectLst>
                  <a:outerShdw blurRad="38100" dist="38100" dir="2700000" algn="tl">
                    <a:srgbClr val="000000">
                      <a:alpha val="43137"/>
                    </a:srgbClr>
                  </a:outerShdw>
                </a:effectLst>
              </a:rPr>
              <a:t>Architecture</a:t>
            </a:r>
          </a:p>
        </p:txBody>
      </p:sp>
      <p:sp>
        <p:nvSpPr>
          <p:cNvPr id="27" name="TextBox 26">
            <a:extLst>
              <a:ext uri="{FF2B5EF4-FFF2-40B4-BE49-F238E27FC236}">
                <a16:creationId xmlns:a16="http://schemas.microsoft.com/office/drawing/2014/main" id="{6D9E53D0-3E49-415D-B0C1-E50125ADEB92}"/>
              </a:ext>
            </a:extLst>
          </p:cNvPr>
          <p:cNvSpPr txBox="1"/>
          <p:nvPr/>
        </p:nvSpPr>
        <p:spPr>
          <a:xfrm>
            <a:off x="9285701" y="1399962"/>
            <a:ext cx="923843" cy="276999"/>
          </a:xfrm>
          <a:prstGeom prst="rect">
            <a:avLst/>
          </a:prstGeom>
          <a:noFill/>
        </p:spPr>
        <p:txBody>
          <a:bodyPr wrap="none" rtlCol="0">
            <a:spAutoFit/>
          </a:bodyPr>
          <a:lstStyle/>
          <a:p>
            <a:r>
              <a:rPr lang="en-US" sz="1200" b="1" i="1" dirty="0"/>
              <a:t>Component</a:t>
            </a:r>
          </a:p>
        </p:txBody>
      </p:sp>
      <p:sp>
        <p:nvSpPr>
          <p:cNvPr id="28" name="TextBox 27">
            <a:extLst>
              <a:ext uri="{FF2B5EF4-FFF2-40B4-BE49-F238E27FC236}">
                <a16:creationId xmlns:a16="http://schemas.microsoft.com/office/drawing/2014/main" id="{E24269B6-BC73-4AD4-A803-3FDA1C18A351}"/>
              </a:ext>
            </a:extLst>
          </p:cNvPr>
          <p:cNvSpPr txBox="1"/>
          <p:nvPr/>
        </p:nvSpPr>
        <p:spPr>
          <a:xfrm>
            <a:off x="9616139" y="3926821"/>
            <a:ext cx="923843" cy="276999"/>
          </a:xfrm>
          <a:prstGeom prst="rect">
            <a:avLst/>
          </a:prstGeom>
          <a:noFill/>
        </p:spPr>
        <p:txBody>
          <a:bodyPr wrap="none" rtlCol="0">
            <a:spAutoFit/>
          </a:bodyPr>
          <a:lstStyle/>
          <a:p>
            <a:r>
              <a:rPr lang="en-US" sz="1200" b="1" i="1" dirty="0"/>
              <a:t>Component</a:t>
            </a:r>
          </a:p>
        </p:txBody>
      </p:sp>
      <p:sp>
        <p:nvSpPr>
          <p:cNvPr id="29" name="TextBox 28">
            <a:extLst>
              <a:ext uri="{FF2B5EF4-FFF2-40B4-BE49-F238E27FC236}">
                <a16:creationId xmlns:a16="http://schemas.microsoft.com/office/drawing/2014/main" id="{356C8119-0143-41B6-8363-DC7506528DCD}"/>
              </a:ext>
            </a:extLst>
          </p:cNvPr>
          <p:cNvSpPr txBox="1"/>
          <p:nvPr/>
        </p:nvSpPr>
        <p:spPr>
          <a:xfrm>
            <a:off x="6253492" y="3971496"/>
            <a:ext cx="923843" cy="276999"/>
          </a:xfrm>
          <a:prstGeom prst="rect">
            <a:avLst/>
          </a:prstGeom>
          <a:noFill/>
        </p:spPr>
        <p:txBody>
          <a:bodyPr wrap="none" rtlCol="0">
            <a:spAutoFit/>
          </a:bodyPr>
          <a:lstStyle/>
          <a:p>
            <a:r>
              <a:rPr lang="en-US" sz="1200" b="1" i="1" dirty="0"/>
              <a:t>Component</a:t>
            </a:r>
          </a:p>
        </p:txBody>
      </p:sp>
    </p:spTree>
    <p:extLst>
      <p:ext uri="{BB962C8B-B14F-4D97-AF65-F5344CB8AC3E}">
        <p14:creationId xmlns:p14="http://schemas.microsoft.com/office/powerpoint/2010/main" val="195610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11852156" y="743785"/>
            <a:ext cx="838199" cy="767687"/>
          </a:xfrm>
        </p:spPr>
        <p:txBody>
          <a:bodyPr/>
          <a:lstStyle/>
          <a:p>
            <a:fld id="{F36E7E5A-9511-44C6-B03A-79EDBFB7B80A}" type="slidenum">
              <a:rPr lang="en-US" smtClean="0"/>
              <a:t>4</a:t>
            </a:fld>
            <a:endParaRPr lang="en-US"/>
          </a:p>
        </p:txBody>
      </p:sp>
      <p:sp>
        <p:nvSpPr>
          <p:cNvPr id="4" name="Rounded Rectangle 3"/>
          <p:cNvSpPr/>
          <p:nvPr/>
        </p:nvSpPr>
        <p:spPr>
          <a:xfrm>
            <a:off x="4095738" y="2186581"/>
            <a:ext cx="1801660" cy="754581"/>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rgbClr val="002060"/>
                </a:solidFill>
              </a:rPr>
              <a:t>Vectorization</a:t>
            </a:r>
          </a:p>
        </p:txBody>
      </p:sp>
      <p:cxnSp>
        <p:nvCxnSpPr>
          <p:cNvPr id="6" name="Straight Arrow Connector 5"/>
          <p:cNvCxnSpPr>
            <a:stCxn id="21" idx="3"/>
            <a:endCxn id="4" idx="1"/>
          </p:cNvCxnSpPr>
          <p:nvPr/>
        </p:nvCxnSpPr>
        <p:spPr>
          <a:xfrm>
            <a:off x="2946951" y="2554557"/>
            <a:ext cx="1148787" cy="931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9" name="TextBox 8"/>
          <p:cNvSpPr txBox="1"/>
          <p:nvPr/>
        </p:nvSpPr>
        <p:spPr>
          <a:xfrm>
            <a:off x="-178431" y="2141949"/>
            <a:ext cx="2162030" cy="276999"/>
          </a:xfrm>
          <a:prstGeom prst="rect">
            <a:avLst/>
          </a:prstGeom>
          <a:noFill/>
        </p:spPr>
        <p:txBody>
          <a:bodyPr wrap="square" rtlCol="0">
            <a:spAutoFit/>
          </a:bodyPr>
          <a:lstStyle/>
          <a:p>
            <a:pPr algn="ctr"/>
            <a:r>
              <a:rPr lang="en-US" sz="1200" b="1" dirty="0">
                <a:solidFill>
                  <a:srgbClr val="002060"/>
                </a:solidFill>
              </a:rPr>
              <a:t>&lt;Sentence , emotion&gt;</a:t>
            </a:r>
          </a:p>
        </p:txBody>
      </p:sp>
      <p:sp>
        <p:nvSpPr>
          <p:cNvPr id="12" name="Rounded Rectangle 11"/>
          <p:cNvSpPr/>
          <p:nvPr/>
        </p:nvSpPr>
        <p:spPr>
          <a:xfrm>
            <a:off x="7309275" y="2098557"/>
            <a:ext cx="1581912" cy="96012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rgbClr val="002060"/>
                </a:solidFill>
              </a:rPr>
              <a:t>Embedding layer</a:t>
            </a:r>
          </a:p>
        </p:txBody>
      </p:sp>
      <p:cxnSp>
        <p:nvCxnSpPr>
          <p:cNvPr id="13" name="Straight Arrow Connector 12"/>
          <p:cNvCxnSpPr>
            <a:stCxn id="4" idx="3"/>
            <a:endCxn id="12" idx="1"/>
          </p:cNvCxnSpPr>
          <p:nvPr/>
        </p:nvCxnSpPr>
        <p:spPr>
          <a:xfrm>
            <a:off x="5897398" y="2563872"/>
            <a:ext cx="1411877" cy="1474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7" name="TextBox 16"/>
          <p:cNvSpPr txBox="1"/>
          <p:nvPr/>
        </p:nvSpPr>
        <p:spPr>
          <a:xfrm>
            <a:off x="2914740" y="2164748"/>
            <a:ext cx="1168910" cy="307777"/>
          </a:xfrm>
          <a:prstGeom prst="rect">
            <a:avLst/>
          </a:prstGeom>
          <a:noFill/>
        </p:spPr>
        <p:txBody>
          <a:bodyPr wrap="none" rtlCol="0">
            <a:spAutoFit/>
          </a:bodyPr>
          <a:lstStyle/>
          <a:p>
            <a:r>
              <a:rPr lang="en-US" sz="1400" b="1" dirty="0">
                <a:solidFill>
                  <a:srgbClr val="002060"/>
                </a:solidFill>
              </a:rPr>
              <a:t>Clean data</a:t>
            </a:r>
          </a:p>
        </p:txBody>
      </p:sp>
      <p:sp>
        <p:nvSpPr>
          <p:cNvPr id="27" name="TextBox 26"/>
          <p:cNvSpPr txBox="1"/>
          <p:nvPr/>
        </p:nvSpPr>
        <p:spPr>
          <a:xfrm>
            <a:off x="336726" y="4856794"/>
            <a:ext cx="1638590" cy="307777"/>
          </a:xfrm>
          <a:prstGeom prst="rect">
            <a:avLst/>
          </a:prstGeom>
          <a:noFill/>
        </p:spPr>
        <p:txBody>
          <a:bodyPr wrap="none" rtlCol="0">
            <a:spAutoFit/>
          </a:bodyPr>
          <a:lstStyle/>
          <a:p>
            <a:r>
              <a:rPr lang="en-US" sz="1400" b="1" dirty="0">
                <a:solidFill>
                  <a:srgbClr val="002060"/>
                </a:solidFill>
              </a:rPr>
              <a:t>Predicts emotion</a:t>
            </a:r>
          </a:p>
        </p:txBody>
      </p:sp>
      <p:sp>
        <p:nvSpPr>
          <p:cNvPr id="20" name="TextBox 19"/>
          <p:cNvSpPr txBox="1"/>
          <p:nvPr/>
        </p:nvSpPr>
        <p:spPr>
          <a:xfrm>
            <a:off x="1761241" y="531782"/>
            <a:ext cx="8585673" cy="523220"/>
          </a:xfrm>
          <a:prstGeom prst="rect">
            <a:avLst/>
          </a:prstGeom>
          <a:noFill/>
        </p:spPr>
        <p:txBody>
          <a:bodyPr wrap="square" rtlCol="0">
            <a:spAutoFit/>
          </a:bodyPr>
          <a:lstStyle/>
          <a:p>
            <a:pPr lvl="1"/>
            <a:r>
              <a:rPr lang="en-US" sz="2800" b="1" dirty="0">
                <a:solidFill>
                  <a:srgbClr val="002060"/>
                </a:solidFill>
                <a:effectLst>
                  <a:outerShdw blurRad="38100" dist="38100" dir="2700000" algn="tl">
                    <a:srgbClr val="000000">
                      <a:alpha val="43137"/>
                    </a:srgbClr>
                  </a:outerShdw>
                </a:effectLst>
              </a:rPr>
              <a:t>Machine Learning Training Components</a:t>
            </a:r>
          </a:p>
        </p:txBody>
      </p:sp>
      <p:sp>
        <p:nvSpPr>
          <p:cNvPr id="21" name="Rounded Rectangle 20"/>
          <p:cNvSpPr/>
          <p:nvPr/>
        </p:nvSpPr>
        <p:spPr>
          <a:xfrm>
            <a:off x="1726374" y="2173181"/>
            <a:ext cx="1220577" cy="762751"/>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a:solidFill>
                  <a:srgbClr val="002060"/>
                </a:solidFill>
              </a:rPr>
              <a:t>Data scrubbing</a:t>
            </a:r>
          </a:p>
        </p:txBody>
      </p:sp>
      <p:cxnSp>
        <p:nvCxnSpPr>
          <p:cNvPr id="25" name="Straight Arrow Connector 24"/>
          <p:cNvCxnSpPr>
            <a:endCxn id="21" idx="1"/>
          </p:cNvCxnSpPr>
          <p:nvPr/>
        </p:nvCxnSpPr>
        <p:spPr>
          <a:xfrm>
            <a:off x="148974" y="2554557"/>
            <a:ext cx="157740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36" name="TextBox 35"/>
          <p:cNvSpPr txBox="1"/>
          <p:nvPr/>
        </p:nvSpPr>
        <p:spPr>
          <a:xfrm>
            <a:off x="5959266" y="2075302"/>
            <a:ext cx="1198350" cy="461665"/>
          </a:xfrm>
          <a:prstGeom prst="rect">
            <a:avLst/>
          </a:prstGeom>
          <a:noFill/>
        </p:spPr>
        <p:txBody>
          <a:bodyPr wrap="square" rtlCol="0">
            <a:spAutoFit/>
          </a:bodyPr>
          <a:lstStyle/>
          <a:p>
            <a:r>
              <a:rPr lang="en-US" sz="1200" b="1" dirty="0">
                <a:solidFill>
                  <a:srgbClr val="002060"/>
                </a:solidFill>
              </a:rPr>
              <a:t>Sentence vectors</a:t>
            </a:r>
          </a:p>
        </p:txBody>
      </p:sp>
      <p:sp>
        <p:nvSpPr>
          <p:cNvPr id="28" name="Rounded Rectangle 27"/>
          <p:cNvSpPr/>
          <p:nvPr/>
        </p:nvSpPr>
        <p:spPr>
          <a:xfrm>
            <a:off x="10198380" y="3722737"/>
            <a:ext cx="1475190" cy="63662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b="1" dirty="0">
                <a:solidFill>
                  <a:srgbClr val="002060"/>
                </a:solidFill>
              </a:rPr>
              <a:t>Dense layer</a:t>
            </a:r>
          </a:p>
        </p:txBody>
      </p:sp>
      <p:sp>
        <p:nvSpPr>
          <p:cNvPr id="54" name="Rounded Rectangle 53"/>
          <p:cNvSpPr/>
          <p:nvPr/>
        </p:nvSpPr>
        <p:spPr>
          <a:xfrm>
            <a:off x="10181745" y="2280448"/>
            <a:ext cx="1388364" cy="608877"/>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b="1" dirty="0">
                <a:solidFill>
                  <a:srgbClr val="002060"/>
                </a:solidFill>
              </a:rPr>
              <a:t>LSTM</a:t>
            </a:r>
          </a:p>
        </p:txBody>
      </p:sp>
      <p:sp>
        <p:nvSpPr>
          <p:cNvPr id="55" name="Rounded Rectangle 54"/>
          <p:cNvSpPr/>
          <p:nvPr/>
        </p:nvSpPr>
        <p:spPr>
          <a:xfrm>
            <a:off x="8847028" y="4540899"/>
            <a:ext cx="1581912" cy="96012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b="1" dirty="0" err="1">
                <a:solidFill>
                  <a:srgbClr val="002060"/>
                </a:solidFill>
              </a:rPr>
              <a:t>Softmax</a:t>
            </a:r>
            <a:r>
              <a:rPr lang="en-US" b="1" dirty="0">
                <a:solidFill>
                  <a:srgbClr val="002060"/>
                </a:solidFill>
              </a:rPr>
              <a:t> layer</a:t>
            </a:r>
          </a:p>
        </p:txBody>
      </p:sp>
      <p:cxnSp>
        <p:nvCxnSpPr>
          <p:cNvPr id="58" name="Straight Arrow Connector 57"/>
          <p:cNvCxnSpPr>
            <a:stCxn id="12" idx="3"/>
            <a:endCxn id="54" idx="1"/>
          </p:cNvCxnSpPr>
          <p:nvPr/>
        </p:nvCxnSpPr>
        <p:spPr>
          <a:xfrm>
            <a:off x="8891187" y="2578617"/>
            <a:ext cx="1290558" cy="627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67" name="TextBox 66"/>
          <p:cNvSpPr txBox="1"/>
          <p:nvPr/>
        </p:nvSpPr>
        <p:spPr>
          <a:xfrm>
            <a:off x="8948400" y="2255573"/>
            <a:ext cx="1198350" cy="276999"/>
          </a:xfrm>
          <a:prstGeom prst="rect">
            <a:avLst/>
          </a:prstGeom>
          <a:noFill/>
        </p:spPr>
        <p:txBody>
          <a:bodyPr wrap="square" rtlCol="0">
            <a:spAutoFit/>
          </a:bodyPr>
          <a:lstStyle/>
          <a:p>
            <a:r>
              <a:rPr lang="en-US" sz="1200" b="1" dirty="0">
                <a:solidFill>
                  <a:srgbClr val="002060"/>
                </a:solidFill>
              </a:rPr>
              <a:t>Word vectors</a:t>
            </a:r>
          </a:p>
        </p:txBody>
      </p:sp>
      <p:cxnSp>
        <p:nvCxnSpPr>
          <p:cNvPr id="68" name="Straight Arrow Connector 67"/>
          <p:cNvCxnSpPr>
            <a:stCxn id="54" idx="2"/>
            <a:endCxn id="79" idx="1"/>
          </p:cNvCxnSpPr>
          <p:nvPr/>
        </p:nvCxnSpPr>
        <p:spPr>
          <a:xfrm>
            <a:off x="10875927" y="2889325"/>
            <a:ext cx="27663" cy="64491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79" name="TextBox 78"/>
          <p:cNvSpPr txBox="1"/>
          <p:nvPr/>
        </p:nvSpPr>
        <p:spPr>
          <a:xfrm>
            <a:off x="10903590" y="3303407"/>
            <a:ext cx="1198350" cy="461665"/>
          </a:xfrm>
          <a:prstGeom prst="rect">
            <a:avLst/>
          </a:prstGeom>
          <a:noFill/>
        </p:spPr>
        <p:txBody>
          <a:bodyPr wrap="square" rtlCol="0">
            <a:spAutoFit/>
          </a:bodyPr>
          <a:lstStyle/>
          <a:p>
            <a:r>
              <a:rPr lang="en-US" sz="1200" b="1" dirty="0">
                <a:solidFill>
                  <a:srgbClr val="002060"/>
                </a:solidFill>
              </a:rPr>
              <a:t>Predicted vectors</a:t>
            </a:r>
          </a:p>
        </p:txBody>
      </p:sp>
      <p:cxnSp>
        <p:nvCxnSpPr>
          <p:cNvPr id="82" name="Straight Arrow Connector 81"/>
          <p:cNvCxnSpPr>
            <a:stCxn id="28" idx="2"/>
            <a:endCxn id="55" idx="3"/>
          </p:cNvCxnSpPr>
          <p:nvPr/>
        </p:nvCxnSpPr>
        <p:spPr>
          <a:xfrm flipH="1">
            <a:off x="10428940" y="4359361"/>
            <a:ext cx="507035" cy="66159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88" name="TextBox 87"/>
          <p:cNvSpPr txBox="1"/>
          <p:nvPr/>
        </p:nvSpPr>
        <p:spPr>
          <a:xfrm>
            <a:off x="10653806" y="4778691"/>
            <a:ext cx="1198350" cy="646331"/>
          </a:xfrm>
          <a:prstGeom prst="rect">
            <a:avLst/>
          </a:prstGeom>
          <a:noFill/>
        </p:spPr>
        <p:txBody>
          <a:bodyPr wrap="square" rtlCol="0">
            <a:spAutoFit/>
          </a:bodyPr>
          <a:lstStyle/>
          <a:p>
            <a:r>
              <a:rPr lang="en-US" sz="1200" b="1" dirty="0">
                <a:solidFill>
                  <a:srgbClr val="002060"/>
                </a:solidFill>
              </a:rPr>
              <a:t>Changes vector to O/P dimension</a:t>
            </a:r>
          </a:p>
        </p:txBody>
      </p:sp>
      <p:cxnSp>
        <p:nvCxnSpPr>
          <p:cNvPr id="89" name="Straight Arrow Connector 88"/>
          <p:cNvCxnSpPr>
            <a:stCxn id="55" idx="1"/>
            <a:endCxn id="138" idx="3"/>
          </p:cNvCxnSpPr>
          <p:nvPr/>
        </p:nvCxnSpPr>
        <p:spPr>
          <a:xfrm flipH="1" flipV="1">
            <a:off x="8390397" y="5014689"/>
            <a:ext cx="456631" cy="627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95" name="Rectangle 94"/>
          <p:cNvSpPr/>
          <p:nvPr/>
        </p:nvSpPr>
        <p:spPr>
          <a:xfrm>
            <a:off x="6602608" y="1405383"/>
            <a:ext cx="5249548" cy="4474209"/>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8847028" y="1516936"/>
            <a:ext cx="1499886" cy="307777"/>
          </a:xfrm>
          <a:prstGeom prst="rect">
            <a:avLst/>
          </a:prstGeom>
          <a:noFill/>
        </p:spPr>
        <p:txBody>
          <a:bodyPr wrap="square" rtlCol="0">
            <a:spAutoFit/>
          </a:bodyPr>
          <a:lstStyle/>
          <a:p>
            <a:r>
              <a:rPr lang="en-US" sz="1400" b="1" dirty="0">
                <a:solidFill>
                  <a:srgbClr val="C00000"/>
                </a:solidFill>
              </a:rPr>
              <a:t>Building Model</a:t>
            </a:r>
          </a:p>
        </p:txBody>
      </p:sp>
      <p:sp>
        <p:nvSpPr>
          <p:cNvPr id="107" name="TextBox 106"/>
          <p:cNvSpPr txBox="1"/>
          <p:nvPr/>
        </p:nvSpPr>
        <p:spPr>
          <a:xfrm>
            <a:off x="4701096" y="4445543"/>
            <a:ext cx="2300972" cy="461665"/>
          </a:xfrm>
          <a:prstGeom prst="rect">
            <a:avLst/>
          </a:prstGeom>
          <a:noFill/>
        </p:spPr>
        <p:txBody>
          <a:bodyPr wrap="square" rtlCol="0">
            <a:spAutoFit/>
          </a:bodyPr>
          <a:lstStyle/>
          <a:p>
            <a:r>
              <a:rPr lang="en-US" sz="1200" b="1" dirty="0">
                <a:solidFill>
                  <a:srgbClr val="002060"/>
                </a:solidFill>
              </a:rPr>
              <a:t>Probability distribution vector</a:t>
            </a:r>
          </a:p>
        </p:txBody>
      </p:sp>
      <p:sp>
        <p:nvSpPr>
          <p:cNvPr id="111" name="Rounded Rectangle 110"/>
          <p:cNvSpPr/>
          <p:nvPr/>
        </p:nvSpPr>
        <p:spPr>
          <a:xfrm>
            <a:off x="2927267" y="4663820"/>
            <a:ext cx="1650858" cy="701737"/>
          </a:xfrm>
          <a:prstGeom prst="roundRect">
            <a:avLst>
              <a:gd name="adj" fmla="val 0"/>
            </a:avLst>
          </a:prstGeom>
        </p:spPr>
        <p:style>
          <a:lnRef idx="3">
            <a:schemeClr val="lt1"/>
          </a:lnRef>
          <a:fillRef idx="1">
            <a:schemeClr val="accent4"/>
          </a:fillRef>
          <a:effectRef idx="1">
            <a:schemeClr val="accent4"/>
          </a:effectRef>
          <a:fontRef idx="minor">
            <a:schemeClr val="lt1"/>
          </a:fontRef>
        </p:style>
        <p:txBody>
          <a:bodyPr rtlCol="0" anchor="ctr"/>
          <a:lstStyle/>
          <a:p>
            <a:r>
              <a:rPr lang="en-US" sz="1200" b="1" dirty="0">
                <a:solidFill>
                  <a:srgbClr val="002060"/>
                </a:solidFill>
              </a:rPr>
              <a:t>Max of Probability distribution vector</a:t>
            </a:r>
          </a:p>
        </p:txBody>
      </p:sp>
      <p:cxnSp>
        <p:nvCxnSpPr>
          <p:cNvPr id="112" name="Straight Arrow Connector 111"/>
          <p:cNvCxnSpPr>
            <a:stCxn id="111" idx="1"/>
            <a:endCxn id="27" idx="3"/>
          </p:cNvCxnSpPr>
          <p:nvPr/>
        </p:nvCxnSpPr>
        <p:spPr>
          <a:xfrm flipH="1" flipV="1">
            <a:off x="1975316" y="5010683"/>
            <a:ext cx="951951" cy="400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38" name="Rounded Rectangle 137"/>
          <p:cNvSpPr/>
          <p:nvPr/>
        </p:nvSpPr>
        <p:spPr>
          <a:xfrm>
            <a:off x="6739539" y="4663820"/>
            <a:ext cx="1650858" cy="701737"/>
          </a:xfrm>
          <a:prstGeom prst="roundRect">
            <a:avLst>
              <a:gd name="adj" fmla="val 0"/>
            </a:avLst>
          </a:prstGeom>
        </p:spPr>
        <p:style>
          <a:lnRef idx="3">
            <a:schemeClr val="lt1"/>
          </a:lnRef>
          <a:fillRef idx="1">
            <a:schemeClr val="accent4"/>
          </a:fillRef>
          <a:effectRef idx="1">
            <a:schemeClr val="accent4"/>
          </a:effectRef>
          <a:fontRef idx="minor">
            <a:schemeClr val="lt1"/>
          </a:fontRef>
        </p:style>
        <p:txBody>
          <a:bodyPr rtlCol="0" anchor="ctr"/>
          <a:lstStyle/>
          <a:p>
            <a:r>
              <a:rPr lang="en-US" sz="1500" b="1" dirty="0">
                <a:solidFill>
                  <a:srgbClr val="002060"/>
                </a:solidFill>
              </a:rPr>
              <a:t>Categorical Cross entropy loss function</a:t>
            </a:r>
          </a:p>
        </p:txBody>
      </p:sp>
      <p:cxnSp>
        <p:nvCxnSpPr>
          <p:cNvPr id="141" name="Straight Arrow Connector 140"/>
          <p:cNvCxnSpPr>
            <a:stCxn id="138" idx="1"/>
            <a:endCxn id="111" idx="3"/>
          </p:cNvCxnSpPr>
          <p:nvPr/>
        </p:nvCxnSpPr>
        <p:spPr>
          <a:xfrm flipH="1">
            <a:off x="4578125" y="5014689"/>
            <a:ext cx="2161414"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38" name="Slide Number Placeholder 12"/>
          <p:cNvSpPr txBox="1">
            <a:spLocks/>
          </p:cNvSpPr>
          <p:nvPr/>
        </p:nvSpPr>
        <p:spPr>
          <a:xfrm>
            <a:off x="10352540" y="295729"/>
            <a:ext cx="838199" cy="767687"/>
          </a:xfrm>
          <a:prstGeom prst="rect">
            <a:avLst/>
          </a:prstGeom>
        </p:spPr>
        <p:txBody>
          <a:bodyPr vert="horz" lIns="91440" tIns="45720" rIns="91440" bIns="45720" rtlCol="0" anchor="b"/>
          <a:lstStyle>
            <a:defPPr>
              <a:defRPr lang="en-US"/>
            </a:defPPr>
            <a:lvl1pPr marL="0" algn="ctr" defTabSz="914400" rtl="0" eaLnBrk="1" latinLnBrk="0" hangingPunct="1">
              <a:defRPr sz="28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13</a:t>
            </a:r>
          </a:p>
        </p:txBody>
      </p:sp>
      <p:sp>
        <p:nvSpPr>
          <p:cNvPr id="39" name="TextBox 38">
            <a:extLst>
              <a:ext uri="{FF2B5EF4-FFF2-40B4-BE49-F238E27FC236}">
                <a16:creationId xmlns:a16="http://schemas.microsoft.com/office/drawing/2014/main" id="{797F15C7-0C6A-41D9-BD31-08CF09B3AE58}"/>
              </a:ext>
            </a:extLst>
          </p:cNvPr>
          <p:cNvSpPr txBox="1"/>
          <p:nvPr/>
        </p:nvSpPr>
        <p:spPr>
          <a:xfrm>
            <a:off x="-154108" y="1903049"/>
            <a:ext cx="2162030" cy="276999"/>
          </a:xfrm>
          <a:prstGeom prst="rect">
            <a:avLst/>
          </a:prstGeom>
          <a:noFill/>
        </p:spPr>
        <p:txBody>
          <a:bodyPr wrap="square" rtlCol="0">
            <a:spAutoFit/>
          </a:bodyPr>
          <a:lstStyle/>
          <a:p>
            <a:pPr algn="ctr"/>
            <a:r>
              <a:rPr lang="en-US" sz="1200" b="1" dirty="0">
                <a:solidFill>
                  <a:srgbClr val="002060"/>
                </a:solidFill>
              </a:rPr>
              <a:t>&lt;Sentence , interest&gt;</a:t>
            </a:r>
          </a:p>
        </p:txBody>
      </p:sp>
      <p:sp>
        <p:nvSpPr>
          <p:cNvPr id="40" name="TextBox 39">
            <a:extLst>
              <a:ext uri="{FF2B5EF4-FFF2-40B4-BE49-F238E27FC236}">
                <a16:creationId xmlns:a16="http://schemas.microsoft.com/office/drawing/2014/main" id="{F0EABC52-EE66-49E4-A525-9C993AB3E32A}"/>
              </a:ext>
            </a:extLst>
          </p:cNvPr>
          <p:cNvSpPr txBox="1"/>
          <p:nvPr/>
        </p:nvSpPr>
        <p:spPr>
          <a:xfrm>
            <a:off x="336726" y="5085624"/>
            <a:ext cx="1397947" cy="307777"/>
          </a:xfrm>
          <a:prstGeom prst="rect">
            <a:avLst/>
          </a:prstGeom>
          <a:noFill/>
        </p:spPr>
        <p:txBody>
          <a:bodyPr wrap="none" rtlCol="0">
            <a:spAutoFit/>
          </a:bodyPr>
          <a:lstStyle/>
          <a:p>
            <a:r>
              <a:rPr lang="en-US" sz="1400" b="1" dirty="0">
                <a:solidFill>
                  <a:srgbClr val="002060"/>
                </a:solidFill>
              </a:rPr>
              <a:t>Predicts interest</a:t>
            </a:r>
          </a:p>
        </p:txBody>
      </p:sp>
    </p:spTree>
    <p:extLst>
      <p:ext uri="{BB962C8B-B14F-4D97-AF65-F5344CB8AC3E}">
        <p14:creationId xmlns:p14="http://schemas.microsoft.com/office/powerpoint/2010/main" val="31494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5E18FA0-8682-4402-A509-90955D8798DF}"/>
              </a:ext>
            </a:extLst>
          </p:cNvPr>
          <p:cNvPicPr>
            <a:picLocks noChangeAspect="1"/>
          </p:cNvPicPr>
          <p:nvPr/>
        </p:nvPicPr>
        <p:blipFill rotWithShape="1">
          <a:blip r:embed="rId2"/>
          <a:srcRect t="40200" r="1604"/>
          <a:stretch/>
        </p:blipFill>
        <p:spPr>
          <a:xfrm>
            <a:off x="83345" y="1517489"/>
            <a:ext cx="3802856" cy="381961"/>
          </a:xfrm>
          <a:prstGeom prst="rect">
            <a:avLst/>
          </a:prstGeom>
        </p:spPr>
      </p:pic>
      <p:pic>
        <p:nvPicPr>
          <p:cNvPr id="5" name="Picture 4">
            <a:extLst>
              <a:ext uri="{FF2B5EF4-FFF2-40B4-BE49-F238E27FC236}">
                <a16:creationId xmlns:a16="http://schemas.microsoft.com/office/drawing/2014/main" id="{342AD20F-A4C6-4E3F-8919-A986C98A7CAA}"/>
              </a:ext>
            </a:extLst>
          </p:cNvPr>
          <p:cNvPicPr>
            <a:picLocks noChangeAspect="1"/>
          </p:cNvPicPr>
          <p:nvPr/>
        </p:nvPicPr>
        <p:blipFill rotWithShape="1">
          <a:blip r:embed="rId3"/>
          <a:srcRect r="26667"/>
          <a:stretch/>
        </p:blipFill>
        <p:spPr>
          <a:xfrm>
            <a:off x="83345" y="2055998"/>
            <a:ext cx="6679406" cy="4498651"/>
          </a:xfrm>
          <a:prstGeom prst="rect">
            <a:avLst/>
          </a:prstGeom>
        </p:spPr>
      </p:pic>
      <p:pic>
        <p:nvPicPr>
          <p:cNvPr id="6" name="Picture 5">
            <a:extLst>
              <a:ext uri="{FF2B5EF4-FFF2-40B4-BE49-F238E27FC236}">
                <a16:creationId xmlns:a16="http://schemas.microsoft.com/office/drawing/2014/main" id="{47CD0DFB-5DAE-4079-858A-294A27137BF6}"/>
              </a:ext>
            </a:extLst>
          </p:cNvPr>
          <p:cNvPicPr>
            <a:picLocks noChangeAspect="1"/>
          </p:cNvPicPr>
          <p:nvPr/>
        </p:nvPicPr>
        <p:blipFill>
          <a:blip r:embed="rId4"/>
          <a:stretch>
            <a:fillRect/>
          </a:stretch>
        </p:blipFill>
        <p:spPr>
          <a:xfrm>
            <a:off x="83345" y="75066"/>
            <a:ext cx="5715000" cy="1285875"/>
          </a:xfrm>
          <a:prstGeom prst="rect">
            <a:avLst/>
          </a:prstGeom>
        </p:spPr>
      </p:pic>
      <p:sp>
        <p:nvSpPr>
          <p:cNvPr id="9" name="TextBox 8">
            <a:extLst>
              <a:ext uri="{FF2B5EF4-FFF2-40B4-BE49-F238E27FC236}">
                <a16:creationId xmlns:a16="http://schemas.microsoft.com/office/drawing/2014/main" id="{6D804C34-15E9-4453-B142-11A5B63D34E5}"/>
              </a:ext>
            </a:extLst>
          </p:cNvPr>
          <p:cNvSpPr txBox="1"/>
          <p:nvPr/>
        </p:nvSpPr>
        <p:spPr>
          <a:xfrm>
            <a:off x="6762751" y="303349"/>
            <a:ext cx="5248274" cy="553998"/>
          </a:xfrm>
          <a:prstGeom prst="rect">
            <a:avLst/>
          </a:prstGeom>
          <a:noFill/>
        </p:spPr>
        <p:txBody>
          <a:bodyPr wrap="square" rtlCol="0">
            <a:spAutoFit/>
          </a:bodyPr>
          <a:lstStyle/>
          <a:p>
            <a:r>
              <a:rPr lang="en-US" sz="3000" b="1" u="sng" dirty="0">
                <a:solidFill>
                  <a:srgbClr val="002060"/>
                </a:solidFill>
              </a:rPr>
              <a:t>Progress : ML Implementation</a:t>
            </a:r>
          </a:p>
        </p:txBody>
      </p:sp>
      <p:pic>
        <p:nvPicPr>
          <p:cNvPr id="11" name="Picture 10">
            <a:extLst>
              <a:ext uri="{FF2B5EF4-FFF2-40B4-BE49-F238E27FC236}">
                <a16:creationId xmlns:a16="http://schemas.microsoft.com/office/drawing/2014/main" id="{569255C4-BBAE-4812-A068-CA558B0EFC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67638" y="1899450"/>
            <a:ext cx="3200400" cy="928116"/>
          </a:xfrm>
          <a:prstGeom prst="rect">
            <a:avLst/>
          </a:prstGeom>
        </p:spPr>
      </p:pic>
      <p:sp>
        <p:nvSpPr>
          <p:cNvPr id="12" name="Rectangle 11">
            <a:extLst>
              <a:ext uri="{FF2B5EF4-FFF2-40B4-BE49-F238E27FC236}">
                <a16:creationId xmlns:a16="http://schemas.microsoft.com/office/drawing/2014/main" id="{04E97B0E-D6EF-4A15-89CB-1ADA0F567032}"/>
              </a:ext>
            </a:extLst>
          </p:cNvPr>
          <p:cNvSpPr/>
          <p:nvPr/>
        </p:nvSpPr>
        <p:spPr>
          <a:xfrm>
            <a:off x="7767638" y="2964751"/>
            <a:ext cx="3641252" cy="1323439"/>
          </a:xfrm>
          <a:prstGeom prst="rect">
            <a:avLst/>
          </a:prstGeom>
        </p:spPr>
        <p:txBody>
          <a:bodyPr wrap="square">
            <a:spAutoFit/>
          </a:bodyPr>
          <a:lstStyle/>
          <a:p>
            <a:r>
              <a:rPr lang="en-US" sz="2000" b="1" dirty="0" err="1"/>
              <a:t>Keras</a:t>
            </a:r>
            <a:r>
              <a:rPr lang="en-US" sz="2000" b="1" dirty="0"/>
              <a:t> is a high-level neural networks API, written in Python and capable of running on top of </a:t>
            </a:r>
            <a:r>
              <a:rPr lang="en-US" sz="2000" b="1" dirty="0" err="1">
                <a:hlinkClick r:id="rId6"/>
              </a:rPr>
              <a:t>TensorFlow</a:t>
            </a:r>
            <a:r>
              <a:rPr lang="en-US" sz="2000" b="1" dirty="0"/>
              <a:t>, </a:t>
            </a:r>
            <a:r>
              <a:rPr lang="en-US" sz="2000" b="1" dirty="0">
                <a:hlinkClick r:id="rId7"/>
              </a:rPr>
              <a:t>CNTK</a:t>
            </a:r>
            <a:r>
              <a:rPr lang="en-US" sz="2000" b="1" dirty="0"/>
              <a:t>, or </a:t>
            </a:r>
            <a:r>
              <a:rPr lang="en-US" sz="2000" b="1" dirty="0" err="1">
                <a:hlinkClick r:id="rId8"/>
              </a:rPr>
              <a:t>Theano</a:t>
            </a:r>
            <a:r>
              <a:rPr lang="en-US" sz="2000" b="1" dirty="0"/>
              <a:t>. </a:t>
            </a:r>
          </a:p>
        </p:txBody>
      </p:sp>
    </p:spTree>
    <p:extLst>
      <p:ext uri="{BB962C8B-B14F-4D97-AF65-F5344CB8AC3E}">
        <p14:creationId xmlns:p14="http://schemas.microsoft.com/office/powerpoint/2010/main" val="961819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932D7E-0635-4B82-9B09-52CCBD13A541}"/>
              </a:ext>
            </a:extLst>
          </p:cNvPr>
          <p:cNvPicPr>
            <a:picLocks noChangeAspect="1"/>
          </p:cNvPicPr>
          <p:nvPr/>
        </p:nvPicPr>
        <p:blipFill rotWithShape="1">
          <a:blip r:embed="rId2"/>
          <a:srcRect r="65547" b="90972"/>
          <a:stretch/>
        </p:blipFill>
        <p:spPr>
          <a:xfrm>
            <a:off x="5877097" y="1688271"/>
            <a:ext cx="5803887" cy="855448"/>
          </a:xfrm>
          <a:prstGeom prst="rect">
            <a:avLst/>
          </a:prstGeom>
        </p:spPr>
      </p:pic>
      <p:pic>
        <p:nvPicPr>
          <p:cNvPr id="6" name="Picture 5">
            <a:extLst>
              <a:ext uri="{FF2B5EF4-FFF2-40B4-BE49-F238E27FC236}">
                <a16:creationId xmlns:a16="http://schemas.microsoft.com/office/drawing/2014/main" id="{A15D8874-06AD-4F59-97E9-1934795CB49B}"/>
              </a:ext>
            </a:extLst>
          </p:cNvPr>
          <p:cNvPicPr>
            <a:picLocks noChangeAspect="1"/>
          </p:cNvPicPr>
          <p:nvPr/>
        </p:nvPicPr>
        <p:blipFill rotWithShape="1">
          <a:blip r:embed="rId3">
            <a:extLst>
              <a:ext uri="{28A0092B-C50C-407E-A947-70E740481C1C}">
                <a14:useLocalDpi xmlns:a14="http://schemas.microsoft.com/office/drawing/2010/main" val="0"/>
              </a:ext>
            </a:extLst>
          </a:blip>
          <a:srcRect r="57884" b="14584"/>
          <a:stretch/>
        </p:blipFill>
        <p:spPr>
          <a:xfrm>
            <a:off x="412859" y="903734"/>
            <a:ext cx="5044966" cy="5755382"/>
          </a:xfrm>
          <a:prstGeom prst="rect">
            <a:avLst/>
          </a:prstGeom>
        </p:spPr>
      </p:pic>
      <p:pic>
        <p:nvPicPr>
          <p:cNvPr id="8" name="Picture 7">
            <a:extLst>
              <a:ext uri="{FF2B5EF4-FFF2-40B4-BE49-F238E27FC236}">
                <a16:creationId xmlns:a16="http://schemas.microsoft.com/office/drawing/2014/main" id="{54A5C0C8-7B19-4A0D-B04B-89F087CEA8F3}"/>
              </a:ext>
            </a:extLst>
          </p:cNvPr>
          <p:cNvPicPr>
            <a:picLocks noChangeAspect="1"/>
          </p:cNvPicPr>
          <p:nvPr/>
        </p:nvPicPr>
        <p:blipFill>
          <a:blip r:embed="rId4"/>
          <a:stretch>
            <a:fillRect/>
          </a:stretch>
        </p:blipFill>
        <p:spPr>
          <a:xfrm>
            <a:off x="5877097" y="2543719"/>
            <a:ext cx="5645296" cy="1338325"/>
          </a:xfrm>
          <a:prstGeom prst="rect">
            <a:avLst/>
          </a:prstGeom>
        </p:spPr>
      </p:pic>
      <p:pic>
        <p:nvPicPr>
          <p:cNvPr id="9" name="Picture 8">
            <a:extLst>
              <a:ext uri="{FF2B5EF4-FFF2-40B4-BE49-F238E27FC236}">
                <a16:creationId xmlns:a16="http://schemas.microsoft.com/office/drawing/2014/main" id="{913C558F-7E68-467C-B38C-12E753C225C7}"/>
              </a:ext>
            </a:extLst>
          </p:cNvPr>
          <p:cNvPicPr>
            <a:picLocks noChangeAspect="1"/>
          </p:cNvPicPr>
          <p:nvPr/>
        </p:nvPicPr>
        <p:blipFill rotWithShape="1">
          <a:blip r:embed="rId5"/>
          <a:srcRect t="3926"/>
          <a:stretch/>
        </p:blipFill>
        <p:spPr>
          <a:xfrm>
            <a:off x="8779040" y="349946"/>
            <a:ext cx="1599614" cy="1688597"/>
          </a:xfrm>
          <a:prstGeom prst="rect">
            <a:avLst/>
          </a:prstGeom>
        </p:spPr>
      </p:pic>
      <p:sp>
        <p:nvSpPr>
          <p:cNvPr id="10" name="TextBox 9">
            <a:extLst>
              <a:ext uri="{FF2B5EF4-FFF2-40B4-BE49-F238E27FC236}">
                <a16:creationId xmlns:a16="http://schemas.microsoft.com/office/drawing/2014/main" id="{466089AA-9858-4794-A56B-DB252B71FA02}"/>
              </a:ext>
            </a:extLst>
          </p:cNvPr>
          <p:cNvSpPr txBox="1"/>
          <p:nvPr/>
        </p:nvSpPr>
        <p:spPr>
          <a:xfrm>
            <a:off x="2199391" y="248652"/>
            <a:ext cx="8585673" cy="523220"/>
          </a:xfrm>
          <a:prstGeom prst="rect">
            <a:avLst/>
          </a:prstGeom>
          <a:noFill/>
        </p:spPr>
        <p:txBody>
          <a:bodyPr wrap="square" rtlCol="0">
            <a:spAutoFit/>
          </a:bodyPr>
          <a:lstStyle/>
          <a:p>
            <a:pPr lvl="1"/>
            <a:r>
              <a:rPr lang="en-US" sz="2800" b="1" dirty="0">
                <a:solidFill>
                  <a:srgbClr val="002060"/>
                </a:solidFill>
                <a:effectLst>
                  <a:outerShdw blurRad="38100" dist="38100" dir="2700000" algn="tl">
                    <a:srgbClr val="000000">
                      <a:alpha val="43137"/>
                    </a:srgbClr>
                  </a:outerShdw>
                </a:effectLst>
              </a:rPr>
              <a:t>PRJ REMOTE : TESTING COMPONENT</a:t>
            </a:r>
          </a:p>
        </p:txBody>
      </p:sp>
      <p:pic>
        <p:nvPicPr>
          <p:cNvPr id="11" name="Picture 10">
            <a:extLst>
              <a:ext uri="{FF2B5EF4-FFF2-40B4-BE49-F238E27FC236}">
                <a16:creationId xmlns:a16="http://schemas.microsoft.com/office/drawing/2014/main" id="{4113ADEE-CD18-4C3E-949B-93D2F3D337BF}"/>
              </a:ext>
            </a:extLst>
          </p:cNvPr>
          <p:cNvPicPr>
            <a:picLocks noChangeAspect="1"/>
          </p:cNvPicPr>
          <p:nvPr/>
        </p:nvPicPr>
        <p:blipFill>
          <a:blip r:embed="rId6"/>
          <a:stretch>
            <a:fillRect/>
          </a:stretch>
        </p:blipFill>
        <p:spPr>
          <a:xfrm>
            <a:off x="5822539" y="4185042"/>
            <a:ext cx="4962525" cy="552450"/>
          </a:xfrm>
          <a:prstGeom prst="rect">
            <a:avLst/>
          </a:prstGeom>
        </p:spPr>
      </p:pic>
      <p:pic>
        <p:nvPicPr>
          <p:cNvPr id="12" name="Picture 11">
            <a:extLst>
              <a:ext uri="{FF2B5EF4-FFF2-40B4-BE49-F238E27FC236}">
                <a16:creationId xmlns:a16="http://schemas.microsoft.com/office/drawing/2014/main" id="{2508D25E-2CD0-4306-B3CE-3CA4534A3AC1}"/>
              </a:ext>
            </a:extLst>
          </p:cNvPr>
          <p:cNvPicPr>
            <a:picLocks noChangeAspect="1"/>
          </p:cNvPicPr>
          <p:nvPr/>
        </p:nvPicPr>
        <p:blipFill>
          <a:blip r:embed="rId7"/>
          <a:stretch>
            <a:fillRect/>
          </a:stretch>
        </p:blipFill>
        <p:spPr>
          <a:xfrm>
            <a:off x="5822539" y="4807190"/>
            <a:ext cx="5705475" cy="1571625"/>
          </a:xfrm>
          <a:prstGeom prst="rect">
            <a:avLst/>
          </a:prstGeom>
        </p:spPr>
      </p:pic>
    </p:spTree>
    <p:extLst>
      <p:ext uri="{BB962C8B-B14F-4D97-AF65-F5344CB8AC3E}">
        <p14:creationId xmlns:p14="http://schemas.microsoft.com/office/powerpoint/2010/main" val="1950148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EC9DD9A-D08B-4DD7-9901-DC9BD7CB0B92}"/>
              </a:ext>
            </a:extLst>
          </p:cNvPr>
          <p:cNvPicPr>
            <a:picLocks noChangeAspect="1"/>
          </p:cNvPicPr>
          <p:nvPr/>
        </p:nvPicPr>
        <p:blipFill>
          <a:blip r:embed="rId2"/>
          <a:stretch>
            <a:fillRect/>
          </a:stretch>
        </p:blipFill>
        <p:spPr>
          <a:xfrm>
            <a:off x="675759" y="2270554"/>
            <a:ext cx="4895850" cy="3124200"/>
          </a:xfrm>
          <a:prstGeom prst="rect">
            <a:avLst/>
          </a:prstGeom>
        </p:spPr>
      </p:pic>
      <p:pic>
        <p:nvPicPr>
          <p:cNvPr id="4" name="Picture 3">
            <a:extLst>
              <a:ext uri="{FF2B5EF4-FFF2-40B4-BE49-F238E27FC236}">
                <a16:creationId xmlns:a16="http://schemas.microsoft.com/office/drawing/2014/main" id="{A30DD760-94B8-4F1A-9E58-2D895BD411E2}"/>
              </a:ext>
            </a:extLst>
          </p:cNvPr>
          <p:cNvPicPr>
            <a:picLocks noChangeAspect="1"/>
          </p:cNvPicPr>
          <p:nvPr/>
        </p:nvPicPr>
        <p:blipFill>
          <a:blip r:embed="rId3"/>
          <a:stretch>
            <a:fillRect/>
          </a:stretch>
        </p:blipFill>
        <p:spPr>
          <a:xfrm>
            <a:off x="675759" y="1470454"/>
            <a:ext cx="5772150" cy="352425"/>
          </a:xfrm>
          <a:prstGeom prst="rect">
            <a:avLst/>
          </a:prstGeom>
        </p:spPr>
      </p:pic>
      <p:pic>
        <p:nvPicPr>
          <p:cNvPr id="5" name="Picture 4">
            <a:extLst>
              <a:ext uri="{FF2B5EF4-FFF2-40B4-BE49-F238E27FC236}">
                <a16:creationId xmlns:a16="http://schemas.microsoft.com/office/drawing/2014/main" id="{2CF55103-3392-4824-8E32-31447CB71AAA}"/>
              </a:ext>
            </a:extLst>
          </p:cNvPr>
          <p:cNvPicPr>
            <a:picLocks noChangeAspect="1"/>
          </p:cNvPicPr>
          <p:nvPr/>
        </p:nvPicPr>
        <p:blipFill>
          <a:blip r:embed="rId4"/>
          <a:stretch>
            <a:fillRect/>
          </a:stretch>
        </p:blipFill>
        <p:spPr>
          <a:xfrm>
            <a:off x="6748462" y="1470454"/>
            <a:ext cx="4905375" cy="1162050"/>
          </a:xfrm>
          <a:prstGeom prst="rect">
            <a:avLst/>
          </a:prstGeom>
        </p:spPr>
      </p:pic>
      <p:sp>
        <p:nvSpPr>
          <p:cNvPr id="6" name="TextBox 5">
            <a:extLst>
              <a:ext uri="{FF2B5EF4-FFF2-40B4-BE49-F238E27FC236}">
                <a16:creationId xmlns:a16="http://schemas.microsoft.com/office/drawing/2014/main" id="{D5E61624-1210-45E7-BAA0-4824E8BA777A}"/>
              </a:ext>
            </a:extLst>
          </p:cNvPr>
          <p:cNvSpPr txBox="1"/>
          <p:nvPr/>
        </p:nvSpPr>
        <p:spPr>
          <a:xfrm>
            <a:off x="3123684" y="312707"/>
            <a:ext cx="4941053" cy="523220"/>
          </a:xfrm>
          <a:prstGeom prst="rect">
            <a:avLst/>
          </a:prstGeom>
          <a:noFill/>
        </p:spPr>
        <p:txBody>
          <a:bodyPr wrap="square" rtlCol="0">
            <a:spAutoFit/>
          </a:bodyPr>
          <a:lstStyle/>
          <a:p>
            <a:pPr lvl="1"/>
            <a:r>
              <a:rPr lang="en-US" sz="2800" b="1" dirty="0">
                <a:solidFill>
                  <a:srgbClr val="002060"/>
                </a:solidFill>
                <a:effectLst>
                  <a:outerShdw blurRad="38100" dist="38100" dir="2700000" algn="tl">
                    <a:srgbClr val="000000">
                      <a:alpha val="43137"/>
                    </a:srgbClr>
                  </a:outerShdw>
                </a:effectLst>
              </a:rPr>
              <a:t>Uploader : Mailing Results</a:t>
            </a:r>
          </a:p>
        </p:txBody>
      </p:sp>
      <p:pic>
        <p:nvPicPr>
          <p:cNvPr id="9" name="Picture 8">
            <a:extLst>
              <a:ext uri="{FF2B5EF4-FFF2-40B4-BE49-F238E27FC236}">
                <a16:creationId xmlns:a16="http://schemas.microsoft.com/office/drawing/2014/main" id="{27B8CEB2-44F3-4B2B-B20A-248771B482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8925" y="2977964"/>
            <a:ext cx="2705100" cy="1420177"/>
          </a:xfrm>
          <a:prstGeom prst="rect">
            <a:avLst/>
          </a:prstGeom>
        </p:spPr>
      </p:pic>
      <p:sp>
        <p:nvSpPr>
          <p:cNvPr id="11" name="TextBox 10">
            <a:extLst>
              <a:ext uri="{FF2B5EF4-FFF2-40B4-BE49-F238E27FC236}">
                <a16:creationId xmlns:a16="http://schemas.microsoft.com/office/drawing/2014/main" id="{F561B85C-522B-416D-B009-6EACC3D530CC}"/>
              </a:ext>
            </a:extLst>
          </p:cNvPr>
          <p:cNvSpPr txBox="1"/>
          <p:nvPr/>
        </p:nvSpPr>
        <p:spPr>
          <a:xfrm>
            <a:off x="6343134" y="4398141"/>
            <a:ext cx="4941053" cy="954107"/>
          </a:xfrm>
          <a:prstGeom prst="rect">
            <a:avLst/>
          </a:prstGeom>
          <a:noFill/>
        </p:spPr>
        <p:txBody>
          <a:bodyPr wrap="square" rtlCol="0">
            <a:spAutoFit/>
          </a:bodyPr>
          <a:lstStyle/>
          <a:p>
            <a:pPr lvl="1"/>
            <a:r>
              <a:rPr lang="en-US" sz="2800" b="1" dirty="0">
                <a:solidFill>
                  <a:srgbClr val="2F6B68"/>
                </a:solidFill>
                <a:effectLst>
                  <a:outerShdw blurRad="38100" dist="38100" dir="2700000" algn="tl">
                    <a:srgbClr val="000000">
                      <a:alpha val="43137"/>
                    </a:srgbClr>
                  </a:outerShdw>
                </a:effectLst>
              </a:rPr>
              <a:t>Hostname: smtp.gmail.com</a:t>
            </a:r>
          </a:p>
          <a:p>
            <a:pPr lvl="1"/>
            <a:r>
              <a:rPr lang="en-US" sz="2800" b="1" dirty="0">
                <a:solidFill>
                  <a:srgbClr val="2F6B68"/>
                </a:solidFill>
                <a:effectLst>
                  <a:outerShdw blurRad="38100" dist="38100" dir="2700000" algn="tl">
                    <a:srgbClr val="000000">
                      <a:alpha val="43137"/>
                    </a:srgbClr>
                  </a:outerShdw>
                </a:effectLst>
              </a:rPr>
              <a:t>Port: 587</a:t>
            </a:r>
          </a:p>
        </p:txBody>
      </p:sp>
    </p:spTree>
    <p:extLst>
      <p:ext uri="{BB962C8B-B14F-4D97-AF65-F5344CB8AC3E}">
        <p14:creationId xmlns:p14="http://schemas.microsoft.com/office/powerpoint/2010/main" val="3917967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833309-6539-4CF2-9B11-A0AE7993874C}"/>
              </a:ext>
            </a:extLst>
          </p:cNvPr>
          <p:cNvSpPr txBox="1"/>
          <p:nvPr/>
        </p:nvSpPr>
        <p:spPr>
          <a:xfrm>
            <a:off x="3799959" y="284132"/>
            <a:ext cx="4941053" cy="523220"/>
          </a:xfrm>
          <a:prstGeom prst="rect">
            <a:avLst/>
          </a:prstGeom>
          <a:noFill/>
        </p:spPr>
        <p:txBody>
          <a:bodyPr wrap="square" rtlCol="0">
            <a:spAutoFit/>
          </a:bodyPr>
          <a:lstStyle/>
          <a:p>
            <a:pPr lvl="1"/>
            <a:r>
              <a:rPr lang="en-US" sz="2800" b="1" dirty="0">
                <a:solidFill>
                  <a:srgbClr val="002060"/>
                </a:solidFill>
                <a:effectLst>
                  <a:outerShdw blurRad="38100" dist="38100" dir="2700000" algn="tl">
                    <a:srgbClr val="000000">
                      <a:alpha val="43137"/>
                    </a:srgbClr>
                  </a:outerShdw>
                </a:effectLst>
              </a:rPr>
              <a:t>References</a:t>
            </a:r>
          </a:p>
        </p:txBody>
      </p:sp>
      <p:sp>
        <p:nvSpPr>
          <p:cNvPr id="3" name="TextBox 2">
            <a:extLst>
              <a:ext uri="{FF2B5EF4-FFF2-40B4-BE49-F238E27FC236}">
                <a16:creationId xmlns:a16="http://schemas.microsoft.com/office/drawing/2014/main" id="{B1800270-0F64-4AF8-89F4-3FFFE488E247}"/>
              </a:ext>
            </a:extLst>
          </p:cNvPr>
          <p:cNvSpPr txBox="1"/>
          <p:nvPr/>
        </p:nvSpPr>
        <p:spPr>
          <a:xfrm>
            <a:off x="675759" y="1521813"/>
            <a:ext cx="8306316" cy="4154984"/>
          </a:xfrm>
          <a:prstGeom prst="rect">
            <a:avLst/>
          </a:prstGeom>
          <a:noFill/>
        </p:spPr>
        <p:txBody>
          <a:bodyPr wrap="square" rtlCol="0">
            <a:spAutoFit/>
          </a:bodyPr>
          <a:lstStyle/>
          <a:p>
            <a:pPr lvl="1"/>
            <a:r>
              <a:rPr lang="en-US" b="1" dirty="0">
                <a:solidFill>
                  <a:srgbClr val="002060"/>
                </a:solidFill>
              </a:rPr>
              <a:t>Training data</a:t>
            </a:r>
          </a:p>
          <a:p>
            <a:pPr lvl="1"/>
            <a:r>
              <a:rPr lang="en-US" sz="1500" b="1" dirty="0">
                <a:solidFill>
                  <a:srgbClr val="002060"/>
                </a:solidFill>
              </a:rPr>
              <a:t>&lt;sentence, emotion&gt; : </a:t>
            </a:r>
            <a:r>
              <a:rPr lang="en-US" sz="1500" dirty="0">
                <a:solidFill>
                  <a:srgbClr val="002060"/>
                </a:solidFill>
                <a:hlinkClick r:id="rId2"/>
              </a:rPr>
              <a:t>https://www.crowdflower.com/</a:t>
            </a:r>
            <a:endParaRPr lang="en-US" sz="1500" dirty="0">
              <a:solidFill>
                <a:srgbClr val="002060"/>
              </a:solidFill>
            </a:endParaRPr>
          </a:p>
          <a:p>
            <a:pPr lvl="1"/>
            <a:r>
              <a:rPr lang="en-US" sz="1500" b="1" dirty="0">
                <a:solidFill>
                  <a:srgbClr val="002060"/>
                </a:solidFill>
              </a:rPr>
              <a:t>&lt;sentence, interest&gt; </a:t>
            </a:r>
            <a:r>
              <a:rPr lang="en-US" sz="1500" b="1" dirty="0">
                <a:solidFill>
                  <a:srgbClr val="002060"/>
                </a:solidFill>
                <a:effectLst>
                  <a:outerShdw blurRad="38100" dist="38100" dir="2700000" algn="tl">
                    <a:srgbClr val="000000">
                      <a:alpha val="43137"/>
                    </a:srgbClr>
                  </a:outerShdw>
                </a:effectLst>
              </a:rPr>
              <a:t>: </a:t>
            </a:r>
            <a:r>
              <a:rPr lang="en-US" sz="1600" b="1" dirty="0">
                <a:solidFill>
                  <a:srgbClr val="002060"/>
                </a:solidFill>
                <a:effectLst>
                  <a:outerShdw blurRad="38100" dist="38100" dir="2700000" algn="tl">
                    <a:srgbClr val="000000">
                      <a:alpha val="43137"/>
                    </a:srgbClr>
                  </a:outerShdw>
                </a:effectLst>
              </a:rPr>
              <a:t> </a:t>
            </a:r>
            <a:r>
              <a:rPr lang="en-US" sz="1600" dirty="0">
                <a:solidFill>
                  <a:srgbClr val="002060"/>
                </a:solidFill>
                <a:hlinkClick r:id="rId3"/>
              </a:rPr>
              <a:t>www.dmoz.org/</a:t>
            </a:r>
            <a:endParaRPr lang="en-US" sz="1600" dirty="0">
              <a:solidFill>
                <a:srgbClr val="002060"/>
              </a:solidFill>
            </a:endParaRPr>
          </a:p>
          <a:p>
            <a:pPr lvl="1"/>
            <a:endParaRPr lang="en-US" dirty="0">
              <a:solidFill>
                <a:srgbClr val="002060"/>
              </a:solidFill>
            </a:endParaRPr>
          </a:p>
          <a:p>
            <a:pPr lvl="1"/>
            <a:r>
              <a:rPr lang="en-US" b="1" dirty="0">
                <a:solidFill>
                  <a:srgbClr val="002060"/>
                </a:solidFill>
              </a:rPr>
              <a:t>Training model</a:t>
            </a:r>
          </a:p>
          <a:p>
            <a:pPr lvl="1"/>
            <a:r>
              <a:rPr lang="en-US" sz="1600" dirty="0">
                <a:solidFill>
                  <a:srgbClr val="002060"/>
                </a:solidFill>
                <a:hlinkClick r:id="rId4"/>
              </a:rPr>
              <a:t>https://keras.io/</a:t>
            </a:r>
            <a:endParaRPr lang="en-US" sz="1600" dirty="0">
              <a:solidFill>
                <a:srgbClr val="002060"/>
              </a:solidFill>
            </a:endParaRPr>
          </a:p>
          <a:p>
            <a:pPr lvl="1"/>
            <a:endParaRPr lang="en-US" sz="1600" dirty="0">
              <a:solidFill>
                <a:srgbClr val="002060"/>
              </a:solidFill>
            </a:endParaRPr>
          </a:p>
          <a:p>
            <a:pPr lvl="1"/>
            <a:r>
              <a:rPr lang="en-US" b="1" dirty="0">
                <a:solidFill>
                  <a:srgbClr val="002060"/>
                </a:solidFill>
              </a:rPr>
              <a:t>PRJ Remote</a:t>
            </a:r>
          </a:p>
          <a:p>
            <a:pPr lvl="1"/>
            <a:r>
              <a:rPr lang="en-US" sz="1600" dirty="0">
                <a:solidFill>
                  <a:srgbClr val="002060"/>
                </a:solidFill>
              </a:rPr>
              <a:t>https://stackoverflow.com/questions/16798937/creating-a-browse-button-with-tkinter</a:t>
            </a:r>
          </a:p>
          <a:p>
            <a:pPr lvl="1"/>
            <a:endParaRPr lang="en-US" sz="1600" dirty="0">
              <a:solidFill>
                <a:srgbClr val="002060"/>
              </a:solidFill>
            </a:endParaRPr>
          </a:p>
          <a:p>
            <a:pPr lvl="1"/>
            <a:r>
              <a:rPr lang="en-US" b="1" dirty="0">
                <a:solidFill>
                  <a:srgbClr val="002060"/>
                </a:solidFill>
              </a:rPr>
              <a:t>Uploader</a:t>
            </a:r>
          </a:p>
          <a:p>
            <a:pPr lvl="1"/>
            <a:r>
              <a:rPr lang="en-US" sz="1600" dirty="0">
                <a:solidFill>
                  <a:srgbClr val="002060"/>
                </a:solidFill>
                <a:hlinkClick r:id="rId5"/>
              </a:rPr>
              <a:t>http://www.geeksforgeeks.org/send-mail-gmail-account-using-python/</a:t>
            </a:r>
            <a:endParaRPr lang="en-US" sz="1600" dirty="0">
              <a:solidFill>
                <a:srgbClr val="002060"/>
              </a:solidFill>
            </a:endParaRPr>
          </a:p>
          <a:p>
            <a:pPr lvl="1"/>
            <a:endParaRPr lang="en-US" sz="1600" dirty="0">
              <a:solidFill>
                <a:srgbClr val="002060"/>
              </a:solidFill>
            </a:endParaRPr>
          </a:p>
          <a:p>
            <a:pPr lvl="1"/>
            <a:endParaRPr lang="en-US" sz="1600" dirty="0">
              <a:solidFill>
                <a:srgbClr val="002060"/>
              </a:solidFill>
            </a:endParaRPr>
          </a:p>
          <a:p>
            <a:pPr lvl="1"/>
            <a:endParaRPr lang="en-US" sz="1600" dirty="0">
              <a:solidFill>
                <a:srgbClr val="002060"/>
              </a:solidFill>
            </a:endParaRPr>
          </a:p>
          <a:p>
            <a:pPr lvl="1"/>
            <a:endParaRPr lang="en-US" sz="15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0421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2648</TotalTime>
  <Words>310</Words>
  <Application>Microsoft Office PowerPoint</Application>
  <PresentationFormat>Widescreen</PresentationFormat>
  <Paragraphs>73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Comic Sans MS</vt:lpstr>
      <vt:lpstr>Wingdings</vt:lpstr>
      <vt:lpstr>Office Theme</vt:lpstr>
      <vt:lpstr>Detecting personality based on interactions with Alexa</vt:lpstr>
      <vt:lpstr>Detecting personality based on interaction with Alexa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Krithika Ganesh</dc:creator>
  <cp:lastModifiedBy>Krithika Ganesh</cp:lastModifiedBy>
  <cp:revision>27</cp:revision>
  <dcterms:created xsi:type="dcterms:W3CDTF">2017-10-29T02:27:42Z</dcterms:created>
  <dcterms:modified xsi:type="dcterms:W3CDTF">2017-11-21T01:46:37Z</dcterms:modified>
</cp:coreProperties>
</file>