
<file path=[Content_Types].xml><?xml version="1.0" encoding="utf-8"?>
<Types xmlns="http://schemas.openxmlformats.org/package/2006/content-types">
  <Default Extension="png" ContentType="image/png"/>
  <Default Extension="jpg&amp;ehk=97BH6ZlCvrU8Ym2kLJEzKA&amp;r=0&amp;pid=OfficeInsert" ContentType="image/j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40" r:id="rId4"/>
    <p:sldMasterId id="2147483752" r:id="rId5"/>
  </p:sldMasterIdLst>
  <p:notesMasterIdLst>
    <p:notesMasterId r:id="rId32"/>
  </p:notesMasterIdLst>
  <p:sldIdLst>
    <p:sldId id="338" r:id="rId6"/>
    <p:sldId id="355" r:id="rId7"/>
    <p:sldId id="346" r:id="rId8"/>
    <p:sldId id="347" r:id="rId9"/>
    <p:sldId id="336" r:id="rId10"/>
    <p:sldId id="337" r:id="rId11"/>
    <p:sldId id="341" r:id="rId12"/>
    <p:sldId id="335" r:id="rId13"/>
    <p:sldId id="334" r:id="rId14"/>
    <p:sldId id="354" r:id="rId15"/>
    <p:sldId id="348" r:id="rId16"/>
    <p:sldId id="353" r:id="rId17"/>
    <p:sldId id="349" r:id="rId18"/>
    <p:sldId id="356" r:id="rId19"/>
    <p:sldId id="361" r:id="rId20"/>
    <p:sldId id="345" r:id="rId21"/>
    <p:sldId id="360" r:id="rId22"/>
    <p:sldId id="362" r:id="rId23"/>
    <p:sldId id="363" r:id="rId24"/>
    <p:sldId id="364" r:id="rId25"/>
    <p:sldId id="365" r:id="rId26"/>
    <p:sldId id="366" r:id="rId27"/>
    <p:sldId id="367" r:id="rId28"/>
    <p:sldId id="357" r:id="rId29"/>
    <p:sldId id="369" r:id="rId30"/>
    <p:sldId id="351"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374" autoAdjust="0"/>
    <p:restoredTop sz="77436" autoAdjust="0"/>
  </p:normalViewPr>
  <p:slideViewPr>
    <p:cSldViewPr snapToGrid="0">
      <p:cViewPr varScale="1">
        <p:scale>
          <a:sx n="53" d="100"/>
          <a:sy n="53" d="100"/>
        </p:scale>
        <p:origin x="1508" y="44"/>
      </p:cViewPr>
      <p:guideLst/>
    </p:cSldViewPr>
  </p:slideViewPr>
  <p:notesTextViewPr>
    <p:cViewPr>
      <p:scale>
        <a:sx n="100" d="100"/>
        <a:sy n="100" d="100"/>
      </p:scale>
      <p:origin x="0" y="0"/>
    </p:cViewPr>
  </p:notesTextViewPr>
  <p:sorterViewPr>
    <p:cViewPr>
      <p:scale>
        <a:sx n="75" d="100"/>
        <a:sy n="75" d="100"/>
      </p:scale>
      <p:origin x="0" y="-225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23E8F7-966D-473C-94E9-6A47B126E2AE}" type="datetimeFigureOut">
              <a:rPr lang="en-US" smtClean="0"/>
              <a:t>12/7/2017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9F624E-3B0E-4782-BEBB-18F348EFDA28}" type="slidenum">
              <a:rPr lang="en-US" smtClean="0"/>
              <a:t>‹#›</a:t>
            </a:fld>
            <a:endParaRPr lang="en-US"/>
          </a:p>
        </p:txBody>
      </p:sp>
    </p:spTree>
    <p:extLst>
      <p:ext uri="{BB962C8B-B14F-4D97-AF65-F5344CB8AC3E}">
        <p14:creationId xmlns:p14="http://schemas.microsoft.com/office/powerpoint/2010/main" val="2011649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estus.dev.cognitive.microsoft.com/docs/services/563879b61984550e40cbbe8d/operations/563879b61984550f30395239"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westus.dev.cognitive.microsoft.com/docs/services/563879b61984550e40cbbe8d/operations/563879b61984550f30395237" TargetMode="External"/><Relationship Id="rId4" Type="http://schemas.openxmlformats.org/officeDocument/2006/relationships/hyperlink" Target="https://westus.dev.cognitive.microsoft.com/docs/services/563879b61984550e40cbbe8d/operations/563879b61984550f3039523a"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estus.dev.cognitive.microsoft.com/docs/services/563879b61984550e40cbbe8d/operations/563879b61984550f30395239" TargetMode="External"/><Relationship Id="rId2" Type="http://schemas.openxmlformats.org/officeDocument/2006/relationships/slide" Target="../slides/slide9.xml"/><Relationship Id="rId1" Type="http://schemas.openxmlformats.org/officeDocument/2006/relationships/notesMaster" Target="../notesMasters/notesMaster1.xml"/><Relationship Id="rId5" Type="http://schemas.openxmlformats.org/officeDocument/2006/relationships/hyperlink" Target="https://westus.dev.cognitive.microsoft.com/docs/services/563879b61984550e40cbbe8d/operations/563879b61984550f30395237" TargetMode="External"/><Relationship Id="rId4" Type="http://schemas.openxmlformats.org/officeDocument/2006/relationships/hyperlink" Target="https://westus.dev.cognitive.microsoft.com/docs/services/563879b61984550e40cbbe8d/operations/563879b61984550f3039523a"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Password: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Microsoft YaHei Light"/>
                <a:ea typeface="맑은 고딕"/>
                <a:cs typeface="+mn-cs"/>
              </a:rPr>
              <a:t> H</a:t>
            </a:r>
            <a:r>
              <a:rPr lang="en-US" dirty="0" err="1">
                <a:solidFill>
                  <a:srgbClr val="262626"/>
                </a:solidFill>
                <a:latin typeface="Microsoft YaHei Light"/>
                <a:ea typeface="맑은 고딕"/>
              </a:rPr>
              <a:t>ard</a:t>
            </a:r>
            <a:r>
              <a:rPr lang="en-US" dirty="0">
                <a:solidFill>
                  <a:srgbClr val="262626"/>
                </a:solidFill>
                <a:latin typeface="Microsoft YaHei Light"/>
                <a:ea typeface="맑은 고딕"/>
              </a:rPr>
              <a:t> to remember</a:t>
            </a:r>
            <a:endParaRPr kumimoji="0" lang="en-US" sz="1200" b="0" i="0" u="none" strike="noStrike" kern="1200" cap="none" spc="0" normalizeH="0" baseline="0" noProof="0" dirty="0">
              <a:ln>
                <a:noFill/>
              </a:ln>
              <a:solidFill>
                <a:srgbClr val="262626"/>
              </a:solidFill>
              <a:effectLst/>
              <a:uLnTx/>
              <a:uFillTx/>
              <a:latin typeface="Microsoft YaHei Light"/>
              <a:ea typeface="맑은 고딕"/>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Microsoft YaHei Light"/>
                <a:ea typeface="맑은 고딕"/>
                <a:cs typeface="+mn-cs"/>
              </a:rPr>
              <a:t>    Easy to crack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Microsoft YaHei Light"/>
                <a:ea typeface="맑은 고딕"/>
                <a:cs typeface="+mn-cs"/>
              </a:rPr>
              <a:t>    B</a:t>
            </a:r>
            <a:r>
              <a:rPr kumimoji="0" lang="en-US" sz="1200" b="0" i="0" u="none" strike="noStrike" kern="1200" cap="none" spc="0" normalizeH="0" noProof="0" dirty="0">
                <a:ln>
                  <a:noFill/>
                </a:ln>
                <a:solidFill>
                  <a:srgbClr val="262626"/>
                </a:solidFill>
                <a:effectLst/>
                <a:uLnTx/>
                <a:uFillTx/>
                <a:latin typeface="Microsoft YaHei Light"/>
                <a:ea typeface="맑은 고딕"/>
                <a:cs typeface="+mn-cs"/>
              </a:rPr>
              <a:t>reaches occur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noProof="0" dirty="0">
              <a:ln>
                <a:noFill/>
              </a:ln>
              <a:solidFill>
                <a:srgbClr val="262626"/>
              </a:solidFill>
              <a:effectLst/>
              <a:uLnTx/>
              <a:uFillTx/>
              <a:latin typeface="Microsoft YaHei Light"/>
              <a:ea typeface="맑은 고딕"/>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noProof="0" dirty="0">
                <a:ln>
                  <a:noFill/>
                </a:ln>
                <a:solidFill>
                  <a:srgbClr val="262626"/>
                </a:solidFill>
                <a:effectLst/>
                <a:uLnTx/>
                <a:uFillTx/>
                <a:latin typeface="Microsoft YaHei Light"/>
                <a:ea typeface="맑은 고딕"/>
                <a:cs typeface="+mn-cs"/>
              </a:rPr>
              <a:t>Why Biometric?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Microsoft YaHei Light"/>
                <a:ea typeface="맑은 고딕"/>
                <a:cs typeface="+mn-cs"/>
              </a:rPr>
              <a:t>    identity theft is not possible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Microsoft YaHei Light"/>
                <a:ea typeface="맑은 고딕"/>
                <a:cs typeface="+mn-cs"/>
              </a:rPr>
              <a:t>    </a:t>
            </a:r>
            <a:r>
              <a:rPr kumimoji="0" lang="en-US" sz="1200" b="0" i="0" u="none" strike="noStrike" kern="1200" cap="none" spc="0" normalizeH="0" baseline="0" noProof="0" dirty="0" err="1">
                <a:ln>
                  <a:noFill/>
                </a:ln>
                <a:solidFill>
                  <a:srgbClr val="262626"/>
                </a:solidFill>
                <a:effectLst/>
                <a:uLnTx/>
                <a:uFillTx/>
                <a:latin typeface="Microsoft YaHei Light"/>
                <a:ea typeface="맑은 고딕"/>
                <a:cs typeface="+mn-cs"/>
              </a:rPr>
              <a:t>pwd</a:t>
            </a:r>
            <a:r>
              <a:rPr kumimoji="0" lang="en-US" sz="1200" b="0" i="0" u="none" strike="noStrike" kern="1200" cap="none" spc="0" normalizeH="0" baseline="0" noProof="0" dirty="0">
                <a:ln>
                  <a:noFill/>
                </a:ln>
                <a:solidFill>
                  <a:srgbClr val="262626"/>
                </a:solidFill>
                <a:effectLst/>
                <a:uLnTx/>
                <a:uFillTx/>
                <a:latin typeface="Microsoft YaHei Light"/>
                <a:ea typeface="맑은 고딕"/>
                <a:cs typeface="+mn-cs"/>
              </a:rPr>
              <a:t> remembrance problem doesn’t exist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Microsoft YaHei Light"/>
                <a:ea typeface="맑은 고딕"/>
                <a:cs typeface="+mn-cs"/>
              </a:rPr>
              <a:t>    can’t be predicted or hacked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62626"/>
                </a:solidFill>
                <a:effectLst/>
                <a:uLnTx/>
                <a:uFillTx/>
                <a:latin typeface="Microsoft YaHei Light"/>
                <a:ea typeface="맑은 고딕"/>
                <a:cs typeface="+mn-cs"/>
              </a:rPr>
              <a:t>    can’t be shared</a:t>
            </a:r>
            <a:endParaRPr kumimoji="0" lang="en-US" sz="1200" b="0" i="0" u="none" strike="noStrike" kern="1200" cap="none" spc="0" normalizeH="0" noProof="0" dirty="0">
              <a:ln>
                <a:noFill/>
              </a:ln>
              <a:solidFill>
                <a:srgbClr val="262626"/>
              </a:solidFill>
              <a:effectLst/>
              <a:uLnTx/>
              <a:uFillTx/>
              <a:latin typeface="Microsoft YaHei Light"/>
              <a:ea typeface="맑은 고딕"/>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Fingerprint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262626"/>
                </a:solidFill>
                <a:latin typeface="Microsoft YaHei Light"/>
                <a:ea typeface="맑은 고딕"/>
              </a:rPr>
              <a:t>      n</a:t>
            </a:r>
            <a:r>
              <a:rPr lang="en-US" dirty="0">
                <a:solidFill>
                  <a:srgbClr val="262626"/>
                </a:solidFill>
                <a:latin typeface="Microsoft YaHei Light"/>
                <a:ea typeface="맑은 고딕"/>
              </a:rPr>
              <a:t>eed two-factor authentication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62626"/>
                </a:solidFill>
                <a:latin typeface="Microsoft YaHei Light"/>
                <a:ea typeface="맑은 고딕"/>
              </a:rPr>
              <a:t>      dirt, dryness, injury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noProof="0" dirty="0">
              <a:ln>
                <a:noFill/>
              </a:ln>
              <a:solidFill>
                <a:srgbClr val="262626"/>
              </a:solidFill>
              <a:effectLst/>
              <a:uLnTx/>
              <a:uFillTx/>
              <a:latin typeface="Microsoft YaHei Light"/>
              <a:ea typeface="맑은 고딕"/>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Iris scanning</a:t>
            </a:r>
            <a:r>
              <a:rPr lang="en-US" baseline="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requires an Infrared (IR) camera which isn’t on many phones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poor lighting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262626"/>
              </a:solidFill>
              <a:latin typeface="Microsoft YaHei Light"/>
              <a:ea typeface="맑은 고딕"/>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262626"/>
                </a:solidFill>
                <a:latin typeface="Microsoft YaHei Light"/>
                <a:ea typeface="맑은 고딕"/>
              </a:rPr>
              <a:t>Voice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262626"/>
                </a:solidFill>
                <a:latin typeface="Microsoft YaHei Light"/>
                <a:ea typeface="맑은 고딕"/>
              </a:rPr>
              <a:t>      noise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Face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hair, classes, age     </a:t>
            </a:r>
            <a:endParaRPr lang="en-US" dirty="0"/>
          </a:p>
          <a:p>
            <a:endParaRPr lang="en-US" dirty="0"/>
          </a:p>
        </p:txBody>
      </p:sp>
      <p:sp>
        <p:nvSpPr>
          <p:cNvPr id="4" name="Slide Number Placeholder 3"/>
          <p:cNvSpPr>
            <a:spLocks noGrp="1"/>
          </p:cNvSpPr>
          <p:nvPr>
            <p:ph type="sldNum" sz="quarter" idx="10"/>
          </p:nvPr>
        </p:nvSpPr>
        <p:spPr/>
        <p:txBody>
          <a:bodyPr/>
          <a:lstStyle/>
          <a:p>
            <a:fld id="{F29F624E-3B0E-4782-BEBB-18F348EFDA28}" type="slidenum">
              <a:rPr lang="en-US" smtClean="0"/>
              <a:t>3</a:t>
            </a:fld>
            <a:endParaRPr lang="en-US"/>
          </a:p>
        </p:txBody>
      </p:sp>
    </p:spTree>
    <p:extLst>
      <p:ext uri="{BB962C8B-B14F-4D97-AF65-F5344CB8AC3E}">
        <p14:creationId xmlns:p14="http://schemas.microsoft.com/office/powerpoint/2010/main" val="40213371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This is the facial login fail result page and the code (background)</a:t>
            </a:r>
          </a:p>
        </p:txBody>
      </p:sp>
      <p:sp>
        <p:nvSpPr>
          <p:cNvPr id="4" name="Slide Number Placeholder 3"/>
          <p:cNvSpPr>
            <a:spLocks noGrp="1"/>
          </p:cNvSpPr>
          <p:nvPr>
            <p:ph type="sldNum" sz="quarter" idx="10"/>
          </p:nvPr>
        </p:nvSpPr>
        <p:spPr/>
        <p:txBody>
          <a:bodyPr/>
          <a:lstStyle/>
          <a:p>
            <a:fld id="{F29F624E-3B0E-4782-BEBB-18F348EFDA28}" type="slidenum">
              <a:rPr lang="en-US" smtClean="0"/>
              <a:t>12</a:t>
            </a:fld>
            <a:endParaRPr lang="en-US"/>
          </a:p>
        </p:txBody>
      </p:sp>
    </p:spTree>
    <p:extLst>
      <p:ext uri="{BB962C8B-B14F-4D97-AF65-F5344CB8AC3E}">
        <p14:creationId xmlns:p14="http://schemas.microsoft.com/office/powerpoint/2010/main" val="42461206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9F624E-3B0E-4782-BEBB-18F348EFDA28}" type="slidenum">
              <a:rPr lang="en-US" smtClean="0"/>
              <a:t>13</a:t>
            </a:fld>
            <a:endParaRPr lang="en-US"/>
          </a:p>
        </p:txBody>
      </p:sp>
    </p:spTree>
    <p:extLst>
      <p:ext uri="{BB962C8B-B14F-4D97-AF65-F5344CB8AC3E}">
        <p14:creationId xmlns:p14="http://schemas.microsoft.com/office/powerpoint/2010/main" val="3946105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9F624E-3B0E-4782-BEBB-18F348EFDA28}" type="slidenum">
              <a:rPr lang="en-US" smtClean="0"/>
              <a:t>15</a:t>
            </a:fld>
            <a:endParaRPr lang="en-US"/>
          </a:p>
        </p:txBody>
      </p:sp>
    </p:spTree>
    <p:extLst>
      <p:ext uri="{BB962C8B-B14F-4D97-AF65-F5344CB8AC3E}">
        <p14:creationId xmlns:p14="http://schemas.microsoft.com/office/powerpoint/2010/main" val="194702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They return</a:t>
            </a:r>
            <a:r>
              <a:rPr lang="en-US" baseline="0" dirty="0" smtClean="0"/>
              <a:t> the scores of emotions and it expressed by exponent scientific notation.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example, </a:t>
            </a:r>
            <a:r>
              <a:rPr lang="en-US" sz="1200" b="1" i="0" kern="1200" dirty="0" smtClean="0">
                <a:solidFill>
                  <a:schemeClr val="tx1"/>
                </a:solidFill>
                <a:effectLst/>
                <a:latin typeface="+mn-lt"/>
                <a:ea typeface="+mn-ea"/>
                <a:cs typeface="+mn-cs"/>
              </a:rPr>
              <a:t>1.23E-11</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is</a:t>
            </a:r>
            <a:r>
              <a:rPr lang="en-US" sz="1200" b="1" i="0" kern="1200" dirty="0" smtClean="0">
                <a:solidFill>
                  <a:schemeClr val="tx1"/>
                </a:solidFill>
                <a:effectLst/>
                <a:latin typeface="+mn-lt"/>
                <a:ea typeface="+mn-ea"/>
                <a:cs typeface="+mn-cs"/>
              </a:rPr>
              <a:t> 1.23 x 10</a:t>
            </a:r>
            <a:r>
              <a:rPr lang="en-US" sz="1200" b="1" i="0" kern="1200" baseline="30000" dirty="0" smtClean="0">
                <a:solidFill>
                  <a:schemeClr val="tx1"/>
                </a:solidFill>
                <a:effectLst/>
                <a:latin typeface="+mn-lt"/>
                <a:ea typeface="+mn-ea"/>
                <a:cs typeface="+mn-cs"/>
              </a:rPr>
              <a:t>-11</a:t>
            </a:r>
            <a:r>
              <a:rPr lang="en-US" sz="1200" b="0" i="0" kern="1200" dirty="0" smtClean="0">
                <a:solidFill>
                  <a:schemeClr val="tx1"/>
                </a:solidFill>
                <a:effectLst/>
                <a:latin typeface="+mn-lt"/>
                <a:ea typeface="+mn-ea"/>
                <a:cs typeface="+mn-cs"/>
              </a:rPr>
              <a:t>, which very small</a:t>
            </a:r>
            <a:r>
              <a:rPr lang="en-US" sz="1200" b="0" i="0" kern="1200" baseline="0" dirty="0" smtClean="0">
                <a:solidFill>
                  <a:schemeClr val="tx1"/>
                </a:solidFill>
                <a:effectLst/>
                <a:latin typeface="+mn-lt"/>
                <a:ea typeface="+mn-ea"/>
                <a:cs typeface="+mn-cs"/>
              </a:rPr>
              <a:t> number.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For this example photo, first detected person has </a:t>
            </a:r>
            <a:r>
              <a:rPr lang="en-US" sz="1200" b="1" i="0" kern="1200" baseline="0" dirty="0" smtClean="0">
                <a:solidFill>
                  <a:schemeClr val="tx1"/>
                </a:solidFill>
                <a:effectLst/>
                <a:latin typeface="+mn-lt"/>
                <a:ea typeface="+mn-ea"/>
                <a:cs typeface="+mn-cs"/>
              </a:rPr>
              <a:t>happiness</a:t>
            </a:r>
            <a:r>
              <a:rPr lang="en-US" sz="1200" b="0" i="0" kern="1200" baseline="0" dirty="0" smtClean="0">
                <a:solidFill>
                  <a:schemeClr val="tx1"/>
                </a:solidFill>
                <a:effectLst/>
                <a:latin typeface="+mn-lt"/>
                <a:ea typeface="+mn-ea"/>
                <a:cs typeface="+mn-cs"/>
              </a:rPr>
              <a:t> emotion at most.</a:t>
            </a:r>
            <a:r>
              <a:rPr lang="en-US" sz="1200" b="0" i="0" kern="1200" dirty="0" smtClean="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29F624E-3B0E-4782-BEBB-18F348EFDA28}" type="slidenum">
              <a:rPr lang="en-US" smtClean="0"/>
              <a:t>16</a:t>
            </a:fld>
            <a:endParaRPr lang="en-US"/>
          </a:p>
        </p:txBody>
      </p:sp>
    </p:spTree>
    <p:extLst>
      <p:ext uri="{BB962C8B-B14F-4D97-AF65-F5344CB8AC3E}">
        <p14:creationId xmlns:p14="http://schemas.microsoft.com/office/powerpoint/2010/main" val="3431038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 Using Microsoft Cognitive Services APIs, </a:t>
            </a:r>
          </a:p>
          <a:p>
            <a:r>
              <a:rPr lang="en-US" sz="1200" b="0" i="0" kern="1200" dirty="0" err="1" smtClean="0">
                <a:solidFill>
                  <a:schemeClr val="tx1"/>
                </a:solidFill>
                <a:effectLst/>
                <a:latin typeface="+mn-lt"/>
                <a:ea typeface="+mn-ea"/>
                <a:cs typeface="+mn-cs"/>
              </a:rPr>
              <a:t>Pivothead</a:t>
            </a:r>
            <a:r>
              <a:rPr lang="en-US" sz="1200" b="0" i="0" kern="1200" dirty="0" smtClean="0">
                <a:solidFill>
                  <a:schemeClr val="tx1"/>
                </a:solidFill>
                <a:effectLst/>
                <a:latin typeface="+mn-lt"/>
                <a:ea typeface="+mn-ea"/>
                <a:cs typeface="+mn-cs"/>
              </a:rPr>
              <a:t> is working on a project for people with </a:t>
            </a:r>
            <a:r>
              <a:rPr lang="en-US" sz="1200" b="1" i="0" kern="1200" dirty="0" smtClean="0">
                <a:solidFill>
                  <a:schemeClr val="tx1"/>
                </a:solidFill>
                <a:effectLst/>
                <a:latin typeface="+mn-lt"/>
                <a:ea typeface="+mn-ea"/>
                <a:cs typeface="+mn-cs"/>
              </a:rPr>
              <a:t>impaired vision</a:t>
            </a:r>
            <a:r>
              <a:rPr lang="en-US" sz="1200" b="0" i="0" kern="1200" dirty="0" smtClean="0">
                <a:solidFill>
                  <a:schemeClr val="tx1"/>
                </a:solidFill>
                <a:effectLst/>
                <a:latin typeface="+mn-lt"/>
                <a:ea typeface="+mn-ea"/>
                <a:cs typeface="+mn-cs"/>
              </a:rPr>
              <a:t>, </a:t>
            </a:r>
          </a:p>
          <a:p>
            <a:r>
              <a:rPr lang="en-US" sz="1200" b="0" i="0" kern="1200" dirty="0" smtClean="0">
                <a:solidFill>
                  <a:schemeClr val="tx1"/>
                </a:solidFill>
                <a:effectLst/>
                <a:latin typeface="+mn-lt"/>
                <a:ea typeface="+mn-ea"/>
                <a:cs typeface="+mn-cs"/>
              </a:rPr>
              <a:t>which incorporates software that translates images and text to speech, and provides detailed descriptions that help them see the world in front of them.</a:t>
            </a:r>
            <a:endParaRPr lang="en-US" b="0" dirty="0"/>
          </a:p>
        </p:txBody>
      </p:sp>
      <p:sp>
        <p:nvSpPr>
          <p:cNvPr id="4" name="Slide Number Placeholder 3"/>
          <p:cNvSpPr>
            <a:spLocks noGrp="1"/>
          </p:cNvSpPr>
          <p:nvPr>
            <p:ph type="sldNum" sz="quarter" idx="10"/>
          </p:nvPr>
        </p:nvSpPr>
        <p:spPr/>
        <p:txBody>
          <a:bodyPr/>
          <a:lstStyle/>
          <a:p>
            <a:fld id="{F29F624E-3B0E-4782-BEBB-18F348EFDA28}" type="slidenum">
              <a:rPr lang="en-US" smtClean="0"/>
              <a:t>17</a:t>
            </a:fld>
            <a:endParaRPr lang="en-US"/>
          </a:p>
        </p:txBody>
      </p:sp>
    </p:spTree>
    <p:extLst>
      <p:ext uri="{BB962C8B-B14F-4D97-AF65-F5344CB8AC3E}">
        <p14:creationId xmlns:p14="http://schemas.microsoft.com/office/powerpoint/2010/main" val="544432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Detect </a:t>
            </a:r>
            <a:r>
              <a:rPr lang="en-US" b="1" dirty="0" smtClean="0"/>
              <a:t> </a:t>
            </a:r>
            <a:r>
              <a:rPr lang="en-US" b="1" dirty="0"/>
              <a:t>Emotion</a:t>
            </a:r>
          </a:p>
          <a:p>
            <a:pPr lvl="1"/>
            <a:r>
              <a:rPr lang="en-US" b="1" dirty="0">
                <a:solidFill>
                  <a:srgbClr val="0070C0"/>
                </a:solidFill>
              </a:rPr>
              <a:t>Detect</a:t>
            </a:r>
            <a:r>
              <a:rPr lang="en-US" dirty="0">
                <a:solidFill>
                  <a:srgbClr val="0070C0"/>
                </a:solidFill>
              </a:rPr>
              <a:t> </a:t>
            </a:r>
            <a:r>
              <a:rPr lang="en-US" b="1" dirty="0">
                <a:solidFill>
                  <a:srgbClr val="0070C0"/>
                </a:solidFill>
              </a:rPr>
              <a:t>face</a:t>
            </a:r>
            <a:r>
              <a:rPr lang="en-US" dirty="0">
                <a:solidFill>
                  <a:srgbClr val="0070C0"/>
                </a:solidFill>
              </a:rPr>
              <a:t> </a:t>
            </a:r>
            <a:r>
              <a:rPr lang="en-US" dirty="0"/>
              <a:t>from the image, then </a:t>
            </a:r>
            <a:r>
              <a:rPr lang="en-US" b="1" dirty="0">
                <a:solidFill>
                  <a:srgbClr val="0070C0"/>
                </a:solidFill>
              </a:rPr>
              <a:t>guess emotion</a:t>
            </a:r>
            <a:r>
              <a:rPr lang="en-US" b="1" dirty="0">
                <a:solidFill>
                  <a:srgbClr val="FF0000"/>
                </a:solidFill>
              </a:rPr>
              <a:t> </a:t>
            </a:r>
            <a:r>
              <a:rPr lang="en-US" dirty="0"/>
              <a:t>and </a:t>
            </a:r>
            <a:r>
              <a:rPr lang="en-US" b="1" dirty="0">
                <a:solidFill>
                  <a:srgbClr val="0070C0"/>
                </a:solidFill>
              </a:rPr>
              <a:t>other</a:t>
            </a:r>
            <a:r>
              <a:rPr lang="en-US" dirty="0"/>
              <a:t> info</a:t>
            </a:r>
          </a:p>
          <a:p>
            <a:pPr lvl="1"/>
            <a:endParaRPr lang="en-US" dirty="0"/>
          </a:p>
          <a:p>
            <a:pPr marL="800100" lvl="1" indent="-342900">
              <a:buClr>
                <a:srgbClr val="00B050"/>
              </a:buClr>
              <a:buFont typeface="+mj-lt"/>
              <a:buAutoNum type="arabicPeriod"/>
            </a:pPr>
            <a:r>
              <a:rPr lang="en-US" dirty="0"/>
              <a:t>Face API would </a:t>
            </a:r>
            <a:r>
              <a:rPr lang="en-US" b="1" dirty="0"/>
              <a:t>detect face</a:t>
            </a:r>
            <a:r>
              <a:rPr lang="en-US" dirty="0"/>
              <a:t> from the image</a:t>
            </a:r>
            <a:endParaRPr lang="en-US" b="1" dirty="0"/>
          </a:p>
          <a:p>
            <a:pPr marL="800100" lvl="1" indent="-342900">
              <a:buClr>
                <a:srgbClr val="00B050"/>
              </a:buClr>
              <a:buFont typeface="+mj-lt"/>
              <a:buAutoNum type="arabicPeriod"/>
            </a:pPr>
            <a:r>
              <a:rPr lang="en-US" dirty="0" smtClean="0"/>
              <a:t>Emotion </a:t>
            </a:r>
            <a:r>
              <a:rPr lang="en-US" dirty="0"/>
              <a:t>API would </a:t>
            </a:r>
            <a:r>
              <a:rPr lang="en-US" b="1" dirty="0"/>
              <a:t>get emotion </a:t>
            </a:r>
            <a:r>
              <a:rPr lang="en-US" dirty="0"/>
              <a:t>information</a:t>
            </a:r>
            <a:r>
              <a:rPr lang="en-US" b="1" i="1" dirty="0"/>
              <a:t> </a:t>
            </a:r>
            <a:endParaRPr lang="en-US" sz="1200" i="1" u="sng" dirty="0"/>
          </a:p>
          <a:p>
            <a:pPr marL="857250" lvl="2" indent="0">
              <a:buClr>
                <a:srgbClr val="00B050"/>
              </a:buClr>
              <a:buNone/>
            </a:pPr>
            <a:r>
              <a:rPr lang="en-US" dirty="0"/>
              <a:t>score Anger, Contempt, Disgust, Fear, Happiness, Neutral, Sadness, Surprise</a:t>
            </a:r>
          </a:p>
          <a:p>
            <a:pPr marL="457200" lvl="1" indent="0">
              <a:buClr>
                <a:srgbClr val="00B050"/>
              </a:buClr>
              <a:buNone/>
            </a:pPr>
            <a:endParaRPr lang="en-US" dirty="0" smtClean="0"/>
          </a:p>
          <a:p>
            <a:pPr marL="457200" lvl="1" indent="0">
              <a:buClr>
                <a:srgbClr val="00B050"/>
              </a:buClr>
              <a:buNone/>
            </a:pPr>
            <a:r>
              <a:rPr lang="en-US" sz="1200" b="1" i="1" dirty="0" smtClean="0">
                <a:solidFill>
                  <a:srgbClr val="262626"/>
                </a:solidFill>
              </a:rPr>
              <a:t>anger, contempt, disgust, fear, happiness, neutral, sadness, and surprise</a:t>
            </a:r>
            <a:endParaRPr lang="en-US" dirty="0"/>
          </a:p>
        </p:txBody>
      </p:sp>
      <p:sp>
        <p:nvSpPr>
          <p:cNvPr id="4" name="Slide Number Placeholder 3"/>
          <p:cNvSpPr>
            <a:spLocks noGrp="1"/>
          </p:cNvSpPr>
          <p:nvPr>
            <p:ph type="sldNum" sz="quarter" idx="10"/>
          </p:nvPr>
        </p:nvSpPr>
        <p:spPr/>
        <p:txBody>
          <a:bodyPr/>
          <a:lstStyle/>
          <a:p>
            <a:fld id="{F29F624E-3B0E-4782-BEBB-18F348EFDA28}" type="slidenum">
              <a:rPr lang="en-US" smtClean="0"/>
              <a:t>18</a:t>
            </a:fld>
            <a:endParaRPr lang="en-US"/>
          </a:p>
        </p:txBody>
      </p:sp>
    </p:spTree>
    <p:extLst>
      <p:ext uri="{BB962C8B-B14F-4D97-AF65-F5344CB8AC3E}">
        <p14:creationId xmlns:p14="http://schemas.microsoft.com/office/powerpoint/2010/main" val="24861342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F29F624E-3B0E-4782-BEBB-18F348EFDA28}" type="slidenum">
              <a:rPr lang="en-US" smtClean="0"/>
              <a:t>19</a:t>
            </a:fld>
            <a:endParaRPr lang="en-US"/>
          </a:p>
        </p:txBody>
      </p:sp>
    </p:spTree>
    <p:extLst>
      <p:ext uri="{BB962C8B-B14F-4D97-AF65-F5344CB8AC3E}">
        <p14:creationId xmlns:p14="http://schemas.microsoft.com/office/powerpoint/2010/main" val="13161640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is the example of detect emotion from an image and wrote the highest score value which is happiness</a:t>
            </a:r>
          </a:p>
          <a:p>
            <a:endParaRPr lang="en-US" dirty="0"/>
          </a:p>
        </p:txBody>
      </p:sp>
      <p:sp>
        <p:nvSpPr>
          <p:cNvPr id="4" name="Slide Number Placeholder 3"/>
          <p:cNvSpPr>
            <a:spLocks noGrp="1"/>
          </p:cNvSpPr>
          <p:nvPr>
            <p:ph type="sldNum" sz="quarter" idx="10"/>
          </p:nvPr>
        </p:nvSpPr>
        <p:spPr/>
        <p:txBody>
          <a:bodyPr/>
          <a:lstStyle/>
          <a:p>
            <a:fld id="{F29F624E-3B0E-4782-BEBB-18F348EFDA28}" type="slidenum">
              <a:rPr lang="en-US" smtClean="0"/>
              <a:t>20</a:t>
            </a:fld>
            <a:endParaRPr lang="en-US"/>
          </a:p>
        </p:txBody>
      </p:sp>
    </p:spTree>
    <p:extLst>
      <p:ext uri="{BB962C8B-B14F-4D97-AF65-F5344CB8AC3E}">
        <p14:creationId xmlns:p14="http://schemas.microsoft.com/office/powerpoint/2010/main" val="1787413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9F624E-3B0E-4782-BEBB-18F348EFDA28}" type="slidenum">
              <a:rPr lang="en-US" smtClean="0"/>
              <a:t>21</a:t>
            </a:fld>
            <a:endParaRPr lang="en-US"/>
          </a:p>
        </p:txBody>
      </p:sp>
    </p:spTree>
    <p:extLst>
      <p:ext uri="{BB962C8B-B14F-4D97-AF65-F5344CB8AC3E}">
        <p14:creationId xmlns:p14="http://schemas.microsoft.com/office/powerpoint/2010/main" val="15998337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9F624E-3B0E-4782-BEBB-18F348EFDA28}" type="slidenum">
              <a:rPr lang="en-US" smtClean="0"/>
              <a:t>22</a:t>
            </a:fld>
            <a:endParaRPr lang="en-US"/>
          </a:p>
        </p:txBody>
      </p:sp>
    </p:spTree>
    <p:extLst>
      <p:ext uri="{BB962C8B-B14F-4D97-AF65-F5344CB8AC3E}">
        <p14:creationId xmlns:p14="http://schemas.microsoft.com/office/powerpoint/2010/main" val="41150044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9F624E-3B0E-4782-BEBB-18F348EFDA28}" type="slidenum">
              <a:rPr lang="en-US" smtClean="0"/>
              <a:t>4</a:t>
            </a:fld>
            <a:endParaRPr lang="en-US"/>
          </a:p>
        </p:txBody>
      </p:sp>
    </p:spTree>
    <p:extLst>
      <p:ext uri="{BB962C8B-B14F-4D97-AF65-F5344CB8AC3E}">
        <p14:creationId xmlns:p14="http://schemas.microsoft.com/office/powerpoint/2010/main" val="6298337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we</a:t>
            </a:r>
            <a:r>
              <a:rPr lang="en-US" baseline="0" dirty="0" smtClean="0"/>
              <a:t> may know, lots of Asian people don’t have many facial express. (I guess this is why we have less wrinkle) </a:t>
            </a:r>
          </a:p>
          <a:p>
            <a:r>
              <a:rPr lang="en-US" baseline="0" dirty="0" smtClean="0"/>
              <a:t>From my </a:t>
            </a:r>
            <a:r>
              <a:rPr lang="en-US" baseline="0" dirty="0" err="1" smtClean="0"/>
              <a:t>Linkedin</a:t>
            </a:r>
            <a:r>
              <a:rPr lang="en-US" baseline="0" dirty="0" smtClean="0"/>
              <a:t> profile photo, we can see the highest value is “Neutral”</a:t>
            </a:r>
            <a:endParaRPr lang="en-US" dirty="0"/>
          </a:p>
        </p:txBody>
      </p:sp>
      <p:sp>
        <p:nvSpPr>
          <p:cNvPr id="4" name="Slide Number Placeholder 3"/>
          <p:cNvSpPr>
            <a:spLocks noGrp="1"/>
          </p:cNvSpPr>
          <p:nvPr>
            <p:ph type="sldNum" sz="quarter" idx="10"/>
          </p:nvPr>
        </p:nvSpPr>
        <p:spPr/>
        <p:txBody>
          <a:bodyPr/>
          <a:lstStyle/>
          <a:p>
            <a:fld id="{F29F624E-3B0E-4782-BEBB-18F348EFDA28}" type="slidenum">
              <a:rPr lang="en-US" smtClean="0"/>
              <a:t>23</a:t>
            </a:fld>
            <a:endParaRPr lang="en-US"/>
          </a:p>
        </p:txBody>
      </p:sp>
    </p:spTree>
    <p:extLst>
      <p:ext uri="{BB962C8B-B14F-4D97-AF65-F5344CB8AC3E}">
        <p14:creationId xmlns:p14="http://schemas.microsoft.com/office/powerpoint/2010/main" val="753931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9F624E-3B0E-4782-BEBB-18F348EFDA28}" type="slidenum">
              <a:rPr lang="en-US" smtClean="0"/>
              <a:t>24</a:t>
            </a:fld>
            <a:endParaRPr lang="en-US"/>
          </a:p>
        </p:txBody>
      </p:sp>
    </p:spTree>
    <p:extLst>
      <p:ext uri="{BB962C8B-B14F-4D97-AF65-F5344CB8AC3E}">
        <p14:creationId xmlns:p14="http://schemas.microsoft.com/office/powerpoint/2010/main" val="19307586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 the code reuse,</a:t>
            </a:r>
            <a:r>
              <a:rPr lang="en-US" baseline="0" dirty="0" smtClean="0"/>
              <a:t> as I presented in the paper seminar, we can think about software reuse or code reuse.</a:t>
            </a:r>
          </a:p>
          <a:p>
            <a:r>
              <a:rPr lang="en-US" baseline="0" dirty="0" smtClean="0"/>
              <a:t>When we think the Microsoft Azure API as a component, we can use this to build any app or program. </a:t>
            </a:r>
          </a:p>
          <a:p>
            <a:r>
              <a:rPr lang="en-US" baseline="0" dirty="0" smtClean="0"/>
              <a:t>Here as I shown two different demo on the top of different platforms with different language, I can say it was just a few lines of code.</a:t>
            </a:r>
          </a:p>
          <a:p>
            <a:endParaRPr lang="en-US" baseline="0" dirty="0" smtClean="0"/>
          </a:p>
          <a:p>
            <a:r>
              <a:rPr lang="en-US" baseline="0" dirty="0" smtClean="0"/>
              <a:t>For the emotion detection program, lines of code (</a:t>
            </a:r>
            <a:r>
              <a:rPr lang="en-US" baseline="0" dirty="0" err="1" smtClean="0"/>
              <a:t>loc</a:t>
            </a:r>
            <a:r>
              <a:rPr lang="en-US" baseline="0" dirty="0" smtClean="0"/>
              <a:t>) was about 50, and facial login app was 700 loc.</a:t>
            </a:r>
          </a:p>
          <a:p>
            <a:r>
              <a:rPr lang="en-US" baseline="0" dirty="0" smtClean="0"/>
              <a:t>So we can say using their API was only about 50 lines and rest of 650 lines are for building smartphone app.</a:t>
            </a:r>
          </a:p>
          <a:p>
            <a:endParaRPr lang="en-US" baseline="0" dirty="0" smtClean="0"/>
          </a:p>
          <a:p>
            <a:r>
              <a:rPr lang="en-US" baseline="0" dirty="0" smtClean="0"/>
              <a:t>There are also diverse resource such as </a:t>
            </a:r>
            <a:r>
              <a:rPr lang="en-US" baseline="0" dirty="0" err="1" smtClean="0"/>
              <a:t>github</a:t>
            </a:r>
            <a:r>
              <a:rPr lang="en-US" baseline="0" dirty="0" smtClean="0"/>
              <a:t>, </a:t>
            </a:r>
            <a:r>
              <a:rPr lang="en-US" baseline="0" dirty="0" err="1" smtClean="0"/>
              <a:t>stackoverflow</a:t>
            </a:r>
            <a:r>
              <a:rPr lang="en-US" baseline="0" dirty="0" smtClean="0"/>
              <a:t>, </a:t>
            </a:r>
            <a:r>
              <a:rPr lang="en-US" baseline="0" dirty="0" err="1" smtClean="0"/>
              <a:t>msdn</a:t>
            </a:r>
            <a:r>
              <a:rPr lang="en-US" baseline="0" dirty="0" smtClean="0"/>
              <a:t> and so on.</a:t>
            </a:r>
          </a:p>
          <a:p>
            <a:r>
              <a:rPr lang="en-US" baseline="0" dirty="0" smtClean="0"/>
              <a:t>Thank you for listening.</a:t>
            </a:r>
          </a:p>
        </p:txBody>
      </p:sp>
      <p:sp>
        <p:nvSpPr>
          <p:cNvPr id="4" name="Slide Number Placeholder 3"/>
          <p:cNvSpPr>
            <a:spLocks noGrp="1"/>
          </p:cNvSpPr>
          <p:nvPr>
            <p:ph type="sldNum" sz="quarter" idx="10"/>
          </p:nvPr>
        </p:nvSpPr>
        <p:spPr/>
        <p:txBody>
          <a:bodyPr/>
          <a:lstStyle/>
          <a:p>
            <a:fld id="{F29F624E-3B0E-4782-BEBB-18F348EFDA28}" type="slidenum">
              <a:rPr lang="en-US" smtClean="0"/>
              <a:t>25</a:t>
            </a:fld>
            <a:endParaRPr lang="en-US"/>
          </a:p>
        </p:txBody>
      </p:sp>
    </p:spTree>
    <p:extLst>
      <p:ext uri="{BB962C8B-B14F-4D97-AF65-F5344CB8AC3E}">
        <p14:creationId xmlns:p14="http://schemas.microsoft.com/office/powerpoint/2010/main" val="5385929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Face Detection</a:t>
            </a:r>
          </a:p>
          <a:p>
            <a:r>
              <a:rPr lang="en-US" sz="1200" b="0" i="0" kern="1200" dirty="0" smtClean="0">
                <a:solidFill>
                  <a:schemeClr val="tx1"/>
                </a:solidFill>
                <a:effectLst/>
                <a:latin typeface="+mn-lt"/>
                <a:ea typeface="+mn-ea"/>
                <a:cs typeface="+mn-cs"/>
              </a:rPr>
              <a:t>Detect one or more human faces in an image and get back face rectangles for where in the image the faces are, along with face attributes which contain machine learning-based predictions of facial features. </a:t>
            </a:r>
          </a:p>
          <a:p>
            <a:r>
              <a:rPr lang="en-US" sz="1200" b="0" i="0" kern="1200" dirty="0" smtClean="0">
                <a:solidFill>
                  <a:schemeClr val="tx1"/>
                </a:solidFill>
                <a:effectLst/>
                <a:latin typeface="+mn-lt"/>
                <a:ea typeface="+mn-ea"/>
                <a:cs typeface="+mn-cs"/>
              </a:rPr>
              <a:t>After detecting faces, you can take the face rectangle and pass it to the Emotion API to speed up processing. </a:t>
            </a:r>
          </a:p>
          <a:p>
            <a:r>
              <a:rPr lang="en-US" sz="1200" b="0" i="0" kern="1200" dirty="0" smtClean="0">
                <a:solidFill>
                  <a:schemeClr val="tx1"/>
                </a:solidFill>
                <a:effectLst/>
                <a:latin typeface="+mn-lt"/>
                <a:ea typeface="+mn-ea"/>
                <a:cs typeface="+mn-cs"/>
              </a:rPr>
              <a:t>The face attribute features available are: Age, Gender, Pose, Smile, and Facial Hair along with 27 landmarks for each face in the image.</a:t>
            </a:r>
          </a:p>
          <a:p>
            <a:endParaRPr lang="en-US" dirty="0" smtClean="0"/>
          </a:p>
          <a:p>
            <a:r>
              <a:rPr lang="en-US" dirty="0" smtClean="0"/>
              <a:t>Face</a:t>
            </a:r>
            <a:r>
              <a:rPr lang="en-US" baseline="0" dirty="0" smtClean="0"/>
              <a:t> </a:t>
            </a:r>
            <a:r>
              <a:rPr lang="en-US" baseline="0" dirty="0"/>
              <a:t>Detect</a:t>
            </a:r>
          </a:p>
          <a:p>
            <a:endParaRPr lang="en-US" baseline="0" dirty="0"/>
          </a:p>
          <a:p>
            <a:r>
              <a:rPr lang="en-US" sz="1200" b="0" i="0" kern="1200" dirty="0">
                <a:solidFill>
                  <a:schemeClr val="tx1"/>
                </a:solidFill>
                <a:effectLst/>
                <a:latin typeface="+mn-lt"/>
                <a:ea typeface="+mn-ea"/>
                <a:cs typeface="+mn-cs"/>
              </a:rPr>
              <a:t>Optional parameters for returning </a:t>
            </a:r>
            <a:r>
              <a:rPr lang="en-US" sz="1200" b="0" i="0" kern="1200" dirty="0" err="1">
                <a:solidFill>
                  <a:schemeClr val="tx1"/>
                </a:solidFill>
                <a:effectLst/>
                <a:latin typeface="+mn-lt"/>
                <a:ea typeface="+mn-ea"/>
                <a:cs typeface="+mn-cs"/>
              </a:rPr>
              <a:t>faceId</a:t>
            </a:r>
            <a:r>
              <a:rPr lang="en-US" sz="1200" b="0" i="0" kern="1200" dirty="0">
                <a:solidFill>
                  <a:schemeClr val="tx1"/>
                </a:solidFill>
                <a:effectLst/>
                <a:latin typeface="+mn-lt"/>
                <a:ea typeface="+mn-ea"/>
                <a:cs typeface="+mn-cs"/>
              </a:rPr>
              <a:t>, landmarks, and attributes. Attributes include age, gender, smile intensity, facial hair, head pose and glasses. </a:t>
            </a:r>
            <a:r>
              <a:rPr lang="en-US" sz="1200" b="0" i="0" kern="1200" dirty="0" err="1">
                <a:solidFill>
                  <a:schemeClr val="tx1"/>
                </a:solidFill>
                <a:effectLst/>
                <a:latin typeface="+mn-lt"/>
                <a:ea typeface="+mn-ea"/>
                <a:cs typeface="+mn-cs"/>
              </a:rPr>
              <a:t>faceId</a:t>
            </a:r>
            <a:r>
              <a:rPr lang="en-US" sz="1200" b="0" i="0" kern="1200" dirty="0">
                <a:solidFill>
                  <a:schemeClr val="tx1"/>
                </a:solidFill>
                <a:effectLst/>
                <a:latin typeface="+mn-lt"/>
                <a:ea typeface="+mn-ea"/>
                <a:cs typeface="+mn-cs"/>
              </a:rPr>
              <a:t> is for other APIs use </a:t>
            </a:r>
            <a:r>
              <a:rPr lang="en-US" sz="1200" b="0" i="0" kern="1200" dirty="0" err="1">
                <a:solidFill>
                  <a:schemeClr val="tx1"/>
                </a:solidFill>
                <a:effectLst/>
                <a:latin typeface="+mn-lt"/>
                <a:ea typeface="+mn-ea"/>
                <a:cs typeface="+mn-cs"/>
              </a:rPr>
              <a:t>including</a:t>
            </a:r>
            <a:r>
              <a:rPr lang="en-US" sz="1200" b="0" i="0" u="none" strike="noStrike" kern="1200" dirty="0" err="1">
                <a:solidFill>
                  <a:schemeClr val="tx1"/>
                </a:solidFill>
                <a:effectLst/>
                <a:latin typeface="+mn-lt"/>
                <a:ea typeface="+mn-ea"/>
                <a:cs typeface="+mn-cs"/>
                <a:hlinkClick r:id="rId3"/>
              </a:rPr>
              <a:t>Face</a:t>
            </a:r>
            <a:r>
              <a:rPr lang="en-US" sz="1200" b="0" i="0" u="none" strike="noStrike" kern="1200" dirty="0">
                <a:solidFill>
                  <a:schemeClr val="tx1"/>
                </a:solidFill>
                <a:effectLst/>
                <a:latin typeface="+mn-lt"/>
                <a:ea typeface="+mn-ea"/>
                <a:cs typeface="+mn-cs"/>
                <a:hlinkClick r:id="rId3"/>
              </a:rPr>
              <a:t> - Identify</a:t>
            </a:r>
            <a:r>
              <a:rPr lang="en-US" sz="1200" b="0" i="0" kern="1200" dirty="0">
                <a:solidFill>
                  <a:schemeClr val="tx1"/>
                </a:solidFill>
                <a:effectLst/>
                <a:latin typeface="+mn-lt"/>
                <a:ea typeface="+mn-ea"/>
                <a:cs typeface="+mn-cs"/>
              </a:rPr>
              <a:t>, </a:t>
            </a:r>
            <a:r>
              <a:rPr lang="en-US" sz="1200" b="0" i="0" u="none" strike="noStrike" kern="1200" dirty="0">
                <a:solidFill>
                  <a:schemeClr val="tx1"/>
                </a:solidFill>
                <a:effectLst/>
                <a:latin typeface="+mn-lt"/>
                <a:ea typeface="+mn-ea"/>
                <a:cs typeface="+mn-cs"/>
                <a:hlinkClick r:id="rId4"/>
              </a:rPr>
              <a:t>Face - Verify</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5"/>
              </a:rPr>
              <a:t>Face - Find Similar</a:t>
            </a:r>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pPr lvl="1"/>
            <a:r>
              <a:rPr lang="en-US" sz="1200" b="0" i="0" kern="1200" dirty="0">
                <a:solidFill>
                  <a:schemeClr val="tx1"/>
                </a:solidFill>
                <a:effectLst/>
                <a:latin typeface="+mn-lt"/>
                <a:ea typeface="+mn-ea"/>
                <a:cs typeface="+mn-cs"/>
              </a:rPr>
              <a:t>JPEG, PNG, GIF(the first frame), and BMP are supported. The image file size should be larger than or equal to 1KB but no larger than 4MB.</a:t>
            </a:r>
          </a:p>
          <a:p>
            <a:pPr lvl="1"/>
            <a:r>
              <a:rPr lang="en-US" sz="1200" b="0" i="0" kern="1200" dirty="0">
                <a:solidFill>
                  <a:schemeClr val="tx1"/>
                </a:solidFill>
                <a:effectLst/>
                <a:latin typeface="+mn-lt"/>
                <a:ea typeface="+mn-ea"/>
                <a:cs typeface="+mn-cs"/>
              </a:rPr>
              <a:t>The detectable face size is between 36x36 to 4096x4096 pixels. The faces out of this range will not be detected.</a:t>
            </a:r>
          </a:p>
          <a:p>
            <a:pPr lvl="1"/>
            <a:r>
              <a:rPr lang="en-US" sz="1200" b="0" i="0" kern="1200" dirty="0">
                <a:solidFill>
                  <a:schemeClr val="tx1"/>
                </a:solidFill>
                <a:effectLst/>
                <a:latin typeface="+mn-lt"/>
                <a:ea typeface="+mn-ea"/>
                <a:cs typeface="+mn-cs"/>
              </a:rPr>
              <a:t>A maximum of 64 faces could be returned for an image. The returned faces are ranked by face rectangle size in descending order.</a:t>
            </a:r>
          </a:p>
          <a:p>
            <a:pPr lvl="1"/>
            <a:r>
              <a:rPr lang="en-US" sz="1200" b="0" i="0" kern="1200" dirty="0">
                <a:solidFill>
                  <a:schemeClr val="tx1"/>
                </a:solidFill>
                <a:effectLst/>
                <a:latin typeface="+mn-lt"/>
                <a:ea typeface="+mn-ea"/>
                <a:cs typeface="+mn-cs"/>
              </a:rPr>
              <a:t>Some faces may not be detected for technical challenges, e.g. very large face angles (head-pose) or large occlusion. Frontal and near-frontal faces have the best results.</a:t>
            </a:r>
          </a:p>
          <a:p>
            <a:pPr lvl="1"/>
            <a:r>
              <a:rPr lang="en-US" sz="1200" b="0" i="0" kern="1200" dirty="0">
                <a:solidFill>
                  <a:schemeClr val="tx1"/>
                </a:solidFill>
                <a:effectLst/>
                <a:latin typeface="+mn-lt"/>
                <a:ea typeface="+mn-ea"/>
                <a:cs typeface="+mn-cs"/>
              </a:rPr>
              <a:t>Attributes (age, gender, </a:t>
            </a:r>
            <a:r>
              <a:rPr lang="en-US" sz="1200" b="0" i="0" kern="1200" dirty="0" err="1">
                <a:solidFill>
                  <a:schemeClr val="tx1"/>
                </a:solidFill>
                <a:effectLst/>
                <a:latin typeface="+mn-lt"/>
                <a:ea typeface="+mn-ea"/>
                <a:cs typeface="+mn-cs"/>
              </a:rPr>
              <a:t>headPose</a:t>
            </a:r>
            <a:r>
              <a:rPr lang="en-US" sz="1200" b="0" i="0" kern="1200" dirty="0">
                <a:solidFill>
                  <a:schemeClr val="tx1"/>
                </a:solidFill>
                <a:effectLst/>
                <a:latin typeface="+mn-lt"/>
                <a:ea typeface="+mn-ea"/>
                <a:cs typeface="+mn-cs"/>
              </a:rPr>
              <a:t>, smile, </a:t>
            </a:r>
            <a:r>
              <a:rPr lang="en-US" sz="1200" b="0" i="0" kern="1200" dirty="0" err="1">
                <a:solidFill>
                  <a:schemeClr val="tx1"/>
                </a:solidFill>
                <a:effectLst/>
                <a:latin typeface="+mn-lt"/>
                <a:ea typeface="+mn-ea"/>
                <a:cs typeface="+mn-cs"/>
              </a:rPr>
              <a:t>facialHair</a:t>
            </a:r>
            <a:r>
              <a:rPr lang="en-US" sz="1200" b="0" i="0" kern="1200" dirty="0">
                <a:solidFill>
                  <a:schemeClr val="tx1"/>
                </a:solidFill>
                <a:effectLst/>
                <a:latin typeface="+mn-lt"/>
                <a:ea typeface="+mn-ea"/>
                <a:cs typeface="+mn-cs"/>
              </a:rPr>
              <a:t>, glasses and emotion) are still experimental and may not be very accurate. </a:t>
            </a:r>
            <a:r>
              <a:rPr lang="en-US" sz="1200" b="0" i="0" kern="1200" dirty="0" err="1">
                <a:solidFill>
                  <a:schemeClr val="tx1"/>
                </a:solidFill>
                <a:effectLst/>
                <a:latin typeface="+mn-lt"/>
                <a:ea typeface="+mn-ea"/>
                <a:cs typeface="+mn-cs"/>
              </a:rPr>
              <a:t>HeadPose's</a:t>
            </a:r>
            <a:r>
              <a:rPr lang="en-US" sz="1200" b="0" i="0" kern="1200" dirty="0">
                <a:solidFill>
                  <a:schemeClr val="tx1"/>
                </a:solidFill>
                <a:effectLst/>
                <a:latin typeface="+mn-lt"/>
                <a:ea typeface="+mn-ea"/>
                <a:cs typeface="+mn-cs"/>
              </a:rPr>
              <a:t> pitch value is a reserved field and will always return 0.</a:t>
            </a:r>
          </a:p>
          <a:p>
            <a:endParaRPr lang="en-US" dirty="0"/>
          </a:p>
          <a:p>
            <a:r>
              <a:rPr lang="en-US" dirty="0" err="1">
                <a:effectLst/>
              </a:rPr>
              <a:t>faceId</a:t>
            </a:r>
            <a:endParaRPr lang="en-US" dirty="0">
              <a:effectLst/>
            </a:endParaRPr>
          </a:p>
          <a:p>
            <a:r>
              <a:rPr lang="en-US" dirty="0">
                <a:effectLst/>
              </a:rPr>
              <a:t>Unique </a:t>
            </a:r>
            <a:r>
              <a:rPr lang="en-US" dirty="0" err="1">
                <a:effectLst/>
              </a:rPr>
              <a:t>faceId</a:t>
            </a:r>
            <a:r>
              <a:rPr lang="en-US" dirty="0">
                <a:effectLst/>
              </a:rPr>
              <a:t> of the detected face, created by detection API and it will expire in 24 hours after detection call. To return this, it requires "</a:t>
            </a:r>
            <a:r>
              <a:rPr lang="en-US" dirty="0" err="1">
                <a:effectLst/>
              </a:rPr>
              <a:t>returnFaceId</a:t>
            </a:r>
            <a:r>
              <a:rPr lang="en-US" dirty="0">
                <a:effectLst/>
              </a:rPr>
              <a:t>" parameter to be true.</a:t>
            </a:r>
          </a:p>
          <a:p>
            <a:endParaRPr lang="en-US" dirty="0">
              <a:effectLst/>
            </a:endParaRPr>
          </a:p>
          <a:p>
            <a:r>
              <a:rPr lang="en-US" dirty="0" err="1">
                <a:effectLst/>
              </a:rPr>
              <a:t>faceRectangle</a:t>
            </a:r>
            <a:endParaRPr lang="en-US" dirty="0"/>
          </a:p>
          <a:p>
            <a:r>
              <a:rPr lang="en-US" dirty="0">
                <a:effectLst/>
              </a:rPr>
              <a:t>A rectangle area for the face location on image.</a:t>
            </a:r>
          </a:p>
          <a:p>
            <a:endParaRPr lang="en-US" dirty="0">
              <a:effectLst/>
            </a:endParaRPr>
          </a:p>
          <a:p>
            <a:r>
              <a:rPr lang="en-US" dirty="0" err="1">
                <a:effectLst/>
              </a:rPr>
              <a:t>faceLandmarks</a:t>
            </a:r>
            <a:endParaRPr lang="en-US" dirty="0"/>
          </a:p>
          <a:p>
            <a:r>
              <a:rPr lang="en-US" dirty="0">
                <a:effectLst/>
              </a:rPr>
              <a:t>An array of 27-point face landmarks pointing to the important positions of face components. To return this, it requires "</a:t>
            </a:r>
            <a:r>
              <a:rPr lang="en-US" dirty="0" err="1">
                <a:effectLst/>
              </a:rPr>
              <a:t>returnFaceLandmarks</a:t>
            </a:r>
            <a:r>
              <a:rPr lang="en-US" dirty="0">
                <a:effectLst/>
              </a:rPr>
              <a:t>" parameter to be true.</a:t>
            </a:r>
          </a:p>
          <a:p>
            <a:endParaRPr lang="en-US" dirty="0">
              <a:effectLst/>
            </a:endParaRPr>
          </a:p>
          <a:p>
            <a:pPr fontAlgn="t"/>
            <a:r>
              <a:rPr lang="en-US" dirty="0" err="1">
                <a:effectLst/>
              </a:rPr>
              <a:t>faceAttributes</a:t>
            </a:r>
            <a:endParaRPr lang="en-US" dirty="0"/>
          </a:p>
          <a:p>
            <a:pPr fontAlgn="t"/>
            <a:r>
              <a:rPr lang="en-US" dirty="0">
                <a:effectLst/>
              </a:rPr>
              <a:t>Face </a:t>
            </a:r>
            <a:r>
              <a:rPr lang="en-US" dirty="0" err="1">
                <a:effectLst/>
              </a:rPr>
              <a:t>Attributes:age</a:t>
            </a:r>
            <a:r>
              <a:rPr lang="en-US" dirty="0">
                <a:effectLst/>
              </a:rPr>
              <a:t>: an age number in years.</a:t>
            </a:r>
          </a:p>
          <a:p>
            <a:pPr fontAlgn="t"/>
            <a:r>
              <a:rPr lang="en-US" dirty="0">
                <a:effectLst/>
              </a:rPr>
              <a:t>gender: male or female.</a:t>
            </a:r>
          </a:p>
          <a:p>
            <a:pPr fontAlgn="t"/>
            <a:r>
              <a:rPr lang="en-US" dirty="0">
                <a:effectLst/>
              </a:rPr>
              <a:t>smile: smile intensity, a number between [0,1]</a:t>
            </a:r>
          </a:p>
          <a:p>
            <a:pPr fontAlgn="t"/>
            <a:r>
              <a:rPr lang="en-US" dirty="0" err="1">
                <a:effectLst/>
              </a:rPr>
              <a:t>facialHair</a:t>
            </a:r>
            <a:r>
              <a:rPr lang="en-US" dirty="0">
                <a:effectLst/>
              </a:rPr>
              <a:t>: consists of lengths of three facial hair areas: moustache, beard and sideburns.</a:t>
            </a:r>
          </a:p>
          <a:p>
            <a:pPr fontAlgn="t"/>
            <a:r>
              <a:rPr lang="en-US" dirty="0" err="1">
                <a:effectLst/>
              </a:rPr>
              <a:t>headPose</a:t>
            </a:r>
            <a:r>
              <a:rPr lang="en-US" dirty="0">
                <a:effectLst/>
              </a:rPr>
              <a:t>: 3-D roll/yew/pitch angles for face direction. Pitch value is a reserved field and will always return 0.</a:t>
            </a:r>
          </a:p>
          <a:p>
            <a:pPr fontAlgn="t"/>
            <a:r>
              <a:rPr lang="en-US" dirty="0">
                <a:effectLst/>
              </a:rPr>
              <a:t>glasses: glasses type. Possible values are '</a:t>
            </a:r>
            <a:r>
              <a:rPr lang="en-US" dirty="0" err="1">
                <a:effectLst/>
              </a:rPr>
              <a:t>noGlasses</a:t>
            </a:r>
            <a:r>
              <a:rPr lang="en-US" dirty="0">
                <a:effectLst/>
              </a:rPr>
              <a:t>', '</a:t>
            </a:r>
            <a:r>
              <a:rPr lang="en-US" dirty="0" err="1">
                <a:effectLst/>
              </a:rPr>
              <a:t>readingGlasses</a:t>
            </a:r>
            <a:r>
              <a:rPr lang="en-US" dirty="0">
                <a:effectLst/>
              </a:rPr>
              <a:t>', 'sunglasses', '</a:t>
            </a:r>
            <a:r>
              <a:rPr lang="en-US" dirty="0" err="1">
                <a:effectLst/>
              </a:rPr>
              <a:t>swimmingGoggles</a:t>
            </a:r>
            <a:r>
              <a:rPr lang="en-US" dirty="0">
                <a:effectLst/>
              </a:rPr>
              <a:t>'.</a:t>
            </a:r>
          </a:p>
          <a:p>
            <a:pPr fontAlgn="t"/>
            <a:r>
              <a:rPr lang="en-US" dirty="0">
                <a:effectLst/>
              </a:rPr>
              <a:t>emotion: emotions intensity expressed by the face, </a:t>
            </a:r>
            <a:r>
              <a:rPr lang="en-US" dirty="0" err="1">
                <a:effectLst/>
              </a:rPr>
              <a:t>incluing</a:t>
            </a:r>
            <a:r>
              <a:rPr lang="en-US" dirty="0">
                <a:effectLst/>
              </a:rPr>
              <a:t> anger, contempt, disgust, fear, happiness, neutral, sadness and surprise.</a:t>
            </a:r>
          </a:p>
          <a:p>
            <a:endParaRPr lang="en-US" dirty="0"/>
          </a:p>
          <a:p>
            <a:endParaRPr lang="en-US" dirty="0"/>
          </a:p>
          <a:p>
            <a:endParaRPr lang="en-US" dirty="0"/>
          </a:p>
          <a:p>
            <a:r>
              <a:rPr lang="en-US" dirty="0"/>
              <a:t>    "</a:t>
            </a:r>
            <a:r>
              <a:rPr lang="en-US" dirty="0" err="1"/>
              <a:t>faceId</a:t>
            </a:r>
            <a:r>
              <a:rPr lang="en-US" dirty="0"/>
              <a:t>": "7f635235-27e3-4857-ba6b-89158bd61ee9",</a:t>
            </a:r>
          </a:p>
          <a:p>
            <a:r>
              <a:rPr lang="en-US" dirty="0"/>
              <a:t>    "</a:t>
            </a:r>
            <a:r>
              <a:rPr lang="en-US" dirty="0" err="1"/>
              <a:t>faceRectangle</a:t>
            </a:r>
            <a:r>
              <a:rPr lang="en-US" dirty="0"/>
              <a:t>"    </a:t>
            </a:r>
          </a:p>
          <a:p>
            <a:r>
              <a:rPr lang="en-US" dirty="0"/>
              <a:t>    "</a:t>
            </a:r>
            <a:r>
              <a:rPr lang="en-US" dirty="0" err="1"/>
              <a:t>faceLandmarks</a:t>
            </a:r>
            <a:r>
              <a:rPr lang="en-US" dirty="0"/>
              <a:t>" 28</a:t>
            </a:r>
          </a:p>
          <a:p>
            <a:r>
              <a:rPr lang="en-US" dirty="0"/>
              <a:t>      "</a:t>
            </a:r>
            <a:r>
              <a:rPr lang="en-US" dirty="0" err="1"/>
              <a:t>pupilLeft</a:t>
            </a:r>
            <a:r>
              <a:rPr lang="en-US" dirty="0"/>
              <a:t>"      "</a:t>
            </a:r>
            <a:r>
              <a:rPr lang="en-US" dirty="0" err="1"/>
              <a:t>pupilRight</a:t>
            </a:r>
            <a:r>
              <a:rPr lang="en-US" dirty="0"/>
              <a:t>"     "</a:t>
            </a:r>
            <a:r>
              <a:rPr lang="en-US" dirty="0" err="1"/>
              <a:t>noseTip</a:t>
            </a:r>
            <a:r>
              <a:rPr lang="en-US" dirty="0"/>
              <a:t>"    "</a:t>
            </a:r>
            <a:r>
              <a:rPr lang="en-US" dirty="0" err="1"/>
              <a:t>mouthLeft</a:t>
            </a:r>
            <a:r>
              <a:rPr lang="en-US" dirty="0"/>
              <a:t>"     "</a:t>
            </a:r>
            <a:r>
              <a:rPr lang="en-US" dirty="0" err="1"/>
              <a:t>mouthRight</a:t>
            </a:r>
            <a:r>
              <a:rPr lang="en-US" dirty="0"/>
              <a:t>"            "</a:t>
            </a:r>
            <a:r>
              <a:rPr lang="en-US" dirty="0" err="1"/>
              <a:t>eyebrowLeftOuter</a:t>
            </a:r>
            <a:r>
              <a:rPr lang="en-US" dirty="0"/>
              <a:t>"          "</a:t>
            </a:r>
            <a:r>
              <a:rPr lang="en-US" dirty="0" err="1"/>
              <a:t>eyebrowLeftInner</a:t>
            </a:r>
            <a:r>
              <a:rPr lang="en-US" dirty="0"/>
              <a:t>"     "</a:t>
            </a:r>
            <a:r>
              <a:rPr lang="en-US" dirty="0" err="1"/>
              <a:t>eyeLeftOuter</a:t>
            </a:r>
            <a:r>
              <a:rPr lang="en-US" dirty="0"/>
              <a:t>"       "</a:t>
            </a:r>
            <a:r>
              <a:rPr lang="en-US" dirty="0" err="1"/>
              <a:t>eyeLeftTop</a:t>
            </a:r>
            <a:r>
              <a:rPr lang="en-US" dirty="0"/>
              <a:t>"            "</a:t>
            </a:r>
            <a:r>
              <a:rPr lang="en-US" dirty="0" err="1"/>
              <a:t>eyeLeftBottom</a:t>
            </a:r>
            <a:r>
              <a:rPr lang="en-US" dirty="0"/>
              <a:t>"     "</a:t>
            </a:r>
            <a:r>
              <a:rPr lang="en-US" dirty="0" err="1"/>
              <a:t>eyeLeftInner</a:t>
            </a:r>
            <a:r>
              <a:rPr lang="en-US" dirty="0"/>
              <a:t>"      </a:t>
            </a:r>
          </a:p>
          <a:p>
            <a:r>
              <a:rPr lang="en-US" dirty="0"/>
              <a:t>      "</a:t>
            </a:r>
            <a:r>
              <a:rPr lang="en-US" dirty="0" err="1"/>
              <a:t>eyebrowRightInner</a:t>
            </a:r>
            <a:r>
              <a:rPr lang="en-US" dirty="0"/>
              <a:t>"   "</a:t>
            </a:r>
            <a:r>
              <a:rPr lang="en-US" dirty="0" err="1"/>
              <a:t>eyebrowRightOuter</a:t>
            </a:r>
            <a:r>
              <a:rPr lang="en-US" dirty="0"/>
              <a:t>"     "</a:t>
            </a:r>
            <a:r>
              <a:rPr lang="en-US" dirty="0" err="1"/>
              <a:t>eyeRightInner</a:t>
            </a:r>
            <a:r>
              <a:rPr lang="en-US" dirty="0"/>
              <a:t>"      "</a:t>
            </a:r>
            <a:r>
              <a:rPr lang="en-US" dirty="0" err="1"/>
              <a:t>eyeRightTop</a:t>
            </a:r>
            <a:r>
              <a:rPr lang="en-US" dirty="0"/>
              <a:t>"      </a:t>
            </a:r>
          </a:p>
          <a:p>
            <a:r>
              <a:rPr lang="en-US" dirty="0"/>
              <a:t>      "</a:t>
            </a:r>
            <a:r>
              <a:rPr lang="en-US" dirty="0" err="1"/>
              <a:t>eyeRightBottom</a:t>
            </a:r>
            <a:r>
              <a:rPr lang="en-US" dirty="0"/>
              <a:t>"    "</a:t>
            </a:r>
            <a:r>
              <a:rPr lang="en-US" dirty="0" err="1"/>
              <a:t>eyeRightOuter</a:t>
            </a:r>
            <a:r>
              <a:rPr lang="en-US" dirty="0"/>
              <a:t>"   "</a:t>
            </a:r>
            <a:r>
              <a:rPr lang="en-US" dirty="0" err="1"/>
              <a:t>noseRootLeft</a:t>
            </a:r>
            <a:r>
              <a:rPr lang="en-US" dirty="0"/>
              <a:t>"    "</a:t>
            </a:r>
            <a:r>
              <a:rPr lang="en-US" dirty="0" err="1"/>
              <a:t>noseRootRight</a:t>
            </a:r>
            <a:r>
              <a:rPr lang="en-US" dirty="0"/>
              <a:t>"      </a:t>
            </a:r>
          </a:p>
          <a:p>
            <a:r>
              <a:rPr lang="en-US" dirty="0"/>
              <a:t>      "</a:t>
            </a:r>
            <a:r>
              <a:rPr lang="en-US" dirty="0" err="1"/>
              <a:t>noseLeftAlarTop</a:t>
            </a:r>
            <a:r>
              <a:rPr lang="en-US" dirty="0"/>
              <a:t>"    "</a:t>
            </a:r>
            <a:r>
              <a:rPr lang="en-US" dirty="0" err="1"/>
              <a:t>noseRightAlarTop</a:t>
            </a:r>
            <a:r>
              <a:rPr lang="en-US" dirty="0"/>
              <a:t>"       "</a:t>
            </a:r>
            <a:r>
              <a:rPr lang="en-US" dirty="0" err="1"/>
              <a:t>noseLeftAlarOutTip</a:t>
            </a:r>
            <a:r>
              <a:rPr lang="en-US" dirty="0"/>
              <a:t>"    "</a:t>
            </a:r>
            <a:r>
              <a:rPr lang="en-US" dirty="0" err="1"/>
              <a:t>noseRightAlarOutTip</a:t>
            </a:r>
            <a:r>
              <a:rPr lang="en-US" dirty="0"/>
              <a:t>"      </a:t>
            </a:r>
          </a:p>
          <a:p>
            <a:r>
              <a:rPr lang="en-US" dirty="0"/>
              <a:t>      "</a:t>
            </a:r>
            <a:r>
              <a:rPr lang="en-US" dirty="0" err="1"/>
              <a:t>upperLipTop</a:t>
            </a:r>
            <a:r>
              <a:rPr lang="en-US" dirty="0"/>
              <a:t>"         "</a:t>
            </a:r>
            <a:r>
              <a:rPr lang="en-US" dirty="0" err="1"/>
              <a:t>upperLipBottom</a:t>
            </a:r>
            <a:r>
              <a:rPr lang="en-US" dirty="0"/>
              <a:t>"        "</a:t>
            </a:r>
            <a:r>
              <a:rPr lang="en-US" dirty="0" err="1"/>
              <a:t>underLipTop</a:t>
            </a:r>
            <a:r>
              <a:rPr lang="en-US" dirty="0"/>
              <a:t>":     "</a:t>
            </a:r>
            <a:r>
              <a:rPr lang="en-US" dirty="0" err="1"/>
              <a:t>underLipBottom</a:t>
            </a:r>
            <a:r>
              <a:rPr lang="en-US" dirty="0"/>
              <a:t>"      }</a:t>
            </a:r>
          </a:p>
          <a:p>
            <a:r>
              <a:rPr lang="en-US" dirty="0"/>
              <a:t>    </a:t>
            </a:r>
          </a:p>
          <a:p>
            <a:r>
              <a:rPr lang="en-US" dirty="0"/>
              <a:t>    "</a:t>
            </a:r>
            <a:r>
              <a:rPr lang="en-US" dirty="0" err="1"/>
              <a:t>faceAttributes</a:t>
            </a:r>
            <a:r>
              <a:rPr lang="en-US" dirty="0"/>
              <a:t>"</a:t>
            </a:r>
          </a:p>
          <a:p>
            <a:r>
              <a:rPr lang="en-US" dirty="0"/>
              <a:t>      "age": 23.8,</a:t>
            </a:r>
          </a:p>
          <a:p>
            <a:r>
              <a:rPr lang="en-US" dirty="0"/>
              <a:t>      "gender": "female",</a:t>
            </a:r>
          </a:p>
          <a:p>
            <a:r>
              <a:rPr lang="en-US" dirty="0"/>
              <a:t>      "</a:t>
            </a:r>
            <a:r>
              <a:rPr lang="en-US" dirty="0" err="1"/>
              <a:t>headPose</a:t>
            </a:r>
            <a:r>
              <a:rPr lang="en-US" dirty="0"/>
              <a:t>"</a:t>
            </a:r>
          </a:p>
          <a:p>
            <a:r>
              <a:rPr lang="en-US" dirty="0"/>
              <a:t>        "roll": -16.9,</a:t>
            </a:r>
          </a:p>
          <a:p>
            <a:r>
              <a:rPr lang="en-US" dirty="0"/>
              <a:t>        "yaw": 21.3,</a:t>
            </a:r>
          </a:p>
          <a:p>
            <a:r>
              <a:rPr lang="en-US" dirty="0"/>
              <a:t>        "pitch": 0</a:t>
            </a:r>
          </a:p>
          <a:p>
            <a:r>
              <a:rPr lang="en-US" dirty="0"/>
              <a:t>      </a:t>
            </a:r>
          </a:p>
          <a:p>
            <a:r>
              <a:rPr lang="en-US" dirty="0"/>
              <a:t>      "smile": 0.826,</a:t>
            </a:r>
          </a:p>
          <a:p>
            <a:r>
              <a:rPr lang="en-US" dirty="0"/>
              <a:t>      "</a:t>
            </a:r>
            <a:r>
              <a:rPr lang="en-US" dirty="0" err="1"/>
              <a:t>facialHair</a:t>
            </a:r>
            <a:r>
              <a:rPr lang="en-US" dirty="0"/>
              <a:t>"</a:t>
            </a:r>
          </a:p>
          <a:p>
            <a:r>
              <a:rPr lang="en-US" dirty="0"/>
              <a:t>        "moustache": 0,</a:t>
            </a:r>
          </a:p>
          <a:p>
            <a:r>
              <a:rPr lang="en-US" dirty="0"/>
              <a:t>        "beard": 0,</a:t>
            </a:r>
          </a:p>
          <a:p>
            <a:r>
              <a:rPr lang="en-US" dirty="0"/>
              <a:t>        "sideburns": 0</a:t>
            </a:r>
          </a:p>
          <a:p>
            <a:r>
              <a:rPr lang="en-US" dirty="0"/>
              <a:t>      </a:t>
            </a:r>
          </a:p>
          <a:p>
            <a:r>
              <a:rPr lang="en-US" dirty="0"/>
              <a:t>      "glasses": "</a:t>
            </a:r>
            <a:r>
              <a:rPr lang="en-US" dirty="0" err="1"/>
              <a:t>ReadingGlasses</a:t>
            </a:r>
            <a:r>
              <a:rPr lang="en-US" dirty="0"/>
              <a:t>",</a:t>
            </a:r>
          </a:p>
          <a:p>
            <a:r>
              <a:rPr lang="en-US" dirty="0"/>
              <a:t>      "emotion"</a:t>
            </a:r>
          </a:p>
          <a:p>
            <a:r>
              <a:rPr lang="en-US" dirty="0"/>
              <a:t>        "anger": 0.103,</a:t>
            </a:r>
          </a:p>
          <a:p>
            <a:r>
              <a:rPr lang="en-US" dirty="0"/>
              <a:t>        "contempt": 0.003,</a:t>
            </a:r>
          </a:p>
          <a:p>
            <a:r>
              <a:rPr lang="en-US" dirty="0"/>
              <a:t>        "disgust": 0.038,</a:t>
            </a:r>
          </a:p>
          <a:p>
            <a:r>
              <a:rPr lang="en-US" dirty="0"/>
              <a:t>        "fear": 0.003,</a:t>
            </a:r>
          </a:p>
          <a:p>
            <a:r>
              <a:rPr lang="en-US" dirty="0"/>
              <a:t>        "happiness": 0.826,</a:t>
            </a:r>
          </a:p>
          <a:p>
            <a:r>
              <a:rPr lang="en-US" dirty="0"/>
              <a:t>        "neutral": 0.006,</a:t>
            </a:r>
          </a:p>
          <a:p>
            <a:r>
              <a:rPr lang="en-US" dirty="0"/>
              <a:t>        "sadness": 0.001,</a:t>
            </a:r>
          </a:p>
          <a:p>
            <a:r>
              <a:rPr lang="en-US" dirty="0"/>
              <a:t>        "surprise": 0.02</a:t>
            </a:r>
            <a:br>
              <a:rPr lang="en-US" dirty="0"/>
            </a:br>
            <a:endParaRPr lang="en-US" dirty="0"/>
          </a:p>
        </p:txBody>
      </p:sp>
      <p:sp>
        <p:nvSpPr>
          <p:cNvPr id="4" name="Slide Number Placeholder 3"/>
          <p:cNvSpPr>
            <a:spLocks noGrp="1"/>
          </p:cNvSpPr>
          <p:nvPr>
            <p:ph type="sldNum" sz="quarter" idx="10"/>
          </p:nvPr>
        </p:nvSpPr>
        <p:spPr/>
        <p:txBody>
          <a:bodyPr/>
          <a:lstStyle/>
          <a:p>
            <a:fld id="{F29F624E-3B0E-4782-BEBB-18F348EFDA28}" type="slidenum">
              <a:rPr lang="en-US" smtClean="0"/>
              <a:t>5</a:t>
            </a:fld>
            <a:endParaRPr lang="en-US"/>
          </a:p>
        </p:txBody>
      </p:sp>
    </p:spTree>
    <p:extLst>
      <p:ext uri="{BB962C8B-B14F-4D97-AF65-F5344CB8AC3E}">
        <p14:creationId xmlns:p14="http://schemas.microsoft.com/office/powerpoint/2010/main" val="1347613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Face</a:t>
            </a:r>
            <a:r>
              <a:rPr lang="en-US" baseline="0" dirty="0"/>
              <a:t> Verify</a:t>
            </a:r>
          </a:p>
          <a:p>
            <a:endParaRPr lang="en-US" smtClean="0"/>
          </a:p>
          <a:p>
            <a:r>
              <a:rPr lang="en-US" sz="1200" b="0" i="0" kern="1200" smtClean="0">
                <a:solidFill>
                  <a:schemeClr val="tx1"/>
                </a:solidFill>
                <a:effectLst/>
                <a:latin typeface="+mn-lt"/>
                <a:ea typeface="+mn-ea"/>
                <a:cs typeface="+mn-cs"/>
              </a:rPr>
              <a:t>Check </a:t>
            </a:r>
            <a:r>
              <a:rPr lang="en-US" sz="1200" b="0" i="0" kern="1200" dirty="0" smtClean="0">
                <a:solidFill>
                  <a:schemeClr val="tx1"/>
                </a:solidFill>
                <a:effectLst/>
                <a:latin typeface="+mn-lt"/>
                <a:ea typeface="+mn-ea"/>
                <a:cs typeface="+mn-cs"/>
              </a:rPr>
              <a:t>the likelihood that two faces belong to the same person. The API will return a confidence score about how likely it is that the two faces belong to one person. </a:t>
            </a:r>
          </a:p>
          <a:p>
            <a:endParaRPr lang="en-US" baseline="0" dirty="0"/>
          </a:p>
          <a:p>
            <a:r>
              <a:rPr lang="en-US" sz="1200" b="0" i="0" kern="1200" dirty="0">
                <a:solidFill>
                  <a:schemeClr val="tx1"/>
                </a:solidFill>
                <a:effectLst/>
                <a:latin typeface="+mn-lt"/>
                <a:ea typeface="+mn-ea"/>
                <a:cs typeface="+mn-cs"/>
              </a:rPr>
              <a:t>This API works well for frontal and near-frontal faces.</a:t>
            </a:r>
          </a:p>
          <a:p>
            <a:r>
              <a:rPr lang="en-US" sz="1200" b="0" i="0" kern="1200" dirty="0">
                <a:solidFill>
                  <a:schemeClr val="tx1"/>
                </a:solidFill>
                <a:effectLst/>
                <a:latin typeface="+mn-lt"/>
                <a:ea typeface="+mn-ea"/>
                <a:cs typeface="+mn-cs"/>
              </a:rPr>
              <a:t>For the scenarios that are sensitive to accuracy please make your own judgment.</a:t>
            </a:r>
          </a:p>
          <a:p>
            <a:endParaRPr lang="en-US" dirty="0"/>
          </a:p>
          <a:p>
            <a:r>
              <a:rPr lang="en-US" sz="1200" b="0" i="0" kern="1200" dirty="0">
                <a:solidFill>
                  <a:schemeClr val="tx1"/>
                </a:solidFill>
                <a:effectLst/>
                <a:latin typeface="+mn-lt"/>
                <a:ea typeface="+mn-ea"/>
                <a:cs typeface="+mn-cs"/>
              </a:rPr>
              <a:t>JSON fields in face to face verification request body:</a:t>
            </a:r>
          </a:p>
          <a:p>
            <a:r>
              <a:rPr lang="en-US" sz="1200" b="0" i="0" kern="1200" dirty="0">
                <a:solidFill>
                  <a:schemeClr val="tx1"/>
                </a:solidFill>
                <a:effectLst/>
                <a:latin typeface="+mn-lt"/>
                <a:ea typeface="+mn-ea"/>
                <a:cs typeface="+mn-cs"/>
              </a:rPr>
              <a:t>JSON fields in face to person verification request body:</a:t>
            </a:r>
          </a:p>
          <a:p>
            <a:endParaRPr lang="en-US" sz="1200" b="0" i="0" kern="1200" dirty="0">
              <a:solidFill>
                <a:schemeClr val="tx1"/>
              </a:solidFill>
              <a:effectLst/>
              <a:latin typeface="+mn-lt"/>
              <a:ea typeface="+mn-ea"/>
              <a:cs typeface="+mn-cs"/>
            </a:endParaRPr>
          </a:p>
          <a:p>
            <a:r>
              <a:rPr lang="en-US" dirty="0" err="1">
                <a:effectLst/>
              </a:rPr>
              <a:t>isIdentical</a:t>
            </a:r>
            <a:r>
              <a:rPr lang="en-US" dirty="0" err="1"/>
              <a:t>Boolean</a:t>
            </a:r>
            <a:r>
              <a:rPr lang="en-US" dirty="0" err="1">
                <a:effectLst/>
              </a:rPr>
              <a:t>True</a:t>
            </a:r>
            <a:r>
              <a:rPr lang="en-US" dirty="0">
                <a:effectLst/>
              </a:rPr>
              <a:t> if the two faces belong to the same person or the face belongs to the person, otherwise </a:t>
            </a:r>
            <a:r>
              <a:rPr lang="en-US" dirty="0" err="1">
                <a:effectLst/>
              </a:rPr>
              <a:t>false.confidence</a:t>
            </a:r>
            <a:r>
              <a:rPr lang="en-US" dirty="0" err="1"/>
              <a:t>Number</a:t>
            </a:r>
            <a:r>
              <a:rPr lang="en-US" dirty="0" err="1">
                <a:effectLst/>
              </a:rPr>
              <a:t>A</a:t>
            </a:r>
            <a:r>
              <a:rPr lang="en-US" dirty="0">
                <a:effectLst/>
              </a:rPr>
              <a:t> number indicates the similarity confidence of whether two faces belong to the same person, or whether the face belongs to the person. By default, </a:t>
            </a:r>
            <a:r>
              <a:rPr lang="en-US" dirty="0" err="1">
                <a:effectLst/>
              </a:rPr>
              <a:t>isIdentical</a:t>
            </a:r>
            <a:r>
              <a:rPr lang="en-US" dirty="0">
                <a:effectLst/>
              </a:rPr>
              <a:t> is set to True if similarity confidence is greater than or equal to 0.5. This is useful for advanced users to override "</a:t>
            </a:r>
            <a:r>
              <a:rPr lang="en-US" dirty="0" err="1">
                <a:effectLst/>
              </a:rPr>
              <a:t>isIdentical</a:t>
            </a:r>
            <a:r>
              <a:rPr lang="en-US" dirty="0">
                <a:effectLst/>
              </a:rPr>
              <a:t>" and fine-tune the result on their own data.</a:t>
            </a:r>
            <a:endParaRPr lang="en-US" dirty="0"/>
          </a:p>
        </p:txBody>
      </p:sp>
      <p:sp>
        <p:nvSpPr>
          <p:cNvPr id="4" name="Slide Number Placeholder 3"/>
          <p:cNvSpPr>
            <a:spLocks noGrp="1"/>
          </p:cNvSpPr>
          <p:nvPr>
            <p:ph type="sldNum" sz="quarter" idx="10"/>
          </p:nvPr>
        </p:nvSpPr>
        <p:spPr/>
        <p:txBody>
          <a:bodyPr/>
          <a:lstStyle/>
          <a:p>
            <a:fld id="{F29F624E-3B0E-4782-BEBB-18F348EFDA28}" type="slidenum">
              <a:rPr lang="en-US" smtClean="0"/>
              <a:t>6</a:t>
            </a:fld>
            <a:endParaRPr lang="en-US"/>
          </a:p>
        </p:txBody>
      </p:sp>
    </p:spTree>
    <p:extLst>
      <p:ext uri="{BB962C8B-B14F-4D97-AF65-F5344CB8AC3E}">
        <p14:creationId xmlns:p14="http://schemas.microsoft.com/office/powerpoint/2010/main" val="1709041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Uber is using MSFT vision </a:t>
            </a:r>
            <a:r>
              <a:rPr lang="en-US" dirty="0" err="1" smtClean="0"/>
              <a:t>api</a:t>
            </a:r>
            <a:r>
              <a:rPr lang="en-US" dirty="0" smtClean="0"/>
              <a:t> to detect driver’s face. </a:t>
            </a:r>
          </a:p>
          <a:p>
            <a:r>
              <a:rPr lang="en-US" dirty="0" smtClean="0"/>
              <a:t>In</a:t>
            </a:r>
            <a:r>
              <a:rPr lang="en-US" baseline="0" dirty="0" smtClean="0"/>
              <a:t> order to authenticate, they use the face detect, verify </a:t>
            </a:r>
            <a:r>
              <a:rPr lang="en-US" baseline="0" dirty="0" err="1" smtClean="0"/>
              <a:t>api</a:t>
            </a:r>
            <a:r>
              <a:rPr lang="en-US" baseline="0" dirty="0" smtClean="0"/>
              <a:t> to verify the driver who is already registered.</a:t>
            </a:r>
          </a:p>
          <a:p>
            <a:r>
              <a:rPr lang="en-US" baseline="0" dirty="0" smtClean="0"/>
              <a:t>This authentication happens whenever the driver start the driving per day.</a:t>
            </a:r>
            <a:endParaRPr lang="en-US" dirty="0"/>
          </a:p>
        </p:txBody>
      </p:sp>
      <p:sp>
        <p:nvSpPr>
          <p:cNvPr id="4" name="Slide Number Placeholder 3"/>
          <p:cNvSpPr>
            <a:spLocks noGrp="1"/>
          </p:cNvSpPr>
          <p:nvPr>
            <p:ph type="sldNum" sz="quarter" idx="10"/>
          </p:nvPr>
        </p:nvSpPr>
        <p:spPr/>
        <p:txBody>
          <a:bodyPr/>
          <a:lstStyle/>
          <a:p>
            <a:fld id="{F29F624E-3B0E-4782-BEBB-18F348EFDA28}" type="slidenum">
              <a:rPr lang="en-US" smtClean="0"/>
              <a:t>7</a:t>
            </a:fld>
            <a:endParaRPr lang="en-US"/>
          </a:p>
        </p:txBody>
      </p:sp>
    </p:spTree>
    <p:extLst>
      <p:ext uri="{BB962C8B-B14F-4D97-AF65-F5344CB8AC3E}">
        <p14:creationId xmlns:p14="http://schemas.microsoft.com/office/powerpoint/2010/main" val="4149255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F29F624E-3B0E-4782-BEBB-18F348EFDA28}" type="slidenum">
              <a:rPr lang="en-US" smtClean="0"/>
              <a:t>8</a:t>
            </a:fld>
            <a:endParaRPr lang="en-US"/>
          </a:p>
        </p:txBody>
      </p:sp>
    </p:spTree>
    <p:extLst>
      <p:ext uri="{BB962C8B-B14F-4D97-AF65-F5344CB8AC3E}">
        <p14:creationId xmlns:p14="http://schemas.microsoft.com/office/powerpoint/2010/main" val="2800075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User scenario</a:t>
            </a:r>
          </a:p>
          <a:p>
            <a:pPr marL="228600" indent="-228600">
              <a:buAutoNum type="arabicPeriod"/>
            </a:pPr>
            <a:r>
              <a:rPr lang="en-US" dirty="0" smtClean="0"/>
              <a:t>User may register</a:t>
            </a:r>
            <a:r>
              <a:rPr lang="en-US" baseline="0" dirty="0" smtClean="0"/>
              <a:t> him/her face data into their smartphone</a:t>
            </a:r>
          </a:p>
          <a:p>
            <a:pPr marL="228600" indent="-228600">
              <a:buAutoNum type="arabicPeriod"/>
            </a:pPr>
            <a:r>
              <a:rPr lang="en-US" baseline="0" dirty="0" smtClean="0"/>
              <a:t>Any app on the smartphone can use the Facial Login System</a:t>
            </a:r>
          </a:p>
          <a:p>
            <a:pPr marL="228600" indent="-228600">
              <a:buAutoNum type="arabicPeriod"/>
            </a:pPr>
            <a:r>
              <a:rPr lang="en-US" baseline="0" dirty="0" smtClean="0"/>
              <a:t>Facial Login System will authenticate by using Microsoft Azure Vision API</a:t>
            </a:r>
          </a:p>
          <a:p>
            <a:pPr marL="0" indent="0">
              <a:buNone/>
            </a:pPr>
            <a:endParaRPr lang="en-US" baseline="0" dirty="0" smtClean="0"/>
          </a:p>
          <a:p>
            <a:pPr marL="0" indent="0">
              <a:buNone/>
            </a:pPr>
            <a:r>
              <a:rPr lang="en-US" baseline="0" dirty="0" smtClean="0"/>
              <a:t>Microsoft Vision API</a:t>
            </a:r>
          </a:p>
          <a:p>
            <a:r>
              <a:rPr lang="en-US" dirty="0" smtClean="0"/>
              <a:t>- Face</a:t>
            </a:r>
            <a:r>
              <a:rPr lang="en-US" baseline="0" dirty="0" smtClean="0"/>
              <a:t> Detect</a:t>
            </a:r>
          </a:p>
          <a:p>
            <a:r>
              <a:rPr lang="en-US" sz="1200" b="0" i="0" kern="1200" dirty="0" smtClean="0">
                <a:solidFill>
                  <a:schemeClr val="tx1"/>
                </a:solidFill>
                <a:effectLst/>
                <a:latin typeface="+mn-lt"/>
                <a:ea typeface="+mn-ea"/>
                <a:cs typeface="+mn-cs"/>
              </a:rPr>
              <a:t>: We will use this feature in order</a:t>
            </a:r>
            <a:r>
              <a:rPr lang="en-US" sz="1200" b="0" i="0" kern="1200" baseline="0" dirty="0" smtClean="0">
                <a:solidFill>
                  <a:schemeClr val="tx1"/>
                </a:solidFill>
                <a:effectLst/>
                <a:latin typeface="+mn-lt"/>
                <a:ea typeface="+mn-ea"/>
                <a:cs typeface="+mn-cs"/>
              </a:rPr>
              <a:t> to register the user’s face and when they authenticate. More details are below.</a:t>
            </a:r>
          </a:p>
          <a:p>
            <a:r>
              <a:rPr lang="en-US" sz="1200" b="0" i="0" kern="1200" dirty="0" smtClean="0">
                <a:solidFill>
                  <a:schemeClr val="tx1"/>
                </a:solidFill>
                <a:effectLst/>
                <a:latin typeface="+mn-lt"/>
                <a:ea typeface="+mn-ea"/>
                <a:cs typeface="+mn-cs"/>
              </a:rPr>
              <a:t>Optional parameters for returning </a:t>
            </a:r>
            <a:r>
              <a:rPr lang="en-US" sz="1200" b="0" i="0" kern="1200" dirty="0" err="1" smtClean="0">
                <a:solidFill>
                  <a:schemeClr val="tx1"/>
                </a:solidFill>
                <a:effectLst/>
                <a:latin typeface="+mn-lt"/>
                <a:ea typeface="+mn-ea"/>
                <a:cs typeface="+mn-cs"/>
              </a:rPr>
              <a:t>faceId</a:t>
            </a:r>
            <a:r>
              <a:rPr lang="en-US" sz="1200" b="0" i="0" kern="1200" dirty="0" smtClean="0">
                <a:solidFill>
                  <a:schemeClr val="tx1"/>
                </a:solidFill>
                <a:effectLst/>
                <a:latin typeface="+mn-lt"/>
                <a:ea typeface="+mn-ea"/>
                <a:cs typeface="+mn-cs"/>
              </a:rPr>
              <a:t>, landmarks, and attributes. Attributes include age, gender, smile intensity, facial hair, head pose and glasses. </a:t>
            </a:r>
            <a:r>
              <a:rPr lang="en-US" sz="1200" b="0" i="0" kern="1200" dirty="0" err="1" smtClean="0">
                <a:solidFill>
                  <a:schemeClr val="tx1"/>
                </a:solidFill>
                <a:effectLst/>
                <a:latin typeface="+mn-lt"/>
                <a:ea typeface="+mn-ea"/>
                <a:cs typeface="+mn-cs"/>
              </a:rPr>
              <a:t>faceId</a:t>
            </a:r>
            <a:r>
              <a:rPr lang="en-US" sz="1200" b="0" i="0" kern="1200" dirty="0" smtClean="0">
                <a:solidFill>
                  <a:schemeClr val="tx1"/>
                </a:solidFill>
                <a:effectLst/>
                <a:latin typeface="+mn-lt"/>
                <a:ea typeface="+mn-ea"/>
                <a:cs typeface="+mn-cs"/>
              </a:rPr>
              <a:t> is for other APIs use including </a:t>
            </a:r>
            <a:r>
              <a:rPr lang="en-US" sz="1200" b="0" i="0" u="none" strike="noStrike" kern="1200" dirty="0" smtClean="0">
                <a:solidFill>
                  <a:schemeClr val="tx1"/>
                </a:solidFill>
                <a:effectLst/>
                <a:latin typeface="+mn-lt"/>
                <a:ea typeface="+mn-ea"/>
                <a:cs typeface="+mn-cs"/>
                <a:hlinkClick r:id="rId3"/>
              </a:rPr>
              <a:t>Face - Identify</a:t>
            </a:r>
            <a:r>
              <a:rPr lang="en-US" sz="1200" b="0" i="0" kern="1200" dirty="0" smtClean="0">
                <a:solidFill>
                  <a:schemeClr val="tx1"/>
                </a:solidFill>
                <a:effectLst/>
                <a:latin typeface="+mn-lt"/>
                <a:ea typeface="+mn-ea"/>
                <a:cs typeface="+mn-cs"/>
              </a:rPr>
              <a:t>, </a:t>
            </a:r>
            <a:r>
              <a:rPr lang="en-US" sz="1200" b="0" i="0" u="none" strike="noStrike" kern="1200" dirty="0" smtClean="0">
                <a:solidFill>
                  <a:schemeClr val="tx1"/>
                </a:solidFill>
                <a:effectLst/>
                <a:latin typeface="+mn-lt"/>
                <a:ea typeface="+mn-ea"/>
                <a:cs typeface="+mn-cs"/>
                <a:hlinkClick r:id="rId4"/>
              </a:rPr>
              <a:t>Face - Verify</a:t>
            </a:r>
            <a:r>
              <a:rPr lang="en-US" sz="1200" b="0" i="0" kern="1200" dirty="0" smtClean="0">
                <a:solidFill>
                  <a:schemeClr val="tx1"/>
                </a:solidFill>
                <a:effectLst/>
                <a:latin typeface="+mn-lt"/>
                <a:ea typeface="+mn-ea"/>
                <a:cs typeface="+mn-cs"/>
              </a:rPr>
              <a:t>, and </a:t>
            </a:r>
            <a:r>
              <a:rPr lang="en-US" sz="1200" b="0" i="0" u="none" strike="noStrike" kern="1200" dirty="0" smtClean="0">
                <a:solidFill>
                  <a:schemeClr val="tx1"/>
                </a:solidFill>
                <a:effectLst/>
                <a:latin typeface="+mn-lt"/>
                <a:ea typeface="+mn-ea"/>
                <a:cs typeface="+mn-cs"/>
                <a:hlinkClick r:id="rId5"/>
              </a:rPr>
              <a:t>Face - Find Similar</a:t>
            </a:r>
            <a:r>
              <a:rPr lang="en-US" sz="1200" b="0" i="0" kern="1200" dirty="0" smtClean="0">
                <a:solidFill>
                  <a:schemeClr val="tx1"/>
                </a:solidFill>
                <a:effectLst/>
                <a:latin typeface="+mn-lt"/>
                <a:ea typeface="+mn-ea"/>
                <a:cs typeface="+mn-cs"/>
              </a:rPr>
              <a:t>. </a:t>
            </a:r>
          </a:p>
          <a:p>
            <a:endParaRPr lang="en-US" sz="1200" b="0" i="0" kern="1200" dirty="0" smtClean="0">
              <a:solidFill>
                <a:schemeClr val="tx1"/>
              </a:solidFill>
              <a:effectLst/>
              <a:latin typeface="+mn-lt"/>
              <a:ea typeface="+mn-ea"/>
              <a:cs typeface="+mn-cs"/>
            </a:endParaRPr>
          </a:p>
          <a:p>
            <a:pPr lvl="1"/>
            <a:r>
              <a:rPr lang="en-US" sz="1200" b="0" i="0" kern="1200" dirty="0" smtClean="0">
                <a:solidFill>
                  <a:schemeClr val="tx1"/>
                </a:solidFill>
                <a:effectLst/>
                <a:latin typeface="+mn-lt"/>
                <a:ea typeface="+mn-ea"/>
                <a:cs typeface="+mn-cs"/>
              </a:rPr>
              <a:t>JPEG, PNG, GIF(the first frame), and BMP are supported. The image file size should be larger than or equal to 1KB but no larger than 4MB.</a:t>
            </a:r>
          </a:p>
          <a:p>
            <a:pPr lvl="1"/>
            <a:r>
              <a:rPr lang="en-US" sz="1200" b="0" i="0" kern="1200" dirty="0" smtClean="0">
                <a:solidFill>
                  <a:schemeClr val="tx1"/>
                </a:solidFill>
                <a:effectLst/>
                <a:latin typeface="+mn-lt"/>
                <a:ea typeface="+mn-ea"/>
                <a:cs typeface="+mn-cs"/>
              </a:rPr>
              <a:t>The detectable face size is between 36x36 to 4096x4096 pixels. The faces out of this range will not be detected.</a:t>
            </a:r>
          </a:p>
          <a:p>
            <a:pPr lvl="1"/>
            <a:r>
              <a:rPr lang="en-US" sz="1200" b="0" i="0" kern="1200" dirty="0" smtClean="0">
                <a:solidFill>
                  <a:schemeClr val="tx1"/>
                </a:solidFill>
                <a:effectLst/>
                <a:latin typeface="+mn-lt"/>
                <a:ea typeface="+mn-ea"/>
                <a:cs typeface="+mn-cs"/>
              </a:rPr>
              <a:t>A maximum of 64 faces could be returned for an image. The returned faces are ranked by face rectangle size in descending order.</a:t>
            </a:r>
          </a:p>
          <a:p>
            <a:pPr lvl="1"/>
            <a:r>
              <a:rPr lang="en-US" sz="1200" b="0" i="0" kern="1200" dirty="0" smtClean="0">
                <a:solidFill>
                  <a:schemeClr val="tx1"/>
                </a:solidFill>
                <a:effectLst/>
                <a:latin typeface="+mn-lt"/>
                <a:ea typeface="+mn-ea"/>
                <a:cs typeface="+mn-cs"/>
              </a:rPr>
              <a:t>Some faces may not be detected for technical challenges, e.g. very large face angles (head-pose) or large occlusion. Frontal and near-frontal faces have the best results.</a:t>
            </a:r>
          </a:p>
          <a:p>
            <a:pPr lvl="1"/>
            <a:r>
              <a:rPr lang="en-US" sz="1200" b="0" i="0" kern="1200" dirty="0" smtClean="0">
                <a:solidFill>
                  <a:schemeClr val="tx1"/>
                </a:solidFill>
                <a:effectLst/>
                <a:latin typeface="+mn-lt"/>
                <a:ea typeface="+mn-ea"/>
                <a:cs typeface="+mn-cs"/>
              </a:rPr>
              <a:t>Attributes (age, gender, </a:t>
            </a:r>
            <a:r>
              <a:rPr lang="en-US" sz="1200" b="0" i="0" kern="1200" dirty="0" err="1" smtClean="0">
                <a:solidFill>
                  <a:schemeClr val="tx1"/>
                </a:solidFill>
                <a:effectLst/>
                <a:latin typeface="+mn-lt"/>
                <a:ea typeface="+mn-ea"/>
                <a:cs typeface="+mn-cs"/>
              </a:rPr>
              <a:t>headPose</a:t>
            </a:r>
            <a:r>
              <a:rPr lang="en-US" sz="1200" b="0" i="0" kern="1200" dirty="0" smtClean="0">
                <a:solidFill>
                  <a:schemeClr val="tx1"/>
                </a:solidFill>
                <a:effectLst/>
                <a:latin typeface="+mn-lt"/>
                <a:ea typeface="+mn-ea"/>
                <a:cs typeface="+mn-cs"/>
              </a:rPr>
              <a:t>, smile, </a:t>
            </a:r>
            <a:r>
              <a:rPr lang="en-US" sz="1200" b="0" i="0" kern="1200" dirty="0" err="1" smtClean="0">
                <a:solidFill>
                  <a:schemeClr val="tx1"/>
                </a:solidFill>
                <a:effectLst/>
                <a:latin typeface="+mn-lt"/>
                <a:ea typeface="+mn-ea"/>
                <a:cs typeface="+mn-cs"/>
              </a:rPr>
              <a:t>facialHair</a:t>
            </a:r>
            <a:r>
              <a:rPr lang="en-US" sz="1200" b="0" i="0" kern="1200" dirty="0" smtClean="0">
                <a:solidFill>
                  <a:schemeClr val="tx1"/>
                </a:solidFill>
                <a:effectLst/>
                <a:latin typeface="+mn-lt"/>
                <a:ea typeface="+mn-ea"/>
                <a:cs typeface="+mn-cs"/>
              </a:rPr>
              <a:t>, glasses and emotion) are still experimental and may not be very accurate. </a:t>
            </a:r>
            <a:r>
              <a:rPr lang="en-US" sz="1200" b="0" i="0" kern="1200" dirty="0" err="1" smtClean="0">
                <a:solidFill>
                  <a:schemeClr val="tx1"/>
                </a:solidFill>
                <a:effectLst/>
                <a:latin typeface="+mn-lt"/>
                <a:ea typeface="+mn-ea"/>
                <a:cs typeface="+mn-cs"/>
              </a:rPr>
              <a:t>HeadPose's</a:t>
            </a:r>
            <a:r>
              <a:rPr lang="en-US" sz="1200" b="0" i="0" kern="1200" dirty="0" smtClean="0">
                <a:solidFill>
                  <a:schemeClr val="tx1"/>
                </a:solidFill>
                <a:effectLst/>
                <a:latin typeface="+mn-lt"/>
                <a:ea typeface="+mn-ea"/>
                <a:cs typeface="+mn-cs"/>
              </a:rPr>
              <a:t> pitch value is a reserved field and will always return 0.</a:t>
            </a:r>
          </a:p>
          <a:p>
            <a:endParaRPr lang="en-US" dirty="0" smtClean="0"/>
          </a:p>
          <a:p>
            <a:r>
              <a:rPr lang="en-US" dirty="0" err="1" smtClean="0">
                <a:effectLst/>
              </a:rPr>
              <a:t>faceId</a:t>
            </a:r>
            <a:endParaRPr lang="en-US" dirty="0" smtClean="0">
              <a:effectLst/>
            </a:endParaRPr>
          </a:p>
          <a:p>
            <a:r>
              <a:rPr lang="en-US" dirty="0" smtClean="0">
                <a:effectLst/>
              </a:rPr>
              <a:t>Unique </a:t>
            </a:r>
            <a:r>
              <a:rPr lang="en-US" dirty="0" err="1" smtClean="0">
                <a:effectLst/>
              </a:rPr>
              <a:t>faceId</a:t>
            </a:r>
            <a:r>
              <a:rPr lang="en-US" dirty="0" smtClean="0">
                <a:effectLst/>
              </a:rPr>
              <a:t> of the detected face, created by detection API and it will expire in 24 hours after detection call. To return this, it requires "</a:t>
            </a:r>
            <a:r>
              <a:rPr lang="en-US" dirty="0" err="1" smtClean="0">
                <a:effectLst/>
              </a:rPr>
              <a:t>returnFaceId</a:t>
            </a:r>
            <a:r>
              <a:rPr lang="en-US" dirty="0" smtClean="0">
                <a:effectLst/>
              </a:rPr>
              <a:t>" parameter to be true.</a:t>
            </a:r>
          </a:p>
          <a:p>
            <a:endParaRPr lang="en-US" dirty="0" smtClean="0">
              <a:effectLst/>
            </a:endParaRPr>
          </a:p>
          <a:p>
            <a:r>
              <a:rPr lang="en-US" dirty="0" err="1" smtClean="0">
                <a:effectLst/>
              </a:rPr>
              <a:t>faceRectangle</a:t>
            </a:r>
            <a:endParaRPr lang="en-US" dirty="0" smtClean="0"/>
          </a:p>
          <a:p>
            <a:r>
              <a:rPr lang="en-US" dirty="0" smtClean="0">
                <a:effectLst/>
              </a:rPr>
              <a:t>A rectangle area for the face location on image.</a:t>
            </a:r>
          </a:p>
          <a:p>
            <a:endParaRPr lang="en-US" dirty="0" smtClean="0">
              <a:effectLst/>
            </a:endParaRPr>
          </a:p>
          <a:p>
            <a:r>
              <a:rPr lang="en-US" dirty="0" err="1" smtClean="0">
                <a:effectLst/>
              </a:rPr>
              <a:t>faceLandmarks</a:t>
            </a:r>
            <a:endParaRPr lang="en-US" dirty="0" smtClean="0"/>
          </a:p>
          <a:p>
            <a:r>
              <a:rPr lang="en-US" dirty="0" smtClean="0">
                <a:effectLst/>
              </a:rPr>
              <a:t>An array of 27-point face landmarks pointing to the important positions of face components. To return this, it requires "</a:t>
            </a:r>
            <a:r>
              <a:rPr lang="en-US" dirty="0" err="1" smtClean="0">
                <a:effectLst/>
              </a:rPr>
              <a:t>returnFaceLandmarks</a:t>
            </a:r>
            <a:r>
              <a:rPr lang="en-US" dirty="0" smtClean="0">
                <a:effectLst/>
              </a:rPr>
              <a:t>" parameter to be true.</a:t>
            </a:r>
          </a:p>
          <a:p>
            <a:endParaRPr lang="en-US" dirty="0" smtClean="0">
              <a:effectLst/>
            </a:endParaRPr>
          </a:p>
          <a:p>
            <a:pPr fontAlgn="t"/>
            <a:r>
              <a:rPr lang="en-US" dirty="0" err="1" smtClean="0">
                <a:effectLst/>
              </a:rPr>
              <a:t>faceAttributes</a:t>
            </a:r>
            <a:endParaRPr lang="en-US" dirty="0" smtClean="0"/>
          </a:p>
          <a:p>
            <a:pPr fontAlgn="t"/>
            <a:r>
              <a:rPr lang="en-US" dirty="0" smtClean="0">
                <a:effectLst/>
              </a:rPr>
              <a:t>Face </a:t>
            </a:r>
            <a:r>
              <a:rPr lang="en-US" dirty="0" err="1" smtClean="0">
                <a:effectLst/>
              </a:rPr>
              <a:t>Attributes:age</a:t>
            </a:r>
            <a:r>
              <a:rPr lang="en-US" dirty="0" smtClean="0">
                <a:effectLst/>
              </a:rPr>
              <a:t>: an age number in years.</a:t>
            </a:r>
          </a:p>
          <a:p>
            <a:pPr fontAlgn="t"/>
            <a:r>
              <a:rPr lang="en-US" dirty="0" smtClean="0">
                <a:effectLst/>
              </a:rPr>
              <a:t>gender: male or female.</a:t>
            </a:r>
          </a:p>
          <a:p>
            <a:pPr fontAlgn="t"/>
            <a:r>
              <a:rPr lang="en-US" dirty="0" smtClean="0">
                <a:effectLst/>
              </a:rPr>
              <a:t>smile: smile intensity, a number between [0,1]</a:t>
            </a:r>
          </a:p>
          <a:p>
            <a:pPr fontAlgn="t"/>
            <a:r>
              <a:rPr lang="en-US" dirty="0" err="1" smtClean="0">
                <a:effectLst/>
              </a:rPr>
              <a:t>facialHair</a:t>
            </a:r>
            <a:r>
              <a:rPr lang="en-US" dirty="0" smtClean="0">
                <a:effectLst/>
              </a:rPr>
              <a:t>: consists of lengths of three facial hair areas: moustache, beard and sideburns.</a:t>
            </a:r>
          </a:p>
          <a:p>
            <a:pPr fontAlgn="t"/>
            <a:r>
              <a:rPr lang="en-US" dirty="0" err="1" smtClean="0">
                <a:effectLst/>
              </a:rPr>
              <a:t>headPose</a:t>
            </a:r>
            <a:r>
              <a:rPr lang="en-US" dirty="0" smtClean="0">
                <a:effectLst/>
              </a:rPr>
              <a:t>: 3-D roll/yew/pitch angles for face direction. Pitch value is a reserved field and will always return 0.</a:t>
            </a:r>
          </a:p>
          <a:p>
            <a:pPr fontAlgn="t"/>
            <a:r>
              <a:rPr lang="en-US" dirty="0" smtClean="0">
                <a:effectLst/>
              </a:rPr>
              <a:t>glasses: glasses type. Possible values are '</a:t>
            </a:r>
            <a:r>
              <a:rPr lang="en-US" dirty="0" err="1" smtClean="0">
                <a:effectLst/>
              </a:rPr>
              <a:t>noGlasses</a:t>
            </a:r>
            <a:r>
              <a:rPr lang="en-US" dirty="0" smtClean="0">
                <a:effectLst/>
              </a:rPr>
              <a:t>', '</a:t>
            </a:r>
            <a:r>
              <a:rPr lang="en-US" dirty="0" err="1" smtClean="0">
                <a:effectLst/>
              </a:rPr>
              <a:t>readingGlasses</a:t>
            </a:r>
            <a:r>
              <a:rPr lang="en-US" dirty="0" smtClean="0">
                <a:effectLst/>
              </a:rPr>
              <a:t>', 'sunglasses', '</a:t>
            </a:r>
            <a:r>
              <a:rPr lang="en-US" dirty="0" err="1" smtClean="0">
                <a:effectLst/>
              </a:rPr>
              <a:t>swimmingGoggles</a:t>
            </a:r>
            <a:r>
              <a:rPr lang="en-US" dirty="0" smtClean="0">
                <a:effectLst/>
              </a:rPr>
              <a:t>'.</a:t>
            </a:r>
          </a:p>
          <a:p>
            <a:pPr fontAlgn="t"/>
            <a:r>
              <a:rPr lang="en-US" dirty="0" smtClean="0">
                <a:effectLst/>
              </a:rPr>
              <a:t>emotion: emotions intensity expressed by the face, </a:t>
            </a:r>
            <a:r>
              <a:rPr lang="en-US" dirty="0" err="1" smtClean="0">
                <a:effectLst/>
              </a:rPr>
              <a:t>incluing</a:t>
            </a:r>
            <a:r>
              <a:rPr lang="en-US" dirty="0" smtClean="0">
                <a:effectLst/>
              </a:rPr>
              <a:t> anger, contempt, disgust, fear, happiness, neutral, sadness and surprise.</a:t>
            </a:r>
          </a:p>
          <a:p>
            <a:endParaRPr lang="en-US" dirty="0" smtClean="0"/>
          </a:p>
          <a:p>
            <a:r>
              <a:rPr lang="en-US" dirty="0" smtClean="0"/>
              <a:t>    "</a:t>
            </a:r>
            <a:r>
              <a:rPr lang="en-US" dirty="0" err="1" smtClean="0"/>
              <a:t>faceId</a:t>
            </a:r>
            <a:r>
              <a:rPr lang="en-US" dirty="0" smtClean="0"/>
              <a:t>": "7f635235-27e3-4857-ba6b-89158bd61ee9",</a:t>
            </a:r>
          </a:p>
          <a:p>
            <a:r>
              <a:rPr lang="en-US" dirty="0" smtClean="0"/>
              <a:t>    "</a:t>
            </a:r>
            <a:r>
              <a:rPr lang="en-US" dirty="0" err="1" smtClean="0"/>
              <a:t>faceRectangle</a:t>
            </a:r>
            <a:r>
              <a:rPr lang="en-US" dirty="0" smtClean="0"/>
              <a:t>"    </a:t>
            </a:r>
          </a:p>
          <a:p>
            <a:r>
              <a:rPr lang="en-US" dirty="0" smtClean="0"/>
              <a:t>    "</a:t>
            </a:r>
            <a:r>
              <a:rPr lang="en-US" dirty="0" err="1" smtClean="0"/>
              <a:t>faceLandmarks</a:t>
            </a:r>
            <a:r>
              <a:rPr lang="en-US" dirty="0" smtClean="0"/>
              <a:t>" 28</a:t>
            </a:r>
          </a:p>
          <a:p>
            <a:r>
              <a:rPr lang="en-US" dirty="0" smtClean="0"/>
              <a:t>      "</a:t>
            </a:r>
            <a:r>
              <a:rPr lang="en-US" dirty="0" err="1" smtClean="0"/>
              <a:t>pupilLeft</a:t>
            </a:r>
            <a:r>
              <a:rPr lang="en-US" dirty="0" smtClean="0"/>
              <a:t>"      "</a:t>
            </a:r>
            <a:r>
              <a:rPr lang="en-US" dirty="0" err="1" smtClean="0"/>
              <a:t>pupilRight</a:t>
            </a:r>
            <a:r>
              <a:rPr lang="en-US" dirty="0" smtClean="0"/>
              <a:t>"     "</a:t>
            </a:r>
            <a:r>
              <a:rPr lang="en-US" dirty="0" err="1" smtClean="0"/>
              <a:t>noseTip</a:t>
            </a:r>
            <a:r>
              <a:rPr lang="en-US" dirty="0" smtClean="0"/>
              <a:t>"    "</a:t>
            </a:r>
            <a:r>
              <a:rPr lang="en-US" dirty="0" err="1" smtClean="0"/>
              <a:t>mouthLeft</a:t>
            </a:r>
            <a:r>
              <a:rPr lang="en-US" dirty="0" smtClean="0"/>
              <a:t>"     "</a:t>
            </a:r>
            <a:r>
              <a:rPr lang="en-US" dirty="0" err="1" smtClean="0"/>
              <a:t>mouthRight</a:t>
            </a:r>
            <a:r>
              <a:rPr lang="en-US" dirty="0" smtClean="0"/>
              <a:t>"            "</a:t>
            </a:r>
            <a:r>
              <a:rPr lang="en-US" dirty="0" err="1" smtClean="0"/>
              <a:t>eyebrowLeftOuter</a:t>
            </a:r>
            <a:r>
              <a:rPr lang="en-US" dirty="0" smtClean="0"/>
              <a:t>"          "</a:t>
            </a:r>
            <a:r>
              <a:rPr lang="en-US" dirty="0" err="1" smtClean="0"/>
              <a:t>eyebrowLeftInner</a:t>
            </a:r>
            <a:r>
              <a:rPr lang="en-US" dirty="0" smtClean="0"/>
              <a:t>"     "</a:t>
            </a:r>
            <a:r>
              <a:rPr lang="en-US" dirty="0" err="1" smtClean="0"/>
              <a:t>eyeLeftOuter</a:t>
            </a:r>
            <a:r>
              <a:rPr lang="en-US" dirty="0" smtClean="0"/>
              <a:t>"       "</a:t>
            </a:r>
            <a:r>
              <a:rPr lang="en-US" dirty="0" err="1" smtClean="0"/>
              <a:t>eyeLeftTop</a:t>
            </a:r>
            <a:r>
              <a:rPr lang="en-US" dirty="0" smtClean="0"/>
              <a:t>"            "</a:t>
            </a:r>
            <a:r>
              <a:rPr lang="en-US" dirty="0" err="1" smtClean="0"/>
              <a:t>eyeLeftBottom</a:t>
            </a:r>
            <a:r>
              <a:rPr lang="en-US" dirty="0" smtClean="0"/>
              <a:t>"     "</a:t>
            </a:r>
            <a:r>
              <a:rPr lang="en-US" dirty="0" err="1" smtClean="0"/>
              <a:t>eyeLeftInner</a:t>
            </a:r>
            <a:r>
              <a:rPr lang="en-US" dirty="0" smtClean="0"/>
              <a:t>"      </a:t>
            </a:r>
          </a:p>
          <a:p>
            <a:r>
              <a:rPr lang="en-US" dirty="0" smtClean="0"/>
              <a:t>      "</a:t>
            </a:r>
            <a:r>
              <a:rPr lang="en-US" dirty="0" err="1" smtClean="0"/>
              <a:t>eyebrowRightInner</a:t>
            </a:r>
            <a:r>
              <a:rPr lang="en-US" dirty="0" smtClean="0"/>
              <a:t>"   "</a:t>
            </a:r>
            <a:r>
              <a:rPr lang="en-US" dirty="0" err="1" smtClean="0"/>
              <a:t>eyebrowRightOuter</a:t>
            </a:r>
            <a:r>
              <a:rPr lang="en-US" dirty="0" smtClean="0"/>
              <a:t>"     "</a:t>
            </a:r>
            <a:r>
              <a:rPr lang="en-US" dirty="0" err="1" smtClean="0"/>
              <a:t>eyeRightInner</a:t>
            </a:r>
            <a:r>
              <a:rPr lang="en-US" dirty="0" smtClean="0"/>
              <a:t>"      "</a:t>
            </a:r>
            <a:r>
              <a:rPr lang="en-US" dirty="0" err="1" smtClean="0"/>
              <a:t>eyeRightTop</a:t>
            </a:r>
            <a:r>
              <a:rPr lang="en-US" dirty="0" smtClean="0"/>
              <a:t>"      </a:t>
            </a:r>
          </a:p>
          <a:p>
            <a:r>
              <a:rPr lang="en-US" dirty="0" smtClean="0"/>
              <a:t>      "</a:t>
            </a:r>
            <a:r>
              <a:rPr lang="en-US" dirty="0" err="1" smtClean="0"/>
              <a:t>eyeRightBottom</a:t>
            </a:r>
            <a:r>
              <a:rPr lang="en-US" dirty="0" smtClean="0"/>
              <a:t>"    "</a:t>
            </a:r>
            <a:r>
              <a:rPr lang="en-US" dirty="0" err="1" smtClean="0"/>
              <a:t>eyeRightOuter</a:t>
            </a:r>
            <a:r>
              <a:rPr lang="en-US" dirty="0" smtClean="0"/>
              <a:t>"   "</a:t>
            </a:r>
            <a:r>
              <a:rPr lang="en-US" dirty="0" err="1" smtClean="0"/>
              <a:t>noseRootLeft</a:t>
            </a:r>
            <a:r>
              <a:rPr lang="en-US" dirty="0" smtClean="0"/>
              <a:t>"    "</a:t>
            </a:r>
            <a:r>
              <a:rPr lang="en-US" dirty="0" err="1" smtClean="0"/>
              <a:t>noseRootRight</a:t>
            </a:r>
            <a:r>
              <a:rPr lang="en-US" dirty="0" smtClean="0"/>
              <a:t>"      </a:t>
            </a:r>
          </a:p>
          <a:p>
            <a:r>
              <a:rPr lang="en-US" dirty="0" smtClean="0"/>
              <a:t>      "</a:t>
            </a:r>
            <a:r>
              <a:rPr lang="en-US" dirty="0" err="1" smtClean="0"/>
              <a:t>noseLeftAlarTop</a:t>
            </a:r>
            <a:r>
              <a:rPr lang="en-US" dirty="0" smtClean="0"/>
              <a:t>"    "</a:t>
            </a:r>
            <a:r>
              <a:rPr lang="en-US" dirty="0" err="1" smtClean="0"/>
              <a:t>noseRightAlarTop</a:t>
            </a:r>
            <a:r>
              <a:rPr lang="en-US" dirty="0" smtClean="0"/>
              <a:t>"       "</a:t>
            </a:r>
            <a:r>
              <a:rPr lang="en-US" dirty="0" err="1" smtClean="0"/>
              <a:t>noseLeftAlarOutTip</a:t>
            </a:r>
            <a:r>
              <a:rPr lang="en-US" dirty="0" smtClean="0"/>
              <a:t>"    "</a:t>
            </a:r>
            <a:r>
              <a:rPr lang="en-US" dirty="0" err="1" smtClean="0"/>
              <a:t>noseRightAlarOutTip</a:t>
            </a:r>
            <a:r>
              <a:rPr lang="en-US" dirty="0" smtClean="0"/>
              <a:t>"      </a:t>
            </a:r>
          </a:p>
          <a:p>
            <a:r>
              <a:rPr lang="en-US" dirty="0" smtClean="0"/>
              <a:t>      "</a:t>
            </a:r>
            <a:r>
              <a:rPr lang="en-US" dirty="0" err="1" smtClean="0"/>
              <a:t>upperLipTop</a:t>
            </a:r>
            <a:r>
              <a:rPr lang="en-US" dirty="0" smtClean="0"/>
              <a:t>"         "</a:t>
            </a:r>
            <a:r>
              <a:rPr lang="en-US" dirty="0" err="1" smtClean="0"/>
              <a:t>upperLipBottom</a:t>
            </a:r>
            <a:r>
              <a:rPr lang="en-US" dirty="0" smtClean="0"/>
              <a:t>"        "</a:t>
            </a:r>
            <a:r>
              <a:rPr lang="en-US" dirty="0" err="1" smtClean="0"/>
              <a:t>underLipTop</a:t>
            </a:r>
            <a:r>
              <a:rPr lang="en-US" dirty="0" smtClean="0"/>
              <a:t>":     "</a:t>
            </a:r>
            <a:r>
              <a:rPr lang="en-US" dirty="0" err="1" smtClean="0"/>
              <a:t>underLipBottom</a:t>
            </a:r>
            <a:r>
              <a:rPr lang="en-US" dirty="0" smtClean="0"/>
              <a:t>"      }</a:t>
            </a:r>
          </a:p>
          <a:p>
            <a:r>
              <a:rPr lang="en-US" dirty="0" smtClean="0"/>
              <a:t>    </a:t>
            </a:r>
          </a:p>
          <a:p>
            <a:r>
              <a:rPr lang="en-US" dirty="0" smtClean="0"/>
              <a:t>    "</a:t>
            </a:r>
            <a:r>
              <a:rPr lang="en-US" dirty="0" err="1" smtClean="0"/>
              <a:t>faceAttributes</a:t>
            </a:r>
            <a:r>
              <a:rPr lang="en-US" dirty="0" smtClean="0"/>
              <a:t>"</a:t>
            </a:r>
          </a:p>
          <a:p>
            <a:r>
              <a:rPr lang="en-US" dirty="0" smtClean="0"/>
              <a:t>      "age": 23.8,</a:t>
            </a:r>
          </a:p>
          <a:p>
            <a:r>
              <a:rPr lang="en-US" dirty="0" smtClean="0"/>
              <a:t>      "gender": "female",</a:t>
            </a:r>
          </a:p>
          <a:p>
            <a:r>
              <a:rPr lang="en-US" dirty="0" smtClean="0"/>
              <a:t>      "</a:t>
            </a:r>
            <a:r>
              <a:rPr lang="en-US" dirty="0" err="1" smtClean="0"/>
              <a:t>headPose</a:t>
            </a:r>
            <a:r>
              <a:rPr lang="en-US" dirty="0" smtClean="0"/>
              <a:t>"</a:t>
            </a:r>
          </a:p>
          <a:p>
            <a:r>
              <a:rPr lang="en-US" dirty="0" smtClean="0"/>
              <a:t>        "roll": -16.9,</a:t>
            </a:r>
          </a:p>
          <a:p>
            <a:r>
              <a:rPr lang="en-US" dirty="0" smtClean="0"/>
              <a:t>        "yaw": 21.3,</a:t>
            </a:r>
          </a:p>
          <a:p>
            <a:r>
              <a:rPr lang="en-US" dirty="0" smtClean="0"/>
              <a:t>        "pitch": 0</a:t>
            </a:r>
          </a:p>
          <a:p>
            <a:r>
              <a:rPr lang="en-US" dirty="0" smtClean="0"/>
              <a:t>      </a:t>
            </a:r>
          </a:p>
          <a:p>
            <a:r>
              <a:rPr lang="en-US" dirty="0" smtClean="0"/>
              <a:t>      "smile": 0.826,</a:t>
            </a:r>
          </a:p>
          <a:p>
            <a:r>
              <a:rPr lang="en-US" dirty="0" smtClean="0"/>
              <a:t>      "</a:t>
            </a:r>
            <a:r>
              <a:rPr lang="en-US" dirty="0" err="1" smtClean="0"/>
              <a:t>facialHair</a:t>
            </a:r>
            <a:r>
              <a:rPr lang="en-US" dirty="0" smtClean="0"/>
              <a:t>"</a:t>
            </a:r>
          </a:p>
          <a:p>
            <a:r>
              <a:rPr lang="en-US" dirty="0" smtClean="0"/>
              <a:t>        "moustache": 0,</a:t>
            </a:r>
          </a:p>
          <a:p>
            <a:r>
              <a:rPr lang="en-US" dirty="0" smtClean="0"/>
              <a:t>        "beard": 0,</a:t>
            </a:r>
          </a:p>
          <a:p>
            <a:r>
              <a:rPr lang="en-US" dirty="0" smtClean="0"/>
              <a:t>        "sideburns": 0</a:t>
            </a:r>
          </a:p>
          <a:p>
            <a:r>
              <a:rPr lang="en-US" dirty="0" smtClean="0"/>
              <a:t>      </a:t>
            </a:r>
          </a:p>
          <a:p>
            <a:r>
              <a:rPr lang="en-US" dirty="0" smtClean="0"/>
              <a:t>      "glasses": "</a:t>
            </a:r>
            <a:r>
              <a:rPr lang="en-US" dirty="0" err="1" smtClean="0"/>
              <a:t>ReadingGlasses</a:t>
            </a:r>
            <a:r>
              <a:rPr lang="en-US" dirty="0" smtClean="0"/>
              <a:t>",</a:t>
            </a:r>
          </a:p>
          <a:p>
            <a:r>
              <a:rPr lang="en-US" dirty="0" smtClean="0"/>
              <a:t>      "emotion"</a:t>
            </a:r>
          </a:p>
          <a:p>
            <a:r>
              <a:rPr lang="en-US" dirty="0" smtClean="0"/>
              <a:t>        "anger": 0.103,</a:t>
            </a:r>
          </a:p>
          <a:p>
            <a:r>
              <a:rPr lang="en-US" dirty="0" smtClean="0"/>
              <a:t>        "contempt": 0.003,</a:t>
            </a:r>
          </a:p>
          <a:p>
            <a:r>
              <a:rPr lang="en-US" dirty="0" smtClean="0"/>
              <a:t>        "disgust": 0.038,</a:t>
            </a:r>
          </a:p>
          <a:p>
            <a:r>
              <a:rPr lang="en-US" dirty="0" smtClean="0"/>
              <a:t>        "fear": 0.003,</a:t>
            </a:r>
          </a:p>
          <a:p>
            <a:r>
              <a:rPr lang="en-US" dirty="0" smtClean="0"/>
              <a:t>        "happiness": 0.826,</a:t>
            </a:r>
          </a:p>
          <a:p>
            <a:r>
              <a:rPr lang="en-US" dirty="0" smtClean="0"/>
              <a:t>        "neutral": 0.006,</a:t>
            </a:r>
          </a:p>
          <a:p>
            <a:r>
              <a:rPr lang="en-US" dirty="0" smtClean="0"/>
              <a:t>        "sadness": 0.001,</a:t>
            </a:r>
          </a:p>
          <a:p>
            <a:r>
              <a:rPr lang="en-US" dirty="0" smtClean="0"/>
              <a:t>        "surprise": 0.02</a:t>
            </a:r>
            <a:br>
              <a:rPr lang="en-US" dirty="0" smtClean="0"/>
            </a:br>
            <a:endParaRPr lang="en-US" dirty="0" smtClean="0"/>
          </a:p>
          <a:p>
            <a:r>
              <a:rPr lang="en-US" baseline="0" dirty="0" smtClean="0"/>
              <a:t>- </a:t>
            </a:r>
            <a:r>
              <a:rPr lang="en-US" dirty="0" smtClean="0"/>
              <a:t>Face</a:t>
            </a:r>
            <a:r>
              <a:rPr lang="en-US" baseline="0" dirty="0" smtClean="0"/>
              <a:t> Verify</a:t>
            </a:r>
          </a:p>
          <a:p>
            <a:r>
              <a:rPr lang="en-US" sz="1200" b="0" i="0" kern="1200" dirty="0" smtClean="0">
                <a:solidFill>
                  <a:schemeClr val="tx1"/>
                </a:solidFill>
                <a:effectLst/>
                <a:latin typeface="+mn-lt"/>
                <a:ea typeface="+mn-ea"/>
                <a:cs typeface="+mn-cs"/>
              </a:rPr>
              <a:t>: We will use this feature in order</a:t>
            </a:r>
            <a:r>
              <a:rPr lang="en-US" sz="1200" b="0" i="0" kern="1200" baseline="0" dirty="0" smtClean="0">
                <a:solidFill>
                  <a:schemeClr val="tx1"/>
                </a:solidFill>
                <a:effectLst/>
                <a:latin typeface="+mn-lt"/>
                <a:ea typeface="+mn-ea"/>
                <a:cs typeface="+mn-cs"/>
              </a:rPr>
              <a:t> to authenticate the user’s current face and stored face image. More details are below.</a:t>
            </a:r>
            <a:endParaRPr lang="en-US" baseline="0" dirty="0" smtClean="0"/>
          </a:p>
          <a:p>
            <a:r>
              <a:rPr lang="en-US" sz="1200" b="0" i="0" kern="1200" dirty="0" smtClean="0">
                <a:solidFill>
                  <a:schemeClr val="tx1"/>
                </a:solidFill>
                <a:effectLst/>
                <a:latin typeface="+mn-lt"/>
                <a:ea typeface="+mn-ea"/>
                <a:cs typeface="+mn-cs"/>
              </a:rPr>
              <a:t>This API works well for frontal and near-frontal faces.</a:t>
            </a:r>
          </a:p>
          <a:p>
            <a:r>
              <a:rPr lang="en-US" sz="1200" b="0" i="0" kern="1200" dirty="0" smtClean="0">
                <a:solidFill>
                  <a:schemeClr val="tx1"/>
                </a:solidFill>
                <a:effectLst/>
                <a:latin typeface="+mn-lt"/>
                <a:ea typeface="+mn-ea"/>
                <a:cs typeface="+mn-cs"/>
              </a:rPr>
              <a:t>For the scenarios that are sensitive to accuracy please make your own judgment.</a:t>
            </a:r>
          </a:p>
          <a:p>
            <a:endParaRPr lang="en-US" dirty="0" smtClean="0"/>
          </a:p>
          <a:p>
            <a:r>
              <a:rPr lang="en-US" sz="1200" b="0" i="0" kern="1200" dirty="0" smtClean="0">
                <a:solidFill>
                  <a:schemeClr val="tx1"/>
                </a:solidFill>
                <a:effectLst/>
                <a:latin typeface="+mn-lt"/>
                <a:ea typeface="+mn-ea"/>
                <a:cs typeface="+mn-cs"/>
              </a:rPr>
              <a:t>JSON fields in face to face verification request body:</a:t>
            </a:r>
          </a:p>
          <a:p>
            <a:r>
              <a:rPr lang="en-US" sz="1200" b="0" i="0" kern="1200" dirty="0" smtClean="0">
                <a:solidFill>
                  <a:schemeClr val="tx1"/>
                </a:solidFill>
                <a:effectLst/>
                <a:latin typeface="+mn-lt"/>
                <a:ea typeface="+mn-ea"/>
                <a:cs typeface="+mn-cs"/>
              </a:rPr>
              <a:t>JSON fields in face to person verification request body:</a:t>
            </a:r>
          </a:p>
          <a:p>
            <a:endParaRPr lang="en-US" sz="1200" b="0" i="0" kern="1200" dirty="0" smtClean="0">
              <a:solidFill>
                <a:schemeClr val="tx1"/>
              </a:solidFill>
              <a:effectLst/>
              <a:latin typeface="+mn-lt"/>
              <a:ea typeface="+mn-ea"/>
              <a:cs typeface="+mn-cs"/>
            </a:endParaRPr>
          </a:p>
          <a:p>
            <a:r>
              <a:rPr lang="en-US" dirty="0" err="1" smtClean="0">
                <a:effectLst/>
              </a:rPr>
              <a:t>isIdentical</a:t>
            </a:r>
            <a:r>
              <a:rPr lang="en-US" dirty="0" err="1" smtClean="0"/>
              <a:t>Boolean</a:t>
            </a:r>
            <a:r>
              <a:rPr lang="en-US" dirty="0" err="1" smtClean="0">
                <a:effectLst/>
              </a:rPr>
              <a:t>True</a:t>
            </a:r>
            <a:r>
              <a:rPr lang="en-US" dirty="0" smtClean="0">
                <a:effectLst/>
              </a:rPr>
              <a:t> if the two faces belong to the same person or the face belongs to the person, otherwise </a:t>
            </a:r>
            <a:r>
              <a:rPr lang="en-US" dirty="0" err="1" smtClean="0">
                <a:effectLst/>
              </a:rPr>
              <a:t>false.confidence</a:t>
            </a:r>
            <a:r>
              <a:rPr lang="en-US" dirty="0" err="1" smtClean="0"/>
              <a:t>Number</a:t>
            </a:r>
            <a:r>
              <a:rPr lang="en-US" dirty="0" err="1" smtClean="0">
                <a:effectLst/>
              </a:rPr>
              <a:t>A</a:t>
            </a:r>
            <a:r>
              <a:rPr lang="en-US" dirty="0" smtClean="0">
                <a:effectLst/>
              </a:rPr>
              <a:t> number indicates the similarity confidence of whether two faces belong to the same person, or whether the face belongs to the person. By default, </a:t>
            </a:r>
            <a:r>
              <a:rPr lang="en-US" dirty="0" err="1" smtClean="0">
                <a:effectLst/>
              </a:rPr>
              <a:t>isIdentical</a:t>
            </a:r>
            <a:r>
              <a:rPr lang="en-US" dirty="0" smtClean="0">
                <a:effectLst/>
              </a:rPr>
              <a:t> is set to True if similarity confidence is greater than or equal to 0.5. This is useful for advanced users to override "</a:t>
            </a:r>
            <a:r>
              <a:rPr lang="en-US" dirty="0" err="1" smtClean="0">
                <a:effectLst/>
              </a:rPr>
              <a:t>isIdentical</a:t>
            </a:r>
            <a:r>
              <a:rPr lang="en-US" dirty="0" smtClean="0">
                <a:effectLst/>
              </a:rPr>
              <a:t>" and fine-tune the result on their own data.</a:t>
            </a:r>
          </a:p>
          <a:p>
            <a:endParaRPr lang="en-US" dirty="0" smtClean="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 face attribute features available are: Age, Gender, Pose, Smile, and Facial Hair along with 27 landmarks for each face in the image.</a:t>
            </a:r>
            <a:endParaRPr lang="en-US" dirty="0" smtClean="0"/>
          </a:p>
          <a:p>
            <a:endParaRPr lang="en-US" dirty="0" smtClean="0"/>
          </a:p>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F29F624E-3B0E-4782-BEBB-18F348EFDA28}" type="slidenum">
              <a:rPr lang="en-US" smtClean="0"/>
              <a:t>9</a:t>
            </a:fld>
            <a:endParaRPr lang="en-US"/>
          </a:p>
        </p:txBody>
      </p:sp>
    </p:spTree>
    <p:extLst>
      <p:ext uri="{BB962C8B-B14F-4D97-AF65-F5344CB8AC3E}">
        <p14:creationId xmlns:p14="http://schemas.microsoft.com/office/powerpoint/2010/main" val="1464358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baseline="0" dirty="0" smtClean="0"/>
          </a:p>
        </p:txBody>
      </p:sp>
      <p:sp>
        <p:nvSpPr>
          <p:cNvPr id="4" name="Slide Number Placeholder 3"/>
          <p:cNvSpPr>
            <a:spLocks noGrp="1"/>
          </p:cNvSpPr>
          <p:nvPr>
            <p:ph type="sldNum" sz="quarter" idx="10"/>
          </p:nvPr>
        </p:nvSpPr>
        <p:spPr/>
        <p:txBody>
          <a:bodyPr/>
          <a:lstStyle/>
          <a:p>
            <a:fld id="{F29F624E-3B0E-4782-BEBB-18F348EFDA28}" type="slidenum">
              <a:rPr lang="en-US" smtClean="0"/>
              <a:t>10</a:t>
            </a:fld>
            <a:endParaRPr lang="en-US"/>
          </a:p>
        </p:txBody>
      </p:sp>
    </p:spTree>
    <p:extLst>
      <p:ext uri="{BB962C8B-B14F-4D97-AF65-F5344CB8AC3E}">
        <p14:creationId xmlns:p14="http://schemas.microsoft.com/office/powerpoint/2010/main" val="31450975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aseline="0" dirty="0" smtClean="0"/>
              <a:t>This is the facial login successful result page and the code (background)</a:t>
            </a:r>
          </a:p>
        </p:txBody>
      </p:sp>
      <p:sp>
        <p:nvSpPr>
          <p:cNvPr id="4" name="Slide Number Placeholder 3"/>
          <p:cNvSpPr>
            <a:spLocks noGrp="1"/>
          </p:cNvSpPr>
          <p:nvPr>
            <p:ph type="sldNum" sz="quarter" idx="10"/>
          </p:nvPr>
        </p:nvSpPr>
        <p:spPr/>
        <p:txBody>
          <a:bodyPr/>
          <a:lstStyle/>
          <a:p>
            <a:fld id="{F29F624E-3B0E-4782-BEBB-18F348EFDA28}" type="slidenum">
              <a:rPr lang="en-US" smtClean="0"/>
              <a:t>11</a:t>
            </a:fld>
            <a:endParaRPr lang="en-US"/>
          </a:p>
        </p:txBody>
      </p:sp>
    </p:spTree>
    <p:extLst>
      <p:ext uri="{BB962C8B-B14F-4D97-AF65-F5344CB8AC3E}">
        <p14:creationId xmlns:p14="http://schemas.microsoft.com/office/powerpoint/2010/main" val="2362504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923F103-BC34-4FE4-A40E-EDDEECFDA5D0}" type="datetimeFigureOut">
              <a:rPr lang="en-US" smtClean="0"/>
              <a:pPr/>
              <a:t>12/7/2017</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9715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86D93-FCAC-47E0-A2EE-787E62CA814C}" type="datetimeFigureOut">
              <a:rPr lang="en-US" smtClean="0"/>
              <a:t>12/7/2017</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0339252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A879A6-0FD0-4734-A311-86BFCA472E6E}" type="datetimeFigureOut">
              <a:rPr lang="en-US" smtClean="0"/>
              <a:t>12/7/2017</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3376993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923F103-BC34-4FE4-A40E-EDDEECFDA5D0}" type="datetimeFigureOut">
              <a:rPr lang="en-US" smtClean="0"/>
              <a:pPr/>
              <a:t>12/7/2017</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88007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9CA7B-DFD4-44B5-8C60-D14B8CD1FB59}" type="datetimeFigureOut">
              <a:rPr lang="en-US" smtClean="0"/>
              <a:t>12/7/2017</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284833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12/7/2017</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402223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DB8791-F1B0-41E7-B7FD-A781E65C4266}" type="datetimeFigureOut">
              <a:rPr lang="en-US" smtClean="0"/>
              <a:t>12/7/2017</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726665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63B2-E120-4ED8-B27B-C685F510A5FE}" type="datetimeFigureOut">
              <a:rPr lang="en-US" smtClean="0"/>
              <a:t>12/7/2017</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693467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A18ACC-A947-437B-A130-35BD54FDF1E9}" type="datetimeFigureOut">
              <a:rPr lang="en-US" smtClean="0"/>
              <a:t>12/7/2017</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18171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12/7/2017</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962920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12/7/2017</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41709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9C9CA7B-DFD4-44B5-8C60-D14B8CD1FB59}" type="datetimeFigureOut">
              <a:rPr lang="en-US" smtClean="0"/>
              <a:t>12/7/2017</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102599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12/7/2017</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366764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86D93-FCAC-47E0-A2EE-787E62CA814C}" type="datetimeFigureOut">
              <a:rPr lang="en-US" smtClean="0"/>
              <a:t>12/7/2017</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80230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DA879A6-0FD0-4734-A311-86BFCA472E6E}" type="datetimeFigureOut">
              <a:rPr lang="en-US" smtClean="0"/>
              <a:t>12/7/2017</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24068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12/7/2017</a:t>
            </a:fld>
            <a:endParaRPr lang="en-US" dirty="0"/>
          </a:p>
        </p:txBody>
      </p:sp>
      <p:sp>
        <p:nvSpPr>
          <p:cNvPr id="5" name="Footer Placeholder 4"/>
          <p:cNvSpPr>
            <a:spLocks noGrp="1"/>
          </p:cNvSpPr>
          <p:nvPr>
            <p:ph type="ftr" sz="quarter" idx="11"/>
          </p:nvPr>
        </p:nvSpPr>
        <p:spPr/>
        <p:txBody>
          <a:bodyPr/>
          <a:lstStyle/>
          <a:p>
            <a:r>
              <a:rPr lang="en-US"/>
              <a:t>
              </a:t>
            </a:r>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339732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BDB8791-F1B0-41E7-B7FD-A781E65C4266}" type="datetimeFigureOut">
              <a:rPr lang="en-US" smtClean="0"/>
              <a:t>12/7/2017</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5795430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FDD63B2-E120-4ED8-B27B-C685F510A5FE}" type="datetimeFigureOut">
              <a:rPr lang="en-US" smtClean="0"/>
              <a:t>12/7/2017</a:t>
            </a:fld>
            <a:endParaRPr lang="en-US" dirty="0"/>
          </a:p>
        </p:txBody>
      </p:sp>
      <p:sp>
        <p:nvSpPr>
          <p:cNvPr id="8" name="Footer Placeholder 7"/>
          <p:cNvSpPr>
            <a:spLocks noGrp="1"/>
          </p:cNvSpPr>
          <p:nvPr>
            <p:ph type="ftr" sz="quarter" idx="11"/>
          </p:nvPr>
        </p:nvSpPr>
        <p:spPr/>
        <p:txBody>
          <a:bodyPr/>
          <a:lstStyle/>
          <a:p>
            <a:r>
              <a:rPr lang="en-US"/>
              <a:t>
              </a:t>
            </a:r>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317843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A18ACC-A947-437B-A130-35BD54FDF1E9}" type="datetimeFigureOut">
              <a:rPr lang="en-US" smtClean="0"/>
              <a:t>12/7/2017</a:t>
            </a:fld>
            <a:endParaRPr lang="en-US" dirty="0"/>
          </a:p>
        </p:txBody>
      </p:sp>
      <p:sp>
        <p:nvSpPr>
          <p:cNvPr id="4" name="Footer Placeholder 3"/>
          <p:cNvSpPr>
            <a:spLocks noGrp="1"/>
          </p:cNvSpPr>
          <p:nvPr>
            <p:ph type="ftr" sz="quarter" idx="11"/>
          </p:nvPr>
        </p:nvSpPr>
        <p:spPr/>
        <p:txBody>
          <a:bodyPr/>
          <a:lstStyle/>
          <a:p>
            <a:r>
              <a:rPr lang="en-US"/>
              <a:t>
              </a:t>
            </a:r>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4519696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12/7/2017</a:t>
            </a:fld>
            <a:endParaRPr lang="en-US" dirty="0"/>
          </a:p>
        </p:txBody>
      </p:sp>
      <p:sp>
        <p:nvSpPr>
          <p:cNvPr id="3" name="Footer Placeholder 2"/>
          <p:cNvSpPr>
            <a:spLocks noGrp="1"/>
          </p:cNvSpPr>
          <p:nvPr>
            <p:ph type="ftr" sz="quarter" idx="11"/>
          </p:nvPr>
        </p:nvSpPr>
        <p:spPr/>
        <p:txBody>
          <a:bodyPr/>
          <a:lstStyle/>
          <a:p>
            <a:r>
              <a:rPr lang="en-US"/>
              <a:t>
              </a:t>
            </a:r>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308924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12/7/2017</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72021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12/7/2017</a:t>
            </a:fld>
            <a:endParaRPr lang="en-US" dirty="0"/>
          </a:p>
        </p:txBody>
      </p:sp>
      <p:sp>
        <p:nvSpPr>
          <p:cNvPr id="6" name="Footer Placeholder 5"/>
          <p:cNvSpPr>
            <a:spLocks noGrp="1"/>
          </p:cNvSpPr>
          <p:nvPr>
            <p:ph type="ftr" sz="quarter" idx="11"/>
          </p:nvPr>
        </p:nvSpPr>
        <p:spPr/>
        <p:txBody>
          <a:bodyPr/>
          <a:lstStyle/>
          <a:p>
            <a:r>
              <a:rPr lang="en-US"/>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306774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E451C3-0FF4-47C4-B829-773ADF60F88C}" type="datetimeFigureOut">
              <a:rPr lang="en-US" smtClean="0"/>
              <a:t>12/7/2017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62870324"/>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E451C3-0FF4-47C4-B829-773ADF60F88C}" type="datetimeFigureOut">
              <a:rPr lang="en-US" smtClean="0"/>
              <a:t>12/7/2017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a:t>
            </a:r>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0226046"/>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16.png"/><Relationship Id="rId7" Type="http://schemas.openxmlformats.org/officeDocument/2006/relationships/image" Target="../media/image26.jpeg"/><Relationship Id="rId12"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0.png"/><Relationship Id="rId11" Type="http://schemas.openxmlformats.org/officeDocument/2006/relationships/image" Target="../media/image29.png"/><Relationship Id="rId5" Type="http://schemas.openxmlformats.org/officeDocument/2006/relationships/image" Target="../media/image5.jpeg"/><Relationship Id="rId10" Type="http://schemas.openxmlformats.org/officeDocument/2006/relationships/image" Target="../media/image23.jpeg"/><Relationship Id="rId4" Type="http://schemas.openxmlformats.org/officeDocument/2006/relationships/image" Target="../media/image1.png"/><Relationship Id="rId9"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5.jpe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6.png"/><Relationship Id="rId7"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jpg&amp;ehk=97BH6ZlCvrU8Ym2kLJEzKA&amp;r=0&amp;pid=OfficeInsert"/><Relationship Id="rId5" Type="http://schemas.openxmlformats.org/officeDocument/2006/relationships/image" Target="../media/image1.png"/><Relationship Id="rId4" Type="http://schemas.openxmlformats.org/officeDocument/2006/relationships/image" Target="../media/image17.png"/><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202238"/>
            <a:ext cx="12191999" cy="165576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35857" y="808316"/>
            <a:ext cx="11120284" cy="2387600"/>
          </a:xfrm>
        </p:spPr>
        <p:txBody>
          <a:bodyPr>
            <a:noAutofit/>
          </a:bodyPr>
          <a:lstStyle/>
          <a:p>
            <a:r>
              <a:rPr lang="en-US" sz="4400" dirty="0"/>
              <a:t>Facial Login </a:t>
            </a:r>
            <a:r>
              <a:rPr lang="en-US" sz="4400" dirty="0" smtClean="0"/>
              <a:t>App &amp;</a:t>
            </a:r>
            <a:br>
              <a:rPr lang="en-US" sz="4400" dirty="0" smtClean="0"/>
            </a:br>
            <a:r>
              <a:rPr lang="en-US" sz="4400" dirty="0" smtClean="0"/>
              <a:t>Emotion Detection</a:t>
            </a:r>
            <a:br>
              <a:rPr lang="en-US" sz="4400" dirty="0" smtClean="0"/>
            </a:br>
            <a:endParaRPr lang="en-US" sz="4400" dirty="0"/>
          </a:p>
        </p:txBody>
      </p:sp>
      <p:sp>
        <p:nvSpPr>
          <p:cNvPr id="3" name="Subtitle 2"/>
          <p:cNvSpPr>
            <a:spLocks noGrp="1"/>
          </p:cNvSpPr>
          <p:nvPr>
            <p:ph type="subTitle" idx="1"/>
          </p:nvPr>
        </p:nvSpPr>
        <p:spPr>
          <a:xfrm>
            <a:off x="8101781" y="5624052"/>
            <a:ext cx="3588774" cy="964047"/>
          </a:xfrm>
        </p:spPr>
        <p:txBody>
          <a:bodyPr>
            <a:normAutofit/>
          </a:bodyPr>
          <a:lstStyle/>
          <a:p>
            <a:pPr algn="r"/>
            <a:r>
              <a:rPr lang="en-US" sz="2200" dirty="0" smtClean="0"/>
              <a:t>12/7/2017</a:t>
            </a:r>
            <a:endParaRPr lang="en-US" sz="2200" dirty="0"/>
          </a:p>
          <a:p>
            <a:pPr algn="r"/>
            <a:r>
              <a:rPr lang="en-US" sz="2200" dirty="0" err="1"/>
              <a:t>Injung</a:t>
            </a:r>
            <a:r>
              <a:rPr lang="en-US" sz="2200" dirty="0"/>
              <a:t> </a:t>
            </a:r>
            <a:r>
              <a:rPr lang="en-US" sz="2200" dirty="0" smtClean="0"/>
              <a:t>Kim</a:t>
            </a:r>
            <a:endParaRPr lang="en-US" sz="2200" dirty="0"/>
          </a:p>
        </p:txBody>
      </p:sp>
      <p:pic>
        <p:nvPicPr>
          <p:cNvPr id="5" name="Picture 4"/>
          <p:cNvPicPr>
            <a:picLocks noChangeAspect="1"/>
          </p:cNvPicPr>
          <p:nvPr/>
        </p:nvPicPr>
        <p:blipFill rotWithShape="1">
          <a:blip r:embed="rId2"/>
          <a:srcRect t="17154" b="12028"/>
          <a:stretch/>
        </p:blipFill>
        <p:spPr>
          <a:xfrm>
            <a:off x="5143500" y="2672532"/>
            <a:ext cx="1519390" cy="740286"/>
          </a:xfrm>
          <a:prstGeom prst="rect">
            <a:avLst/>
          </a:prstGeom>
        </p:spPr>
      </p:pic>
      <p:sp>
        <p:nvSpPr>
          <p:cNvPr id="6" name="Rectangle 5"/>
          <p:cNvSpPr/>
          <p:nvPr/>
        </p:nvSpPr>
        <p:spPr>
          <a:xfrm>
            <a:off x="3047999" y="3668395"/>
            <a:ext cx="6096000" cy="646331"/>
          </a:xfrm>
          <a:prstGeom prst="rect">
            <a:avLst/>
          </a:prstGeom>
        </p:spPr>
        <p:txBody>
          <a:bodyPr>
            <a:spAutoFit/>
          </a:bodyPr>
          <a:lstStyle/>
          <a:p>
            <a:pPr algn="ctr"/>
            <a:r>
              <a:rPr lang="en-US" b="1" dirty="0"/>
              <a:t>CS2310 Multimedia Software Engineering</a:t>
            </a:r>
          </a:p>
          <a:p>
            <a:pPr algn="ctr"/>
            <a:r>
              <a:rPr lang="en-US" b="1" dirty="0"/>
              <a:t>Project </a:t>
            </a:r>
            <a:r>
              <a:rPr lang="en-US" b="1" dirty="0" smtClean="0"/>
              <a:t>– Final Presentation</a:t>
            </a:r>
            <a:endParaRPr lang="en-US" b="1" dirty="0"/>
          </a:p>
        </p:txBody>
      </p:sp>
    </p:spTree>
    <p:extLst>
      <p:ext uri="{BB962C8B-B14F-4D97-AF65-F5344CB8AC3E}">
        <p14:creationId xmlns:p14="http://schemas.microsoft.com/office/powerpoint/2010/main" val="2169720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1642" y="1560651"/>
            <a:ext cx="12191999" cy="5297349"/>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dirty="0">
              <a:solidFill>
                <a:schemeClr val="bg2"/>
              </a:solidFill>
            </a:endParaRPr>
          </a:p>
        </p:txBody>
      </p:sp>
      <p:sp>
        <p:nvSpPr>
          <p:cNvPr id="2" name="Title 1"/>
          <p:cNvSpPr>
            <a:spLocks noGrp="1"/>
          </p:cNvSpPr>
          <p:nvPr>
            <p:ph type="title"/>
          </p:nvPr>
        </p:nvSpPr>
        <p:spPr>
          <a:xfrm>
            <a:off x="508828" y="263350"/>
            <a:ext cx="10515600" cy="1325563"/>
          </a:xfrm>
        </p:spPr>
        <p:txBody>
          <a:bodyPr/>
          <a:lstStyle/>
          <a:p>
            <a:r>
              <a:rPr lang="en-US" dirty="0" smtClean="0"/>
              <a:t>Facial </a:t>
            </a:r>
            <a:r>
              <a:rPr lang="en-US" dirty="0"/>
              <a:t>Login </a:t>
            </a:r>
            <a:r>
              <a:rPr lang="en-US" dirty="0" smtClean="0"/>
              <a:t>App – Component Diagram</a:t>
            </a:r>
            <a:endParaRPr lang="en-US" dirty="0"/>
          </a:p>
        </p:txBody>
      </p:sp>
      <p:cxnSp>
        <p:nvCxnSpPr>
          <p:cNvPr id="5" name="Straight Arrow Connector 4"/>
          <p:cNvCxnSpPr/>
          <p:nvPr/>
        </p:nvCxnSpPr>
        <p:spPr>
          <a:xfrm>
            <a:off x="2623273" y="3390775"/>
            <a:ext cx="1643884" cy="0"/>
          </a:xfrm>
          <a:prstGeom prst="straightConnector1">
            <a:avLst/>
          </a:prstGeom>
          <a:ln w="57150">
            <a:solidFill>
              <a:schemeClr val="bg2"/>
            </a:solidFill>
            <a:tailEnd type="triangle"/>
          </a:ln>
        </p:spPr>
        <p:style>
          <a:lnRef idx="3">
            <a:schemeClr val="accent3"/>
          </a:lnRef>
          <a:fillRef idx="0">
            <a:schemeClr val="accent3"/>
          </a:fillRef>
          <a:effectRef idx="2">
            <a:schemeClr val="accent3"/>
          </a:effectRef>
          <a:fontRef idx="minor">
            <a:schemeClr val="tx1"/>
          </a:fontRef>
        </p:style>
      </p:cxnSp>
      <p:cxnSp>
        <p:nvCxnSpPr>
          <p:cNvPr id="26" name="Straight Arrow Connector 25"/>
          <p:cNvCxnSpPr/>
          <p:nvPr/>
        </p:nvCxnSpPr>
        <p:spPr>
          <a:xfrm>
            <a:off x="2367785" y="3955137"/>
            <a:ext cx="1899372" cy="1887970"/>
          </a:xfrm>
          <a:prstGeom prst="straightConnector1">
            <a:avLst/>
          </a:prstGeom>
          <a:ln w="57150">
            <a:solidFill>
              <a:schemeClr val="bg2"/>
            </a:solidFill>
            <a:tailEnd type="triangle"/>
          </a:ln>
        </p:spPr>
        <p:style>
          <a:lnRef idx="3">
            <a:schemeClr val="accent3"/>
          </a:lnRef>
          <a:fillRef idx="0">
            <a:schemeClr val="accent3"/>
          </a:fillRef>
          <a:effectRef idx="2">
            <a:schemeClr val="accent3"/>
          </a:effectRef>
          <a:fontRef idx="minor">
            <a:schemeClr val="tx1"/>
          </a:fontRef>
        </p:style>
      </p:cxnSp>
      <p:sp>
        <p:nvSpPr>
          <p:cNvPr id="11" name="TextBox 10"/>
          <p:cNvSpPr txBox="1"/>
          <p:nvPr/>
        </p:nvSpPr>
        <p:spPr>
          <a:xfrm>
            <a:off x="3028335" y="2953038"/>
            <a:ext cx="1171074" cy="369332"/>
          </a:xfrm>
          <a:prstGeom prst="rect">
            <a:avLst/>
          </a:prstGeom>
          <a:noFill/>
        </p:spPr>
        <p:txBody>
          <a:bodyPr wrap="square" rtlCol="0">
            <a:spAutoFit/>
          </a:bodyPr>
          <a:lstStyle/>
          <a:p>
            <a:r>
              <a:rPr lang="en-US" dirty="0" smtClean="0">
                <a:solidFill>
                  <a:schemeClr val="bg2"/>
                </a:solidFill>
              </a:rPr>
              <a:t>M01</a:t>
            </a:r>
            <a:endParaRPr lang="en-US" dirty="0">
              <a:solidFill>
                <a:schemeClr val="bg2"/>
              </a:solidFill>
            </a:endParaRPr>
          </a:p>
        </p:txBody>
      </p:sp>
      <p:sp>
        <p:nvSpPr>
          <p:cNvPr id="39" name="TextBox 38"/>
          <p:cNvSpPr txBox="1"/>
          <p:nvPr/>
        </p:nvSpPr>
        <p:spPr>
          <a:xfrm>
            <a:off x="7738478" y="1781257"/>
            <a:ext cx="4477154" cy="3293209"/>
          </a:xfrm>
          <a:prstGeom prst="rect">
            <a:avLst/>
          </a:prstGeom>
          <a:noFill/>
        </p:spPr>
        <p:txBody>
          <a:bodyPr wrap="square" rtlCol="0">
            <a:spAutoFit/>
          </a:bodyPr>
          <a:lstStyle/>
          <a:p>
            <a:r>
              <a:rPr lang="en-US" sz="1600" dirty="0" smtClean="0">
                <a:solidFill>
                  <a:schemeClr val="bg2"/>
                </a:solidFill>
              </a:rPr>
              <a:t>Facial Login App sends taken photo message (M0) to Face Login Index Cell. The Face Login Index Cell sends detect message (M01) to Face Detect Index Cell, and it will send the detect result message (M02) to MSFT Azure Cognitive Index Cell. Once MSFT Azure Cognitive Index Cell processes the face detect, it will send the result message to Face Detect Index Cell, then Face Detect Index Cell will send the result to Face Login Index Cell. For the face verify process, it is same as face detect flow other than its input is the face ID which is a result from face detect.</a:t>
            </a:r>
            <a:endParaRPr lang="en-US" sz="1600" dirty="0">
              <a:solidFill>
                <a:schemeClr val="bg2"/>
              </a:solidFill>
            </a:endParaRPr>
          </a:p>
        </p:txBody>
      </p:sp>
      <p:sp>
        <p:nvSpPr>
          <p:cNvPr id="40" name="TextBox 39"/>
          <p:cNvSpPr txBox="1"/>
          <p:nvPr/>
        </p:nvSpPr>
        <p:spPr>
          <a:xfrm>
            <a:off x="3317471" y="4607803"/>
            <a:ext cx="732475" cy="369332"/>
          </a:xfrm>
          <a:prstGeom prst="rect">
            <a:avLst/>
          </a:prstGeom>
          <a:noFill/>
        </p:spPr>
        <p:txBody>
          <a:bodyPr wrap="square" rtlCol="0">
            <a:spAutoFit/>
          </a:bodyPr>
          <a:lstStyle/>
          <a:p>
            <a:r>
              <a:rPr lang="en-US" dirty="0" smtClean="0">
                <a:solidFill>
                  <a:schemeClr val="bg2"/>
                </a:solidFill>
              </a:rPr>
              <a:t>M05</a:t>
            </a:r>
            <a:endParaRPr lang="en-US" dirty="0">
              <a:solidFill>
                <a:schemeClr val="bg2"/>
              </a:solidFill>
            </a:endParaRPr>
          </a:p>
        </p:txBody>
      </p:sp>
      <p:cxnSp>
        <p:nvCxnSpPr>
          <p:cNvPr id="44" name="Straight Arrow Connector 43"/>
          <p:cNvCxnSpPr/>
          <p:nvPr/>
        </p:nvCxnSpPr>
        <p:spPr>
          <a:xfrm>
            <a:off x="5887791" y="3322370"/>
            <a:ext cx="2516057" cy="2122149"/>
          </a:xfrm>
          <a:prstGeom prst="straightConnector1">
            <a:avLst/>
          </a:prstGeom>
          <a:ln w="57150">
            <a:solidFill>
              <a:schemeClr val="bg2"/>
            </a:solidFill>
            <a:tailEnd type="triangle"/>
          </a:ln>
        </p:spPr>
        <p:style>
          <a:lnRef idx="3">
            <a:schemeClr val="accent3"/>
          </a:lnRef>
          <a:fillRef idx="0">
            <a:schemeClr val="accent3"/>
          </a:fillRef>
          <a:effectRef idx="2">
            <a:schemeClr val="accent3"/>
          </a:effectRef>
          <a:fontRef idx="minor">
            <a:schemeClr val="tx1"/>
          </a:fontRef>
        </p:style>
      </p:cxnSp>
      <p:cxnSp>
        <p:nvCxnSpPr>
          <p:cNvPr id="46" name="Straight Arrow Connector 45"/>
          <p:cNvCxnSpPr/>
          <p:nvPr/>
        </p:nvCxnSpPr>
        <p:spPr>
          <a:xfrm>
            <a:off x="5822974" y="5843107"/>
            <a:ext cx="1838339" cy="23320"/>
          </a:xfrm>
          <a:prstGeom prst="straightConnector1">
            <a:avLst/>
          </a:prstGeom>
          <a:ln w="57150">
            <a:solidFill>
              <a:schemeClr val="bg2"/>
            </a:solidFill>
            <a:tailEnd type="triangle"/>
          </a:ln>
        </p:spPr>
        <p:style>
          <a:lnRef idx="3">
            <a:schemeClr val="accent3"/>
          </a:lnRef>
          <a:fillRef idx="0">
            <a:schemeClr val="accent3"/>
          </a:fillRef>
          <a:effectRef idx="2">
            <a:schemeClr val="accent3"/>
          </a:effectRef>
          <a:fontRef idx="minor">
            <a:schemeClr val="tx1"/>
          </a:fontRef>
        </p:style>
      </p:cxnSp>
      <p:sp>
        <p:nvSpPr>
          <p:cNvPr id="49" name="TextBox 48"/>
          <p:cNvSpPr txBox="1"/>
          <p:nvPr/>
        </p:nvSpPr>
        <p:spPr>
          <a:xfrm>
            <a:off x="6893919" y="3724820"/>
            <a:ext cx="767394" cy="369332"/>
          </a:xfrm>
          <a:prstGeom prst="rect">
            <a:avLst/>
          </a:prstGeom>
          <a:noFill/>
        </p:spPr>
        <p:txBody>
          <a:bodyPr wrap="square" rtlCol="0">
            <a:spAutoFit/>
          </a:bodyPr>
          <a:lstStyle/>
          <a:p>
            <a:r>
              <a:rPr lang="en-US" dirty="0" smtClean="0">
                <a:solidFill>
                  <a:schemeClr val="bg2"/>
                </a:solidFill>
              </a:rPr>
              <a:t>M02</a:t>
            </a:r>
            <a:endParaRPr lang="en-US" dirty="0">
              <a:solidFill>
                <a:schemeClr val="bg2"/>
              </a:solidFill>
            </a:endParaRPr>
          </a:p>
        </p:txBody>
      </p:sp>
      <p:sp>
        <p:nvSpPr>
          <p:cNvPr id="50" name="TextBox 49"/>
          <p:cNvSpPr txBox="1"/>
          <p:nvPr/>
        </p:nvSpPr>
        <p:spPr>
          <a:xfrm>
            <a:off x="6330506" y="5435442"/>
            <a:ext cx="778216" cy="369332"/>
          </a:xfrm>
          <a:prstGeom prst="rect">
            <a:avLst/>
          </a:prstGeom>
          <a:noFill/>
        </p:spPr>
        <p:txBody>
          <a:bodyPr wrap="square" rtlCol="0">
            <a:spAutoFit/>
          </a:bodyPr>
          <a:lstStyle/>
          <a:p>
            <a:r>
              <a:rPr lang="en-US" dirty="0" smtClean="0">
                <a:solidFill>
                  <a:schemeClr val="bg2"/>
                </a:solidFill>
              </a:rPr>
              <a:t>M06</a:t>
            </a:r>
            <a:endParaRPr lang="en-US" dirty="0">
              <a:solidFill>
                <a:schemeClr val="bg2"/>
              </a:solidFill>
            </a:endParaRPr>
          </a:p>
        </p:txBody>
      </p:sp>
      <p:sp>
        <p:nvSpPr>
          <p:cNvPr id="48" name="Rectangle 47"/>
          <p:cNvSpPr/>
          <p:nvPr/>
        </p:nvSpPr>
        <p:spPr>
          <a:xfrm>
            <a:off x="1095253" y="3035555"/>
            <a:ext cx="1555817" cy="887549"/>
          </a:xfrm>
          <a:prstGeom prst="rect">
            <a:avLst/>
          </a:prstGeom>
          <a:ln w="28575">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chemeClr val="bg2"/>
                </a:solidFill>
              </a:rPr>
              <a:t>Face Login Index </a:t>
            </a:r>
            <a:r>
              <a:rPr lang="en-US" b="1" dirty="0" smtClean="0">
                <a:solidFill>
                  <a:schemeClr val="bg2"/>
                </a:solidFill>
              </a:rPr>
              <a:t>Cell</a:t>
            </a:r>
            <a:endParaRPr lang="en-US" b="1" dirty="0">
              <a:solidFill>
                <a:schemeClr val="bg2"/>
              </a:solidFill>
            </a:endParaRPr>
          </a:p>
        </p:txBody>
      </p:sp>
      <p:sp>
        <p:nvSpPr>
          <p:cNvPr id="56" name="Rectangle 55"/>
          <p:cNvSpPr/>
          <p:nvPr/>
        </p:nvSpPr>
        <p:spPr>
          <a:xfrm>
            <a:off x="4271704" y="3035554"/>
            <a:ext cx="1555817" cy="887549"/>
          </a:xfrm>
          <a:prstGeom prst="rect">
            <a:avLst/>
          </a:prstGeom>
          <a:ln w="28575">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chemeClr val="bg2"/>
                </a:solidFill>
              </a:rPr>
              <a:t>Face Detect Index Cell</a:t>
            </a:r>
          </a:p>
        </p:txBody>
      </p:sp>
      <p:sp>
        <p:nvSpPr>
          <p:cNvPr id="57" name="Rectangle 56"/>
          <p:cNvSpPr/>
          <p:nvPr/>
        </p:nvSpPr>
        <p:spPr>
          <a:xfrm>
            <a:off x="4267157" y="5482852"/>
            <a:ext cx="1555817" cy="887549"/>
          </a:xfrm>
          <a:prstGeom prst="rect">
            <a:avLst/>
          </a:prstGeom>
          <a:ln w="28575">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chemeClr val="bg2"/>
                </a:solidFill>
              </a:rPr>
              <a:t>Face </a:t>
            </a:r>
            <a:r>
              <a:rPr lang="en-US" b="1" dirty="0" smtClean="0">
                <a:solidFill>
                  <a:schemeClr val="bg2"/>
                </a:solidFill>
              </a:rPr>
              <a:t>Verity </a:t>
            </a:r>
            <a:r>
              <a:rPr lang="en-US" b="1" dirty="0">
                <a:solidFill>
                  <a:schemeClr val="bg2"/>
                </a:solidFill>
              </a:rPr>
              <a:t>Index Cell</a:t>
            </a:r>
          </a:p>
        </p:txBody>
      </p:sp>
      <p:sp>
        <p:nvSpPr>
          <p:cNvPr id="58" name="Rectangle 57"/>
          <p:cNvSpPr/>
          <p:nvPr/>
        </p:nvSpPr>
        <p:spPr>
          <a:xfrm>
            <a:off x="7671997" y="5458137"/>
            <a:ext cx="1555817" cy="887549"/>
          </a:xfrm>
          <a:prstGeom prst="rect">
            <a:avLst/>
          </a:prstGeom>
          <a:ln w="28575">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solidFill>
                  <a:schemeClr val="bg2"/>
                </a:solidFill>
              </a:rPr>
              <a:t>MSFT Azure Cognitive Index Cell</a:t>
            </a:r>
            <a:endParaRPr lang="en-US" b="1" dirty="0">
              <a:solidFill>
                <a:schemeClr val="bg2"/>
              </a:solidFill>
            </a:endParaRPr>
          </a:p>
        </p:txBody>
      </p:sp>
      <p:cxnSp>
        <p:nvCxnSpPr>
          <p:cNvPr id="59" name="Straight Arrow Connector 58"/>
          <p:cNvCxnSpPr/>
          <p:nvPr/>
        </p:nvCxnSpPr>
        <p:spPr>
          <a:xfrm flipH="1" flipV="1">
            <a:off x="2651071" y="3604427"/>
            <a:ext cx="1616086" cy="13798"/>
          </a:xfrm>
          <a:prstGeom prst="straightConnector1">
            <a:avLst/>
          </a:prstGeom>
          <a:ln w="57150">
            <a:solidFill>
              <a:schemeClr val="bg2"/>
            </a:solidFill>
            <a:tailEnd type="triangle"/>
          </a:ln>
        </p:spPr>
        <p:style>
          <a:lnRef idx="3">
            <a:schemeClr val="accent3"/>
          </a:lnRef>
          <a:fillRef idx="0">
            <a:schemeClr val="accent3"/>
          </a:fillRef>
          <a:effectRef idx="2">
            <a:schemeClr val="accent3"/>
          </a:effectRef>
          <a:fontRef idx="minor">
            <a:schemeClr val="tx1"/>
          </a:fontRef>
        </p:style>
      </p:cxnSp>
      <p:sp>
        <p:nvSpPr>
          <p:cNvPr id="62" name="TextBox 61"/>
          <p:cNvSpPr txBox="1"/>
          <p:nvPr/>
        </p:nvSpPr>
        <p:spPr>
          <a:xfrm>
            <a:off x="3023054" y="3674110"/>
            <a:ext cx="1171074" cy="369332"/>
          </a:xfrm>
          <a:prstGeom prst="rect">
            <a:avLst/>
          </a:prstGeom>
          <a:noFill/>
        </p:spPr>
        <p:txBody>
          <a:bodyPr wrap="square" rtlCol="0">
            <a:spAutoFit/>
          </a:bodyPr>
          <a:lstStyle/>
          <a:p>
            <a:r>
              <a:rPr lang="en-US" dirty="0" smtClean="0">
                <a:solidFill>
                  <a:schemeClr val="bg2"/>
                </a:solidFill>
              </a:rPr>
              <a:t>M04</a:t>
            </a:r>
            <a:endParaRPr lang="en-US" dirty="0">
              <a:solidFill>
                <a:schemeClr val="bg2"/>
              </a:solidFill>
            </a:endParaRPr>
          </a:p>
        </p:txBody>
      </p:sp>
      <p:cxnSp>
        <p:nvCxnSpPr>
          <p:cNvPr id="63" name="Straight Arrow Connector 62"/>
          <p:cNvCxnSpPr/>
          <p:nvPr/>
        </p:nvCxnSpPr>
        <p:spPr>
          <a:xfrm flipH="1" flipV="1">
            <a:off x="2064775" y="3923104"/>
            <a:ext cx="2206929" cy="2231889"/>
          </a:xfrm>
          <a:prstGeom prst="straightConnector1">
            <a:avLst/>
          </a:prstGeom>
          <a:ln w="57150">
            <a:solidFill>
              <a:schemeClr val="bg2"/>
            </a:solidFill>
            <a:tailEnd type="triangle"/>
          </a:ln>
        </p:spPr>
        <p:style>
          <a:lnRef idx="3">
            <a:schemeClr val="accent3"/>
          </a:lnRef>
          <a:fillRef idx="0">
            <a:schemeClr val="accent3"/>
          </a:fillRef>
          <a:effectRef idx="2">
            <a:schemeClr val="accent3"/>
          </a:effectRef>
          <a:fontRef idx="minor">
            <a:schemeClr val="tx1"/>
          </a:fontRef>
        </p:style>
      </p:cxnSp>
      <p:sp>
        <p:nvSpPr>
          <p:cNvPr id="68" name="TextBox 67"/>
          <p:cNvSpPr txBox="1"/>
          <p:nvPr/>
        </p:nvSpPr>
        <p:spPr>
          <a:xfrm>
            <a:off x="2409990" y="4916732"/>
            <a:ext cx="732475" cy="369332"/>
          </a:xfrm>
          <a:prstGeom prst="rect">
            <a:avLst/>
          </a:prstGeom>
          <a:noFill/>
        </p:spPr>
        <p:txBody>
          <a:bodyPr wrap="square" rtlCol="0">
            <a:spAutoFit/>
          </a:bodyPr>
          <a:lstStyle/>
          <a:p>
            <a:r>
              <a:rPr lang="en-US" dirty="0" smtClean="0">
                <a:solidFill>
                  <a:schemeClr val="bg2"/>
                </a:solidFill>
              </a:rPr>
              <a:t>M08</a:t>
            </a:r>
            <a:endParaRPr lang="en-US" dirty="0">
              <a:solidFill>
                <a:schemeClr val="bg2"/>
              </a:solidFill>
            </a:endParaRPr>
          </a:p>
        </p:txBody>
      </p:sp>
      <p:cxnSp>
        <p:nvCxnSpPr>
          <p:cNvPr id="71" name="Straight Arrow Connector 70"/>
          <p:cNvCxnSpPr>
            <a:endCxn id="56" idx="3"/>
          </p:cNvCxnSpPr>
          <p:nvPr/>
        </p:nvCxnSpPr>
        <p:spPr>
          <a:xfrm flipH="1" flipV="1">
            <a:off x="5827521" y="3479329"/>
            <a:ext cx="2293924" cy="2003522"/>
          </a:xfrm>
          <a:prstGeom prst="straightConnector1">
            <a:avLst/>
          </a:prstGeom>
          <a:ln w="57150">
            <a:solidFill>
              <a:schemeClr val="bg2"/>
            </a:solidFill>
            <a:tailEnd type="triangle"/>
          </a:ln>
        </p:spPr>
        <p:style>
          <a:lnRef idx="3">
            <a:schemeClr val="accent3"/>
          </a:lnRef>
          <a:fillRef idx="0">
            <a:schemeClr val="accent3"/>
          </a:fillRef>
          <a:effectRef idx="2">
            <a:schemeClr val="accent3"/>
          </a:effectRef>
          <a:fontRef idx="minor">
            <a:schemeClr val="tx1"/>
          </a:fontRef>
        </p:style>
      </p:cxnSp>
      <p:sp>
        <p:nvSpPr>
          <p:cNvPr id="76" name="TextBox 75"/>
          <p:cNvSpPr txBox="1"/>
          <p:nvPr/>
        </p:nvSpPr>
        <p:spPr>
          <a:xfrm>
            <a:off x="6154993" y="4353261"/>
            <a:ext cx="777553" cy="369332"/>
          </a:xfrm>
          <a:prstGeom prst="rect">
            <a:avLst/>
          </a:prstGeom>
          <a:noFill/>
        </p:spPr>
        <p:txBody>
          <a:bodyPr wrap="square" rtlCol="0">
            <a:spAutoFit/>
          </a:bodyPr>
          <a:lstStyle/>
          <a:p>
            <a:r>
              <a:rPr lang="en-US" dirty="0" smtClean="0">
                <a:solidFill>
                  <a:schemeClr val="bg2"/>
                </a:solidFill>
              </a:rPr>
              <a:t>M03</a:t>
            </a:r>
            <a:endParaRPr lang="en-US" dirty="0">
              <a:solidFill>
                <a:schemeClr val="bg2"/>
              </a:solidFill>
            </a:endParaRPr>
          </a:p>
        </p:txBody>
      </p:sp>
      <p:cxnSp>
        <p:nvCxnSpPr>
          <p:cNvPr id="78" name="Straight Arrow Connector 77"/>
          <p:cNvCxnSpPr/>
          <p:nvPr/>
        </p:nvCxnSpPr>
        <p:spPr>
          <a:xfrm flipH="1" flipV="1">
            <a:off x="5788353" y="6063883"/>
            <a:ext cx="1872960" cy="36129"/>
          </a:xfrm>
          <a:prstGeom prst="straightConnector1">
            <a:avLst/>
          </a:prstGeom>
          <a:ln w="57150">
            <a:solidFill>
              <a:schemeClr val="bg2"/>
            </a:solidFill>
            <a:tailEnd type="triangle"/>
          </a:ln>
        </p:spPr>
        <p:style>
          <a:lnRef idx="3">
            <a:schemeClr val="accent3"/>
          </a:lnRef>
          <a:fillRef idx="0">
            <a:schemeClr val="accent3"/>
          </a:fillRef>
          <a:effectRef idx="2">
            <a:schemeClr val="accent3"/>
          </a:effectRef>
          <a:fontRef idx="minor">
            <a:schemeClr val="tx1"/>
          </a:fontRef>
        </p:style>
      </p:cxnSp>
      <p:sp>
        <p:nvSpPr>
          <p:cNvPr id="82" name="TextBox 81"/>
          <p:cNvSpPr txBox="1"/>
          <p:nvPr/>
        </p:nvSpPr>
        <p:spPr>
          <a:xfrm>
            <a:off x="6330506" y="6103185"/>
            <a:ext cx="778216" cy="369332"/>
          </a:xfrm>
          <a:prstGeom prst="rect">
            <a:avLst/>
          </a:prstGeom>
          <a:noFill/>
        </p:spPr>
        <p:txBody>
          <a:bodyPr wrap="square" rtlCol="0">
            <a:spAutoFit/>
          </a:bodyPr>
          <a:lstStyle/>
          <a:p>
            <a:r>
              <a:rPr lang="en-US" dirty="0" smtClean="0">
                <a:solidFill>
                  <a:schemeClr val="bg2"/>
                </a:solidFill>
              </a:rPr>
              <a:t>M07</a:t>
            </a:r>
            <a:endParaRPr lang="en-US" dirty="0">
              <a:solidFill>
                <a:schemeClr val="bg2"/>
              </a:solidFill>
            </a:endParaRPr>
          </a:p>
        </p:txBody>
      </p:sp>
      <p:cxnSp>
        <p:nvCxnSpPr>
          <p:cNvPr id="86" name="Straight Arrow Connector 85"/>
          <p:cNvCxnSpPr>
            <a:endCxn id="48" idx="1"/>
          </p:cNvCxnSpPr>
          <p:nvPr/>
        </p:nvCxnSpPr>
        <p:spPr>
          <a:xfrm>
            <a:off x="220979" y="2953038"/>
            <a:ext cx="874274" cy="526292"/>
          </a:xfrm>
          <a:prstGeom prst="straightConnector1">
            <a:avLst/>
          </a:prstGeom>
          <a:ln w="57150">
            <a:solidFill>
              <a:schemeClr val="bg2"/>
            </a:solidFill>
            <a:tailEnd type="triangle"/>
          </a:ln>
        </p:spPr>
        <p:style>
          <a:lnRef idx="3">
            <a:schemeClr val="accent3"/>
          </a:lnRef>
          <a:fillRef idx="0">
            <a:schemeClr val="accent3"/>
          </a:fillRef>
          <a:effectRef idx="2">
            <a:schemeClr val="accent3"/>
          </a:effectRef>
          <a:fontRef idx="minor">
            <a:schemeClr val="tx1"/>
          </a:fontRef>
        </p:style>
      </p:cxnSp>
      <p:sp>
        <p:nvSpPr>
          <p:cNvPr id="87" name="TextBox 86"/>
          <p:cNvSpPr txBox="1"/>
          <p:nvPr/>
        </p:nvSpPr>
        <p:spPr>
          <a:xfrm>
            <a:off x="389949" y="2666222"/>
            <a:ext cx="1171074" cy="369332"/>
          </a:xfrm>
          <a:prstGeom prst="rect">
            <a:avLst/>
          </a:prstGeom>
          <a:noFill/>
        </p:spPr>
        <p:txBody>
          <a:bodyPr wrap="square" rtlCol="0">
            <a:spAutoFit/>
          </a:bodyPr>
          <a:lstStyle/>
          <a:p>
            <a:r>
              <a:rPr lang="en-US" dirty="0" smtClean="0">
                <a:solidFill>
                  <a:schemeClr val="bg2"/>
                </a:solidFill>
              </a:rPr>
              <a:t>M0</a:t>
            </a:r>
            <a:endParaRPr lang="en-US" dirty="0">
              <a:solidFill>
                <a:schemeClr val="bg2"/>
              </a:solidFill>
            </a:endParaRPr>
          </a:p>
        </p:txBody>
      </p:sp>
    </p:spTree>
    <p:extLst>
      <p:ext uri="{BB962C8B-B14F-4D97-AF65-F5344CB8AC3E}">
        <p14:creationId xmlns:p14="http://schemas.microsoft.com/office/powerpoint/2010/main" val="23249087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1642" y="1560651"/>
            <a:ext cx="12191999" cy="5297349"/>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chemeClr val="bg2"/>
                </a:solidFill>
              </a:rPr>
              <a:t> </a:t>
            </a:r>
            <a:r>
              <a:rPr lang="en-US" dirty="0" smtClean="0">
                <a:solidFill>
                  <a:schemeClr val="bg2"/>
                </a:solidFill>
              </a:rPr>
              <a:t> </a:t>
            </a:r>
            <a:endParaRPr lang="en-US" dirty="0">
              <a:solidFill>
                <a:schemeClr val="bg2"/>
              </a:solidFill>
            </a:endParaRPr>
          </a:p>
        </p:txBody>
      </p:sp>
      <p:sp>
        <p:nvSpPr>
          <p:cNvPr id="2" name="Title 1"/>
          <p:cNvSpPr>
            <a:spLocks noGrp="1"/>
          </p:cNvSpPr>
          <p:nvPr>
            <p:ph type="title"/>
          </p:nvPr>
        </p:nvSpPr>
        <p:spPr>
          <a:xfrm>
            <a:off x="508828" y="263350"/>
            <a:ext cx="10515600" cy="1325563"/>
          </a:xfrm>
        </p:spPr>
        <p:txBody>
          <a:bodyPr/>
          <a:lstStyle/>
          <a:p>
            <a:r>
              <a:rPr lang="en-US" dirty="0" smtClean="0"/>
              <a:t>Facial </a:t>
            </a:r>
            <a:r>
              <a:rPr lang="en-US" dirty="0"/>
              <a:t>Login </a:t>
            </a:r>
            <a:r>
              <a:rPr lang="en-US" dirty="0" smtClean="0"/>
              <a:t>App Demo - Success</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934" y="1588913"/>
            <a:ext cx="9784025" cy="5253818"/>
          </a:xfrm>
          <a:prstGeom prst="rect">
            <a:avLst/>
          </a:prstGeom>
        </p:spPr>
      </p:pic>
    </p:spTree>
    <p:extLst>
      <p:ext uri="{BB962C8B-B14F-4D97-AF65-F5344CB8AC3E}">
        <p14:creationId xmlns:p14="http://schemas.microsoft.com/office/powerpoint/2010/main" val="19423231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1642" y="1560651"/>
            <a:ext cx="12191999" cy="5297349"/>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chemeClr val="bg2"/>
                </a:solidFill>
              </a:rPr>
              <a:t> </a:t>
            </a:r>
            <a:r>
              <a:rPr lang="en-US" dirty="0" smtClean="0">
                <a:solidFill>
                  <a:schemeClr val="bg2"/>
                </a:solidFill>
              </a:rPr>
              <a:t> </a:t>
            </a:r>
            <a:endParaRPr lang="en-US" dirty="0">
              <a:solidFill>
                <a:schemeClr val="bg2"/>
              </a:solidFill>
            </a:endParaRPr>
          </a:p>
        </p:txBody>
      </p:sp>
      <p:sp>
        <p:nvSpPr>
          <p:cNvPr id="2" name="Title 1"/>
          <p:cNvSpPr>
            <a:spLocks noGrp="1"/>
          </p:cNvSpPr>
          <p:nvPr>
            <p:ph type="title"/>
          </p:nvPr>
        </p:nvSpPr>
        <p:spPr>
          <a:xfrm>
            <a:off x="508828" y="263350"/>
            <a:ext cx="10515600" cy="1325563"/>
          </a:xfrm>
        </p:spPr>
        <p:txBody>
          <a:bodyPr/>
          <a:lstStyle/>
          <a:p>
            <a:r>
              <a:rPr lang="en-US" dirty="0" smtClean="0"/>
              <a:t>Facial </a:t>
            </a:r>
            <a:r>
              <a:rPr lang="en-US" dirty="0"/>
              <a:t>Login </a:t>
            </a:r>
            <a:r>
              <a:rPr lang="en-US" dirty="0" smtClean="0"/>
              <a:t>App Demo - Fail</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307" y="1588913"/>
            <a:ext cx="9812104" cy="5268896"/>
          </a:xfrm>
          <a:prstGeom prst="rect">
            <a:avLst/>
          </a:prstGeom>
        </p:spPr>
      </p:pic>
    </p:spTree>
    <p:extLst>
      <p:ext uri="{BB962C8B-B14F-4D97-AF65-F5344CB8AC3E}">
        <p14:creationId xmlns:p14="http://schemas.microsoft.com/office/powerpoint/2010/main" val="21813729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en-US" dirty="0"/>
          </a:p>
        </p:txBody>
      </p:sp>
      <p:sp>
        <p:nvSpPr>
          <p:cNvPr id="7" name="Content Placeholder 2"/>
          <p:cNvSpPr txBox="1">
            <a:spLocks/>
          </p:cNvSpPr>
          <p:nvPr/>
        </p:nvSpPr>
        <p:spPr>
          <a:xfrm>
            <a:off x="7548317" y="5391188"/>
            <a:ext cx="4358134" cy="109623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endParaRPr lang="en-US" sz="1300" dirty="0"/>
          </a:p>
        </p:txBody>
      </p:sp>
      <p:sp>
        <p:nvSpPr>
          <p:cNvPr id="13" name="Content Placeholder 2"/>
          <p:cNvSpPr txBox="1">
            <a:spLocks/>
          </p:cNvSpPr>
          <p:nvPr/>
        </p:nvSpPr>
        <p:spPr>
          <a:xfrm>
            <a:off x="1454000" y="4889640"/>
            <a:ext cx="4042026" cy="124801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endParaRPr lang="en-US" sz="1300" dirty="0"/>
          </a:p>
        </p:txBody>
      </p:sp>
      <p:sp>
        <p:nvSpPr>
          <p:cNvPr id="15" name="Content Placeholder 2"/>
          <p:cNvSpPr txBox="1">
            <a:spLocks/>
          </p:cNvSpPr>
          <p:nvPr/>
        </p:nvSpPr>
        <p:spPr>
          <a:xfrm>
            <a:off x="7548318" y="3557575"/>
            <a:ext cx="4502512" cy="168152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endParaRPr lang="en-US" sz="1200" dirty="0"/>
          </a:p>
        </p:txBody>
      </p:sp>
      <p:sp>
        <p:nvSpPr>
          <p:cNvPr id="16" name="Content Placeholder 2"/>
          <p:cNvSpPr txBox="1">
            <a:spLocks/>
          </p:cNvSpPr>
          <p:nvPr/>
        </p:nvSpPr>
        <p:spPr>
          <a:xfrm>
            <a:off x="5984240" y="1863677"/>
            <a:ext cx="5277315" cy="436440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buFont typeface="Arial" panose="020B0604020202020204" pitchFamily="34" charset="0"/>
              <a:buChar char="•"/>
            </a:pPr>
            <a:endParaRPr lang="en-US" dirty="0"/>
          </a:p>
        </p:txBody>
      </p:sp>
      <p:sp>
        <p:nvSpPr>
          <p:cNvPr id="17" name="Content Placeholder 2"/>
          <p:cNvSpPr txBox="1">
            <a:spLocks/>
          </p:cNvSpPr>
          <p:nvPr/>
        </p:nvSpPr>
        <p:spPr>
          <a:xfrm>
            <a:off x="6094668" y="365125"/>
            <a:ext cx="5653769" cy="62026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endParaRPr lang="en-US" dirty="0"/>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24185302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202238"/>
            <a:ext cx="12191999" cy="165576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35857" y="808316"/>
            <a:ext cx="11120284" cy="2387600"/>
          </a:xfrm>
        </p:spPr>
        <p:txBody>
          <a:bodyPr>
            <a:noAutofit/>
          </a:bodyPr>
          <a:lstStyle/>
          <a:p>
            <a:r>
              <a:rPr lang="en-US" sz="4400" dirty="0"/>
              <a:t>Emotion </a:t>
            </a:r>
            <a:r>
              <a:rPr lang="en-US" sz="4400" dirty="0" smtClean="0"/>
              <a:t>Detection</a:t>
            </a:r>
            <a:br>
              <a:rPr lang="en-US" sz="4400" dirty="0" smtClean="0"/>
            </a:br>
            <a:endParaRPr lang="en-US" sz="4400" dirty="0"/>
          </a:p>
        </p:txBody>
      </p:sp>
      <p:pic>
        <p:nvPicPr>
          <p:cNvPr id="5" name="Picture 4"/>
          <p:cNvPicPr>
            <a:picLocks noChangeAspect="1"/>
          </p:cNvPicPr>
          <p:nvPr/>
        </p:nvPicPr>
        <p:blipFill rotWithShape="1">
          <a:blip r:embed="rId2"/>
          <a:srcRect t="17154" b="12028"/>
          <a:stretch/>
        </p:blipFill>
        <p:spPr>
          <a:xfrm>
            <a:off x="5143500" y="2672532"/>
            <a:ext cx="1519390" cy="740286"/>
          </a:xfrm>
          <a:prstGeom prst="rect">
            <a:avLst/>
          </a:prstGeom>
        </p:spPr>
      </p:pic>
    </p:spTree>
    <p:extLst>
      <p:ext uri="{BB962C8B-B14F-4D97-AF65-F5344CB8AC3E}">
        <p14:creationId xmlns:p14="http://schemas.microsoft.com/office/powerpoint/2010/main" val="13258192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Emotion Detection?</a:t>
            </a:r>
            <a:endParaRPr lang="en-US" dirty="0"/>
          </a:p>
        </p:txBody>
      </p:sp>
      <p:sp>
        <p:nvSpPr>
          <p:cNvPr id="10" name="Rectangle 9"/>
          <p:cNvSpPr/>
          <p:nvPr/>
        </p:nvSpPr>
        <p:spPr>
          <a:xfrm>
            <a:off x="0" y="1703940"/>
            <a:ext cx="12192000" cy="5167312"/>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lvl="0" indent="-342900">
              <a:buFont typeface="Arial" panose="020B0604020202020204" pitchFamily="34" charset="0"/>
              <a:buChar char="•"/>
              <a:defRPr/>
            </a:pPr>
            <a:r>
              <a:rPr lang="en-US" sz="2400" dirty="0">
                <a:solidFill>
                  <a:srgbClr val="262626"/>
                </a:solidFill>
              </a:rPr>
              <a:t>The Emotion API takes a facial expression in an </a:t>
            </a:r>
            <a:r>
              <a:rPr lang="en-US" sz="2400" dirty="0" smtClean="0">
                <a:solidFill>
                  <a:srgbClr val="262626"/>
                </a:solidFill>
              </a:rPr>
              <a:t>image as </a:t>
            </a:r>
            <a:r>
              <a:rPr lang="en-US" sz="2400" dirty="0">
                <a:solidFill>
                  <a:srgbClr val="262626"/>
                </a:solidFill>
              </a:rPr>
              <a:t>an </a:t>
            </a:r>
            <a:r>
              <a:rPr lang="en-US" sz="2400" dirty="0" smtClean="0">
                <a:solidFill>
                  <a:srgbClr val="262626"/>
                </a:solidFill>
              </a:rPr>
              <a:t>input</a:t>
            </a:r>
          </a:p>
          <a:p>
            <a:pPr marL="800100" lvl="1" indent="-342900">
              <a:buFont typeface="Arial" panose="020B0604020202020204" pitchFamily="34" charset="0"/>
              <a:buChar char="•"/>
              <a:defRPr/>
            </a:pPr>
            <a:r>
              <a:rPr lang="en-US" sz="2000" dirty="0" smtClean="0">
                <a:solidFill>
                  <a:srgbClr val="262626"/>
                </a:solidFill>
              </a:rPr>
              <a:t>returns </a:t>
            </a:r>
            <a:r>
              <a:rPr lang="en-US" sz="2000" dirty="0">
                <a:solidFill>
                  <a:srgbClr val="262626"/>
                </a:solidFill>
              </a:rPr>
              <a:t>the </a:t>
            </a:r>
            <a:r>
              <a:rPr lang="en-US" sz="2000" b="1" dirty="0">
                <a:solidFill>
                  <a:srgbClr val="262626"/>
                </a:solidFill>
              </a:rPr>
              <a:t>confidence</a:t>
            </a:r>
            <a:r>
              <a:rPr lang="en-US" sz="2000" dirty="0">
                <a:solidFill>
                  <a:srgbClr val="262626"/>
                </a:solidFill>
              </a:rPr>
              <a:t> across a set of emotions </a:t>
            </a:r>
            <a:endParaRPr lang="en-US" sz="2000" dirty="0" smtClean="0">
              <a:solidFill>
                <a:srgbClr val="262626"/>
              </a:solidFill>
            </a:endParaRPr>
          </a:p>
          <a:p>
            <a:pPr marL="342900" lvl="0" indent="-342900">
              <a:buFont typeface="Arial" panose="020B0604020202020204" pitchFamily="34" charset="0"/>
              <a:buChar char="•"/>
              <a:defRPr/>
            </a:pPr>
            <a:endParaRPr lang="en-US" sz="2400" dirty="0">
              <a:solidFill>
                <a:srgbClr val="262626"/>
              </a:solidFill>
            </a:endParaRPr>
          </a:p>
          <a:p>
            <a:pPr marL="342900" lvl="0" indent="-342900">
              <a:buFont typeface="Arial" panose="020B0604020202020204" pitchFamily="34" charset="0"/>
              <a:buChar char="•"/>
              <a:defRPr/>
            </a:pPr>
            <a:r>
              <a:rPr lang="en-US" sz="2400" dirty="0">
                <a:solidFill>
                  <a:srgbClr val="262626"/>
                </a:solidFill>
              </a:rPr>
              <a:t>The emotions detected are </a:t>
            </a:r>
            <a:endParaRPr lang="en-US" sz="2400" dirty="0" smtClean="0">
              <a:solidFill>
                <a:srgbClr val="262626"/>
              </a:solidFill>
            </a:endParaRPr>
          </a:p>
          <a:p>
            <a:pPr lvl="0">
              <a:defRPr/>
            </a:pPr>
            <a:r>
              <a:rPr lang="en-US" sz="2400" b="1" i="1" dirty="0" smtClean="0">
                <a:solidFill>
                  <a:srgbClr val="262626"/>
                </a:solidFill>
              </a:rPr>
              <a:t>	</a:t>
            </a:r>
            <a:r>
              <a:rPr lang="en-US" sz="2000" b="1" i="1" dirty="0" smtClean="0">
                <a:solidFill>
                  <a:srgbClr val="262626"/>
                </a:solidFill>
              </a:rPr>
              <a:t>anger</a:t>
            </a:r>
            <a:r>
              <a:rPr lang="en-US" sz="2000" b="1" i="1" dirty="0">
                <a:solidFill>
                  <a:srgbClr val="262626"/>
                </a:solidFill>
              </a:rPr>
              <a:t>, contempt, disgust, fear, happiness, neutral, sadness, </a:t>
            </a:r>
            <a:r>
              <a:rPr lang="en-US" sz="2000" b="1" i="1" dirty="0" smtClean="0">
                <a:solidFill>
                  <a:srgbClr val="262626"/>
                </a:solidFill>
              </a:rPr>
              <a:t>surprise</a:t>
            </a:r>
            <a:r>
              <a:rPr lang="en-US" sz="2000" dirty="0">
                <a:solidFill>
                  <a:srgbClr val="262626"/>
                </a:solidFill>
              </a:rPr>
              <a:t>. </a:t>
            </a:r>
            <a:endParaRPr lang="en-US" sz="2000" dirty="0" smtClean="0">
              <a:solidFill>
                <a:srgbClr val="262626"/>
              </a:solidFill>
            </a:endParaRPr>
          </a:p>
          <a:p>
            <a:pPr marL="342900" lvl="0" indent="-342900">
              <a:buFont typeface="Arial" panose="020B0604020202020204" pitchFamily="34" charset="0"/>
              <a:buChar char="•"/>
              <a:defRPr/>
            </a:pPr>
            <a:endParaRPr lang="en-US" sz="2400" dirty="0" smtClean="0">
              <a:solidFill>
                <a:srgbClr val="262626"/>
              </a:solidFill>
            </a:endParaRPr>
          </a:p>
          <a:p>
            <a:pPr marL="342900" lvl="0" indent="-342900">
              <a:buFont typeface="Arial" panose="020B0604020202020204" pitchFamily="34" charset="0"/>
              <a:buChar char="•"/>
              <a:defRPr/>
            </a:pPr>
            <a:r>
              <a:rPr lang="en-US" sz="2400" dirty="0" smtClean="0">
                <a:solidFill>
                  <a:srgbClr val="262626"/>
                </a:solidFill>
              </a:rPr>
              <a:t>These </a:t>
            </a:r>
            <a:r>
              <a:rPr lang="en-US" sz="2400" dirty="0">
                <a:solidFill>
                  <a:srgbClr val="262626"/>
                </a:solidFill>
              </a:rPr>
              <a:t>emotions are understood to be cross-culturally and universally communicated with particular facial expressions.</a:t>
            </a:r>
            <a:endParaRPr kumimoji="0" lang="en-US" sz="2400" b="0" i="0" u="none" strike="noStrike" kern="1200" cap="none" spc="0" normalizeH="0" baseline="0" noProof="0" dirty="0">
              <a:ln>
                <a:noFill/>
              </a:ln>
              <a:solidFill>
                <a:srgbClr val="262626"/>
              </a:solidFill>
              <a:effectLst/>
              <a:uLnTx/>
              <a:uFillTx/>
              <a:latin typeface="Microsoft YaHei Light"/>
              <a:ea typeface="맑은 고딕"/>
            </a:endParaRPr>
          </a:p>
        </p:txBody>
      </p:sp>
      <p:pic>
        <p:nvPicPr>
          <p:cNvPr id="13" name="Picture 10" descr="Image result for emoticon"/>
          <p:cNvPicPr>
            <a:picLocks noChangeAspect="1" noChangeArrowheads="1"/>
          </p:cNvPicPr>
          <p:nvPr/>
        </p:nvPicPr>
        <p:blipFill rotWithShape="1">
          <a:blip r:embed="rId3">
            <a:extLst>
              <a:ext uri="{28A0092B-C50C-407E-A947-70E740481C1C}">
                <a14:useLocalDpi xmlns:a14="http://schemas.microsoft.com/office/drawing/2010/main" val="0"/>
              </a:ext>
            </a:extLst>
          </a:blip>
          <a:srcRect l="19056" t="3680" r="68053" b="82985"/>
          <a:stretch/>
        </p:blipFill>
        <p:spPr bwMode="auto">
          <a:xfrm>
            <a:off x="9828005" y="2031548"/>
            <a:ext cx="768628" cy="795131"/>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Image result for emoticon"/>
          <p:cNvPicPr>
            <a:picLocks noChangeAspect="1" noChangeArrowheads="1"/>
          </p:cNvPicPr>
          <p:nvPr/>
        </p:nvPicPr>
        <p:blipFill rotWithShape="1">
          <a:blip r:embed="rId3">
            <a:extLst>
              <a:ext uri="{28A0092B-C50C-407E-A947-70E740481C1C}">
                <a14:useLocalDpi xmlns:a14="http://schemas.microsoft.com/office/drawing/2010/main" val="0"/>
              </a:ext>
            </a:extLst>
          </a:blip>
          <a:srcRect l="3411" t="23496" r="83920" b="63835"/>
          <a:stretch/>
        </p:blipFill>
        <p:spPr bwMode="auto">
          <a:xfrm>
            <a:off x="9828005" y="3143349"/>
            <a:ext cx="755375" cy="75537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0" descr="Image result for emoticon"/>
          <p:cNvPicPr>
            <a:picLocks noChangeAspect="1" noChangeArrowheads="1"/>
          </p:cNvPicPr>
          <p:nvPr/>
        </p:nvPicPr>
        <p:blipFill rotWithShape="1">
          <a:blip r:embed="rId3">
            <a:extLst>
              <a:ext uri="{28A0092B-C50C-407E-A947-70E740481C1C}">
                <a14:useLocalDpi xmlns:a14="http://schemas.microsoft.com/office/drawing/2010/main" val="0"/>
              </a:ext>
            </a:extLst>
          </a:blip>
          <a:srcRect l="67753" t="22718" r="19134" b="63502"/>
          <a:stretch/>
        </p:blipFill>
        <p:spPr bwMode="auto">
          <a:xfrm>
            <a:off x="10616510" y="4001670"/>
            <a:ext cx="781878" cy="82163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Image result for emoticon"/>
          <p:cNvPicPr>
            <a:picLocks noChangeAspect="1" noChangeArrowheads="1"/>
          </p:cNvPicPr>
          <p:nvPr/>
        </p:nvPicPr>
        <p:blipFill rotWithShape="1">
          <a:blip r:embed="rId3">
            <a:extLst>
              <a:ext uri="{28A0092B-C50C-407E-A947-70E740481C1C}">
                <a14:useLocalDpi xmlns:a14="http://schemas.microsoft.com/office/drawing/2010/main" val="0"/>
              </a:ext>
            </a:extLst>
          </a:blip>
          <a:srcRect l="35511" t="3335" r="51820" b="83997"/>
          <a:stretch/>
        </p:blipFill>
        <p:spPr bwMode="auto">
          <a:xfrm>
            <a:off x="10768698" y="2002895"/>
            <a:ext cx="755375" cy="75537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Image result for emoticon"/>
          <p:cNvPicPr>
            <a:picLocks noChangeAspect="1" noChangeArrowheads="1"/>
          </p:cNvPicPr>
          <p:nvPr/>
        </p:nvPicPr>
        <p:blipFill rotWithShape="1">
          <a:blip r:embed="rId3">
            <a:extLst>
              <a:ext uri="{28A0092B-C50C-407E-A947-70E740481C1C}">
                <a14:useLocalDpi xmlns:a14="http://schemas.microsoft.com/office/drawing/2010/main" val="0"/>
              </a:ext>
            </a:extLst>
          </a:blip>
          <a:srcRect l="52189" t="42932" r="35365" b="44177"/>
          <a:stretch/>
        </p:blipFill>
        <p:spPr bwMode="auto">
          <a:xfrm>
            <a:off x="10687201" y="3137150"/>
            <a:ext cx="742123" cy="76862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Image result for emoticon"/>
          <p:cNvPicPr>
            <a:picLocks noChangeAspect="1" noChangeArrowheads="1"/>
          </p:cNvPicPr>
          <p:nvPr/>
        </p:nvPicPr>
        <p:blipFill rotWithShape="1">
          <a:blip r:embed="rId3">
            <a:extLst>
              <a:ext uri="{28A0092B-C50C-407E-A947-70E740481C1C}">
                <a14:useLocalDpi xmlns:a14="http://schemas.microsoft.com/office/drawing/2010/main" val="0"/>
              </a:ext>
            </a:extLst>
          </a:blip>
          <a:srcRect l="35613" t="63132" r="50385" b="24422"/>
          <a:stretch/>
        </p:blipFill>
        <p:spPr bwMode="auto">
          <a:xfrm>
            <a:off x="9828005" y="4067085"/>
            <a:ext cx="834887" cy="7421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16947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5279" t="29026" r="29048" b="21026"/>
          <a:stretch/>
        </p:blipFill>
        <p:spPr>
          <a:xfrm>
            <a:off x="0" y="1073426"/>
            <a:ext cx="12192000" cy="5519456"/>
          </a:xfrm>
          <a:prstGeom prst="rect">
            <a:avLst/>
          </a:prstGeom>
        </p:spPr>
      </p:pic>
      <p:cxnSp>
        <p:nvCxnSpPr>
          <p:cNvPr id="5" name="Straight Connector 4"/>
          <p:cNvCxnSpPr/>
          <p:nvPr/>
        </p:nvCxnSpPr>
        <p:spPr>
          <a:xfrm flipH="1">
            <a:off x="10084906" y="4518991"/>
            <a:ext cx="1404729" cy="13253"/>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4" name="Straight Connector 13"/>
          <p:cNvCxnSpPr/>
          <p:nvPr/>
        </p:nvCxnSpPr>
        <p:spPr>
          <a:xfrm flipH="1">
            <a:off x="10422836" y="5489676"/>
            <a:ext cx="1066799" cy="0"/>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7" name="Straight Connector 16"/>
          <p:cNvCxnSpPr/>
          <p:nvPr/>
        </p:nvCxnSpPr>
        <p:spPr>
          <a:xfrm flipH="1">
            <a:off x="8408507" y="1603513"/>
            <a:ext cx="815006" cy="6626"/>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1707432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t="30366" r="1486"/>
          <a:stretch/>
        </p:blipFill>
        <p:spPr>
          <a:xfrm>
            <a:off x="0" y="1722783"/>
            <a:ext cx="12205252" cy="5135217"/>
          </a:xfrm>
          <a:prstGeom prst="rect">
            <a:avLst/>
          </a:prstGeom>
        </p:spPr>
      </p:pic>
      <p:sp>
        <p:nvSpPr>
          <p:cNvPr id="2" name="Rectangle 1"/>
          <p:cNvSpPr/>
          <p:nvPr/>
        </p:nvSpPr>
        <p:spPr>
          <a:xfrm>
            <a:off x="7341704" y="1722783"/>
            <a:ext cx="4876801" cy="3849124"/>
          </a:xfrm>
          <a:prstGeom prst="rect">
            <a:avLst/>
          </a:prstGeom>
          <a:solidFill>
            <a:srgbClr val="00B29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0" rIns="274320" rtlCol="0" anchor="ctr"/>
          <a:lstStyle/>
          <a:p>
            <a:pPr lvl="0" algn="just">
              <a:defRPr/>
            </a:pPr>
            <a:r>
              <a:rPr lang="en-US" sz="2400" dirty="0">
                <a:solidFill>
                  <a:srgbClr val="FFFFFF"/>
                </a:solidFill>
                <a:latin typeface="Calibri" panose="020F0502020204030204" pitchFamily="34" charset="0"/>
                <a:cs typeface="Calibri" panose="020F0502020204030204" pitchFamily="34" charset="0"/>
              </a:rPr>
              <a:t>"Using the Cognitive Services APIs, it took us three months to develop a test pair of glasses that can translate </a:t>
            </a:r>
            <a:r>
              <a:rPr lang="en-US" sz="2400" dirty="0" smtClean="0">
                <a:solidFill>
                  <a:srgbClr val="FFFFFF"/>
                </a:solidFill>
                <a:latin typeface="Calibri" panose="020F0502020204030204" pitchFamily="34" charset="0"/>
                <a:cs typeface="Calibri" panose="020F0502020204030204" pitchFamily="34" charset="0"/>
              </a:rPr>
              <a:t>text &amp; </a:t>
            </a:r>
            <a:r>
              <a:rPr lang="en-US" sz="2400" dirty="0">
                <a:solidFill>
                  <a:srgbClr val="FFFFFF"/>
                </a:solidFill>
                <a:latin typeface="Calibri" panose="020F0502020204030204" pitchFamily="34" charset="0"/>
                <a:cs typeface="Calibri" panose="020F0502020204030204" pitchFamily="34" charset="0"/>
              </a:rPr>
              <a:t>images into speech, identify emotions, and describe scenery</a:t>
            </a:r>
            <a:r>
              <a:rPr lang="en-US" sz="2400" dirty="0" smtClean="0">
                <a:solidFill>
                  <a:srgbClr val="FFFFFF"/>
                </a:solidFill>
                <a:latin typeface="Calibri" panose="020F0502020204030204" pitchFamily="34" charset="0"/>
                <a:cs typeface="Calibri" panose="020F0502020204030204" pitchFamily="34" charset="0"/>
              </a:rPr>
              <a:t>. "</a:t>
            </a:r>
            <a:endParaRPr lang="en-US" dirty="0">
              <a:solidFill>
                <a:srgbClr val="FFFFFF"/>
              </a:solidFill>
              <a:latin typeface="Calibri" panose="020F0502020204030204" pitchFamily="34" charset="0"/>
              <a:cs typeface="Calibri" panose="020F0502020204030204" pitchFamily="34" charset="0"/>
            </a:endParaRPr>
          </a:p>
          <a:p>
            <a:pPr lvl="0" algn="r">
              <a:defRPr/>
            </a:pPr>
            <a:r>
              <a:rPr lang="en-US" dirty="0">
                <a:solidFill>
                  <a:srgbClr val="FFFFFF"/>
                </a:solidFill>
                <a:latin typeface="Calibri" panose="020F0502020204030204" pitchFamily="34" charset="0"/>
                <a:cs typeface="Calibri" panose="020F0502020204030204" pitchFamily="34" charset="0"/>
              </a:rPr>
              <a:t>Benoit </a:t>
            </a:r>
            <a:r>
              <a:rPr lang="en-US" dirty="0" err="1">
                <a:solidFill>
                  <a:srgbClr val="FFFFFF"/>
                </a:solidFill>
                <a:latin typeface="Calibri" panose="020F0502020204030204" pitchFamily="34" charset="0"/>
                <a:cs typeface="Calibri" panose="020F0502020204030204" pitchFamily="34" charset="0"/>
              </a:rPr>
              <a:t>Chirouter</a:t>
            </a:r>
            <a:r>
              <a:rPr lang="en-US" dirty="0">
                <a:solidFill>
                  <a:srgbClr val="FFFFFF"/>
                </a:solidFill>
                <a:latin typeface="Calibri" panose="020F0502020204030204" pitchFamily="34" charset="0"/>
                <a:cs typeface="Calibri" panose="020F0502020204030204" pitchFamily="34" charset="0"/>
              </a:rPr>
              <a:t>: R&amp;D </a:t>
            </a:r>
            <a:r>
              <a:rPr lang="en-US" dirty="0" smtClean="0">
                <a:solidFill>
                  <a:srgbClr val="FFFFFF"/>
                </a:solidFill>
                <a:latin typeface="Calibri" panose="020F0502020204030204" pitchFamily="34" charset="0"/>
                <a:cs typeface="Calibri" panose="020F0502020204030204" pitchFamily="34" charset="0"/>
              </a:rPr>
              <a:t>Director</a:t>
            </a:r>
          </a:p>
          <a:p>
            <a:pPr lvl="0" algn="r">
              <a:defRPr/>
            </a:pPr>
            <a:r>
              <a:rPr lang="en-US" dirty="0" err="1" smtClean="0">
                <a:solidFill>
                  <a:srgbClr val="FFFFFF"/>
                </a:solidFill>
                <a:latin typeface="Calibri" panose="020F0502020204030204" pitchFamily="34" charset="0"/>
                <a:cs typeface="Calibri" panose="020F0502020204030204" pitchFamily="34" charset="0"/>
              </a:rPr>
              <a:t>Pivothead</a:t>
            </a:r>
            <a:endParaRPr kumimoji="0" lang="en-US" sz="1400" b="0" i="0" u="none" strike="noStrike" kern="1200" cap="none" spc="0" normalizeH="0" baseline="0" noProof="0" dirty="0">
              <a:ln>
                <a:noFill/>
              </a:ln>
              <a:solidFill>
                <a:srgbClr val="FFFFFF"/>
              </a:solidFill>
              <a:effectLst/>
              <a:uLnTx/>
              <a:uFillTx/>
              <a:latin typeface="Calibri" panose="020F0502020204030204" pitchFamily="34" charset="0"/>
              <a:ea typeface="맑은 고딕"/>
              <a:cs typeface="Calibri" panose="020F0502020204030204" pitchFamily="34" charset="0"/>
            </a:endParaRPr>
          </a:p>
        </p:txBody>
      </p:sp>
      <p:sp>
        <p:nvSpPr>
          <p:cNvPr id="6" name="Rectangle 5"/>
          <p:cNvSpPr/>
          <p:nvPr/>
        </p:nvSpPr>
        <p:spPr>
          <a:xfrm>
            <a:off x="7341703" y="5031201"/>
            <a:ext cx="4876802" cy="540706"/>
          </a:xfrm>
          <a:prstGeom prst="rect">
            <a:avLst/>
          </a:prstGeom>
          <a:solidFill>
            <a:srgbClr val="26262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맑은 고딕"/>
                <a:cs typeface="Calibri" panose="020F0502020204030204" pitchFamily="34" charset="0"/>
              </a:rPr>
              <a:t>  </a:t>
            </a:r>
            <a:r>
              <a:rPr kumimoji="0" lang="en-US" sz="2000" b="1" i="0" u="none" strike="noStrike" kern="1200" cap="none" spc="0" normalizeH="0" baseline="0" noProof="0" dirty="0" smtClean="0">
                <a:ln>
                  <a:noFill/>
                </a:ln>
                <a:solidFill>
                  <a:srgbClr val="FFFFFF"/>
                </a:solidFill>
                <a:effectLst/>
                <a:uLnTx/>
                <a:uFillTx/>
                <a:latin typeface="Calibri" panose="020F0502020204030204" pitchFamily="34" charset="0"/>
                <a:ea typeface="맑은 고딕"/>
                <a:cs typeface="Calibri" panose="020F0502020204030204" pitchFamily="34" charset="0"/>
              </a:rPr>
              <a:t>Emotion </a:t>
            </a: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맑은 고딕"/>
                <a:cs typeface="Calibri" panose="020F0502020204030204" pitchFamily="34" charset="0"/>
              </a:rPr>
              <a:t>API</a:t>
            </a:r>
            <a:endParaRPr kumimoji="0" lang="en-US" sz="2000" b="1" i="0" u="none" strike="noStrike" kern="1200" cap="none" spc="0" normalizeH="0" baseline="0" noProof="0" dirty="0">
              <a:ln>
                <a:noFill/>
              </a:ln>
              <a:solidFill>
                <a:srgbClr val="262626"/>
              </a:solidFill>
              <a:effectLst/>
              <a:uLnTx/>
              <a:uFillTx/>
              <a:latin typeface="Calibri" panose="020F0502020204030204" pitchFamily="34" charset="0"/>
              <a:ea typeface="맑은 고딕"/>
              <a:cs typeface="Calibri" panose="020F0502020204030204" pitchFamily="34" charset="0"/>
            </a:endParaRPr>
          </a:p>
        </p:txBody>
      </p:sp>
      <p:sp>
        <p:nvSpPr>
          <p:cNvPr id="8" name="Title 1"/>
          <p:cNvSpPr>
            <a:spLocks noGrp="1"/>
          </p:cNvSpPr>
          <p:nvPr>
            <p:ph type="title"/>
          </p:nvPr>
        </p:nvSpPr>
        <p:spPr>
          <a:xfrm>
            <a:off x="8468138" y="208904"/>
            <a:ext cx="3723861" cy="1324928"/>
          </a:xfrm>
        </p:spPr>
        <p:txBody>
          <a:bodyPr/>
          <a:lstStyle/>
          <a:p>
            <a:r>
              <a:rPr lang="en-US" dirty="0" smtClean="0"/>
              <a:t>Case Study</a:t>
            </a:r>
            <a:endParaRPr lang="en-US" dirty="0"/>
          </a:p>
        </p:txBody>
      </p:sp>
      <p:pic>
        <p:nvPicPr>
          <p:cNvPr id="10" name="Picture 9"/>
          <p:cNvPicPr>
            <a:picLocks noChangeAspect="1"/>
          </p:cNvPicPr>
          <p:nvPr/>
        </p:nvPicPr>
        <p:blipFill rotWithShape="1">
          <a:blip r:embed="rId3"/>
          <a:srcRect l="4990" t="10951" r="75134" b="82649"/>
          <a:stretch/>
        </p:blipFill>
        <p:spPr>
          <a:xfrm>
            <a:off x="0" y="871368"/>
            <a:ext cx="3180523" cy="609601"/>
          </a:xfrm>
          <a:prstGeom prst="rect">
            <a:avLst/>
          </a:prstGeom>
        </p:spPr>
      </p:pic>
    </p:spTree>
    <p:extLst>
      <p:ext uri="{BB962C8B-B14F-4D97-AF65-F5344CB8AC3E}">
        <p14:creationId xmlns:p14="http://schemas.microsoft.com/office/powerpoint/2010/main" val="32080000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Emotion Detect User Scenario</a:t>
            </a:r>
            <a:endParaRPr lang="en-US" dirty="0"/>
          </a:p>
        </p:txBody>
      </p:sp>
      <p:sp>
        <p:nvSpPr>
          <p:cNvPr id="10" name="Rectangle 9"/>
          <p:cNvSpPr/>
          <p:nvPr/>
        </p:nvSpPr>
        <p:spPr>
          <a:xfrm>
            <a:off x="-11642" y="1560651"/>
            <a:ext cx="12191999" cy="5297349"/>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chemeClr val="bg2"/>
                </a:solidFill>
              </a:rPr>
              <a:t> </a:t>
            </a:r>
            <a:r>
              <a:rPr lang="en-US" dirty="0" smtClean="0">
                <a:solidFill>
                  <a:schemeClr val="bg2"/>
                </a:solidFill>
              </a:rPr>
              <a:t> Face Detection</a:t>
            </a:r>
          </a:p>
          <a:p>
            <a:r>
              <a:rPr lang="en-US" dirty="0" smtClean="0">
                <a:solidFill>
                  <a:schemeClr val="bg2"/>
                </a:solidFill>
              </a:rPr>
              <a:t>  (from Camera/URL)</a:t>
            </a:r>
            <a:endParaRPr lang="en-US" dirty="0">
              <a:solidFill>
                <a:schemeClr val="bg2"/>
              </a:solidFill>
            </a:endParaRPr>
          </a:p>
        </p:txBody>
      </p:sp>
      <p:pic>
        <p:nvPicPr>
          <p:cNvPr id="11" name="Picture 10"/>
          <p:cNvPicPr>
            <a:picLocks noChangeAspect="1"/>
          </p:cNvPicPr>
          <p:nvPr/>
        </p:nvPicPr>
        <p:blipFill>
          <a:blip r:embed="rId3"/>
          <a:stretch>
            <a:fillRect/>
          </a:stretch>
        </p:blipFill>
        <p:spPr>
          <a:xfrm>
            <a:off x="8785128" y="4671759"/>
            <a:ext cx="3395229" cy="2231282"/>
          </a:xfrm>
          <a:prstGeom prst="rect">
            <a:avLst/>
          </a:prstGeom>
        </p:spPr>
      </p:pic>
      <p:pic>
        <p:nvPicPr>
          <p:cNvPr id="17" name="Picture 16"/>
          <p:cNvPicPr>
            <a:picLocks noChangeAspect="1"/>
          </p:cNvPicPr>
          <p:nvPr/>
        </p:nvPicPr>
        <p:blipFill rotWithShape="1">
          <a:blip r:embed="rId4"/>
          <a:srcRect l="12046" t="17154" r="12224" b="12028"/>
          <a:stretch/>
        </p:blipFill>
        <p:spPr>
          <a:xfrm>
            <a:off x="9647567" y="5325538"/>
            <a:ext cx="1065144" cy="685287"/>
          </a:xfrm>
          <a:prstGeom prst="rect">
            <a:avLst/>
          </a:prstGeom>
        </p:spPr>
      </p:pic>
      <p:sp>
        <p:nvSpPr>
          <p:cNvPr id="19" name="TextBox 18"/>
          <p:cNvSpPr txBox="1"/>
          <p:nvPr/>
        </p:nvSpPr>
        <p:spPr>
          <a:xfrm>
            <a:off x="5388076" y="5464234"/>
            <a:ext cx="3600739" cy="923330"/>
          </a:xfrm>
          <a:prstGeom prst="rect">
            <a:avLst/>
          </a:prstGeom>
          <a:noFill/>
        </p:spPr>
        <p:txBody>
          <a:bodyPr wrap="square" rtlCol="0">
            <a:spAutoFit/>
          </a:bodyPr>
          <a:lstStyle/>
          <a:p>
            <a:pPr algn="ctr"/>
            <a:r>
              <a:rPr lang="en-US" dirty="0" smtClean="0">
                <a:solidFill>
                  <a:schemeClr val="bg2"/>
                </a:solidFill>
              </a:rPr>
              <a:t>Extract Emotion Result by using</a:t>
            </a:r>
          </a:p>
          <a:p>
            <a:pPr algn="ctr"/>
            <a:r>
              <a:rPr lang="en-US" dirty="0" smtClean="0">
                <a:solidFill>
                  <a:schemeClr val="bg2"/>
                </a:solidFill>
              </a:rPr>
              <a:t>Microsoft </a:t>
            </a:r>
            <a:r>
              <a:rPr lang="en-US" dirty="0">
                <a:solidFill>
                  <a:schemeClr val="bg2"/>
                </a:solidFill>
              </a:rPr>
              <a:t>Azure</a:t>
            </a:r>
          </a:p>
          <a:p>
            <a:pPr algn="ctr"/>
            <a:r>
              <a:rPr lang="en-US" dirty="0" smtClean="0">
                <a:solidFill>
                  <a:schemeClr val="bg2"/>
                </a:solidFill>
              </a:rPr>
              <a:t>Emotion API</a:t>
            </a:r>
            <a:endParaRPr lang="en-US" dirty="0">
              <a:solidFill>
                <a:schemeClr val="bg2"/>
              </a:solidFill>
            </a:endParaRPr>
          </a:p>
        </p:txBody>
      </p:sp>
      <p:pic>
        <p:nvPicPr>
          <p:cNvPr id="20" name="Picture 8" descr="fingerprint password face iris에 대한 이미지 검색결과"/>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828" y="1916825"/>
            <a:ext cx="2364433" cy="1550858"/>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Arrow Connector 20"/>
          <p:cNvCxnSpPr>
            <a:cxnSpLocks/>
          </p:cNvCxnSpPr>
          <p:nvPr/>
        </p:nvCxnSpPr>
        <p:spPr>
          <a:xfrm flipV="1">
            <a:off x="5183735" y="6383275"/>
            <a:ext cx="3805080" cy="4289"/>
          </a:xfrm>
          <a:prstGeom prst="straightConnector1">
            <a:avLst/>
          </a:prstGeom>
          <a:ln w="57150">
            <a:solidFill>
              <a:schemeClr val="bg2"/>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p:cNvCxnSpPr>
          <p:nvPr/>
        </p:nvCxnSpPr>
        <p:spPr>
          <a:xfrm>
            <a:off x="2010036" y="3530957"/>
            <a:ext cx="1115423" cy="766103"/>
          </a:xfrm>
          <a:prstGeom prst="straightConnector1">
            <a:avLst/>
          </a:prstGeom>
          <a:ln w="57150">
            <a:solidFill>
              <a:schemeClr val="bg2"/>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5599920" y="5768218"/>
            <a:ext cx="1268909" cy="461665"/>
          </a:xfrm>
          <a:prstGeom prst="rect">
            <a:avLst/>
          </a:prstGeom>
          <a:noFill/>
        </p:spPr>
        <p:txBody>
          <a:bodyPr wrap="square" rtlCol="0">
            <a:spAutoFit/>
          </a:bodyPr>
          <a:lstStyle/>
          <a:p>
            <a:r>
              <a:rPr lang="en-US" sz="2400" b="1" dirty="0" smtClean="0">
                <a:solidFill>
                  <a:schemeClr val="bg2"/>
                </a:solidFill>
              </a:rPr>
              <a:t>2</a:t>
            </a:r>
            <a:endParaRPr lang="en-US" sz="2400" b="1" dirty="0">
              <a:solidFill>
                <a:schemeClr val="bg2"/>
              </a:solidFill>
            </a:endParaRPr>
          </a:p>
        </p:txBody>
      </p:sp>
      <p:sp>
        <p:nvSpPr>
          <p:cNvPr id="24" name="TextBox 23"/>
          <p:cNvSpPr txBox="1"/>
          <p:nvPr/>
        </p:nvSpPr>
        <p:spPr>
          <a:xfrm>
            <a:off x="122952" y="3530957"/>
            <a:ext cx="1505780" cy="461666"/>
          </a:xfrm>
          <a:prstGeom prst="rect">
            <a:avLst/>
          </a:prstGeom>
          <a:noFill/>
        </p:spPr>
        <p:txBody>
          <a:bodyPr wrap="square" rtlCol="0">
            <a:spAutoFit/>
          </a:bodyPr>
          <a:lstStyle/>
          <a:p>
            <a:r>
              <a:rPr lang="en-US" sz="2400" b="1" dirty="0">
                <a:solidFill>
                  <a:schemeClr val="bg2"/>
                </a:solidFill>
              </a:rPr>
              <a:t>1</a:t>
            </a:r>
          </a:p>
        </p:txBody>
      </p:sp>
      <p:pic>
        <p:nvPicPr>
          <p:cNvPr id="28" name="Picture 4" descr="microsoft logo에 대한 이미지 검색결과"/>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48957" y="4210395"/>
            <a:ext cx="2066184" cy="76238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laptop webca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66939" y="4441053"/>
            <a:ext cx="27146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Image result for laptop webcam"/>
          <p:cNvPicPr>
            <a:picLocks noChangeAspect="1" noChangeArrowheads="1"/>
          </p:cNvPicPr>
          <p:nvPr/>
        </p:nvPicPr>
        <p:blipFill rotWithShape="1">
          <a:blip r:embed="rId8">
            <a:extLst>
              <a:ext uri="{28A0092B-C50C-407E-A947-70E740481C1C}">
                <a14:useLocalDpi xmlns:a14="http://schemas.microsoft.com/office/drawing/2010/main" val="0"/>
              </a:ext>
            </a:extLst>
          </a:blip>
          <a:srcRect l="9074" t="10721" r="9806" b="20529"/>
          <a:stretch/>
        </p:blipFill>
        <p:spPr bwMode="auto">
          <a:xfrm>
            <a:off x="3046627" y="1881523"/>
            <a:ext cx="1821145" cy="131267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Image result for ur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97501" y="1392628"/>
            <a:ext cx="1768125" cy="176812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Image result for emoticon"/>
          <p:cNvPicPr>
            <a:picLocks noChangeAspect="1" noChangeArrowheads="1"/>
          </p:cNvPicPr>
          <p:nvPr/>
        </p:nvPicPr>
        <p:blipFill rotWithShape="1">
          <a:blip r:embed="rId10">
            <a:extLst>
              <a:ext uri="{28A0092B-C50C-407E-A947-70E740481C1C}">
                <a14:useLocalDpi xmlns:a14="http://schemas.microsoft.com/office/drawing/2010/main" val="0"/>
              </a:ext>
            </a:extLst>
          </a:blip>
          <a:srcRect l="19056" t="3680" r="68053" b="82985"/>
          <a:stretch/>
        </p:blipFill>
        <p:spPr bwMode="auto">
          <a:xfrm>
            <a:off x="6585957" y="1948769"/>
            <a:ext cx="768628" cy="795131"/>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Image result for emoticon"/>
          <p:cNvPicPr>
            <a:picLocks noChangeAspect="1" noChangeArrowheads="1"/>
          </p:cNvPicPr>
          <p:nvPr/>
        </p:nvPicPr>
        <p:blipFill rotWithShape="1">
          <a:blip r:embed="rId10">
            <a:extLst>
              <a:ext uri="{28A0092B-C50C-407E-A947-70E740481C1C}">
                <a14:useLocalDpi xmlns:a14="http://schemas.microsoft.com/office/drawing/2010/main" val="0"/>
              </a:ext>
            </a:extLst>
          </a:blip>
          <a:srcRect l="3411" t="23496" r="83920" b="63835"/>
          <a:stretch/>
        </p:blipFill>
        <p:spPr bwMode="auto">
          <a:xfrm>
            <a:off x="7100611" y="2811974"/>
            <a:ext cx="755375" cy="75537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0" descr="Image result for emoticon"/>
          <p:cNvPicPr>
            <a:picLocks noChangeAspect="1" noChangeArrowheads="1"/>
          </p:cNvPicPr>
          <p:nvPr/>
        </p:nvPicPr>
        <p:blipFill rotWithShape="1">
          <a:blip r:embed="rId10">
            <a:extLst>
              <a:ext uri="{28A0092B-C50C-407E-A947-70E740481C1C}">
                <a14:useLocalDpi xmlns:a14="http://schemas.microsoft.com/office/drawing/2010/main" val="0"/>
              </a:ext>
            </a:extLst>
          </a:blip>
          <a:srcRect l="67753" t="22718" r="19134" b="63502"/>
          <a:stretch/>
        </p:blipFill>
        <p:spPr bwMode="auto">
          <a:xfrm>
            <a:off x="8330868" y="3619417"/>
            <a:ext cx="781878" cy="82163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0" descr="Image result for emoticon"/>
          <p:cNvPicPr>
            <a:picLocks noChangeAspect="1" noChangeArrowheads="1"/>
          </p:cNvPicPr>
          <p:nvPr/>
        </p:nvPicPr>
        <p:blipFill rotWithShape="1">
          <a:blip r:embed="rId10">
            <a:extLst>
              <a:ext uri="{28A0092B-C50C-407E-A947-70E740481C1C}">
                <a14:useLocalDpi xmlns:a14="http://schemas.microsoft.com/office/drawing/2010/main" val="0"/>
              </a:ext>
            </a:extLst>
          </a:blip>
          <a:srcRect l="35511" t="3335" r="51820" b="83997"/>
          <a:stretch/>
        </p:blipFill>
        <p:spPr bwMode="auto">
          <a:xfrm>
            <a:off x="7526650" y="1920116"/>
            <a:ext cx="755375" cy="755374"/>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Image result for emoticon"/>
          <p:cNvPicPr>
            <a:picLocks noChangeAspect="1" noChangeArrowheads="1"/>
          </p:cNvPicPr>
          <p:nvPr/>
        </p:nvPicPr>
        <p:blipFill rotWithShape="1">
          <a:blip r:embed="rId10">
            <a:extLst>
              <a:ext uri="{28A0092B-C50C-407E-A947-70E740481C1C}">
                <a14:useLocalDpi xmlns:a14="http://schemas.microsoft.com/office/drawing/2010/main" val="0"/>
              </a:ext>
            </a:extLst>
          </a:blip>
          <a:srcRect l="52189" t="42932" r="35365" b="44177"/>
          <a:stretch/>
        </p:blipFill>
        <p:spPr bwMode="auto">
          <a:xfrm>
            <a:off x="7959807" y="2805775"/>
            <a:ext cx="742123" cy="76862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0" descr="Image result for emoticon"/>
          <p:cNvPicPr>
            <a:picLocks noChangeAspect="1" noChangeArrowheads="1"/>
          </p:cNvPicPr>
          <p:nvPr/>
        </p:nvPicPr>
        <p:blipFill rotWithShape="1">
          <a:blip r:embed="rId10">
            <a:extLst>
              <a:ext uri="{28A0092B-C50C-407E-A947-70E740481C1C}">
                <a14:useLocalDpi xmlns:a14="http://schemas.microsoft.com/office/drawing/2010/main" val="0"/>
              </a:ext>
            </a:extLst>
          </a:blip>
          <a:srcRect l="35613" t="63132" r="50385" b="24422"/>
          <a:stretch/>
        </p:blipFill>
        <p:spPr bwMode="auto">
          <a:xfrm>
            <a:off x="7542363" y="3684832"/>
            <a:ext cx="834887" cy="742123"/>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p:cNvSpPr txBox="1"/>
          <p:nvPr/>
        </p:nvSpPr>
        <p:spPr>
          <a:xfrm>
            <a:off x="9264841" y="1689046"/>
            <a:ext cx="2756780" cy="1754326"/>
          </a:xfrm>
          <a:prstGeom prst="rect">
            <a:avLst/>
          </a:prstGeom>
          <a:noFill/>
          <a:ln w="28575">
            <a:solidFill>
              <a:schemeClr val="bg2"/>
            </a:solidFill>
          </a:ln>
        </p:spPr>
        <p:txBody>
          <a:bodyPr wrap="none" rtlCol="0">
            <a:spAutoFit/>
          </a:bodyPr>
          <a:lstStyle/>
          <a:p>
            <a:r>
              <a:rPr lang="en-US" dirty="0" smtClean="0">
                <a:solidFill>
                  <a:schemeClr val="bg2"/>
                </a:solidFill>
              </a:rPr>
              <a:t>Implemented in</a:t>
            </a:r>
          </a:p>
          <a:p>
            <a:r>
              <a:rPr lang="en-US" dirty="0" err="1" smtClean="0">
                <a:solidFill>
                  <a:schemeClr val="bg2"/>
                </a:solidFill>
              </a:rPr>
              <a:t>Pycharm</a:t>
            </a:r>
            <a:r>
              <a:rPr lang="en-US" dirty="0" smtClean="0">
                <a:solidFill>
                  <a:schemeClr val="bg2"/>
                </a:solidFill>
              </a:rPr>
              <a:t> with Python 2.7</a:t>
            </a:r>
          </a:p>
          <a:p>
            <a:endParaRPr lang="en-US" dirty="0">
              <a:solidFill>
                <a:schemeClr val="bg2"/>
              </a:solidFill>
            </a:endParaRPr>
          </a:p>
          <a:p>
            <a:endParaRPr lang="en-US" dirty="0" smtClean="0">
              <a:solidFill>
                <a:schemeClr val="bg2"/>
              </a:solidFill>
            </a:endParaRPr>
          </a:p>
          <a:p>
            <a:endParaRPr lang="en-US" dirty="0">
              <a:solidFill>
                <a:schemeClr val="bg2"/>
              </a:solidFill>
            </a:endParaRPr>
          </a:p>
          <a:p>
            <a:endParaRPr lang="en-US" dirty="0" smtClean="0">
              <a:solidFill>
                <a:schemeClr val="bg2"/>
              </a:solidFill>
            </a:endParaRPr>
          </a:p>
        </p:txBody>
      </p:sp>
      <p:pic>
        <p:nvPicPr>
          <p:cNvPr id="40" name="Picture 6" descr="Image resul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324927" y="2298802"/>
            <a:ext cx="1215538" cy="121553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Image result for python"/>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705993" y="2449565"/>
            <a:ext cx="1295614" cy="874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5964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1642" y="1560651"/>
            <a:ext cx="12191999" cy="5297349"/>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endParaRPr lang="en-US" dirty="0">
              <a:solidFill>
                <a:schemeClr val="bg2"/>
              </a:solidFill>
            </a:endParaRPr>
          </a:p>
        </p:txBody>
      </p:sp>
      <p:sp>
        <p:nvSpPr>
          <p:cNvPr id="2" name="Title 1"/>
          <p:cNvSpPr>
            <a:spLocks noGrp="1"/>
          </p:cNvSpPr>
          <p:nvPr>
            <p:ph type="title"/>
          </p:nvPr>
        </p:nvSpPr>
        <p:spPr>
          <a:xfrm>
            <a:off x="508828" y="263350"/>
            <a:ext cx="11513126" cy="1325563"/>
          </a:xfrm>
        </p:spPr>
        <p:txBody>
          <a:bodyPr/>
          <a:lstStyle/>
          <a:p>
            <a:r>
              <a:rPr lang="en-US" dirty="0" smtClean="0"/>
              <a:t>Emotion Detection – Component Diagram</a:t>
            </a:r>
            <a:endParaRPr lang="en-US" dirty="0"/>
          </a:p>
        </p:txBody>
      </p:sp>
      <p:cxnSp>
        <p:nvCxnSpPr>
          <p:cNvPr id="5" name="Straight Arrow Connector 4"/>
          <p:cNvCxnSpPr/>
          <p:nvPr/>
        </p:nvCxnSpPr>
        <p:spPr>
          <a:xfrm>
            <a:off x="2623273" y="3390775"/>
            <a:ext cx="1643884" cy="0"/>
          </a:xfrm>
          <a:prstGeom prst="straightConnector1">
            <a:avLst/>
          </a:prstGeom>
          <a:ln w="57150">
            <a:solidFill>
              <a:schemeClr val="bg2"/>
            </a:solidFill>
            <a:tailEnd type="triangle"/>
          </a:ln>
        </p:spPr>
        <p:style>
          <a:lnRef idx="3">
            <a:schemeClr val="accent3"/>
          </a:lnRef>
          <a:fillRef idx="0">
            <a:schemeClr val="accent3"/>
          </a:fillRef>
          <a:effectRef idx="2">
            <a:schemeClr val="accent3"/>
          </a:effectRef>
          <a:fontRef idx="minor">
            <a:schemeClr val="tx1"/>
          </a:fontRef>
        </p:style>
      </p:cxnSp>
      <p:cxnSp>
        <p:nvCxnSpPr>
          <p:cNvPr id="26" name="Straight Arrow Connector 25"/>
          <p:cNvCxnSpPr/>
          <p:nvPr/>
        </p:nvCxnSpPr>
        <p:spPr>
          <a:xfrm>
            <a:off x="2367785" y="3955137"/>
            <a:ext cx="1899372" cy="1887970"/>
          </a:xfrm>
          <a:prstGeom prst="straightConnector1">
            <a:avLst/>
          </a:prstGeom>
          <a:ln w="57150">
            <a:solidFill>
              <a:schemeClr val="bg2"/>
            </a:solidFill>
            <a:tailEnd type="triangle"/>
          </a:ln>
        </p:spPr>
        <p:style>
          <a:lnRef idx="3">
            <a:schemeClr val="accent3"/>
          </a:lnRef>
          <a:fillRef idx="0">
            <a:schemeClr val="accent3"/>
          </a:fillRef>
          <a:effectRef idx="2">
            <a:schemeClr val="accent3"/>
          </a:effectRef>
          <a:fontRef idx="minor">
            <a:schemeClr val="tx1"/>
          </a:fontRef>
        </p:style>
      </p:cxnSp>
      <p:sp>
        <p:nvSpPr>
          <p:cNvPr id="11" name="TextBox 10"/>
          <p:cNvSpPr txBox="1"/>
          <p:nvPr/>
        </p:nvSpPr>
        <p:spPr>
          <a:xfrm>
            <a:off x="3028335" y="2953038"/>
            <a:ext cx="1171074" cy="369332"/>
          </a:xfrm>
          <a:prstGeom prst="rect">
            <a:avLst/>
          </a:prstGeom>
          <a:noFill/>
        </p:spPr>
        <p:txBody>
          <a:bodyPr wrap="square" rtlCol="0">
            <a:spAutoFit/>
          </a:bodyPr>
          <a:lstStyle/>
          <a:p>
            <a:r>
              <a:rPr lang="en-US" dirty="0" smtClean="0">
                <a:solidFill>
                  <a:schemeClr val="bg2"/>
                </a:solidFill>
              </a:rPr>
              <a:t>M01</a:t>
            </a:r>
            <a:endParaRPr lang="en-US" dirty="0">
              <a:solidFill>
                <a:schemeClr val="bg2"/>
              </a:solidFill>
            </a:endParaRPr>
          </a:p>
        </p:txBody>
      </p:sp>
      <p:sp>
        <p:nvSpPr>
          <p:cNvPr id="39" name="TextBox 38"/>
          <p:cNvSpPr txBox="1"/>
          <p:nvPr/>
        </p:nvSpPr>
        <p:spPr>
          <a:xfrm>
            <a:off x="7790706" y="1552654"/>
            <a:ext cx="4477154" cy="3539430"/>
          </a:xfrm>
          <a:prstGeom prst="rect">
            <a:avLst/>
          </a:prstGeom>
          <a:noFill/>
        </p:spPr>
        <p:txBody>
          <a:bodyPr wrap="square" rtlCol="0">
            <a:spAutoFit/>
          </a:bodyPr>
          <a:lstStyle/>
          <a:p>
            <a:r>
              <a:rPr lang="en-US" sz="1600" dirty="0" smtClean="0">
                <a:solidFill>
                  <a:schemeClr val="bg2"/>
                </a:solidFill>
              </a:rPr>
              <a:t>Emotion Detection sends taken photo or URL message (M0) to Emotion Detection Index Cell. </a:t>
            </a:r>
            <a:r>
              <a:rPr lang="en-US" sz="1600" dirty="0">
                <a:solidFill>
                  <a:schemeClr val="bg2"/>
                </a:solidFill>
              </a:rPr>
              <a:t>Emotion Detection </a:t>
            </a:r>
            <a:r>
              <a:rPr lang="en-US" sz="1600" dirty="0" smtClean="0">
                <a:solidFill>
                  <a:schemeClr val="bg2"/>
                </a:solidFill>
              </a:rPr>
              <a:t>Index Cell sends detect message (M01) to Face Detect Index Cell, and it will send the detect result message (M02) to MSFT Azure Cognitive Index Cell. Once MSFT Azure Cognitive Index Cell processes the face detect, it will send the result message to Face Detect Index Cell, then Face Detect Index Cell will send the result to Emotion Detection Index Cell. For the Emotion Recognize process, it is same as face detect flow other than its input is the face ID which is a result from face detect.</a:t>
            </a:r>
            <a:endParaRPr lang="en-US" sz="1600" dirty="0">
              <a:solidFill>
                <a:schemeClr val="bg2"/>
              </a:solidFill>
            </a:endParaRPr>
          </a:p>
        </p:txBody>
      </p:sp>
      <p:sp>
        <p:nvSpPr>
          <p:cNvPr id="40" name="TextBox 39"/>
          <p:cNvSpPr txBox="1"/>
          <p:nvPr/>
        </p:nvSpPr>
        <p:spPr>
          <a:xfrm>
            <a:off x="3317471" y="4607803"/>
            <a:ext cx="732475" cy="369332"/>
          </a:xfrm>
          <a:prstGeom prst="rect">
            <a:avLst/>
          </a:prstGeom>
          <a:noFill/>
        </p:spPr>
        <p:txBody>
          <a:bodyPr wrap="square" rtlCol="0">
            <a:spAutoFit/>
          </a:bodyPr>
          <a:lstStyle/>
          <a:p>
            <a:r>
              <a:rPr lang="en-US" dirty="0" smtClean="0">
                <a:solidFill>
                  <a:schemeClr val="bg2"/>
                </a:solidFill>
              </a:rPr>
              <a:t>M05</a:t>
            </a:r>
            <a:endParaRPr lang="en-US" dirty="0">
              <a:solidFill>
                <a:schemeClr val="bg2"/>
              </a:solidFill>
            </a:endParaRPr>
          </a:p>
        </p:txBody>
      </p:sp>
      <p:cxnSp>
        <p:nvCxnSpPr>
          <p:cNvPr id="44" name="Straight Arrow Connector 43"/>
          <p:cNvCxnSpPr/>
          <p:nvPr/>
        </p:nvCxnSpPr>
        <p:spPr>
          <a:xfrm>
            <a:off x="5887791" y="3322370"/>
            <a:ext cx="2516057" cy="2122149"/>
          </a:xfrm>
          <a:prstGeom prst="straightConnector1">
            <a:avLst/>
          </a:prstGeom>
          <a:ln w="57150">
            <a:solidFill>
              <a:schemeClr val="bg2"/>
            </a:solidFill>
            <a:tailEnd type="triangle"/>
          </a:ln>
        </p:spPr>
        <p:style>
          <a:lnRef idx="3">
            <a:schemeClr val="accent3"/>
          </a:lnRef>
          <a:fillRef idx="0">
            <a:schemeClr val="accent3"/>
          </a:fillRef>
          <a:effectRef idx="2">
            <a:schemeClr val="accent3"/>
          </a:effectRef>
          <a:fontRef idx="minor">
            <a:schemeClr val="tx1"/>
          </a:fontRef>
        </p:style>
      </p:cxnSp>
      <p:cxnSp>
        <p:nvCxnSpPr>
          <p:cNvPr id="46" name="Straight Arrow Connector 45"/>
          <p:cNvCxnSpPr/>
          <p:nvPr/>
        </p:nvCxnSpPr>
        <p:spPr>
          <a:xfrm>
            <a:off x="5822974" y="5843107"/>
            <a:ext cx="1838339" cy="23320"/>
          </a:xfrm>
          <a:prstGeom prst="straightConnector1">
            <a:avLst/>
          </a:prstGeom>
          <a:ln w="57150">
            <a:solidFill>
              <a:schemeClr val="bg2"/>
            </a:solidFill>
            <a:tailEnd type="triangle"/>
          </a:ln>
        </p:spPr>
        <p:style>
          <a:lnRef idx="3">
            <a:schemeClr val="accent3"/>
          </a:lnRef>
          <a:fillRef idx="0">
            <a:schemeClr val="accent3"/>
          </a:fillRef>
          <a:effectRef idx="2">
            <a:schemeClr val="accent3"/>
          </a:effectRef>
          <a:fontRef idx="minor">
            <a:schemeClr val="tx1"/>
          </a:fontRef>
        </p:style>
      </p:cxnSp>
      <p:sp>
        <p:nvSpPr>
          <p:cNvPr id="49" name="TextBox 48"/>
          <p:cNvSpPr txBox="1"/>
          <p:nvPr/>
        </p:nvSpPr>
        <p:spPr>
          <a:xfrm>
            <a:off x="6893919" y="3724820"/>
            <a:ext cx="767394" cy="369332"/>
          </a:xfrm>
          <a:prstGeom prst="rect">
            <a:avLst/>
          </a:prstGeom>
          <a:noFill/>
        </p:spPr>
        <p:txBody>
          <a:bodyPr wrap="square" rtlCol="0">
            <a:spAutoFit/>
          </a:bodyPr>
          <a:lstStyle/>
          <a:p>
            <a:r>
              <a:rPr lang="en-US" dirty="0" smtClean="0">
                <a:solidFill>
                  <a:schemeClr val="bg2"/>
                </a:solidFill>
              </a:rPr>
              <a:t>M02</a:t>
            </a:r>
            <a:endParaRPr lang="en-US" dirty="0">
              <a:solidFill>
                <a:schemeClr val="bg2"/>
              </a:solidFill>
            </a:endParaRPr>
          </a:p>
        </p:txBody>
      </p:sp>
      <p:sp>
        <p:nvSpPr>
          <p:cNvPr id="50" name="TextBox 49"/>
          <p:cNvSpPr txBox="1"/>
          <p:nvPr/>
        </p:nvSpPr>
        <p:spPr>
          <a:xfrm>
            <a:off x="6330506" y="5435442"/>
            <a:ext cx="778216" cy="369332"/>
          </a:xfrm>
          <a:prstGeom prst="rect">
            <a:avLst/>
          </a:prstGeom>
          <a:noFill/>
        </p:spPr>
        <p:txBody>
          <a:bodyPr wrap="square" rtlCol="0">
            <a:spAutoFit/>
          </a:bodyPr>
          <a:lstStyle/>
          <a:p>
            <a:r>
              <a:rPr lang="en-US" dirty="0" smtClean="0">
                <a:solidFill>
                  <a:schemeClr val="bg2"/>
                </a:solidFill>
              </a:rPr>
              <a:t>M06</a:t>
            </a:r>
            <a:endParaRPr lang="en-US" dirty="0">
              <a:solidFill>
                <a:schemeClr val="bg2"/>
              </a:solidFill>
            </a:endParaRPr>
          </a:p>
        </p:txBody>
      </p:sp>
      <p:sp>
        <p:nvSpPr>
          <p:cNvPr id="48" name="Rectangle 47"/>
          <p:cNvSpPr/>
          <p:nvPr/>
        </p:nvSpPr>
        <p:spPr>
          <a:xfrm>
            <a:off x="1095253" y="3035555"/>
            <a:ext cx="1555817" cy="887549"/>
          </a:xfrm>
          <a:prstGeom prst="rect">
            <a:avLst/>
          </a:prstGeom>
          <a:ln w="28575">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chemeClr val="bg2"/>
                </a:solidFill>
              </a:rPr>
              <a:t>E</a:t>
            </a:r>
            <a:r>
              <a:rPr lang="en-US" b="1" dirty="0" smtClean="0">
                <a:solidFill>
                  <a:schemeClr val="bg2"/>
                </a:solidFill>
              </a:rPr>
              <a:t>motion Detection Index Cell</a:t>
            </a:r>
            <a:endParaRPr lang="en-US" b="1" dirty="0">
              <a:solidFill>
                <a:schemeClr val="bg2"/>
              </a:solidFill>
            </a:endParaRPr>
          </a:p>
        </p:txBody>
      </p:sp>
      <p:sp>
        <p:nvSpPr>
          <p:cNvPr id="56" name="Rectangle 55"/>
          <p:cNvSpPr/>
          <p:nvPr/>
        </p:nvSpPr>
        <p:spPr>
          <a:xfrm>
            <a:off x="4271704" y="3035554"/>
            <a:ext cx="1555817" cy="887549"/>
          </a:xfrm>
          <a:prstGeom prst="rect">
            <a:avLst/>
          </a:prstGeom>
          <a:ln w="28575">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a:solidFill>
                  <a:schemeClr val="bg2"/>
                </a:solidFill>
              </a:rPr>
              <a:t>Face Detect Index Cell</a:t>
            </a:r>
          </a:p>
        </p:txBody>
      </p:sp>
      <p:sp>
        <p:nvSpPr>
          <p:cNvPr id="57" name="Rectangle 56"/>
          <p:cNvSpPr/>
          <p:nvPr/>
        </p:nvSpPr>
        <p:spPr>
          <a:xfrm>
            <a:off x="4267157" y="5482852"/>
            <a:ext cx="1555817" cy="887549"/>
          </a:xfrm>
          <a:prstGeom prst="rect">
            <a:avLst/>
          </a:prstGeom>
          <a:ln w="28575">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solidFill>
                  <a:schemeClr val="bg2"/>
                </a:solidFill>
              </a:rPr>
              <a:t>Emotion  Recognize </a:t>
            </a:r>
            <a:r>
              <a:rPr lang="en-US" b="1" dirty="0">
                <a:solidFill>
                  <a:schemeClr val="bg2"/>
                </a:solidFill>
              </a:rPr>
              <a:t>Index Cell</a:t>
            </a:r>
          </a:p>
        </p:txBody>
      </p:sp>
      <p:sp>
        <p:nvSpPr>
          <p:cNvPr id="58" name="Rectangle 57"/>
          <p:cNvSpPr/>
          <p:nvPr/>
        </p:nvSpPr>
        <p:spPr>
          <a:xfrm>
            <a:off x="7671997" y="5458137"/>
            <a:ext cx="1555817" cy="887549"/>
          </a:xfrm>
          <a:prstGeom prst="rect">
            <a:avLst/>
          </a:prstGeom>
          <a:ln w="28575">
            <a:solidFill>
              <a:schemeClr val="bg2"/>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b="1" dirty="0" smtClean="0">
                <a:solidFill>
                  <a:schemeClr val="bg2"/>
                </a:solidFill>
              </a:rPr>
              <a:t>MSFT Azure Cognitive Index Cell</a:t>
            </a:r>
            <a:endParaRPr lang="en-US" b="1" dirty="0">
              <a:solidFill>
                <a:schemeClr val="bg2"/>
              </a:solidFill>
            </a:endParaRPr>
          </a:p>
        </p:txBody>
      </p:sp>
      <p:cxnSp>
        <p:nvCxnSpPr>
          <p:cNvPr id="59" name="Straight Arrow Connector 58"/>
          <p:cNvCxnSpPr/>
          <p:nvPr/>
        </p:nvCxnSpPr>
        <p:spPr>
          <a:xfrm flipH="1" flipV="1">
            <a:off x="2651071" y="3604427"/>
            <a:ext cx="1616086" cy="13798"/>
          </a:xfrm>
          <a:prstGeom prst="straightConnector1">
            <a:avLst/>
          </a:prstGeom>
          <a:ln w="57150">
            <a:solidFill>
              <a:schemeClr val="bg2"/>
            </a:solidFill>
            <a:tailEnd type="triangle"/>
          </a:ln>
        </p:spPr>
        <p:style>
          <a:lnRef idx="3">
            <a:schemeClr val="accent3"/>
          </a:lnRef>
          <a:fillRef idx="0">
            <a:schemeClr val="accent3"/>
          </a:fillRef>
          <a:effectRef idx="2">
            <a:schemeClr val="accent3"/>
          </a:effectRef>
          <a:fontRef idx="minor">
            <a:schemeClr val="tx1"/>
          </a:fontRef>
        </p:style>
      </p:cxnSp>
      <p:sp>
        <p:nvSpPr>
          <p:cNvPr id="62" name="TextBox 61"/>
          <p:cNvSpPr txBox="1"/>
          <p:nvPr/>
        </p:nvSpPr>
        <p:spPr>
          <a:xfrm>
            <a:off x="3023054" y="3674110"/>
            <a:ext cx="1171074" cy="369332"/>
          </a:xfrm>
          <a:prstGeom prst="rect">
            <a:avLst/>
          </a:prstGeom>
          <a:noFill/>
        </p:spPr>
        <p:txBody>
          <a:bodyPr wrap="square" rtlCol="0">
            <a:spAutoFit/>
          </a:bodyPr>
          <a:lstStyle/>
          <a:p>
            <a:r>
              <a:rPr lang="en-US" dirty="0" smtClean="0">
                <a:solidFill>
                  <a:schemeClr val="bg2"/>
                </a:solidFill>
              </a:rPr>
              <a:t>M04</a:t>
            </a:r>
            <a:endParaRPr lang="en-US" dirty="0">
              <a:solidFill>
                <a:schemeClr val="bg2"/>
              </a:solidFill>
            </a:endParaRPr>
          </a:p>
        </p:txBody>
      </p:sp>
      <p:cxnSp>
        <p:nvCxnSpPr>
          <p:cNvPr id="63" name="Straight Arrow Connector 62"/>
          <p:cNvCxnSpPr/>
          <p:nvPr/>
        </p:nvCxnSpPr>
        <p:spPr>
          <a:xfrm flipH="1" flipV="1">
            <a:off x="2064775" y="3923104"/>
            <a:ext cx="2206929" cy="2231889"/>
          </a:xfrm>
          <a:prstGeom prst="straightConnector1">
            <a:avLst/>
          </a:prstGeom>
          <a:ln w="57150">
            <a:solidFill>
              <a:schemeClr val="bg2"/>
            </a:solidFill>
            <a:tailEnd type="triangle"/>
          </a:ln>
        </p:spPr>
        <p:style>
          <a:lnRef idx="3">
            <a:schemeClr val="accent3"/>
          </a:lnRef>
          <a:fillRef idx="0">
            <a:schemeClr val="accent3"/>
          </a:fillRef>
          <a:effectRef idx="2">
            <a:schemeClr val="accent3"/>
          </a:effectRef>
          <a:fontRef idx="minor">
            <a:schemeClr val="tx1"/>
          </a:fontRef>
        </p:style>
      </p:cxnSp>
      <p:sp>
        <p:nvSpPr>
          <p:cNvPr id="68" name="TextBox 67"/>
          <p:cNvSpPr txBox="1"/>
          <p:nvPr/>
        </p:nvSpPr>
        <p:spPr>
          <a:xfrm>
            <a:off x="2409990" y="4916732"/>
            <a:ext cx="732475" cy="369332"/>
          </a:xfrm>
          <a:prstGeom prst="rect">
            <a:avLst/>
          </a:prstGeom>
          <a:noFill/>
        </p:spPr>
        <p:txBody>
          <a:bodyPr wrap="square" rtlCol="0">
            <a:spAutoFit/>
          </a:bodyPr>
          <a:lstStyle/>
          <a:p>
            <a:r>
              <a:rPr lang="en-US" dirty="0" smtClean="0">
                <a:solidFill>
                  <a:schemeClr val="bg2"/>
                </a:solidFill>
              </a:rPr>
              <a:t>M08</a:t>
            </a:r>
            <a:endParaRPr lang="en-US" dirty="0">
              <a:solidFill>
                <a:schemeClr val="bg2"/>
              </a:solidFill>
            </a:endParaRPr>
          </a:p>
        </p:txBody>
      </p:sp>
      <p:cxnSp>
        <p:nvCxnSpPr>
          <p:cNvPr id="71" name="Straight Arrow Connector 70"/>
          <p:cNvCxnSpPr>
            <a:endCxn id="56" idx="3"/>
          </p:cNvCxnSpPr>
          <p:nvPr/>
        </p:nvCxnSpPr>
        <p:spPr>
          <a:xfrm flipH="1" flipV="1">
            <a:off x="5827521" y="3479329"/>
            <a:ext cx="2293924" cy="2003522"/>
          </a:xfrm>
          <a:prstGeom prst="straightConnector1">
            <a:avLst/>
          </a:prstGeom>
          <a:ln w="57150">
            <a:solidFill>
              <a:schemeClr val="bg2"/>
            </a:solidFill>
            <a:tailEnd type="triangle"/>
          </a:ln>
        </p:spPr>
        <p:style>
          <a:lnRef idx="3">
            <a:schemeClr val="accent3"/>
          </a:lnRef>
          <a:fillRef idx="0">
            <a:schemeClr val="accent3"/>
          </a:fillRef>
          <a:effectRef idx="2">
            <a:schemeClr val="accent3"/>
          </a:effectRef>
          <a:fontRef idx="minor">
            <a:schemeClr val="tx1"/>
          </a:fontRef>
        </p:style>
      </p:cxnSp>
      <p:sp>
        <p:nvSpPr>
          <p:cNvPr id="76" name="TextBox 75"/>
          <p:cNvSpPr txBox="1"/>
          <p:nvPr/>
        </p:nvSpPr>
        <p:spPr>
          <a:xfrm>
            <a:off x="6154993" y="4353261"/>
            <a:ext cx="777553" cy="369332"/>
          </a:xfrm>
          <a:prstGeom prst="rect">
            <a:avLst/>
          </a:prstGeom>
          <a:noFill/>
        </p:spPr>
        <p:txBody>
          <a:bodyPr wrap="square" rtlCol="0">
            <a:spAutoFit/>
          </a:bodyPr>
          <a:lstStyle/>
          <a:p>
            <a:r>
              <a:rPr lang="en-US" dirty="0" smtClean="0">
                <a:solidFill>
                  <a:schemeClr val="bg2"/>
                </a:solidFill>
              </a:rPr>
              <a:t>M03</a:t>
            </a:r>
            <a:endParaRPr lang="en-US" dirty="0">
              <a:solidFill>
                <a:schemeClr val="bg2"/>
              </a:solidFill>
            </a:endParaRPr>
          </a:p>
        </p:txBody>
      </p:sp>
      <p:cxnSp>
        <p:nvCxnSpPr>
          <p:cNvPr id="78" name="Straight Arrow Connector 77"/>
          <p:cNvCxnSpPr/>
          <p:nvPr/>
        </p:nvCxnSpPr>
        <p:spPr>
          <a:xfrm flipH="1" flipV="1">
            <a:off x="5788353" y="6063883"/>
            <a:ext cx="1872960" cy="36129"/>
          </a:xfrm>
          <a:prstGeom prst="straightConnector1">
            <a:avLst/>
          </a:prstGeom>
          <a:ln w="57150">
            <a:solidFill>
              <a:schemeClr val="bg2"/>
            </a:solidFill>
            <a:tailEnd type="triangle"/>
          </a:ln>
        </p:spPr>
        <p:style>
          <a:lnRef idx="3">
            <a:schemeClr val="accent3"/>
          </a:lnRef>
          <a:fillRef idx="0">
            <a:schemeClr val="accent3"/>
          </a:fillRef>
          <a:effectRef idx="2">
            <a:schemeClr val="accent3"/>
          </a:effectRef>
          <a:fontRef idx="minor">
            <a:schemeClr val="tx1"/>
          </a:fontRef>
        </p:style>
      </p:cxnSp>
      <p:sp>
        <p:nvSpPr>
          <p:cNvPr id="82" name="TextBox 81"/>
          <p:cNvSpPr txBox="1"/>
          <p:nvPr/>
        </p:nvSpPr>
        <p:spPr>
          <a:xfrm>
            <a:off x="6330506" y="6103185"/>
            <a:ext cx="778216" cy="369332"/>
          </a:xfrm>
          <a:prstGeom prst="rect">
            <a:avLst/>
          </a:prstGeom>
          <a:noFill/>
        </p:spPr>
        <p:txBody>
          <a:bodyPr wrap="square" rtlCol="0">
            <a:spAutoFit/>
          </a:bodyPr>
          <a:lstStyle/>
          <a:p>
            <a:r>
              <a:rPr lang="en-US" dirty="0" smtClean="0">
                <a:solidFill>
                  <a:schemeClr val="bg2"/>
                </a:solidFill>
              </a:rPr>
              <a:t>M07</a:t>
            </a:r>
            <a:endParaRPr lang="en-US" dirty="0">
              <a:solidFill>
                <a:schemeClr val="bg2"/>
              </a:solidFill>
            </a:endParaRPr>
          </a:p>
        </p:txBody>
      </p:sp>
      <p:cxnSp>
        <p:nvCxnSpPr>
          <p:cNvPr id="86" name="Straight Arrow Connector 85"/>
          <p:cNvCxnSpPr>
            <a:endCxn id="48" idx="1"/>
          </p:cNvCxnSpPr>
          <p:nvPr/>
        </p:nvCxnSpPr>
        <p:spPr>
          <a:xfrm>
            <a:off x="220979" y="2953038"/>
            <a:ext cx="874274" cy="526292"/>
          </a:xfrm>
          <a:prstGeom prst="straightConnector1">
            <a:avLst/>
          </a:prstGeom>
          <a:ln w="57150">
            <a:solidFill>
              <a:schemeClr val="bg2"/>
            </a:solidFill>
            <a:tailEnd type="triangle"/>
          </a:ln>
        </p:spPr>
        <p:style>
          <a:lnRef idx="3">
            <a:schemeClr val="accent3"/>
          </a:lnRef>
          <a:fillRef idx="0">
            <a:schemeClr val="accent3"/>
          </a:fillRef>
          <a:effectRef idx="2">
            <a:schemeClr val="accent3"/>
          </a:effectRef>
          <a:fontRef idx="minor">
            <a:schemeClr val="tx1"/>
          </a:fontRef>
        </p:style>
      </p:cxnSp>
      <p:sp>
        <p:nvSpPr>
          <p:cNvPr id="87" name="TextBox 86"/>
          <p:cNvSpPr txBox="1"/>
          <p:nvPr/>
        </p:nvSpPr>
        <p:spPr>
          <a:xfrm>
            <a:off x="389949" y="2666222"/>
            <a:ext cx="1171074" cy="369332"/>
          </a:xfrm>
          <a:prstGeom prst="rect">
            <a:avLst/>
          </a:prstGeom>
          <a:noFill/>
        </p:spPr>
        <p:txBody>
          <a:bodyPr wrap="square" rtlCol="0">
            <a:spAutoFit/>
          </a:bodyPr>
          <a:lstStyle/>
          <a:p>
            <a:r>
              <a:rPr lang="en-US" dirty="0" smtClean="0">
                <a:solidFill>
                  <a:schemeClr val="bg2"/>
                </a:solidFill>
              </a:rPr>
              <a:t>M0</a:t>
            </a:r>
            <a:endParaRPr lang="en-US" dirty="0">
              <a:solidFill>
                <a:schemeClr val="bg2"/>
              </a:solidFill>
            </a:endParaRPr>
          </a:p>
        </p:txBody>
      </p:sp>
    </p:spTree>
    <p:extLst>
      <p:ext uri="{BB962C8B-B14F-4D97-AF65-F5344CB8AC3E}">
        <p14:creationId xmlns:p14="http://schemas.microsoft.com/office/powerpoint/2010/main" val="2330172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202238"/>
            <a:ext cx="12191999" cy="165576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35857" y="808316"/>
            <a:ext cx="11120284" cy="2387600"/>
          </a:xfrm>
        </p:spPr>
        <p:txBody>
          <a:bodyPr>
            <a:noAutofit/>
          </a:bodyPr>
          <a:lstStyle/>
          <a:p>
            <a:r>
              <a:rPr lang="en-US" sz="4400" dirty="0"/>
              <a:t>Facial Login </a:t>
            </a:r>
            <a:r>
              <a:rPr lang="en-US" sz="4400" dirty="0" smtClean="0"/>
              <a:t>App</a:t>
            </a:r>
            <a:br>
              <a:rPr lang="en-US" sz="4400" dirty="0" smtClean="0"/>
            </a:br>
            <a:endParaRPr lang="en-US" sz="4400" dirty="0"/>
          </a:p>
        </p:txBody>
      </p:sp>
      <p:pic>
        <p:nvPicPr>
          <p:cNvPr id="5" name="Picture 4"/>
          <p:cNvPicPr>
            <a:picLocks noChangeAspect="1"/>
          </p:cNvPicPr>
          <p:nvPr/>
        </p:nvPicPr>
        <p:blipFill rotWithShape="1">
          <a:blip r:embed="rId2"/>
          <a:srcRect t="17154" b="12028"/>
          <a:stretch/>
        </p:blipFill>
        <p:spPr>
          <a:xfrm>
            <a:off x="5143500" y="2672532"/>
            <a:ext cx="1519390" cy="740286"/>
          </a:xfrm>
          <a:prstGeom prst="rect">
            <a:avLst/>
          </a:prstGeom>
        </p:spPr>
      </p:pic>
    </p:spTree>
    <p:extLst>
      <p:ext uri="{BB962C8B-B14F-4D97-AF65-F5344CB8AC3E}">
        <p14:creationId xmlns:p14="http://schemas.microsoft.com/office/powerpoint/2010/main" val="407539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Emotion Detect Demo</a:t>
            </a:r>
            <a:endParaRPr lang="en-US" dirty="0"/>
          </a:p>
        </p:txBody>
      </p:sp>
      <p:sp>
        <p:nvSpPr>
          <p:cNvPr id="10" name="Rectangle 9"/>
          <p:cNvSpPr/>
          <p:nvPr/>
        </p:nvSpPr>
        <p:spPr>
          <a:xfrm>
            <a:off x="0" y="1575056"/>
            <a:ext cx="12191999" cy="5297349"/>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chemeClr val="bg2"/>
                </a:solidFill>
              </a:rPr>
              <a:t> </a:t>
            </a:r>
            <a:r>
              <a:rPr lang="en-US" dirty="0" smtClean="0">
                <a:solidFill>
                  <a:schemeClr val="bg2"/>
                </a:solidFill>
              </a:rPr>
              <a:t>“happiness</a:t>
            </a:r>
            <a:r>
              <a:rPr lang="en-US" dirty="0">
                <a:solidFill>
                  <a:schemeClr val="bg2"/>
                </a:solidFill>
              </a:rPr>
              <a:t>": </a:t>
            </a:r>
            <a:endParaRPr lang="en-US" dirty="0" smtClean="0">
              <a:solidFill>
                <a:schemeClr val="bg2"/>
              </a:solidFill>
            </a:endParaRPr>
          </a:p>
          <a:p>
            <a:r>
              <a:rPr lang="en-US" dirty="0" smtClean="0">
                <a:solidFill>
                  <a:schemeClr val="bg2"/>
                </a:solidFill>
              </a:rPr>
              <a:t>        0.99999994</a:t>
            </a:r>
            <a:endParaRPr lang="en-US" dirty="0">
              <a:solidFill>
                <a:schemeClr val="bg2"/>
              </a:solidFill>
            </a:endParaRPr>
          </a:p>
        </p:txBody>
      </p:sp>
      <p:pic>
        <p:nvPicPr>
          <p:cNvPr id="3" name="Picture 2"/>
          <p:cNvPicPr>
            <a:picLocks noChangeAspect="1"/>
          </p:cNvPicPr>
          <p:nvPr/>
        </p:nvPicPr>
        <p:blipFill rotWithShape="1">
          <a:blip r:embed="rId3"/>
          <a:srcRect l="53259" b="7588"/>
          <a:stretch/>
        </p:blipFill>
        <p:spPr>
          <a:xfrm>
            <a:off x="3285199" y="1575056"/>
            <a:ext cx="8906801" cy="5282944"/>
          </a:xfrm>
          <a:prstGeom prst="rect">
            <a:avLst/>
          </a:prstGeom>
        </p:spPr>
      </p:pic>
    </p:spTree>
    <p:extLst>
      <p:ext uri="{BB962C8B-B14F-4D97-AF65-F5344CB8AC3E}">
        <p14:creationId xmlns:p14="http://schemas.microsoft.com/office/powerpoint/2010/main" val="34925762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Emotion Detect Demo</a:t>
            </a:r>
            <a:endParaRPr lang="en-US" dirty="0"/>
          </a:p>
        </p:txBody>
      </p:sp>
      <p:sp>
        <p:nvSpPr>
          <p:cNvPr id="10" name="Rectangle 9"/>
          <p:cNvSpPr/>
          <p:nvPr/>
        </p:nvSpPr>
        <p:spPr>
          <a:xfrm>
            <a:off x="0" y="1575056"/>
            <a:ext cx="12191999" cy="5297349"/>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chemeClr val="bg2"/>
                </a:solidFill>
              </a:rPr>
              <a:t>"sadness": </a:t>
            </a:r>
            <a:endParaRPr lang="en-US" dirty="0" smtClean="0">
              <a:solidFill>
                <a:schemeClr val="bg2"/>
              </a:solidFill>
            </a:endParaRPr>
          </a:p>
          <a:p>
            <a:r>
              <a:rPr lang="en-US" dirty="0">
                <a:solidFill>
                  <a:schemeClr val="bg2"/>
                </a:solidFill>
              </a:rPr>
              <a:t> </a:t>
            </a:r>
            <a:r>
              <a:rPr lang="en-US" dirty="0" smtClean="0">
                <a:solidFill>
                  <a:schemeClr val="bg2"/>
                </a:solidFill>
              </a:rPr>
              <a:t>        0.999725163</a:t>
            </a:r>
            <a:r>
              <a:rPr lang="en-US" dirty="0">
                <a:solidFill>
                  <a:schemeClr val="bg2"/>
                </a:solidFill>
              </a:rPr>
              <a:t>,</a:t>
            </a:r>
          </a:p>
        </p:txBody>
      </p:sp>
      <p:pic>
        <p:nvPicPr>
          <p:cNvPr id="4" name="Picture 3"/>
          <p:cNvPicPr>
            <a:picLocks noChangeAspect="1"/>
          </p:cNvPicPr>
          <p:nvPr/>
        </p:nvPicPr>
        <p:blipFill>
          <a:blip r:embed="rId3"/>
          <a:stretch>
            <a:fillRect/>
          </a:stretch>
        </p:blipFill>
        <p:spPr>
          <a:xfrm>
            <a:off x="3262964" y="1575056"/>
            <a:ext cx="8929035" cy="5306429"/>
          </a:xfrm>
          <a:prstGeom prst="rect">
            <a:avLst/>
          </a:prstGeom>
        </p:spPr>
      </p:pic>
    </p:spTree>
    <p:extLst>
      <p:ext uri="{BB962C8B-B14F-4D97-AF65-F5344CB8AC3E}">
        <p14:creationId xmlns:p14="http://schemas.microsoft.com/office/powerpoint/2010/main" val="17432349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Emotion Detect Demo</a:t>
            </a:r>
            <a:endParaRPr lang="en-US" dirty="0"/>
          </a:p>
        </p:txBody>
      </p:sp>
      <p:sp>
        <p:nvSpPr>
          <p:cNvPr id="10" name="Rectangle 9"/>
          <p:cNvSpPr/>
          <p:nvPr/>
        </p:nvSpPr>
        <p:spPr>
          <a:xfrm>
            <a:off x="0" y="1560651"/>
            <a:ext cx="12191999" cy="5297349"/>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chemeClr val="bg2"/>
                </a:solidFill>
              </a:rPr>
              <a:t>"anger": </a:t>
            </a:r>
          </a:p>
          <a:p>
            <a:r>
              <a:rPr lang="en-US" dirty="0" smtClean="0">
                <a:solidFill>
                  <a:schemeClr val="bg2"/>
                </a:solidFill>
              </a:rPr>
              <a:t>        0.9855881</a:t>
            </a:r>
            <a:r>
              <a:rPr lang="en-US" dirty="0">
                <a:solidFill>
                  <a:schemeClr val="bg2"/>
                </a:solidFill>
              </a:rPr>
              <a:t>,</a:t>
            </a:r>
          </a:p>
        </p:txBody>
      </p:sp>
      <p:pic>
        <p:nvPicPr>
          <p:cNvPr id="4" name="Picture 3"/>
          <p:cNvPicPr>
            <a:picLocks noChangeAspect="1"/>
          </p:cNvPicPr>
          <p:nvPr/>
        </p:nvPicPr>
        <p:blipFill>
          <a:blip r:embed="rId3"/>
          <a:stretch>
            <a:fillRect/>
          </a:stretch>
        </p:blipFill>
        <p:spPr>
          <a:xfrm>
            <a:off x="3214838" y="1560651"/>
            <a:ext cx="8977161" cy="5335029"/>
          </a:xfrm>
          <a:prstGeom prst="rect">
            <a:avLst/>
          </a:prstGeom>
        </p:spPr>
      </p:pic>
    </p:spTree>
    <p:extLst>
      <p:ext uri="{BB962C8B-B14F-4D97-AF65-F5344CB8AC3E}">
        <p14:creationId xmlns:p14="http://schemas.microsoft.com/office/powerpoint/2010/main" val="26155749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Emotion Detect Demo</a:t>
            </a:r>
            <a:endParaRPr lang="en-US" dirty="0"/>
          </a:p>
        </p:txBody>
      </p:sp>
      <p:sp>
        <p:nvSpPr>
          <p:cNvPr id="10" name="Rectangle 9"/>
          <p:cNvSpPr/>
          <p:nvPr/>
        </p:nvSpPr>
        <p:spPr>
          <a:xfrm>
            <a:off x="0" y="1575056"/>
            <a:ext cx="12191999" cy="5297349"/>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chemeClr val="bg2"/>
                </a:solidFill>
              </a:rPr>
              <a:t>"neutral": </a:t>
            </a:r>
            <a:endParaRPr lang="en-US" dirty="0" smtClean="0">
              <a:solidFill>
                <a:schemeClr val="bg2"/>
              </a:solidFill>
            </a:endParaRPr>
          </a:p>
          <a:p>
            <a:r>
              <a:rPr lang="en-US" dirty="0">
                <a:solidFill>
                  <a:schemeClr val="bg2"/>
                </a:solidFill>
              </a:rPr>
              <a:t> </a:t>
            </a:r>
            <a:r>
              <a:rPr lang="en-US" dirty="0" smtClean="0">
                <a:solidFill>
                  <a:schemeClr val="bg2"/>
                </a:solidFill>
              </a:rPr>
              <a:t>         0.810246646</a:t>
            </a:r>
            <a:r>
              <a:rPr lang="en-US" dirty="0">
                <a:solidFill>
                  <a:schemeClr val="bg2"/>
                </a:solidFill>
              </a:rPr>
              <a:t>,</a:t>
            </a:r>
          </a:p>
        </p:txBody>
      </p:sp>
      <p:pic>
        <p:nvPicPr>
          <p:cNvPr id="4" name="Picture 3"/>
          <p:cNvPicPr>
            <a:picLocks noChangeAspect="1"/>
          </p:cNvPicPr>
          <p:nvPr/>
        </p:nvPicPr>
        <p:blipFill>
          <a:blip r:embed="rId3"/>
          <a:stretch>
            <a:fillRect/>
          </a:stretch>
        </p:blipFill>
        <p:spPr>
          <a:xfrm>
            <a:off x="3282216" y="1575055"/>
            <a:ext cx="8909784" cy="5298139"/>
          </a:xfrm>
          <a:prstGeom prst="rect">
            <a:avLst/>
          </a:prstGeom>
        </p:spPr>
      </p:pic>
    </p:spTree>
    <p:extLst>
      <p:ext uri="{BB962C8B-B14F-4D97-AF65-F5344CB8AC3E}">
        <p14:creationId xmlns:p14="http://schemas.microsoft.com/office/powerpoint/2010/main" val="209745500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en-US" dirty="0"/>
          </a:p>
        </p:txBody>
      </p:sp>
      <p:sp>
        <p:nvSpPr>
          <p:cNvPr id="7" name="Content Placeholder 2"/>
          <p:cNvSpPr txBox="1">
            <a:spLocks/>
          </p:cNvSpPr>
          <p:nvPr/>
        </p:nvSpPr>
        <p:spPr>
          <a:xfrm>
            <a:off x="7548317" y="5391188"/>
            <a:ext cx="4358134" cy="1096239"/>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endParaRPr lang="en-US" sz="1300" dirty="0"/>
          </a:p>
        </p:txBody>
      </p:sp>
      <p:sp>
        <p:nvSpPr>
          <p:cNvPr id="13" name="Content Placeholder 2"/>
          <p:cNvSpPr txBox="1">
            <a:spLocks/>
          </p:cNvSpPr>
          <p:nvPr/>
        </p:nvSpPr>
        <p:spPr>
          <a:xfrm>
            <a:off x="1454000" y="4889640"/>
            <a:ext cx="4042026" cy="124801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endParaRPr lang="en-US" sz="1300" dirty="0"/>
          </a:p>
        </p:txBody>
      </p:sp>
      <p:sp>
        <p:nvSpPr>
          <p:cNvPr id="15" name="Content Placeholder 2"/>
          <p:cNvSpPr txBox="1">
            <a:spLocks/>
          </p:cNvSpPr>
          <p:nvPr/>
        </p:nvSpPr>
        <p:spPr>
          <a:xfrm>
            <a:off x="7548318" y="3557575"/>
            <a:ext cx="4502512" cy="168152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endParaRPr lang="en-US" sz="1200" dirty="0"/>
          </a:p>
        </p:txBody>
      </p:sp>
      <p:sp>
        <p:nvSpPr>
          <p:cNvPr id="16" name="Content Placeholder 2"/>
          <p:cNvSpPr txBox="1">
            <a:spLocks/>
          </p:cNvSpPr>
          <p:nvPr/>
        </p:nvSpPr>
        <p:spPr>
          <a:xfrm>
            <a:off x="5984240" y="1863677"/>
            <a:ext cx="5277315" cy="4364403"/>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a:buFont typeface="Arial" panose="020B0604020202020204" pitchFamily="34" charset="0"/>
              <a:buChar char="•"/>
            </a:pPr>
            <a:endParaRPr lang="en-US" dirty="0"/>
          </a:p>
        </p:txBody>
      </p:sp>
      <p:sp>
        <p:nvSpPr>
          <p:cNvPr id="17" name="Content Placeholder 2"/>
          <p:cNvSpPr txBox="1">
            <a:spLocks/>
          </p:cNvSpPr>
          <p:nvPr/>
        </p:nvSpPr>
        <p:spPr>
          <a:xfrm>
            <a:off x="6094668" y="365125"/>
            <a:ext cx="5653769" cy="62026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2"/>
            <a:endParaRPr lang="en-US" dirty="0"/>
          </a:p>
        </p:txBody>
      </p:sp>
      <p:sp>
        <p:nvSpPr>
          <p:cNvPr id="4" name="Content Placeholder 3"/>
          <p:cNvSpPr>
            <a:spLocks noGrp="1"/>
          </p:cNvSpPr>
          <p:nvPr>
            <p:ph idx="1"/>
          </p:nvPr>
        </p:nvSpPr>
        <p:spPr/>
        <p:txBody>
          <a:bodyPr/>
          <a:lstStyle/>
          <a:p>
            <a:endParaRPr lang="en-US"/>
          </a:p>
        </p:txBody>
      </p:sp>
    </p:spTree>
    <p:extLst>
      <p:ext uri="{BB962C8B-B14F-4D97-AF65-F5344CB8AC3E}">
        <p14:creationId xmlns:p14="http://schemas.microsoft.com/office/powerpoint/2010/main" val="809037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7" name="Rectangle 6"/>
          <p:cNvSpPr/>
          <p:nvPr/>
        </p:nvSpPr>
        <p:spPr>
          <a:xfrm>
            <a:off x="0" y="1690687"/>
            <a:ext cx="4014019" cy="659224"/>
          </a:xfrm>
          <a:prstGeom prst="rect">
            <a:avLst/>
          </a:prstGeom>
          <a:solidFill>
            <a:srgbClr val="B500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smtClean="0">
                <a:solidFill>
                  <a:srgbClr val="FFFFFF"/>
                </a:solidFill>
                <a:latin typeface="Microsoft YaHei Light"/>
                <a:ea typeface="맑은 고딕"/>
              </a:rPr>
              <a:t>Facial Login / Emotion Detect</a:t>
            </a:r>
            <a:endParaRPr kumimoji="0" lang="en-US" sz="2400" b="1" i="0" u="none" strike="noStrike" kern="1200" cap="none" spc="0" normalizeH="0" baseline="0" noProof="0" dirty="0">
              <a:ln>
                <a:noFill/>
              </a:ln>
              <a:solidFill>
                <a:srgbClr val="FFFFFF"/>
              </a:solidFill>
              <a:effectLst/>
              <a:uLnTx/>
              <a:uFillTx/>
              <a:latin typeface="Microsoft YaHei Light"/>
              <a:ea typeface="맑은 고딕"/>
              <a:cs typeface="+mn-cs"/>
            </a:endParaRPr>
          </a:p>
        </p:txBody>
      </p:sp>
      <p:sp>
        <p:nvSpPr>
          <p:cNvPr id="8" name="Rectangle 7"/>
          <p:cNvSpPr/>
          <p:nvPr/>
        </p:nvSpPr>
        <p:spPr>
          <a:xfrm>
            <a:off x="4010844" y="1687511"/>
            <a:ext cx="4167136" cy="659224"/>
          </a:xfrm>
          <a:prstGeom prst="rect">
            <a:avLst/>
          </a:prstGeom>
          <a:solidFill>
            <a:srgbClr val="00B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srgbClr val="FFFFFF"/>
                </a:solidFill>
                <a:effectLst/>
                <a:uLnTx/>
                <a:uFillTx/>
                <a:latin typeface="Microsoft YaHei Light"/>
                <a:ea typeface="맑은 고딕"/>
                <a:cs typeface="+mn-cs"/>
              </a:rPr>
              <a:t>Component Flexibility</a:t>
            </a:r>
            <a:endParaRPr kumimoji="0" lang="en-US" sz="2400" b="1" i="0" u="none" strike="noStrike" kern="1200" cap="none" spc="0" normalizeH="0" baseline="0" noProof="0" dirty="0">
              <a:ln>
                <a:noFill/>
              </a:ln>
              <a:solidFill>
                <a:srgbClr val="FFFFFF"/>
              </a:solidFill>
              <a:effectLst/>
              <a:uLnTx/>
              <a:uFillTx/>
              <a:latin typeface="Microsoft YaHei Light"/>
              <a:ea typeface="맑은 고딕"/>
              <a:cs typeface="+mn-cs"/>
            </a:endParaRPr>
          </a:p>
        </p:txBody>
      </p:sp>
      <p:sp>
        <p:nvSpPr>
          <p:cNvPr id="9" name="Rectangle 8"/>
          <p:cNvSpPr/>
          <p:nvPr/>
        </p:nvSpPr>
        <p:spPr>
          <a:xfrm>
            <a:off x="8177980" y="1687511"/>
            <a:ext cx="4014019" cy="659224"/>
          </a:xfrm>
          <a:prstGeom prst="rect">
            <a:avLst/>
          </a:prstGeom>
          <a:solidFill>
            <a:srgbClr val="FE8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rgbClr val="FFFFFF"/>
                </a:solidFill>
              </a:rPr>
              <a:t>Component Usability</a:t>
            </a:r>
            <a:endParaRPr lang="en-US" sz="2400" b="1" dirty="0">
              <a:solidFill>
                <a:srgbClr val="FFFFFF"/>
              </a:solidFill>
            </a:endParaRPr>
          </a:p>
        </p:txBody>
      </p:sp>
      <p:sp>
        <p:nvSpPr>
          <p:cNvPr id="10" name="Rectangle 9"/>
          <p:cNvSpPr/>
          <p:nvPr/>
        </p:nvSpPr>
        <p:spPr>
          <a:xfrm>
            <a:off x="0" y="2346732"/>
            <a:ext cx="4014019" cy="451126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62626"/>
                </a:solidFill>
                <a:effectLst/>
                <a:uLnTx/>
                <a:uFillTx/>
                <a:latin typeface="Microsoft YaHei Light"/>
                <a:ea typeface="맑은 고딕"/>
              </a:rPr>
              <a:t>    </a:t>
            </a:r>
            <a:r>
              <a:rPr kumimoji="0" lang="en-US" sz="2000" b="1" i="0" u="sng" strike="noStrike" kern="1200" cap="none" spc="0" normalizeH="0" baseline="0" noProof="0" dirty="0" smtClean="0">
                <a:ln>
                  <a:noFill/>
                </a:ln>
                <a:solidFill>
                  <a:srgbClr val="262626"/>
                </a:solidFill>
                <a:effectLst/>
                <a:uLnTx/>
                <a:uFillTx/>
                <a:latin typeface="Microsoft YaHei Light"/>
                <a:ea typeface="맑은 고딕"/>
              </a:rPr>
              <a:t>Next-Generation</a:t>
            </a:r>
            <a:r>
              <a:rPr kumimoji="0" lang="en-US" sz="2000" b="1" i="0" u="sng" strike="noStrike" kern="1200" cap="none" spc="0" normalizeH="0" noProof="0" dirty="0" smtClean="0">
                <a:ln>
                  <a:noFill/>
                </a:ln>
                <a:solidFill>
                  <a:srgbClr val="262626"/>
                </a:solidFill>
                <a:effectLst/>
                <a:uLnTx/>
                <a:uFillTx/>
                <a:latin typeface="Microsoft YaHei Light"/>
                <a:ea typeface="맑은 고딕"/>
              </a:rPr>
              <a:t> of</a:t>
            </a:r>
            <a:r>
              <a:rPr kumimoji="0" lang="en-US" sz="2000" b="1" i="0" u="none" strike="noStrike" kern="1200" cap="none" spc="0" normalizeH="0" noProof="0" dirty="0" smtClean="0">
                <a:ln>
                  <a:noFill/>
                </a:ln>
                <a:solidFill>
                  <a:srgbClr val="262626"/>
                </a:solidFill>
                <a:effectLst/>
                <a:uLnTx/>
                <a:uFillTx/>
                <a:latin typeface="Microsoft YaHei Light"/>
                <a:ea typeface="맑은 고딕"/>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1" baseline="0" dirty="0">
                <a:solidFill>
                  <a:srgbClr val="262626"/>
                </a:solidFill>
                <a:latin typeface="Microsoft YaHei Light"/>
                <a:ea typeface="맑은 고딕"/>
              </a:rPr>
              <a:t>	</a:t>
            </a:r>
            <a:r>
              <a:rPr kumimoji="0" lang="en-US" sz="2000" b="1" i="0" u="sng" strike="noStrike" kern="1200" cap="none" spc="0" normalizeH="0" baseline="0" noProof="0" dirty="0" smtClean="0">
                <a:ln>
                  <a:noFill/>
                </a:ln>
                <a:solidFill>
                  <a:srgbClr val="262626"/>
                </a:solidFill>
                <a:effectLst/>
                <a:uLnTx/>
                <a:uFillTx/>
                <a:latin typeface="Microsoft YaHei Light"/>
                <a:ea typeface="맑은 고딕"/>
              </a:rPr>
              <a:t>Biometric Login System</a:t>
            </a:r>
            <a:endParaRPr kumimoji="0" lang="en-US" sz="2000" b="1" i="0" u="sng" strike="noStrike" kern="1200" cap="none" spc="0" normalizeH="0" baseline="0" noProof="0" dirty="0">
              <a:ln>
                <a:noFill/>
              </a:ln>
              <a:solidFill>
                <a:srgbClr val="262626"/>
              </a:solidFill>
              <a:effectLst/>
              <a:uLnTx/>
              <a:uFillTx/>
              <a:latin typeface="Microsoft YaHei Light"/>
              <a:ea typeface="맑은 고딕"/>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62626"/>
              </a:solidFill>
              <a:effectLst/>
              <a:uLnTx/>
              <a:uFillTx/>
              <a:latin typeface="Microsoft YaHei Light"/>
              <a:ea typeface="맑은 고딕"/>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62626"/>
                </a:solidFill>
                <a:effectLst/>
                <a:uLnTx/>
                <a:uFillTx/>
                <a:latin typeface="Microsoft YaHei Light"/>
                <a:ea typeface="맑은 고딕"/>
                <a:cs typeface="+mn-cs"/>
              </a:rPr>
              <a:t>    </a:t>
            </a:r>
            <a:r>
              <a:rPr kumimoji="0" lang="en-US" sz="2000" b="0" i="0" u="none" strike="noStrike" kern="1200" cap="none" spc="0" normalizeH="0" baseline="0" noProof="0" dirty="0" smtClean="0">
                <a:ln>
                  <a:noFill/>
                </a:ln>
                <a:solidFill>
                  <a:srgbClr val="262626"/>
                </a:solidFill>
                <a:effectLst/>
                <a:uLnTx/>
                <a:uFillTx/>
                <a:latin typeface="Microsoft YaHei Light"/>
                <a:ea typeface="맑은 고딕"/>
                <a:cs typeface="+mn-cs"/>
              </a:rPr>
              <a:t>Can</a:t>
            </a:r>
            <a:r>
              <a:rPr kumimoji="0" lang="en-US" sz="2000" b="0" i="0" u="none" strike="noStrike" kern="1200" cap="none" spc="0" normalizeH="0" noProof="0" dirty="0" smtClean="0">
                <a:ln>
                  <a:noFill/>
                </a:ln>
                <a:solidFill>
                  <a:srgbClr val="262626"/>
                </a:solidFill>
                <a:effectLst/>
                <a:uLnTx/>
                <a:uFillTx/>
                <a:latin typeface="Microsoft YaHei Light"/>
                <a:ea typeface="맑은 고딕"/>
                <a:cs typeface="+mn-cs"/>
              </a:rPr>
              <a:t> computer </a:t>
            </a:r>
            <a:r>
              <a:rPr kumimoji="0" lang="en-US" sz="2000" b="1" i="0" u="sng" strike="noStrike" kern="1200" cap="none" spc="0" normalizeH="0" noProof="0" dirty="0" smtClean="0">
                <a:ln>
                  <a:noFill/>
                </a:ln>
                <a:solidFill>
                  <a:srgbClr val="262626"/>
                </a:solidFill>
                <a:effectLst/>
                <a:uLnTx/>
                <a:uFillTx/>
                <a:latin typeface="Microsoft YaHei Light"/>
                <a:ea typeface="맑은 고딕"/>
                <a:cs typeface="+mn-cs"/>
              </a:rPr>
              <a:t>detect</a:t>
            </a:r>
            <a:r>
              <a:rPr kumimoji="0" lang="en-US" sz="2000" b="0" i="0" u="none" strike="noStrike" kern="1200" cap="none" spc="0" normalizeH="0" noProof="0" dirty="0" smtClean="0">
                <a:ln>
                  <a:noFill/>
                </a:ln>
                <a:solidFill>
                  <a:srgbClr val="262626"/>
                </a:solidFill>
                <a:effectLst/>
                <a:uLnTx/>
                <a:uFillTx/>
                <a:latin typeface="Microsoft YaHei Light"/>
                <a:ea typeface="맑은 고딕"/>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baseline="0" dirty="0">
                <a:solidFill>
                  <a:srgbClr val="262626"/>
                </a:solidFill>
                <a:latin typeface="Microsoft YaHei Light"/>
                <a:ea typeface="맑은 고딕"/>
              </a:rPr>
              <a:t>	</a:t>
            </a:r>
            <a:r>
              <a:rPr lang="en-US" sz="2000" b="1" u="sng" dirty="0" smtClean="0">
                <a:solidFill>
                  <a:srgbClr val="262626"/>
                </a:solidFill>
                <a:latin typeface="Microsoft YaHei Light"/>
                <a:ea typeface="맑은 고딕"/>
              </a:rPr>
              <a:t>people’s emotion</a:t>
            </a:r>
            <a:r>
              <a:rPr lang="en-US" sz="2000" dirty="0" smtClean="0">
                <a:solidFill>
                  <a:srgbClr val="262626"/>
                </a:solidFill>
                <a:latin typeface="Microsoft YaHei Light"/>
                <a:ea typeface="맑은 고딕"/>
              </a:rPr>
              <a:t>?</a:t>
            </a:r>
            <a:endParaRPr kumimoji="0" lang="en-US" sz="2000" b="0" i="0" u="none" strike="noStrike" kern="1200" cap="none" spc="0" normalizeH="0" baseline="0" noProof="0" dirty="0">
              <a:ln>
                <a:noFill/>
              </a:ln>
              <a:solidFill>
                <a:srgbClr val="262626"/>
              </a:solidFill>
              <a:effectLst/>
              <a:uLnTx/>
              <a:uFillTx/>
              <a:latin typeface="Microsoft YaHei Light"/>
              <a:ea typeface="맑은 고딕"/>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62626"/>
              </a:solidFill>
              <a:effectLst/>
              <a:uLnTx/>
              <a:uFillTx/>
              <a:latin typeface="Microsoft YaHei Light"/>
              <a:ea typeface="맑은 고딕"/>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62626"/>
              </a:solidFill>
              <a:effectLst/>
              <a:uLnTx/>
              <a:uFillTx/>
              <a:latin typeface="Microsoft YaHei Light"/>
              <a:ea typeface="맑은 고딕"/>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62626"/>
              </a:solidFill>
              <a:effectLst/>
              <a:uLnTx/>
              <a:uFillTx/>
              <a:latin typeface="Microsoft YaHei Light"/>
              <a:ea typeface="맑은 고딕"/>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62626"/>
              </a:solidFill>
              <a:effectLst/>
              <a:uLnTx/>
              <a:uFillTx/>
              <a:latin typeface="Microsoft YaHei Light"/>
              <a:ea typeface="맑은 고딕"/>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62626"/>
              </a:solidFill>
              <a:effectLst/>
              <a:uLnTx/>
              <a:uFillTx/>
              <a:latin typeface="Microsoft YaHei Light"/>
              <a:ea typeface="맑은 고딕"/>
              <a:cs typeface="+mn-cs"/>
            </a:endParaRPr>
          </a:p>
        </p:txBody>
      </p:sp>
      <p:sp>
        <p:nvSpPr>
          <p:cNvPr id="11" name="Rectangle 10"/>
          <p:cNvSpPr/>
          <p:nvPr/>
        </p:nvSpPr>
        <p:spPr>
          <a:xfrm>
            <a:off x="4010844" y="2346733"/>
            <a:ext cx="4167136" cy="451126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62626"/>
                </a:solidFill>
                <a:effectLst/>
                <a:uLnTx/>
                <a:uFillTx/>
                <a:latin typeface="Microsoft YaHei Light"/>
                <a:ea typeface="맑은 고딕"/>
                <a:cs typeface="+mn-cs"/>
              </a:rPr>
              <a:t>   </a:t>
            </a:r>
            <a:endParaRPr kumimoji="0" lang="en-US" sz="2000" b="0" i="0" u="none" strike="noStrike" kern="1200" cap="none" spc="0" normalizeH="0" baseline="0" noProof="0" dirty="0" smtClean="0">
              <a:ln>
                <a:noFill/>
              </a:ln>
              <a:solidFill>
                <a:srgbClr val="262626"/>
              </a:solidFill>
              <a:effectLst/>
              <a:uLnTx/>
              <a:uFillTx/>
              <a:latin typeface="Microsoft YaHei Light"/>
              <a:ea typeface="맑은 고딕"/>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srgbClr val="262626"/>
              </a:solidFill>
              <a:latin typeface="Microsoft YaHei Light"/>
              <a:ea typeface="맑은 고딕"/>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262626"/>
                </a:solidFill>
                <a:effectLst/>
                <a:uLnTx/>
                <a:uFillTx/>
                <a:latin typeface="Microsoft YaHei Light"/>
                <a:ea typeface="맑은 고딕"/>
                <a:cs typeface="+mn-cs"/>
              </a:rPr>
              <a:t>   Integrate </a:t>
            </a:r>
            <a:r>
              <a:rPr kumimoji="0" lang="en-US" sz="2000" b="0" i="0" u="none" strike="noStrike" kern="1200" cap="none" spc="0" normalizeH="0" baseline="0" noProof="0" dirty="0">
                <a:ln>
                  <a:noFill/>
                </a:ln>
                <a:solidFill>
                  <a:srgbClr val="262626"/>
                </a:solidFill>
                <a:effectLst/>
                <a:uLnTx/>
                <a:uFillTx/>
                <a:latin typeface="Microsoft YaHei Light"/>
                <a:ea typeface="맑은 고딕"/>
                <a:cs typeface="+mn-cs"/>
              </a:rPr>
              <a:t>using the language </a:t>
            </a:r>
            <a:endParaRPr kumimoji="0" lang="en-US" sz="2000" b="0" i="0" u="none" strike="noStrike" kern="1200" cap="none" spc="0" normalizeH="0" baseline="0" noProof="0" dirty="0" smtClean="0">
              <a:ln>
                <a:noFill/>
              </a:ln>
              <a:solidFill>
                <a:srgbClr val="262626"/>
              </a:solidFill>
              <a:effectLst/>
              <a:uLnTx/>
              <a:uFillTx/>
              <a:latin typeface="Microsoft YaHei Light"/>
              <a:ea typeface="맑은 고딕"/>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262626"/>
                </a:solidFill>
                <a:latin typeface="Microsoft YaHei Light"/>
                <a:ea typeface="맑은 고딕"/>
              </a:rPr>
              <a:t> </a:t>
            </a:r>
            <a:r>
              <a:rPr lang="en-US" sz="2000" dirty="0" smtClean="0">
                <a:solidFill>
                  <a:srgbClr val="262626"/>
                </a:solidFill>
                <a:latin typeface="Microsoft YaHei Light"/>
                <a:ea typeface="맑은 고딕"/>
              </a:rPr>
              <a:t>  </a:t>
            </a:r>
            <a:r>
              <a:rPr kumimoji="0" lang="en-US" sz="2000" b="0" i="0" u="none" strike="noStrike" kern="1200" cap="none" spc="0" normalizeH="0" baseline="0" noProof="0" dirty="0" smtClean="0">
                <a:ln>
                  <a:noFill/>
                </a:ln>
                <a:solidFill>
                  <a:srgbClr val="262626"/>
                </a:solidFill>
                <a:effectLst/>
                <a:uLnTx/>
                <a:uFillTx/>
                <a:latin typeface="Microsoft YaHei Light"/>
                <a:ea typeface="맑은 고딕"/>
                <a:cs typeface="+mn-cs"/>
              </a:rPr>
              <a:t>and platform </a:t>
            </a:r>
            <a:r>
              <a:rPr kumimoji="0" lang="en-US" sz="2000" b="0" i="0" u="none" strike="noStrike" kern="1200" cap="none" spc="0" normalizeH="0" baseline="0" noProof="0" dirty="0">
                <a:ln>
                  <a:noFill/>
                </a:ln>
                <a:solidFill>
                  <a:srgbClr val="262626"/>
                </a:solidFill>
                <a:effectLst/>
                <a:uLnTx/>
                <a:uFillTx/>
                <a:latin typeface="Microsoft YaHei Light"/>
                <a:ea typeface="맑은 고딕"/>
                <a:cs typeface="+mn-cs"/>
              </a:rPr>
              <a:t>of </a:t>
            </a:r>
            <a:r>
              <a:rPr kumimoji="0" lang="en-US" sz="2000" b="0" i="0" u="none" strike="noStrike" kern="1200" cap="none" spc="0" normalizeH="0" baseline="0" noProof="0" dirty="0" smtClean="0">
                <a:ln>
                  <a:noFill/>
                </a:ln>
                <a:solidFill>
                  <a:srgbClr val="262626"/>
                </a:solidFill>
                <a:effectLst/>
                <a:uLnTx/>
                <a:uFillTx/>
                <a:latin typeface="Microsoft YaHei Light"/>
                <a:ea typeface="맑은 고딕"/>
                <a:cs typeface="+mn-cs"/>
              </a:rPr>
              <a:t>any </a:t>
            </a:r>
            <a:r>
              <a:rPr kumimoji="0" lang="en-US" sz="2000" b="0" i="0" u="none" strike="noStrike" kern="1200" cap="none" spc="0" normalizeH="0" baseline="0" noProof="0" dirty="0">
                <a:ln>
                  <a:noFill/>
                </a:ln>
                <a:solidFill>
                  <a:srgbClr val="262626"/>
                </a:solidFill>
                <a:effectLst/>
                <a:uLnTx/>
                <a:uFillTx/>
                <a:latin typeface="Microsoft YaHei Light"/>
                <a:ea typeface="맑은 고딕"/>
                <a:cs typeface="+mn-cs"/>
              </a:rPr>
              <a:t>choice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62626"/>
              </a:solidFill>
              <a:effectLst/>
              <a:uLnTx/>
              <a:uFillTx/>
              <a:latin typeface="Microsoft YaHei Light"/>
              <a:ea typeface="맑은 고딕"/>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62626"/>
                </a:solidFill>
                <a:effectLst/>
                <a:uLnTx/>
                <a:uFillTx/>
                <a:latin typeface="Microsoft YaHei Light"/>
                <a:ea typeface="맑은 고딕"/>
                <a:cs typeface="+mn-cs"/>
              </a:rPr>
              <a:t>   Breadth of offerings to find the </a:t>
            </a:r>
            <a:endParaRPr kumimoji="0" lang="en-US" sz="2000" b="0" i="0" u="none" strike="noStrike" kern="1200" cap="none" spc="0" normalizeH="0" baseline="0" noProof="0" dirty="0" smtClean="0">
              <a:ln>
                <a:noFill/>
              </a:ln>
              <a:solidFill>
                <a:srgbClr val="262626"/>
              </a:solidFill>
              <a:effectLst/>
              <a:uLnTx/>
              <a:uFillTx/>
              <a:latin typeface="Microsoft YaHei Light"/>
              <a:ea typeface="맑은 고딕"/>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262626"/>
                </a:solidFill>
                <a:latin typeface="Microsoft YaHei Light"/>
                <a:ea typeface="맑은 고딕"/>
              </a:rPr>
              <a:t> </a:t>
            </a:r>
            <a:r>
              <a:rPr lang="en-US" sz="2000" dirty="0" smtClean="0">
                <a:solidFill>
                  <a:srgbClr val="262626"/>
                </a:solidFill>
                <a:latin typeface="Microsoft YaHei Light"/>
                <a:ea typeface="맑은 고딕"/>
              </a:rPr>
              <a:t>  </a:t>
            </a:r>
            <a:r>
              <a:rPr kumimoji="0" lang="en-US" sz="2000" b="0" i="0" u="none" strike="noStrike" kern="1200" cap="none" spc="0" normalizeH="0" baseline="0" noProof="0" dirty="0" smtClean="0">
                <a:ln>
                  <a:noFill/>
                </a:ln>
                <a:solidFill>
                  <a:srgbClr val="262626"/>
                </a:solidFill>
                <a:effectLst/>
                <a:uLnTx/>
                <a:uFillTx/>
                <a:latin typeface="Microsoft YaHei Light"/>
                <a:ea typeface="맑은 고딕"/>
                <a:cs typeface="+mn-cs"/>
              </a:rPr>
              <a:t>right API </a:t>
            </a:r>
            <a:r>
              <a:rPr kumimoji="0" lang="en-US" sz="2000" b="0" i="0" u="none" strike="noStrike" kern="1200" cap="none" spc="0" normalizeH="0" baseline="0" noProof="0" dirty="0">
                <a:ln>
                  <a:noFill/>
                </a:ln>
                <a:solidFill>
                  <a:srgbClr val="262626"/>
                </a:solidFill>
                <a:effectLst/>
                <a:uLnTx/>
                <a:uFillTx/>
                <a:latin typeface="Microsoft YaHei Light"/>
                <a:ea typeface="맑은 고딕"/>
                <a:cs typeface="+mn-cs"/>
              </a:rPr>
              <a:t>for </a:t>
            </a:r>
            <a:r>
              <a:rPr kumimoji="0" lang="en-US" sz="2000" b="0" i="0" u="none" strike="noStrike" kern="1200" cap="none" spc="0" normalizeH="0" baseline="0" noProof="0" dirty="0" smtClean="0">
                <a:ln>
                  <a:noFill/>
                </a:ln>
                <a:solidFill>
                  <a:srgbClr val="262626"/>
                </a:solidFill>
                <a:effectLst/>
                <a:uLnTx/>
                <a:uFillTx/>
                <a:latin typeface="Microsoft YaHei Light"/>
                <a:ea typeface="맑은 고딕"/>
                <a:cs typeface="+mn-cs"/>
              </a:rPr>
              <a:t>us</a:t>
            </a:r>
            <a:endParaRPr kumimoji="0" lang="en-US" sz="2000" b="0" i="0" u="none" strike="noStrike" kern="1200" cap="none" spc="0" normalizeH="0" baseline="0" noProof="0" dirty="0">
              <a:ln>
                <a:noFill/>
              </a:ln>
              <a:solidFill>
                <a:srgbClr val="262626"/>
              </a:solidFill>
              <a:effectLst/>
              <a:uLnTx/>
              <a:uFillTx/>
              <a:latin typeface="Microsoft YaHei Light"/>
              <a:ea typeface="맑은 고딕"/>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62626"/>
              </a:solidFill>
              <a:effectLst/>
              <a:uLnTx/>
              <a:uFillTx/>
              <a:latin typeface="Microsoft YaHei Light"/>
              <a:ea typeface="맑은 고딕"/>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62626"/>
              </a:solidFill>
              <a:effectLst/>
              <a:uLnTx/>
              <a:uFillTx/>
              <a:latin typeface="Microsoft YaHei Light"/>
              <a:ea typeface="맑은 고딕"/>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62626"/>
              </a:solidFill>
              <a:effectLst/>
              <a:uLnTx/>
              <a:uFillTx/>
              <a:latin typeface="Microsoft YaHei Light"/>
              <a:ea typeface="맑은 고딕"/>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62626"/>
              </a:solidFill>
              <a:effectLst/>
              <a:uLnTx/>
              <a:uFillTx/>
              <a:latin typeface="Microsoft YaHei Light"/>
              <a:ea typeface="맑은 고딕"/>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62626"/>
              </a:solidFill>
              <a:effectLst/>
              <a:uLnTx/>
              <a:uFillTx/>
              <a:latin typeface="Microsoft YaHei Light"/>
              <a:ea typeface="맑은 고딕"/>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62626"/>
              </a:solidFill>
              <a:effectLst/>
              <a:uLnTx/>
              <a:uFillTx/>
              <a:latin typeface="Microsoft YaHei Light"/>
              <a:ea typeface="맑은 고딕"/>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62626"/>
              </a:solidFill>
              <a:effectLst/>
              <a:uLnTx/>
              <a:uFillTx/>
              <a:latin typeface="Microsoft YaHei Light"/>
              <a:ea typeface="맑은 고딕"/>
              <a:cs typeface="+mn-cs"/>
            </a:endParaRPr>
          </a:p>
        </p:txBody>
      </p:sp>
      <p:sp>
        <p:nvSpPr>
          <p:cNvPr id="12" name="Rectangle 11"/>
          <p:cNvSpPr/>
          <p:nvPr/>
        </p:nvSpPr>
        <p:spPr>
          <a:xfrm>
            <a:off x="8177981" y="2346734"/>
            <a:ext cx="4014019" cy="451126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262626"/>
                </a:solidFill>
                <a:effectLst/>
                <a:uLnTx/>
                <a:uFillTx/>
                <a:latin typeface="Microsoft YaHei Light"/>
                <a:ea typeface="맑은 고딕"/>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srgbClr val="262626"/>
              </a:solidFill>
              <a:effectLst/>
              <a:uLnTx/>
              <a:uFillTx/>
              <a:latin typeface="Microsoft YaHei Light"/>
              <a:ea typeface="맑은 고딕"/>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262626"/>
                </a:solidFill>
                <a:effectLst/>
                <a:uLnTx/>
                <a:uFillTx/>
                <a:latin typeface="Microsoft YaHei Light"/>
                <a:ea typeface="맑은 고딕"/>
                <a:cs typeface="+mn-cs"/>
              </a:rPr>
              <a:t>    </a:t>
            </a:r>
            <a:r>
              <a:rPr kumimoji="0" lang="en-US" sz="2000" b="1" i="0" u="sng" strike="noStrike" kern="1200" cap="none" spc="0" normalizeH="0" baseline="0" noProof="0" dirty="0" smtClean="0">
                <a:ln>
                  <a:noFill/>
                </a:ln>
                <a:solidFill>
                  <a:srgbClr val="262626"/>
                </a:solidFill>
                <a:effectLst/>
                <a:uLnTx/>
                <a:uFillTx/>
                <a:latin typeface="Microsoft YaHei Light"/>
                <a:ea typeface="맑은 고딕"/>
                <a:cs typeface="+mn-cs"/>
              </a:rPr>
              <a:t>Code Reuse</a:t>
            </a:r>
          </a:p>
          <a:p>
            <a:pPr lvl="0">
              <a:defRPr/>
            </a:pPr>
            <a:r>
              <a:rPr lang="en-US" sz="2000" dirty="0" smtClean="0">
                <a:solidFill>
                  <a:srgbClr val="262626"/>
                </a:solidFill>
              </a:rPr>
              <a:t>    Roll your own with REST APIs</a:t>
            </a:r>
          </a:p>
          <a:p>
            <a:pPr lvl="0">
              <a:defRPr/>
            </a:pPr>
            <a:r>
              <a:rPr lang="en-US" sz="2000" dirty="0" smtClean="0">
                <a:solidFill>
                  <a:srgbClr val="262626"/>
                </a:solidFill>
              </a:rPr>
              <a:t>    Simple: just a few lines of code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srgbClr val="262626"/>
              </a:solidFill>
              <a:effectLst/>
              <a:uLnTx/>
              <a:uFillTx/>
              <a:latin typeface="Microsoft YaHei Light"/>
              <a:ea typeface="맑은 고딕"/>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262626"/>
                </a:solidFill>
                <a:effectLst/>
                <a:uLnTx/>
                <a:uFillTx/>
                <a:latin typeface="Microsoft YaHei Light"/>
                <a:ea typeface="맑은 고딕"/>
                <a:cs typeface="+mn-cs"/>
              </a:rPr>
              <a:t>    Built by experts from MSFT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262626"/>
                </a:solidFill>
                <a:effectLst/>
                <a:uLnTx/>
                <a:uFillTx/>
                <a:latin typeface="Microsoft YaHei Light"/>
                <a:ea typeface="맑은 고딕"/>
                <a:cs typeface="+mn-cs"/>
              </a:rPr>
              <a:t>    Research, Other </a:t>
            </a:r>
            <a:r>
              <a:rPr lang="en-US" sz="2000" dirty="0" smtClean="0">
                <a:solidFill>
                  <a:srgbClr val="262626"/>
                </a:solidFill>
                <a:latin typeface="Microsoft YaHei Light"/>
                <a:ea typeface="맑은 고딕"/>
              </a:rPr>
              <a:t>gurus</a:t>
            </a:r>
            <a:endParaRPr kumimoji="0" lang="en-US" sz="2000" b="0" i="0" u="none" strike="noStrike" kern="1200" cap="none" spc="0" normalizeH="0" baseline="0" noProof="0" dirty="0" smtClean="0">
              <a:ln>
                <a:noFill/>
              </a:ln>
              <a:solidFill>
                <a:srgbClr val="262626"/>
              </a:solidFill>
              <a:effectLst/>
              <a:uLnTx/>
              <a:uFillTx/>
              <a:latin typeface="Microsoft YaHei Light"/>
              <a:ea typeface="맑은 고딕"/>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srgbClr val="262626"/>
              </a:solidFill>
              <a:effectLst/>
              <a:uLnTx/>
              <a:uFillTx/>
              <a:latin typeface="Microsoft YaHei Light"/>
              <a:ea typeface="맑은 고딕"/>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smtClean="0">
                <a:ln>
                  <a:noFill/>
                </a:ln>
                <a:solidFill>
                  <a:srgbClr val="262626"/>
                </a:solidFill>
                <a:effectLst/>
                <a:uLnTx/>
                <a:uFillTx/>
                <a:latin typeface="Microsoft YaHei Light"/>
                <a:ea typeface="맑은 고딕"/>
                <a:cs typeface="+mn-cs"/>
              </a:rPr>
              <a:t>    Quality documentation,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smtClean="0">
                <a:solidFill>
                  <a:srgbClr val="262626"/>
                </a:solidFill>
                <a:latin typeface="Microsoft YaHei Light"/>
                <a:ea typeface="맑은 고딕"/>
              </a:rPr>
              <a:t>    </a:t>
            </a:r>
            <a:r>
              <a:rPr kumimoji="0" lang="en-US" sz="2000" b="0" i="0" u="none" strike="noStrike" kern="1200" cap="none" spc="0" normalizeH="0" baseline="0" noProof="0" dirty="0" smtClean="0">
                <a:ln>
                  <a:noFill/>
                </a:ln>
                <a:solidFill>
                  <a:srgbClr val="262626"/>
                </a:solidFill>
                <a:effectLst/>
                <a:uLnTx/>
                <a:uFillTx/>
                <a:latin typeface="Microsoft YaHei Light"/>
                <a:ea typeface="맑은 고딕"/>
                <a:cs typeface="+mn-cs"/>
              </a:rPr>
              <a:t>sample code, and community</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srgbClr val="262626"/>
              </a:solidFill>
              <a:effectLst/>
              <a:uLnTx/>
              <a:uFillTx/>
              <a:latin typeface="Microsoft YaHei Light"/>
              <a:ea typeface="맑은 고딕"/>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srgbClr val="262626"/>
              </a:solidFill>
              <a:effectLst/>
              <a:uLnTx/>
              <a:uFillTx/>
              <a:latin typeface="Microsoft YaHei Light"/>
              <a:ea typeface="맑은 고딕"/>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srgbClr val="262626"/>
              </a:solidFill>
              <a:effectLst/>
              <a:uLnTx/>
              <a:uFillTx/>
              <a:latin typeface="Microsoft YaHei Light"/>
              <a:ea typeface="맑은 고딕"/>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srgbClr val="262626"/>
              </a:solidFill>
              <a:effectLst/>
              <a:uLnTx/>
              <a:uFillTx/>
              <a:latin typeface="Microsoft YaHei Light"/>
              <a:ea typeface="맑은 고딕"/>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smtClean="0">
              <a:ln>
                <a:noFill/>
              </a:ln>
              <a:solidFill>
                <a:srgbClr val="262626"/>
              </a:solidFill>
              <a:effectLst/>
              <a:uLnTx/>
              <a:uFillTx/>
              <a:latin typeface="Microsoft YaHei Light"/>
              <a:ea typeface="맑은 고딕"/>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62626"/>
              </a:solidFill>
              <a:effectLst/>
              <a:uLnTx/>
              <a:uFillTx/>
              <a:latin typeface="Microsoft YaHei Light"/>
              <a:ea typeface="맑은 고딕"/>
              <a:cs typeface="+mn-cs"/>
            </a:endParaRPr>
          </a:p>
        </p:txBody>
      </p:sp>
      <p:pic>
        <p:nvPicPr>
          <p:cNvPr id="14" name="Picture 13"/>
          <p:cNvPicPr>
            <a:picLocks noChangeAspect="1"/>
          </p:cNvPicPr>
          <p:nvPr/>
        </p:nvPicPr>
        <p:blipFill rotWithShape="1">
          <a:blip r:embed="rId3"/>
          <a:srcRect l="5355" r="4528"/>
          <a:stretch/>
        </p:blipFill>
        <p:spPr>
          <a:xfrm>
            <a:off x="4332517" y="4630993"/>
            <a:ext cx="3526965" cy="2186881"/>
          </a:xfrm>
          <a:prstGeom prst="rect">
            <a:avLst/>
          </a:prstGeom>
        </p:spPr>
      </p:pic>
      <p:pic>
        <p:nvPicPr>
          <p:cNvPr id="15" name="Picture 14"/>
          <p:cNvPicPr>
            <a:picLocks noChangeAspect="1"/>
          </p:cNvPicPr>
          <p:nvPr/>
        </p:nvPicPr>
        <p:blipFill rotWithShape="1">
          <a:blip r:embed="rId4"/>
          <a:srcRect b="22094"/>
          <a:stretch/>
        </p:blipFill>
        <p:spPr>
          <a:xfrm>
            <a:off x="8350684" y="5618596"/>
            <a:ext cx="3668609" cy="1103022"/>
          </a:xfrm>
          <a:prstGeom prst="rect">
            <a:avLst/>
          </a:prstGeom>
        </p:spPr>
      </p:pic>
      <p:pic>
        <p:nvPicPr>
          <p:cNvPr id="16" name="Picture 8" descr="fingerprint password face iris에 대한 이미지 검색결과"/>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289" y="5618596"/>
            <a:ext cx="1892720" cy="106057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0" descr="Image result for emoticon"/>
          <p:cNvPicPr>
            <a:picLocks noChangeAspect="1" noChangeArrowheads="1"/>
          </p:cNvPicPr>
          <p:nvPr/>
        </p:nvPicPr>
        <p:blipFill rotWithShape="1">
          <a:blip r:embed="rId6">
            <a:extLst>
              <a:ext uri="{28A0092B-C50C-407E-A947-70E740481C1C}">
                <a14:useLocalDpi xmlns:a14="http://schemas.microsoft.com/office/drawing/2010/main" val="0"/>
              </a:ext>
            </a:extLst>
          </a:blip>
          <a:srcRect l="19056" t="3680" r="68053" b="82985"/>
          <a:stretch/>
        </p:blipFill>
        <p:spPr bwMode="auto">
          <a:xfrm>
            <a:off x="2544089" y="5170981"/>
            <a:ext cx="499493" cy="51671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Image result for emoticon"/>
          <p:cNvPicPr>
            <a:picLocks noChangeAspect="1" noChangeArrowheads="1"/>
          </p:cNvPicPr>
          <p:nvPr/>
        </p:nvPicPr>
        <p:blipFill rotWithShape="1">
          <a:blip r:embed="rId6">
            <a:extLst>
              <a:ext uri="{28A0092B-C50C-407E-A947-70E740481C1C}">
                <a14:useLocalDpi xmlns:a14="http://schemas.microsoft.com/office/drawing/2010/main" val="0"/>
              </a:ext>
            </a:extLst>
          </a:blip>
          <a:srcRect l="3411" t="23496" r="83920" b="63835"/>
          <a:stretch/>
        </p:blipFill>
        <p:spPr bwMode="auto">
          <a:xfrm>
            <a:off x="2531979" y="5687698"/>
            <a:ext cx="490881" cy="49088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Image result for emoticon"/>
          <p:cNvPicPr>
            <a:picLocks noChangeAspect="1" noChangeArrowheads="1"/>
          </p:cNvPicPr>
          <p:nvPr/>
        </p:nvPicPr>
        <p:blipFill rotWithShape="1">
          <a:blip r:embed="rId6">
            <a:extLst>
              <a:ext uri="{28A0092B-C50C-407E-A947-70E740481C1C}">
                <a14:useLocalDpi xmlns:a14="http://schemas.microsoft.com/office/drawing/2010/main" val="0"/>
              </a:ext>
            </a:extLst>
          </a:blip>
          <a:srcRect l="67753" t="22718" r="19134" b="63502"/>
          <a:stretch/>
        </p:blipFill>
        <p:spPr bwMode="auto">
          <a:xfrm>
            <a:off x="3293585" y="6191771"/>
            <a:ext cx="508103" cy="53394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Image result for emoticon"/>
          <p:cNvPicPr>
            <a:picLocks noChangeAspect="1" noChangeArrowheads="1"/>
          </p:cNvPicPr>
          <p:nvPr/>
        </p:nvPicPr>
        <p:blipFill rotWithShape="1">
          <a:blip r:embed="rId6">
            <a:extLst>
              <a:ext uri="{28A0092B-C50C-407E-A947-70E740481C1C}">
                <a14:useLocalDpi xmlns:a14="http://schemas.microsoft.com/office/drawing/2010/main" val="0"/>
              </a:ext>
            </a:extLst>
          </a:blip>
          <a:srcRect l="35511" t="3335" r="51820" b="83997"/>
          <a:stretch/>
        </p:blipFill>
        <p:spPr bwMode="auto">
          <a:xfrm>
            <a:off x="3310807" y="5172223"/>
            <a:ext cx="490881" cy="4908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Image result for emoticon"/>
          <p:cNvPicPr>
            <a:picLocks noChangeAspect="1" noChangeArrowheads="1"/>
          </p:cNvPicPr>
          <p:nvPr/>
        </p:nvPicPr>
        <p:blipFill rotWithShape="1">
          <a:blip r:embed="rId6">
            <a:extLst>
              <a:ext uri="{28A0092B-C50C-407E-A947-70E740481C1C}">
                <a14:useLocalDpi xmlns:a14="http://schemas.microsoft.com/office/drawing/2010/main" val="0"/>
              </a:ext>
            </a:extLst>
          </a:blip>
          <a:srcRect l="52189" t="42932" r="35365" b="44177"/>
          <a:stretch/>
        </p:blipFill>
        <p:spPr bwMode="auto">
          <a:xfrm>
            <a:off x="3310807" y="5677691"/>
            <a:ext cx="482268" cy="49949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Image result for emoticon"/>
          <p:cNvPicPr>
            <a:picLocks noChangeAspect="1" noChangeArrowheads="1"/>
          </p:cNvPicPr>
          <p:nvPr/>
        </p:nvPicPr>
        <p:blipFill rotWithShape="1">
          <a:blip r:embed="rId6">
            <a:extLst>
              <a:ext uri="{28A0092B-C50C-407E-A947-70E740481C1C}">
                <a14:useLocalDpi xmlns:a14="http://schemas.microsoft.com/office/drawing/2010/main" val="0"/>
              </a:ext>
            </a:extLst>
          </a:blip>
          <a:srcRect l="35613" t="63132" r="50385" b="24422"/>
          <a:stretch/>
        </p:blipFill>
        <p:spPr bwMode="auto">
          <a:xfrm>
            <a:off x="2506143" y="6230486"/>
            <a:ext cx="542552" cy="482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699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0211" y="102742"/>
            <a:ext cx="7798085" cy="6554912"/>
          </a:xfrm>
        </p:spPr>
        <p:txBody>
          <a:bodyPr>
            <a:normAutofit fontScale="90000"/>
          </a:bodyPr>
          <a:lstStyle/>
          <a:p>
            <a:r>
              <a:rPr lang="en-US" sz="2600" b="1" dirty="0" smtClean="0"/>
              <a:t>Documentation</a:t>
            </a:r>
            <a:r>
              <a:rPr lang="en-US" sz="2600" dirty="0" smtClean="0"/>
              <a:t/>
            </a:r>
            <a:br>
              <a:rPr lang="en-US" sz="2600" dirty="0" smtClean="0"/>
            </a:br>
            <a:r>
              <a:rPr lang="en-US" sz="1400" dirty="0" smtClean="0">
                <a:solidFill>
                  <a:srgbClr val="FFFFFF"/>
                </a:solidFill>
              </a:rPr>
              <a:t>[1] https://docs.microsoft.com/en-us/azure/cognitive-services/</a:t>
            </a:r>
            <a:r>
              <a:rPr lang="en-US" sz="1400" dirty="0">
                <a:solidFill>
                  <a:srgbClr val="FFFFFF"/>
                </a:solidFill>
              </a:rPr>
              <a:t/>
            </a:r>
            <a:br>
              <a:rPr lang="en-US" sz="1400" dirty="0">
                <a:solidFill>
                  <a:srgbClr val="FFFFFF"/>
                </a:solidFill>
              </a:rPr>
            </a:br>
            <a:r>
              <a:rPr lang="en-US" sz="1400" dirty="0" smtClean="0">
                <a:solidFill>
                  <a:srgbClr val="FFFFFF"/>
                </a:solidFill>
              </a:rPr>
              <a:t>[2] </a:t>
            </a:r>
            <a:r>
              <a:rPr lang="en-US" sz="1400" dirty="0">
                <a:solidFill>
                  <a:srgbClr val="FFFFFF"/>
                </a:solidFill>
              </a:rPr>
              <a:t>https</a:t>
            </a:r>
            <a:r>
              <a:rPr lang="en-US" sz="1400" dirty="0" smtClean="0">
                <a:solidFill>
                  <a:srgbClr val="FFFFFF"/>
                </a:solidFill>
              </a:rPr>
              <a:t>://azure.microsoft.com/en-us/services/active-directory/</a:t>
            </a:r>
            <a:r>
              <a:rPr lang="en-US" sz="2600" dirty="0" smtClean="0"/>
              <a:t/>
            </a:r>
            <a:br>
              <a:rPr lang="en-US" sz="2600" dirty="0" smtClean="0"/>
            </a:br>
            <a:r>
              <a:rPr lang="en-US" sz="2600" dirty="0" smtClean="0"/>
              <a:t/>
            </a:r>
            <a:br>
              <a:rPr lang="en-US" sz="2600" dirty="0" smtClean="0"/>
            </a:br>
            <a:r>
              <a:rPr lang="en-US" sz="2600" b="1" dirty="0" smtClean="0"/>
              <a:t>Client SDKs</a:t>
            </a:r>
            <a:r>
              <a:rPr lang="en-US" sz="2600" dirty="0" smtClean="0"/>
              <a:t/>
            </a:r>
            <a:br>
              <a:rPr lang="en-US" sz="2600" dirty="0" smtClean="0"/>
            </a:br>
            <a:r>
              <a:rPr lang="en-US" sz="1400" dirty="0">
                <a:solidFill>
                  <a:srgbClr val="FFFFFF"/>
                </a:solidFill>
              </a:rPr>
              <a:t>[1] </a:t>
            </a:r>
            <a:r>
              <a:rPr lang="en-US" sz="1400" dirty="0" smtClean="0"/>
              <a:t>https://github.com/Microsoft/ProjectOxford-ClientSDK</a:t>
            </a:r>
            <a:br>
              <a:rPr lang="en-US" sz="1400" dirty="0" smtClean="0"/>
            </a:br>
            <a:r>
              <a:rPr lang="en-US" sz="1400" dirty="0" smtClean="0">
                <a:solidFill>
                  <a:srgbClr val="FFFFFF"/>
                </a:solidFill>
              </a:rPr>
              <a:t>[2] </a:t>
            </a:r>
            <a:r>
              <a:rPr lang="en-US" sz="1400" dirty="0" smtClean="0"/>
              <a:t>https://github.com/felixrieseberg/project-oxford (</a:t>
            </a:r>
            <a:r>
              <a:rPr lang="en-US" sz="1400" dirty="0" err="1" smtClean="0"/>
              <a:t>nodejs</a:t>
            </a:r>
            <a:r>
              <a:rPr lang="en-US" sz="1400" dirty="0" smtClean="0"/>
              <a:t>)</a:t>
            </a:r>
            <a:r>
              <a:rPr lang="en-US" sz="1400" smtClean="0"/>
              <a:t/>
            </a:r>
            <a:br>
              <a:rPr lang="en-US" sz="1400" smtClean="0"/>
            </a:br>
            <a:r>
              <a:rPr lang="en-US" sz="1400" smtClean="0">
                <a:solidFill>
                  <a:srgbClr val="FFFFFF"/>
                </a:solidFill>
              </a:rPr>
              <a:t>[3] </a:t>
            </a:r>
            <a:r>
              <a:rPr lang="en-US" sz="1400" dirty="0" smtClean="0"/>
              <a:t>https://github.com/southwood/project-oxford-python</a:t>
            </a:r>
            <a:r>
              <a:rPr lang="en-US" sz="1400" smtClean="0"/>
              <a:t/>
            </a:r>
            <a:br>
              <a:rPr lang="en-US" sz="1400" smtClean="0"/>
            </a:br>
            <a:r>
              <a:rPr lang="en-US" sz="1400" smtClean="0">
                <a:solidFill>
                  <a:srgbClr val="FFFFFF"/>
                </a:solidFill>
              </a:rPr>
              <a:t>[4] </a:t>
            </a:r>
            <a:r>
              <a:rPr lang="en-US" sz="1400" dirty="0" smtClean="0"/>
              <a:t>https://github.com/microsoftgraph/android-java-connect-rest-sample</a:t>
            </a:r>
            <a:br>
              <a:rPr lang="en-US" sz="1400" dirty="0" smtClean="0"/>
            </a:br>
            <a:r>
              <a:rPr lang="en-US" sz="2600" dirty="0" smtClean="0"/>
              <a:t/>
            </a:r>
            <a:br>
              <a:rPr lang="en-US" sz="2600" dirty="0" smtClean="0"/>
            </a:br>
            <a:r>
              <a:rPr lang="en-US" sz="2600" b="1" dirty="0" smtClean="0"/>
              <a:t>Example Code</a:t>
            </a:r>
            <a:br>
              <a:rPr lang="en-US" sz="2600" b="1" dirty="0" smtClean="0"/>
            </a:br>
            <a:r>
              <a:rPr lang="en-US" sz="1400" dirty="0">
                <a:solidFill>
                  <a:srgbClr val="FFFFFF"/>
                </a:solidFill>
              </a:rPr>
              <a:t>[1] https</a:t>
            </a:r>
            <a:r>
              <a:rPr lang="en-US" sz="1400" dirty="0" smtClean="0">
                <a:solidFill>
                  <a:srgbClr val="FFFFFF"/>
                </a:solidFill>
              </a:rPr>
              <a:t>://github.com/jsturtevant/happy-image-tester-django</a:t>
            </a:r>
            <a:r>
              <a:rPr lang="en-US" sz="1400" dirty="0">
                <a:solidFill>
                  <a:srgbClr val="FFFFFF"/>
                </a:solidFill>
              </a:rPr>
              <a:t/>
            </a:r>
            <a:br>
              <a:rPr lang="en-US" sz="1400" dirty="0">
                <a:solidFill>
                  <a:srgbClr val="FFFFFF"/>
                </a:solidFill>
              </a:rPr>
            </a:br>
            <a:r>
              <a:rPr lang="en-US" sz="1400" dirty="0" smtClean="0">
                <a:solidFill>
                  <a:srgbClr val="FFFFFF"/>
                </a:solidFill>
              </a:rPr>
              <a:t>[2] </a:t>
            </a:r>
            <a:r>
              <a:rPr lang="en-US" sz="1400" dirty="0">
                <a:solidFill>
                  <a:srgbClr val="FFFFFF"/>
                </a:solidFill>
              </a:rPr>
              <a:t>https</a:t>
            </a:r>
            <a:r>
              <a:rPr lang="en-US" sz="1400" dirty="0" smtClean="0">
                <a:solidFill>
                  <a:srgbClr val="FFFFFF"/>
                </a:solidFill>
              </a:rPr>
              <a:t>://github.com/jsturtevant/happy-mage-tester-nodejs</a:t>
            </a:r>
            <a:r>
              <a:rPr lang="en-US" sz="2600" dirty="0" smtClean="0"/>
              <a:t/>
            </a:r>
            <a:br>
              <a:rPr lang="en-US" sz="2600" dirty="0" smtClean="0"/>
            </a:br>
            <a:r>
              <a:rPr lang="en-US" sz="2600" dirty="0" smtClean="0"/>
              <a:t/>
            </a:r>
            <a:br>
              <a:rPr lang="en-US" sz="2600" dirty="0" smtClean="0"/>
            </a:br>
            <a:r>
              <a:rPr lang="en-US" sz="2600" b="1" dirty="0" smtClean="0">
                <a:solidFill>
                  <a:srgbClr val="FFFFFF"/>
                </a:solidFill>
              </a:rPr>
              <a:t>Paper &amp; Article</a:t>
            </a:r>
            <a:br>
              <a:rPr lang="en-US" sz="2600" b="1" dirty="0" smtClean="0">
                <a:solidFill>
                  <a:srgbClr val="FFFFFF"/>
                </a:solidFill>
              </a:rPr>
            </a:br>
            <a:r>
              <a:rPr lang="en-US" sz="1400" dirty="0" smtClean="0">
                <a:solidFill>
                  <a:srgbClr val="FFFFFF"/>
                </a:solidFill>
              </a:rPr>
              <a:t>[1] Mobile/Tablet </a:t>
            </a:r>
            <a:r>
              <a:rPr lang="en-US" sz="1400" dirty="0">
                <a:solidFill>
                  <a:srgbClr val="FFFFFF"/>
                </a:solidFill>
              </a:rPr>
              <a:t>Operating System Market Share https://www.netmarketshare.com/operating-system-market-share.aspx?qprid=8&amp;qpcustomd=1&amp;qpct=3</a:t>
            </a:r>
            <a:br>
              <a:rPr lang="en-US" sz="1400" dirty="0">
                <a:solidFill>
                  <a:srgbClr val="FFFFFF"/>
                </a:solidFill>
              </a:rPr>
            </a:br>
            <a:r>
              <a:rPr lang="en-US" sz="1400" dirty="0">
                <a:solidFill>
                  <a:srgbClr val="FFFFFF"/>
                </a:solidFill>
              </a:rPr>
              <a:t>[2] Native development vs cross-platform development: myth and reality https://www.mobindustry.net/native-development-vs-cross-platform-development-myth-and-reality/</a:t>
            </a:r>
            <a:br>
              <a:rPr lang="en-US" sz="1400" dirty="0">
                <a:solidFill>
                  <a:srgbClr val="FFFFFF"/>
                </a:solidFill>
              </a:rPr>
            </a:br>
            <a:r>
              <a:rPr lang="en-US" sz="1400" dirty="0">
                <a:solidFill>
                  <a:srgbClr val="FFFFFF"/>
                </a:solidFill>
              </a:rPr>
              <a:t>[3] Stack overflow trends https://stackoverflow.blog/2017/05/16/exploring-state-mobile-development-stack-overflow-trends/</a:t>
            </a:r>
            <a:br>
              <a:rPr lang="en-US" sz="1400" dirty="0">
                <a:solidFill>
                  <a:srgbClr val="FFFFFF"/>
                </a:solidFill>
              </a:rPr>
            </a:br>
            <a:r>
              <a:rPr lang="en-US" sz="1400" dirty="0">
                <a:solidFill>
                  <a:srgbClr val="FFFFFF"/>
                </a:solidFill>
              </a:rPr>
              <a:t>[4] S. </a:t>
            </a:r>
            <a:r>
              <a:rPr lang="en-US" sz="1400" dirty="0" err="1">
                <a:solidFill>
                  <a:srgbClr val="FFFFFF"/>
                </a:solidFill>
              </a:rPr>
              <a:t>Xanthopoulos</a:t>
            </a:r>
            <a:r>
              <a:rPr lang="en-US" sz="1400" dirty="0">
                <a:solidFill>
                  <a:srgbClr val="FFFFFF"/>
                </a:solidFill>
              </a:rPr>
              <a:t>, S. </a:t>
            </a:r>
            <a:r>
              <a:rPr lang="en-US" sz="1400" dirty="0" err="1">
                <a:solidFill>
                  <a:srgbClr val="FFFFFF"/>
                </a:solidFill>
              </a:rPr>
              <a:t>Xinogalos</a:t>
            </a:r>
            <a:r>
              <a:rPr lang="en-US" sz="1400" dirty="0">
                <a:solidFill>
                  <a:srgbClr val="FFFFFF"/>
                </a:solidFill>
              </a:rPr>
              <a:t> “A Comparative Analysis of Cross-platform Development Approaches for Mobile Applications”</a:t>
            </a:r>
            <a:br>
              <a:rPr lang="en-US" sz="1400" dirty="0">
                <a:solidFill>
                  <a:srgbClr val="FFFFFF"/>
                </a:solidFill>
              </a:rPr>
            </a:br>
            <a:r>
              <a:rPr lang="en-US" sz="1400" dirty="0">
                <a:solidFill>
                  <a:srgbClr val="FFFFFF"/>
                </a:solidFill>
              </a:rPr>
              <a:t>[5] IBM (</a:t>
            </a:r>
            <a:r>
              <a:rPr lang="en-US" sz="1400" dirty="0" err="1">
                <a:solidFill>
                  <a:srgbClr val="FFFFFF"/>
                </a:solidFill>
              </a:rPr>
              <a:t>Worklight</a:t>
            </a:r>
            <a:r>
              <a:rPr lang="en-US" sz="1400" dirty="0">
                <a:solidFill>
                  <a:srgbClr val="FFFFFF"/>
                </a:solidFill>
              </a:rPr>
              <a:t> Inc.) “Native, Web, or Hybrid Mobile Apps?” https://www.youtube.com/watch?v=Ns-JS4amlTc</a:t>
            </a:r>
            <a:br>
              <a:rPr lang="en-US" sz="1400" dirty="0">
                <a:solidFill>
                  <a:srgbClr val="FFFFFF"/>
                </a:solidFill>
              </a:rPr>
            </a:br>
            <a:r>
              <a:rPr lang="en-US" sz="2600" dirty="0" smtClean="0">
                <a:solidFill>
                  <a:srgbClr val="FFFFFF"/>
                </a:solidFill>
              </a:rPr>
              <a:t/>
            </a:r>
            <a:br>
              <a:rPr lang="en-US" sz="2600" dirty="0" smtClean="0">
                <a:solidFill>
                  <a:srgbClr val="FFFFFF"/>
                </a:solidFill>
              </a:rPr>
            </a:br>
            <a:endParaRPr lang="en-US" sz="2600" b="1" dirty="0"/>
          </a:p>
        </p:txBody>
      </p:sp>
      <p:sp>
        <p:nvSpPr>
          <p:cNvPr id="3" name="Rectangle 2"/>
          <p:cNvSpPr/>
          <p:nvPr/>
        </p:nvSpPr>
        <p:spPr>
          <a:xfrm>
            <a:off x="2" y="1"/>
            <a:ext cx="3996646" cy="6858000"/>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lvl="1"/>
            <a:r>
              <a:rPr lang="en-US" sz="4400" dirty="0" smtClean="0"/>
              <a:t>References</a:t>
            </a:r>
            <a:endParaRPr lang="en-US" sz="4400" dirty="0"/>
          </a:p>
        </p:txBody>
      </p:sp>
    </p:spTree>
    <p:extLst>
      <p:ext uri="{BB962C8B-B14F-4D97-AF65-F5344CB8AC3E}">
        <p14:creationId xmlns:p14="http://schemas.microsoft.com/office/powerpoint/2010/main" val="41137509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560651"/>
            <a:ext cx="12191999" cy="5297349"/>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09617" y="365125"/>
            <a:ext cx="10844183" cy="1108075"/>
          </a:xfrm>
        </p:spPr>
        <p:txBody>
          <a:bodyPr/>
          <a:lstStyle/>
          <a:p>
            <a:r>
              <a:rPr lang="en-US" dirty="0"/>
              <a:t>Time to say goodbye, Password</a:t>
            </a:r>
          </a:p>
        </p:txBody>
      </p:sp>
      <p:pic>
        <p:nvPicPr>
          <p:cNvPr id="1026" name="Picture 2" descr="password에 대한 이미지 검색결과"/>
          <p:cNvPicPr>
            <a:picLocks noChangeAspect="1" noChangeArrowheads="1"/>
          </p:cNvPicPr>
          <p:nvPr/>
        </p:nvPicPr>
        <p:blipFill rotWithShape="1">
          <a:blip r:embed="rId3">
            <a:extLst>
              <a:ext uri="{28A0092B-C50C-407E-A947-70E740481C1C}">
                <a14:useLocalDpi xmlns:a14="http://schemas.microsoft.com/office/drawing/2010/main" val="0"/>
              </a:ext>
            </a:extLst>
          </a:blip>
          <a:srcRect r="27442"/>
          <a:stretch/>
        </p:blipFill>
        <p:spPr bwMode="auto">
          <a:xfrm>
            <a:off x="206836" y="1822194"/>
            <a:ext cx="3015866" cy="222786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ngerprint password face iris에 대한 이미지 검색결과"/>
          <p:cNvPicPr>
            <a:picLocks noChangeAspect="1" noChangeArrowheads="1"/>
          </p:cNvPicPr>
          <p:nvPr/>
        </p:nvPicPr>
        <p:blipFill rotWithShape="1">
          <a:blip r:embed="rId4">
            <a:extLst>
              <a:ext uri="{28A0092B-C50C-407E-A947-70E740481C1C}">
                <a14:useLocalDpi xmlns:a14="http://schemas.microsoft.com/office/drawing/2010/main" val="0"/>
              </a:ext>
            </a:extLst>
          </a:blip>
          <a:srcRect l="34183" t="2053" r="12307" b="15297"/>
          <a:stretch/>
        </p:blipFill>
        <p:spPr bwMode="auto">
          <a:xfrm>
            <a:off x="3572259" y="1822194"/>
            <a:ext cx="2587143" cy="224776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ngerprint password face iris에 대한 이미지 검색결과"/>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4645" y="1842274"/>
            <a:ext cx="2545923" cy="222768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ingerprint password face iris에 대한 이미지 검색결과"/>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3689" y="4167447"/>
            <a:ext cx="4633034" cy="2596097"/>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Voice technology"/>
          <p:cNvPicPr>
            <a:picLocks noChangeAspect="1" noChangeArrowheads="1"/>
          </p:cNvPicPr>
          <p:nvPr/>
        </p:nvPicPr>
        <p:blipFill rotWithShape="1">
          <a:blip r:embed="rId7">
            <a:extLst>
              <a:ext uri="{28A0092B-C50C-407E-A947-70E740481C1C}">
                <a14:useLocalDpi xmlns:a14="http://schemas.microsoft.com/office/drawing/2010/main" val="0"/>
              </a:ext>
            </a:extLst>
          </a:blip>
          <a:srcRect l="20688" r="4235"/>
          <a:stretch/>
        </p:blipFill>
        <p:spPr bwMode="auto">
          <a:xfrm>
            <a:off x="9528544" y="1832234"/>
            <a:ext cx="2531327" cy="2247762"/>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Connector 6"/>
          <p:cNvCxnSpPr/>
          <p:nvPr/>
        </p:nvCxnSpPr>
        <p:spPr>
          <a:xfrm>
            <a:off x="3367668" y="1683834"/>
            <a:ext cx="35546" cy="3211551"/>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0" name="TextBox 9"/>
          <p:cNvSpPr txBox="1"/>
          <p:nvPr/>
        </p:nvSpPr>
        <p:spPr>
          <a:xfrm>
            <a:off x="548484" y="4311605"/>
            <a:ext cx="2241447" cy="400110"/>
          </a:xfrm>
          <a:prstGeom prst="rect">
            <a:avLst/>
          </a:prstGeom>
          <a:noFill/>
        </p:spPr>
        <p:txBody>
          <a:bodyPr wrap="none" rtlCol="0">
            <a:spAutoFit/>
          </a:bodyPr>
          <a:lstStyle/>
          <a:p>
            <a:r>
              <a:rPr lang="en-US" sz="2000" i="1" dirty="0">
                <a:solidFill>
                  <a:srgbClr val="FF0000"/>
                </a:solidFill>
                <a:latin typeface="Times New Roman" panose="02020603050405020304" pitchFamily="18" charset="0"/>
                <a:cs typeface="Times New Roman" panose="02020603050405020304" pitchFamily="18" charset="0"/>
              </a:rPr>
              <a:t>Goodbye, Password</a:t>
            </a:r>
          </a:p>
        </p:txBody>
      </p:sp>
    </p:spTree>
    <p:extLst>
      <p:ext uri="{BB962C8B-B14F-4D97-AF65-F5344CB8AC3E}">
        <p14:creationId xmlns:p14="http://schemas.microsoft.com/office/powerpoint/2010/main" val="40979689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Intelligent Facial Login?</a:t>
            </a:r>
          </a:p>
        </p:txBody>
      </p:sp>
      <p:sp>
        <p:nvSpPr>
          <p:cNvPr id="7" name="Rectangle 6"/>
          <p:cNvSpPr/>
          <p:nvPr/>
        </p:nvSpPr>
        <p:spPr>
          <a:xfrm>
            <a:off x="0" y="1690687"/>
            <a:ext cx="4014019" cy="659224"/>
          </a:xfrm>
          <a:prstGeom prst="rect">
            <a:avLst/>
          </a:prstGeom>
          <a:solidFill>
            <a:srgbClr val="B500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Light"/>
                <a:ea typeface="맑은 고딕"/>
                <a:cs typeface="+mn-cs"/>
              </a:rPr>
              <a:t>Better than passwords</a:t>
            </a:r>
          </a:p>
        </p:txBody>
      </p:sp>
      <p:sp>
        <p:nvSpPr>
          <p:cNvPr id="8" name="Rectangle 7"/>
          <p:cNvSpPr/>
          <p:nvPr/>
        </p:nvSpPr>
        <p:spPr>
          <a:xfrm>
            <a:off x="4010844" y="1687511"/>
            <a:ext cx="4167136" cy="659224"/>
          </a:xfrm>
          <a:prstGeom prst="rect">
            <a:avLst/>
          </a:prstGeom>
          <a:solidFill>
            <a:srgbClr val="00B2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Light"/>
                <a:ea typeface="맑은 고딕"/>
                <a:cs typeface="+mn-cs"/>
              </a:rPr>
              <a:t>Flexible</a:t>
            </a:r>
          </a:p>
        </p:txBody>
      </p:sp>
      <p:sp>
        <p:nvSpPr>
          <p:cNvPr id="9" name="Rectangle 8"/>
          <p:cNvSpPr/>
          <p:nvPr/>
        </p:nvSpPr>
        <p:spPr>
          <a:xfrm>
            <a:off x="8177980" y="1696938"/>
            <a:ext cx="4014019" cy="659224"/>
          </a:xfrm>
          <a:prstGeom prst="rect">
            <a:avLst/>
          </a:prstGeom>
          <a:solidFill>
            <a:srgbClr val="FE8C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icrosoft YaHei Light"/>
                <a:ea typeface="맑은 고딕"/>
                <a:cs typeface="+mn-cs"/>
              </a:rPr>
              <a:t>Easy</a:t>
            </a:r>
          </a:p>
        </p:txBody>
      </p:sp>
      <p:sp>
        <p:nvSpPr>
          <p:cNvPr id="10" name="Rectangle 9"/>
          <p:cNvSpPr/>
          <p:nvPr/>
        </p:nvSpPr>
        <p:spPr>
          <a:xfrm>
            <a:off x="0" y="2346732"/>
            <a:ext cx="4014019" cy="4511268"/>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262626"/>
                </a:solidFill>
                <a:latin typeface="Microsoft YaHei Light"/>
                <a:ea typeface="맑은 고딕"/>
              </a:rPr>
              <a:t>   No needs to remember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262626"/>
              </a:solidFill>
              <a:latin typeface="Microsoft YaHei Light"/>
              <a:ea typeface="맑은 고딕"/>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solidFill>
                  <a:srgbClr val="262626"/>
                </a:solidFill>
                <a:latin typeface="Microsoft YaHei Light"/>
                <a:ea typeface="맑은 고딕"/>
              </a:rPr>
              <a:t>   No secret is stored on servers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dirty="0">
              <a:ln>
                <a:noFill/>
              </a:ln>
              <a:solidFill>
                <a:srgbClr val="262626"/>
              </a:solidFill>
              <a:effectLst/>
              <a:uLnTx/>
              <a:uFillTx/>
              <a:latin typeface="Microsoft YaHei Light"/>
              <a:ea typeface="맑은 고딕"/>
              <a:cs typeface="+mn-cs"/>
            </a:endParaRPr>
          </a:p>
          <a:p>
            <a:pPr lvl="0">
              <a:defRPr/>
            </a:pPr>
            <a:r>
              <a:rPr lang="en-US" dirty="0">
                <a:solidFill>
                  <a:srgbClr val="262626"/>
                </a:solidFill>
              </a:rPr>
              <a:t>   Identity theft is not possible</a:t>
            </a:r>
          </a:p>
          <a:p>
            <a:pPr lvl="0">
              <a:defRPr/>
            </a:pPr>
            <a:endParaRPr lang="en-US" dirty="0">
              <a:solidFill>
                <a:srgbClr val="262626"/>
              </a:solidFill>
            </a:endParaRPr>
          </a:p>
          <a:p>
            <a:pPr lvl="0">
              <a:defRPr/>
            </a:pPr>
            <a:r>
              <a:rPr lang="en-US" dirty="0">
                <a:solidFill>
                  <a:srgbClr val="262626"/>
                </a:solidFill>
              </a:rPr>
              <a:t>   Can’t be predicted or hacked</a:t>
            </a:r>
          </a:p>
          <a:p>
            <a:pPr lvl="0">
              <a:defRPr/>
            </a:pPr>
            <a:r>
              <a:rPr lang="en-US" dirty="0">
                <a:solidFill>
                  <a:srgbClr val="262626"/>
                </a:solidFill>
              </a:rPr>
              <a:t>    </a:t>
            </a:r>
          </a:p>
          <a:p>
            <a:pPr lvl="0">
              <a:defRPr/>
            </a:pPr>
            <a:r>
              <a:rPr lang="en-US" dirty="0">
                <a:solidFill>
                  <a:srgbClr val="262626"/>
                </a:solidFill>
              </a:rPr>
              <a:t>   Can’t be shared</a:t>
            </a:r>
            <a:endParaRPr lang="en-US" baseline="0" dirty="0">
              <a:solidFill>
                <a:srgbClr val="262626"/>
              </a:solidFill>
              <a:latin typeface="Microsoft YaHei Light"/>
              <a:ea typeface="맑은 고딕"/>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noProof="0" dirty="0">
              <a:ln>
                <a:noFill/>
              </a:ln>
              <a:solidFill>
                <a:srgbClr val="262626"/>
              </a:solidFill>
              <a:effectLst/>
              <a:uLnTx/>
              <a:uFillTx/>
              <a:latin typeface="Microsoft YaHei Light"/>
              <a:ea typeface="맑은 고딕"/>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solidFill>
                <a:srgbClr val="262626"/>
              </a:solidFill>
              <a:latin typeface="Microsoft YaHei Light"/>
              <a:ea typeface="맑은 고딕"/>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Microsoft YaHei Light"/>
              <a:ea typeface="맑은 고딕"/>
              <a:cs typeface="+mn-cs"/>
            </a:endParaRPr>
          </a:p>
        </p:txBody>
      </p:sp>
      <p:sp>
        <p:nvSpPr>
          <p:cNvPr id="11" name="Rectangle 10"/>
          <p:cNvSpPr/>
          <p:nvPr/>
        </p:nvSpPr>
        <p:spPr>
          <a:xfrm>
            <a:off x="4010844" y="2346733"/>
            <a:ext cx="4167136" cy="451126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62626"/>
                </a:solidFill>
                <a:effectLst/>
                <a:uLnTx/>
                <a:uFillTx/>
                <a:latin typeface="Microsoft YaHei Light"/>
                <a:ea typeface="맑은 고딕"/>
                <a:cs typeface="+mn-cs"/>
              </a:rPr>
              <a:t>   Integrate using the language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62626"/>
                </a:solidFill>
                <a:effectLst/>
                <a:uLnTx/>
                <a:uFillTx/>
                <a:latin typeface="Microsoft YaHei Light"/>
                <a:ea typeface="맑은 고딕"/>
                <a:cs typeface="+mn-cs"/>
              </a:rPr>
              <a:t>   platform of your choice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Microsoft YaHei Light"/>
              <a:ea typeface="맑은 고딕"/>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62626"/>
                </a:solidFill>
                <a:effectLst/>
                <a:uLnTx/>
                <a:uFillTx/>
                <a:latin typeface="Microsoft YaHei Light"/>
                <a:ea typeface="맑은 고딕"/>
                <a:cs typeface="+mn-cs"/>
              </a:rPr>
              <a:t>   Breadth of offerings to find the right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62626"/>
                </a:solidFill>
                <a:effectLst/>
                <a:uLnTx/>
                <a:uFillTx/>
                <a:latin typeface="Microsoft YaHei Light"/>
                <a:ea typeface="맑은 고딕"/>
                <a:cs typeface="+mn-cs"/>
              </a:rPr>
              <a:t>   API for </a:t>
            </a:r>
            <a:r>
              <a:rPr kumimoji="0" lang="en-US" sz="1800" b="0" i="0" u="none" strike="noStrike" kern="1200" cap="none" spc="0" normalizeH="0" baseline="0" noProof="0" dirty="0" smtClean="0">
                <a:ln>
                  <a:noFill/>
                </a:ln>
                <a:solidFill>
                  <a:srgbClr val="262626"/>
                </a:solidFill>
                <a:effectLst/>
                <a:uLnTx/>
                <a:uFillTx/>
                <a:latin typeface="Microsoft YaHei Light"/>
                <a:ea typeface="맑은 고딕"/>
                <a:cs typeface="+mn-cs"/>
              </a:rPr>
              <a:t>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262626"/>
              </a:solidFill>
              <a:latin typeface="Microsoft YaHei Light"/>
              <a:ea typeface="맑은 고딕"/>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262626"/>
                </a:solidFill>
                <a:latin typeface="Microsoft YaHei Light"/>
                <a:ea typeface="맑은 고딕"/>
              </a:rPr>
              <a:t>   No dependency of camera type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62626"/>
                </a:solidFill>
                <a:latin typeface="Microsoft YaHei Light"/>
                <a:ea typeface="맑은 고딕"/>
              </a:rPr>
              <a:t> </a:t>
            </a:r>
            <a:r>
              <a:rPr lang="en-US" dirty="0" smtClean="0">
                <a:solidFill>
                  <a:srgbClr val="262626"/>
                </a:solidFill>
                <a:latin typeface="Microsoft YaHei Light"/>
                <a:ea typeface="맑은 고딕"/>
              </a:rPr>
              <a:t>  or device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srgbClr val="262626"/>
                </a:solidFill>
                <a:effectLst/>
                <a:uLnTx/>
                <a:uFillTx/>
                <a:latin typeface="Microsoft YaHei Light"/>
                <a:ea typeface="맑은 고딕"/>
                <a:cs typeface="+mn-cs"/>
              </a:rPr>
              <a:t>   Ex) IRIS needs Infrared</a:t>
            </a:r>
            <a:r>
              <a:rPr kumimoji="0" lang="en-US" sz="1800" b="0" i="0" u="none" strike="noStrike" kern="1200" cap="none" spc="0" normalizeH="0" noProof="0" dirty="0" smtClean="0">
                <a:ln>
                  <a:noFill/>
                </a:ln>
                <a:solidFill>
                  <a:srgbClr val="262626"/>
                </a:solidFill>
                <a:effectLst/>
                <a:uLnTx/>
                <a:uFillTx/>
                <a:latin typeface="Microsoft YaHei Light"/>
                <a:ea typeface="맑은 고딕"/>
                <a:cs typeface="+mn-cs"/>
              </a:rPr>
              <a:t> Camera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rgbClr val="262626"/>
                </a:solidFill>
                <a:latin typeface="Microsoft YaHei Light"/>
                <a:ea typeface="맑은 고딕"/>
              </a:rPr>
              <a:t>         iPhone X Face login works 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262626"/>
                </a:solidFill>
                <a:latin typeface="Microsoft YaHei Light"/>
                <a:ea typeface="맑은 고딕"/>
              </a:rPr>
              <a:t> </a:t>
            </a:r>
            <a:r>
              <a:rPr lang="en-US" dirty="0" smtClean="0">
                <a:solidFill>
                  <a:srgbClr val="262626"/>
                </a:solidFill>
                <a:latin typeface="Microsoft YaHei Light"/>
                <a:ea typeface="맑은 고딕"/>
              </a:rPr>
              <a:t>        only their device </a:t>
            </a:r>
            <a:endParaRPr kumimoji="0" lang="en-US" sz="1800" b="0" i="0" u="none" strike="noStrike" kern="1200" cap="none" spc="0" normalizeH="0" baseline="0" noProof="0" dirty="0">
              <a:ln>
                <a:noFill/>
              </a:ln>
              <a:solidFill>
                <a:srgbClr val="262626"/>
              </a:solidFill>
              <a:effectLst/>
              <a:uLnTx/>
              <a:uFillTx/>
              <a:latin typeface="Microsoft YaHei Light"/>
              <a:ea typeface="맑은 고딕"/>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Microsoft YaHei Light"/>
              <a:ea typeface="맑은 고딕"/>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Microsoft YaHei Light"/>
              <a:ea typeface="맑은 고딕"/>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Microsoft YaHei Light"/>
              <a:ea typeface="맑은 고딕"/>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Microsoft YaHei Light"/>
              <a:ea typeface="맑은 고딕"/>
              <a:cs typeface="+mn-cs"/>
            </a:endParaRPr>
          </a:p>
        </p:txBody>
      </p:sp>
      <p:sp>
        <p:nvSpPr>
          <p:cNvPr id="12" name="Rectangle 11"/>
          <p:cNvSpPr/>
          <p:nvPr/>
        </p:nvSpPr>
        <p:spPr>
          <a:xfrm>
            <a:off x="8177981" y="2346734"/>
            <a:ext cx="4014019" cy="4511266"/>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62626"/>
                </a:solidFill>
                <a:effectLst/>
                <a:uLnTx/>
                <a:uFillTx/>
                <a:latin typeface="Microsoft YaHei Light"/>
                <a:ea typeface="맑은 고딕"/>
                <a:cs typeface="+mn-cs"/>
              </a:rPr>
              <a:t>    No</a:t>
            </a:r>
            <a:r>
              <a:rPr kumimoji="0" lang="en-US" sz="1800" b="0" i="0" u="none" strike="noStrike" kern="1200" cap="none" spc="0" normalizeH="0" noProof="0" dirty="0">
                <a:ln>
                  <a:noFill/>
                </a:ln>
                <a:solidFill>
                  <a:srgbClr val="262626"/>
                </a:solidFill>
                <a:effectLst/>
                <a:uLnTx/>
                <a:uFillTx/>
                <a:latin typeface="Microsoft YaHei Light"/>
                <a:ea typeface="맑은 고딕"/>
                <a:cs typeface="+mn-cs"/>
              </a:rPr>
              <a:t> worry for noise</a:t>
            </a:r>
            <a:r>
              <a:rPr lang="en-US" dirty="0">
                <a:solidFill>
                  <a:srgbClr val="262626"/>
                </a:solidFill>
                <a:latin typeface="Microsoft YaHei Light"/>
                <a:ea typeface="맑은 고딕"/>
              </a:rPr>
              <a:t> or new</a:t>
            </a:r>
            <a:r>
              <a:rPr kumimoji="0" lang="en-US" sz="1800" b="0" i="0" u="none" strike="noStrike" kern="1200" cap="none" spc="0" normalizeH="0" noProof="0" dirty="0">
                <a:ln>
                  <a:noFill/>
                </a:ln>
                <a:solidFill>
                  <a:srgbClr val="262626"/>
                </a:solidFill>
                <a:effectLst/>
                <a:uLnTx/>
                <a:uFillTx/>
                <a:latin typeface="Microsoft YaHei Light"/>
                <a:ea typeface="맑은 고딕"/>
                <a:cs typeface="+mn-cs"/>
              </a:rPr>
              <a:t> device</a:t>
            </a:r>
            <a:endParaRPr kumimoji="0" lang="en-US" sz="1800" b="0" i="0" u="none" strike="noStrike" kern="1200" cap="none" spc="0" normalizeH="0" baseline="0" noProof="0" dirty="0">
              <a:ln>
                <a:noFill/>
              </a:ln>
              <a:solidFill>
                <a:srgbClr val="262626"/>
              </a:solidFill>
              <a:effectLst/>
              <a:uLnTx/>
              <a:uFillTx/>
              <a:latin typeface="Microsoft YaHei Light"/>
              <a:ea typeface="맑은 고딕"/>
              <a:cs typeface="+mn-cs"/>
            </a:endParaRPr>
          </a:p>
          <a:p>
            <a:pPr lvl="0">
              <a:defRPr/>
            </a:pPr>
            <a:endParaRPr lang="en-US" dirty="0">
              <a:solidFill>
                <a:srgbClr val="262626"/>
              </a:solidFill>
            </a:endParaRPr>
          </a:p>
          <a:p>
            <a:pPr lvl="0">
              <a:defRPr/>
            </a:pPr>
            <a:r>
              <a:rPr lang="en-US" dirty="0">
                <a:solidFill>
                  <a:srgbClr val="262626"/>
                </a:solidFill>
              </a:rPr>
              <a:t>    No need to understand AI:       </a:t>
            </a:r>
          </a:p>
          <a:p>
            <a:pPr lvl="0">
              <a:defRPr/>
            </a:pPr>
            <a:r>
              <a:rPr lang="en-US" dirty="0">
                <a:solidFill>
                  <a:srgbClr val="262626"/>
                </a:solidFill>
              </a:rPr>
              <a:t>    face detection or recognition</a:t>
            </a:r>
          </a:p>
          <a:p>
            <a:pPr lvl="0">
              <a:defRPr/>
            </a:pPr>
            <a:endParaRPr lang="en-US" dirty="0">
              <a:solidFill>
                <a:srgbClr val="262626"/>
              </a:solidFill>
            </a:endParaRPr>
          </a:p>
          <a:p>
            <a:r>
              <a:rPr lang="en-US" dirty="0">
                <a:solidFill>
                  <a:schemeClr val="bg1"/>
                </a:solidFill>
              </a:rPr>
              <a:t>    </a:t>
            </a:r>
          </a:p>
          <a:p>
            <a:endParaRPr kumimoji="0" lang="en-US" sz="1800" b="0" i="0" u="none" strike="noStrike" kern="1200" cap="none" spc="0" normalizeH="0" baseline="0" noProof="0" dirty="0">
              <a:ln>
                <a:noFill/>
              </a:ln>
              <a:solidFill>
                <a:schemeClr val="bg1"/>
              </a:solidFill>
              <a:effectLst/>
              <a:uLnTx/>
              <a:uFillTx/>
              <a:latin typeface="Microsoft YaHei Light"/>
              <a:ea typeface="맑은 고딕"/>
              <a:cs typeface="+mn-cs"/>
            </a:endParaRPr>
          </a:p>
          <a:p>
            <a:endParaRPr lang="en-US" dirty="0">
              <a:solidFill>
                <a:schemeClr val="bg1"/>
              </a:solidFill>
              <a:latin typeface="Microsoft YaHei Light"/>
              <a:ea typeface="맑은 고딕"/>
            </a:endParaRPr>
          </a:p>
          <a:p>
            <a:endParaRPr kumimoji="0" lang="en-US" sz="1800" b="0" i="0" u="none" strike="noStrike" kern="1200" cap="none" spc="0" normalizeH="0" baseline="0" noProof="0" dirty="0">
              <a:ln>
                <a:noFill/>
              </a:ln>
              <a:solidFill>
                <a:schemeClr val="bg1"/>
              </a:solidFill>
              <a:effectLst/>
              <a:uLnTx/>
              <a:uFillTx/>
              <a:latin typeface="Microsoft YaHei Light"/>
              <a:ea typeface="맑은 고딕"/>
              <a:cs typeface="+mn-cs"/>
            </a:endParaRPr>
          </a:p>
          <a:p>
            <a:endParaRPr lang="en-US" dirty="0">
              <a:solidFill>
                <a:schemeClr val="bg1"/>
              </a:solidFill>
              <a:latin typeface="Microsoft YaHei Light"/>
              <a:ea typeface="맑은 고딕"/>
            </a:endParaRPr>
          </a:p>
          <a:p>
            <a:endParaRPr kumimoji="0" lang="en-US" sz="1800" b="0" i="0" u="none" strike="noStrike" kern="1200" cap="none" spc="0" normalizeH="0" baseline="0" noProof="0" dirty="0">
              <a:ln>
                <a:noFill/>
              </a:ln>
              <a:solidFill>
                <a:srgbClr val="262626"/>
              </a:solidFill>
              <a:effectLst/>
              <a:uLnTx/>
              <a:uFillTx/>
              <a:latin typeface="Microsoft YaHei Light"/>
              <a:ea typeface="맑은 고딕"/>
              <a:cs typeface="+mn-cs"/>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62626"/>
              </a:solidFill>
              <a:effectLst/>
              <a:uLnTx/>
              <a:uFillTx/>
              <a:latin typeface="Microsoft YaHei Light"/>
              <a:ea typeface="맑은 고딕"/>
              <a:cs typeface="+mn-cs"/>
            </a:endParaRPr>
          </a:p>
        </p:txBody>
      </p:sp>
      <p:pic>
        <p:nvPicPr>
          <p:cNvPr id="14" name="Picture 13"/>
          <p:cNvPicPr>
            <a:picLocks noChangeAspect="1"/>
          </p:cNvPicPr>
          <p:nvPr/>
        </p:nvPicPr>
        <p:blipFill rotWithShape="1">
          <a:blip r:embed="rId3"/>
          <a:srcRect l="5355" t="13891" r="4528" b="49807"/>
          <a:stretch/>
        </p:blipFill>
        <p:spPr>
          <a:xfrm>
            <a:off x="4330929" y="5948312"/>
            <a:ext cx="3526965" cy="793879"/>
          </a:xfrm>
          <a:prstGeom prst="rect">
            <a:avLst/>
          </a:prstGeom>
        </p:spPr>
      </p:pic>
    </p:spTree>
    <p:extLst>
      <p:ext uri="{BB962C8B-B14F-4D97-AF65-F5344CB8AC3E}">
        <p14:creationId xmlns:p14="http://schemas.microsoft.com/office/powerpoint/2010/main" val="11307777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5833" t="20196" r="18959" b="15875"/>
          <a:stretch/>
        </p:blipFill>
        <p:spPr>
          <a:xfrm>
            <a:off x="-43804" y="1332575"/>
            <a:ext cx="12235804" cy="5525425"/>
          </a:xfrm>
          <a:prstGeom prst="rect">
            <a:avLst/>
          </a:prstGeom>
        </p:spPr>
      </p:pic>
      <p:sp>
        <p:nvSpPr>
          <p:cNvPr id="11" name="Title 1"/>
          <p:cNvSpPr>
            <a:spLocks noGrp="1"/>
          </p:cNvSpPr>
          <p:nvPr>
            <p:ph type="title"/>
          </p:nvPr>
        </p:nvSpPr>
        <p:spPr>
          <a:xfrm>
            <a:off x="509617" y="365125"/>
            <a:ext cx="10844183" cy="1108075"/>
          </a:xfrm>
        </p:spPr>
        <p:txBody>
          <a:bodyPr/>
          <a:lstStyle/>
          <a:p>
            <a:r>
              <a:rPr lang="en-US" dirty="0"/>
              <a:t>Face Detect</a:t>
            </a:r>
          </a:p>
        </p:txBody>
      </p:sp>
    </p:spTree>
    <p:extLst>
      <p:ext uri="{BB962C8B-B14F-4D97-AF65-F5344CB8AC3E}">
        <p14:creationId xmlns:p14="http://schemas.microsoft.com/office/powerpoint/2010/main" val="602283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6242" t="17509" r="7153" b="6194"/>
          <a:stretch/>
        </p:blipFill>
        <p:spPr>
          <a:xfrm>
            <a:off x="0" y="1152106"/>
            <a:ext cx="12192000" cy="5705894"/>
          </a:xfrm>
          <a:prstGeom prst="rect">
            <a:avLst/>
          </a:prstGeom>
        </p:spPr>
      </p:pic>
      <p:sp>
        <p:nvSpPr>
          <p:cNvPr id="4" name="Title 1"/>
          <p:cNvSpPr>
            <a:spLocks noGrp="1"/>
          </p:cNvSpPr>
          <p:nvPr>
            <p:ph type="title"/>
          </p:nvPr>
        </p:nvSpPr>
        <p:spPr>
          <a:xfrm>
            <a:off x="490162" y="248393"/>
            <a:ext cx="10844183" cy="1108075"/>
          </a:xfrm>
        </p:spPr>
        <p:txBody>
          <a:bodyPr/>
          <a:lstStyle/>
          <a:p>
            <a:r>
              <a:rPr lang="en-US" dirty="0"/>
              <a:t>Face Verify</a:t>
            </a:r>
          </a:p>
        </p:txBody>
      </p:sp>
    </p:spTree>
    <p:extLst>
      <p:ext uri="{BB962C8B-B14F-4D97-AF65-F5344CB8AC3E}">
        <p14:creationId xmlns:p14="http://schemas.microsoft.com/office/powerpoint/2010/main" val="3205473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t="13934" r="12859"/>
          <a:stretch/>
        </p:blipFill>
        <p:spPr>
          <a:xfrm>
            <a:off x="9830" y="1533832"/>
            <a:ext cx="12192000" cy="5161937"/>
          </a:xfrm>
          <a:prstGeom prst="rect">
            <a:avLst/>
          </a:prstGeom>
        </p:spPr>
      </p:pic>
      <p:sp>
        <p:nvSpPr>
          <p:cNvPr id="2" name="Rectangle 1"/>
          <p:cNvSpPr/>
          <p:nvPr/>
        </p:nvSpPr>
        <p:spPr>
          <a:xfrm>
            <a:off x="182552" y="1819828"/>
            <a:ext cx="4876801" cy="3849124"/>
          </a:xfrm>
          <a:prstGeom prst="rect">
            <a:avLst/>
          </a:prstGeom>
          <a:solidFill>
            <a:srgbClr val="00B29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0" rIns="274320"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FFFFFF"/>
                </a:solidFill>
                <a:effectLst/>
                <a:uLnTx/>
                <a:uFillTx/>
                <a:latin typeface="Calibri" panose="020F0502020204030204" pitchFamily="34" charset="0"/>
                <a:ea typeface="맑은 고딕"/>
                <a:cs typeface="Calibri" panose="020F0502020204030204" pitchFamily="34" charset="0"/>
              </a:rPr>
              <a:t>“Thousands of partners sign in to our platform every hour. The response time from the Face API is incredible, enabling us to verify our drivers without slowing them down.”</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맑은 고딕"/>
                <a:cs typeface="Calibri" panose="020F0502020204030204" pitchFamily="34" charset="0"/>
              </a:rPr>
              <a:t> Uber Product Manager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맑은 고딕"/>
                <a:cs typeface="Calibri" panose="020F0502020204030204" pitchFamily="34" charset="0"/>
              </a:rPr>
              <a:t>Dima </a:t>
            </a:r>
            <a:r>
              <a:rPr kumimoji="0" lang="en-US" sz="1800" b="0" i="0" u="none" strike="noStrike" kern="1200" cap="none" spc="0" normalizeH="0" baseline="0" noProof="0" dirty="0" err="1">
                <a:ln>
                  <a:noFill/>
                </a:ln>
                <a:solidFill>
                  <a:srgbClr val="FFFFFF"/>
                </a:solidFill>
                <a:effectLst/>
                <a:uLnTx/>
                <a:uFillTx/>
                <a:latin typeface="Calibri" panose="020F0502020204030204" pitchFamily="34" charset="0"/>
                <a:ea typeface="맑은 고딕"/>
                <a:cs typeface="Calibri" panose="020F0502020204030204" pitchFamily="34" charset="0"/>
              </a:rPr>
              <a:t>Kovalev</a:t>
            </a: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맑은 고딕"/>
              <a:cs typeface="Calibri" panose="020F0502020204030204" pitchFamily="34" charset="0"/>
            </a:endParaRPr>
          </a:p>
        </p:txBody>
      </p:sp>
      <p:sp>
        <p:nvSpPr>
          <p:cNvPr id="6" name="Rectangle 5"/>
          <p:cNvSpPr/>
          <p:nvPr/>
        </p:nvSpPr>
        <p:spPr>
          <a:xfrm>
            <a:off x="182551" y="5128246"/>
            <a:ext cx="4876802" cy="540706"/>
          </a:xfrm>
          <a:prstGeom prst="rect">
            <a:avLst/>
          </a:prstGeom>
          <a:solidFill>
            <a:srgbClr val="26262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Calibri" panose="020F0502020204030204" pitchFamily="34" charset="0"/>
                <a:ea typeface="맑은 고딕"/>
                <a:cs typeface="Calibri" panose="020F0502020204030204" pitchFamily="34" charset="0"/>
              </a:rPr>
              <a:t>  Vision API</a:t>
            </a:r>
            <a:endParaRPr kumimoji="0" lang="en-US" sz="2000" b="1" i="0" u="none" strike="noStrike" kern="1200" cap="none" spc="0" normalizeH="0" baseline="0" noProof="0" dirty="0">
              <a:ln>
                <a:noFill/>
              </a:ln>
              <a:solidFill>
                <a:srgbClr val="262626"/>
              </a:solidFill>
              <a:effectLst/>
              <a:uLnTx/>
              <a:uFillTx/>
              <a:latin typeface="Calibri" panose="020F0502020204030204" pitchFamily="34" charset="0"/>
              <a:ea typeface="맑은 고딕"/>
              <a:cs typeface="Calibri" panose="020F0502020204030204" pitchFamily="34" charset="0"/>
            </a:endParaRPr>
          </a:p>
        </p:txBody>
      </p:sp>
      <p:pic>
        <p:nvPicPr>
          <p:cNvPr id="1026" name="Picture 2" descr="Story 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551" y="881317"/>
            <a:ext cx="1818313" cy="795513"/>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a:spLocks noGrp="1"/>
          </p:cNvSpPr>
          <p:nvPr>
            <p:ph type="title"/>
          </p:nvPr>
        </p:nvSpPr>
        <p:spPr>
          <a:xfrm>
            <a:off x="8468138" y="208904"/>
            <a:ext cx="3723861" cy="1324928"/>
          </a:xfrm>
        </p:spPr>
        <p:txBody>
          <a:bodyPr/>
          <a:lstStyle/>
          <a:p>
            <a:r>
              <a:rPr lang="en-US" dirty="0" smtClean="0"/>
              <a:t>Case Study</a:t>
            </a:r>
            <a:endParaRPr lang="en-US" dirty="0"/>
          </a:p>
        </p:txBody>
      </p:sp>
    </p:spTree>
    <p:extLst>
      <p:ext uri="{BB962C8B-B14F-4D97-AF65-F5344CB8AC3E}">
        <p14:creationId xmlns:p14="http://schemas.microsoft.com/office/powerpoint/2010/main" val="10382142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 y="1560651"/>
            <a:ext cx="12191999" cy="5297349"/>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chemeClr val="bg2"/>
                </a:solidFill>
              </a:rPr>
              <a:t> </a:t>
            </a:r>
            <a:r>
              <a:rPr lang="en-US" dirty="0" smtClean="0">
                <a:solidFill>
                  <a:schemeClr val="bg2"/>
                </a:solidFill>
              </a:rPr>
              <a:t> </a:t>
            </a:r>
            <a:endParaRPr lang="en-US" dirty="0">
              <a:solidFill>
                <a:schemeClr val="bg2"/>
              </a:solidFill>
            </a:endParaRPr>
          </a:p>
        </p:txBody>
      </p:sp>
      <p:sp>
        <p:nvSpPr>
          <p:cNvPr id="2" name="Title 1"/>
          <p:cNvSpPr>
            <a:spLocks noGrp="1"/>
          </p:cNvSpPr>
          <p:nvPr>
            <p:ph type="title"/>
          </p:nvPr>
        </p:nvSpPr>
        <p:spPr>
          <a:xfrm>
            <a:off x="508828" y="263350"/>
            <a:ext cx="10515600" cy="1325563"/>
          </a:xfrm>
        </p:spPr>
        <p:txBody>
          <a:bodyPr/>
          <a:lstStyle/>
          <a:p>
            <a:r>
              <a:rPr lang="en-US" dirty="0" smtClean="0"/>
              <a:t>Facial </a:t>
            </a:r>
            <a:r>
              <a:rPr lang="en-US" dirty="0"/>
              <a:t>Login </a:t>
            </a:r>
            <a:r>
              <a:rPr lang="en-US" dirty="0" smtClean="0"/>
              <a:t>App Environment</a:t>
            </a:r>
            <a:endParaRPr lang="en-US" dirty="0"/>
          </a:p>
        </p:txBody>
      </p:sp>
      <p:sp>
        <p:nvSpPr>
          <p:cNvPr id="3" name="TextBox 2"/>
          <p:cNvSpPr txBox="1"/>
          <p:nvPr/>
        </p:nvSpPr>
        <p:spPr>
          <a:xfrm>
            <a:off x="676497" y="2046485"/>
            <a:ext cx="5912644" cy="1200329"/>
          </a:xfrm>
          <a:prstGeom prst="rect">
            <a:avLst/>
          </a:prstGeom>
          <a:noFill/>
        </p:spPr>
        <p:txBody>
          <a:bodyPr wrap="none" rtlCol="0">
            <a:spAutoFit/>
          </a:bodyPr>
          <a:lstStyle/>
          <a:p>
            <a:r>
              <a:rPr lang="en-US" dirty="0" smtClean="0">
                <a:solidFill>
                  <a:schemeClr val="bg2"/>
                </a:solidFill>
              </a:rPr>
              <a:t>Android Emulator: Genymotion2.11.0, Virtual Box v5.2.0</a:t>
            </a:r>
            <a:endParaRPr lang="en-US" dirty="0">
              <a:solidFill>
                <a:schemeClr val="bg2"/>
              </a:solidFill>
            </a:endParaRPr>
          </a:p>
          <a:p>
            <a:r>
              <a:rPr lang="en-US" dirty="0" smtClean="0">
                <a:solidFill>
                  <a:schemeClr val="bg2"/>
                </a:solidFill>
              </a:rPr>
              <a:t>Android Studio: 3.0</a:t>
            </a:r>
          </a:p>
          <a:p>
            <a:r>
              <a:rPr lang="en-US" dirty="0" smtClean="0">
                <a:solidFill>
                  <a:schemeClr val="bg2"/>
                </a:solidFill>
              </a:rPr>
              <a:t>Android Phone: Asus Z016D</a:t>
            </a:r>
          </a:p>
          <a:p>
            <a:r>
              <a:rPr lang="en-US" dirty="0" smtClean="0">
                <a:solidFill>
                  <a:schemeClr val="bg2"/>
                </a:solidFill>
              </a:rPr>
              <a:t>SDK: Android 6.0.1 API23 (Marshmallow)</a:t>
            </a:r>
          </a:p>
        </p:txBody>
      </p:sp>
      <p:pic>
        <p:nvPicPr>
          <p:cNvPr id="1028" name="Picture 4" descr="Image result for android studi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707" y="4909750"/>
            <a:ext cx="3144973" cy="134410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genymo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6386" y="4165377"/>
            <a:ext cx="2381250" cy="23812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android phone"/>
          <p:cNvPicPr>
            <a:picLocks noChangeAspect="1" noChangeArrowheads="1"/>
          </p:cNvPicPr>
          <p:nvPr/>
        </p:nvPicPr>
        <p:blipFill rotWithShape="1">
          <a:blip r:embed="rId5">
            <a:extLst>
              <a:ext uri="{28A0092B-C50C-407E-A947-70E740481C1C}">
                <a14:useLocalDpi xmlns:a14="http://schemas.microsoft.com/office/drawing/2010/main" val="0"/>
              </a:ext>
            </a:extLst>
          </a:blip>
          <a:srcRect l="11240" r="9690"/>
          <a:stretch/>
        </p:blipFill>
        <p:spPr bwMode="auto">
          <a:xfrm>
            <a:off x="6698342" y="4118348"/>
            <a:ext cx="2936977" cy="247530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mage result for android marshmallow"/>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7066" y="1699920"/>
            <a:ext cx="4247362" cy="2307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99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p:cNvSpPr/>
          <p:nvPr/>
        </p:nvSpPr>
        <p:spPr>
          <a:xfrm>
            <a:off x="-11642" y="1560651"/>
            <a:ext cx="12191999" cy="5297349"/>
          </a:xfrm>
          <a:prstGeom prst="rect">
            <a:avLst/>
          </a:pr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dirty="0">
                <a:solidFill>
                  <a:schemeClr val="bg2"/>
                </a:solidFill>
              </a:rPr>
              <a:t> </a:t>
            </a:r>
            <a:r>
              <a:rPr lang="en-US" dirty="0" smtClean="0">
                <a:solidFill>
                  <a:schemeClr val="bg2"/>
                </a:solidFill>
              </a:rPr>
              <a:t> Face Detection</a:t>
            </a:r>
            <a:endParaRPr lang="en-US" dirty="0">
              <a:solidFill>
                <a:schemeClr val="bg2"/>
              </a:solidFill>
            </a:endParaRPr>
          </a:p>
        </p:txBody>
      </p:sp>
      <p:pic>
        <p:nvPicPr>
          <p:cNvPr id="25" name="Picture 24"/>
          <p:cNvPicPr>
            <a:picLocks noChangeAspect="1"/>
          </p:cNvPicPr>
          <p:nvPr/>
        </p:nvPicPr>
        <p:blipFill>
          <a:blip r:embed="rId3"/>
          <a:stretch>
            <a:fillRect/>
          </a:stretch>
        </p:blipFill>
        <p:spPr>
          <a:xfrm>
            <a:off x="8785128" y="4671759"/>
            <a:ext cx="3395229" cy="2231282"/>
          </a:xfrm>
          <a:prstGeom prst="rect">
            <a:avLst/>
          </a:prstGeom>
        </p:spPr>
      </p:pic>
      <p:sp>
        <p:nvSpPr>
          <p:cNvPr id="2" name="Title 1"/>
          <p:cNvSpPr>
            <a:spLocks noGrp="1"/>
          </p:cNvSpPr>
          <p:nvPr>
            <p:ph type="title"/>
          </p:nvPr>
        </p:nvSpPr>
        <p:spPr>
          <a:xfrm>
            <a:off x="508828" y="263350"/>
            <a:ext cx="10515600" cy="1325563"/>
          </a:xfrm>
        </p:spPr>
        <p:txBody>
          <a:bodyPr/>
          <a:lstStyle/>
          <a:p>
            <a:r>
              <a:rPr lang="en-US" dirty="0" smtClean="0"/>
              <a:t>Facial </a:t>
            </a:r>
            <a:r>
              <a:rPr lang="en-US" dirty="0"/>
              <a:t>Login </a:t>
            </a:r>
            <a:r>
              <a:rPr lang="en-US" dirty="0" smtClean="0"/>
              <a:t>App User Scenario</a:t>
            </a:r>
            <a:endParaRPr lang="en-US" dirty="0"/>
          </a:p>
        </p:txBody>
      </p:sp>
      <p:sp>
        <p:nvSpPr>
          <p:cNvPr id="8" name="TextBox 7"/>
          <p:cNvSpPr txBox="1"/>
          <p:nvPr/>
        </p:nvSpPr>
        <p:spPr>
          <a:xfrm>
            <a:off x="4450099" y="3839310"/>
            <a:ext cx="1461106" cy="646331"/>
          </a:xfrm>
          <a:prstGeom prst="rect">
            <a:avLst/>
          </a:prstGeom>
          <a:noFill/>
        </p:spPr>
        <p:txBody>
          <a:bodyPr wrap="none" rtlCol="0">
            <a:spAutoFit/>
          </a:bodyPr>
          <a:lstStyle/>
          <a:p>
            <a:r>
              <a:rPr lang="en-US" dirty="0" smtClean="0">
                <a:solidFill>
                  <a:schemeClr val="bg2"/>
                </a:solidFill>
              </a:rPr>
              <a:t>Facial Login </a:t>
            </a:r>
          </a:p>
          <a:p>
            <a:r>
              <a:rPr lang="en-US" dirty="0" smtClean="0">
                <a:solidFill>
                  <a:schemeClr val="bg2"/>
                </a:solidFill>
              </a:rPr>
              <a:t>for Any App</a:t>
            </a:r>
            <a:endParaRPr lang="en-US" dirty="0">
              <a:solidFill>
                <a:schemeClr val="bg2"/>
              </a:solidFill>
            </a:endParaRPr>
          </a:p>
        </p:txBody>
      </p:sp>
      <p:pic>
        <p:nvPicPr>
          <p:cNvPr id="17" name="Picture 16"/>
          <p:cNvPicPr>
            <a:picLocks noChangeAspect="1"/>
          </p:cNvPicPr>
          <p:nvPr/>
        </p:nvPicPr>
        <p:blipFill rotWithShape="1">
          <a:blip r:embed="rId4"/>
          <a:srcRect t="24864" b="25701"/>
          <a:stretch/>
        </p:blipFill>
        <p:spPr>
          <a:xfrm>
            <a:off x="9595699" y="5918715"/>
            <a:ext cx="1308326" cy="667103"/>
          </a:xfrm>
          <a:prstGeom prst="rect">
            <a:avLst/>
          </a:prstGeom>
        </p:spPr>
      </p:pic>
      <p:pic>
        <p:nvPicPr>
          <p:cNvPr id="18" name="Picture 17"/>
          <p:cNvPicPr>
            <a:picLocks noChangeAspect="1"/>
          </p:cNvPicPr>
          <p:nvPr/>
        </p:nvPicPr>
        <p:blipFill rotWithShape="1">
          <a:blip r:embed="rId5"/>
          <a:srcRect l="12046" t="17154" r="12224" b="12028"/>
          <a:stretch/>
        </p:blipFill>
        <p:spPr>
          <a:xfrm>
            <a:off x="9647567" y="5325538"/>
            <a:ext cx="1065144" cy="685287"/>
          </a:xfrm>
          <a:prstGeom prst="rect">
            <a:avLst/>
          </a:prstGeom>
        </p:spPr>
      </p:pic>
      <p:pic>
        <p:nvPicPr>
          <p:cNvPr id="19" name="Picture 18"/>
          <p:cNvPicPr>
            <a:picLocks noChangeAspect="1"/>
          </p:cNvPicPr>
          <p:nvPr/>
        </p:nvPicPr>
        <p:blipFill>
          <a:blip r:embed="rId6"/>
          <a:stretch>
            <a:fillRect/>
          </a:stretch>
        </p:blipFill>
        <p:spPr>
          <a:xfrm>
            <a:off x="2891051" y="5262519"/>
            <a:ext cx="2292684" cy="1528456"/>
          </a:xfrm>
          <a:prstGeom prst="rect">
            <a:avLst/>
          </a:prstGeom>
        </p:spPr>
      </p:pic>
      <p:sp>
        <p:nvSpPr>
          <p:cNvPr id="21" name="TextBox 20"/>
          <p:cNvSpPr txBox="1"/>
          <p:nvPr/>
        </p:nvSpPr>
        <p:spPr>
          <a:xfrm>
            <a:off x="5388076" y="5464234"/>
            <a:ext cx="3397051" cy="923330"/>
          </a:xfrm>
          <a:prstGeom prst="rect">
            <a:avLst/>
          </a:prstGeom>
          <a:noFill/>
        </p:spPr>
        <p:txBody>
          <a:bodyPr wrap="square" rtlCol="0">
            <a:spAutoFit/>
          </a:bodyPr>
          <a:lstStyle/>
          <a:p>
            <a:pPr algn="ctr"/>
            <a:r>
              <a:rPr lang="en-US" dirty="0" smtClean="0">
                <a:solidFill>
                  <a:schemeClr val="bg2"/>
                </a:solidFill>
              </a:rPr>
              <a:t>Authentication by using</a:t>
            </a:r>
          </a:p>
          <a:p>
            <a:pPr algn="ctr"/>
            <a:r>
              <a:rPr lang="en-US" dirty="0" smtClean="0">
                <a:solidFill>
                  <a:schemeClr val="bg2"/>
                </a:solidFill>
              </a:rPr>
              <a:t>Microsoft </a:t>
            </a:r>
            <a:r>
              <a:rPr lang="en-US" dirty="0">
                <a:solidFill>
                  <a:schemeClr val="bg2"/>
                </a:solidFill>
              </a:rPr>
              <a:t>Azure</a:t>
            </a:r>
          </a:p>
          <a:p>
            <a:pPr algn="ctr"/>
            <a:r>
              <a:rPr lang="en-US" dirty="0" smtClean="0">
                <a:solidFill>
                  <a:schemeClr val="bg2"/>
                </a:solidFill>
              </a:rPr>
              <a:t>Vision API</a:t>
            </a:r>
            <a:endParaRPr lang="en-US" dirty="0">
              <a:solidFill>
                <a:schemeClr val="bg2"/>
              </a:solidFill>
            </a:endParaRPr>
          </a:p>
        </p:txBody>
      </p:sp>
      <p:pic>
        <p:nvPicPr>
          <p:cNvPr id="16" name="Picture 8" descr="fingerprint password face iris에 대한 이미지 검색결과"/>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8828" y="1916825"/>
            <a:ext cx="2364433" cy="1550858"/>
          </a:xfrm>
          <a:prstGeom prst="rect">
            <a:avLst/>
          </a:prstGeom>
          <a:noFill/>
          <a:extLst>
            <a:ext uri="{909E8E84-426E-40DD-AFC4-6F175D3DCCD1}">
              <a14:hiddenFill xmlns:a14="http://schemas.microsoft.com/office/drawing/2010/main">
                <a:solidFill>
                  <a:srgbClr val="FFFFFF"/>
                </a:solidFill>
              </a14:hiddenFill>
            </a:ext>
          </a:extLst>
        </p:spPr>
      </p:pic>
      <p:cxnSp>
        <p:nvCxnSpPr>
          <p:cNvPr id="31" name="Straight Arrow Connector 30"/>
          <p:cNvCxnSpPr>
            <a:cxnSpLocks/>
          </p:cNvCxnSpPr>
          <p:nvPr/>
        </p:nvCxnSpPr>
        <p:spPr>
          <a:xfrm flipV="1">
            <a:off x="5183735" y="6383275"/>
            <a:ext cx="3805080" cy="4289"/>
          </a:xfrm>
          <a:prstGeom prst="straightConnector1">
            <a:avLst/>
          </a:prstGeom>
          <a:ln w="57150">
            <a:solidFill>
              <a:schemeClr val="bg2"/>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cxnSpLocks/>
          </p:cNvCxnSpPr>
          <p:nvPr/>
        </p:nvCxnSpPr>
        <p:spPr>
          <a:xfrm>
            <a:off x="2010036" y="3530957"/>
            <a:ext cx="1273938" cy="1731562"/>
          </a:xfrm>
          <a:prstGeom prst="straightConnector1">
            <a:avLst/>
          </a:prstGeom>
          <a:ln w="57150">
            <a:solidFill>
              <a:schemeClr val="bg2"/>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sp>
        <p:nvSpPr>
          <p:cNvPr id="1042" name="TextBox 1041"/>
          <p:cNvSpPr txBox="1"/>
          <p:nvPr/>
        </p:nvSpPr>
        <p:spPr>
          <a:xfrm>
            <a:off x="5599920" y="5768218"/>
            <a:ext cx="1268909" cy="461665"/>
          </a:xfrm>
          <a:prstGeom prst="rect">
            <a:avLst/>
          </a:prstGeom>
          <a:noFill/>
        </p:spPr>
        <p:txBody>
          <a:bodyPr wrap="square" rtlCol="0">
            <a:spAutoFit/>
          </a:bodyPr>
          <a:lstStyle/>
          <a:p>
            <a:r>
              <a:rPr lang="en-US" sz="2400" b="1" dirty="0" smtClean="0">
                <a:solidFill>
                  <a:schemeClr val="bg2"/>
                </a:solidFill>
              </a:rPr>
              <a:t>3</a:t>
            </a:r>
            <a:endParaRPr lang="en-US" sz="2400" b="1" dirty="0">
              <a:solidFill>
                <a:schemeClr val="bg2"/>
              </a:solidFill>
            </a:endParaRPr>
          </a:p>
        </p:txBody>
      </p:sp>
      <p:sp>
        <p:nvSpPr>
          <p:cNvPr id="54" name="TextBox 53"/>
          <p:cNvSpPr txBox="1"/>
          <p:nvPr/>
        </p:nvSpPr>
        <p:spPr>
          <a:xfrm>
            <a:off x="122952" y="3530957"/>
            <a:ext cx="1505780" cy="461666"/>
          </a:xfrm>
          <a:prstGeom prst="rect">
            <a:avLst/>
          </a:prstGeom>
          <a:noFill/>
        </p:spPr>
        <p:txBody>
          <a:bodyPr wrap="square" rtlCol="0">
            <a:spAutoFit/>
          </a:bodyPr>
          <a:lstStyle/>
          <a:p>
            <a:r>
              <a:rPr lang="en-US" sz="2400" b="1" dirty="0">
                <a:solidFill>
                  <a:schemeClr val="bg2"/>
                </a:solidFill>
              </a:rPr>
              <a:t>1</a:t>
            </a:r>
          </a:p>
        </p:txBody>
      </p:sp>
      <p:sp>
        <p:nvSpPr>
          <p:cNvPr id="55" name="TextBox 54"/>
          <p:cNvSpPr txBox="1"/>
          <p:nvPr/>
        </p:nvSpPr>
        <p:spPr>
          <a:xfrm>
            <a:off x="4432882" y="3447495"/>
            <a:ext cx="1055745" cy="461665"/>
          </a:xfrm>
          <a:prstGeom prst="rect">
            <a:avLst/>
          </a:prstGeom>
          <a:noFill/>
        </p:spPr>
        <p:txBody>
          <a:bodyPr wrap="square" rtlCol="0">
            <a:spAutoFit/>
          </a:bodyPr>
          <a:lstStyle/>
          <a:p>
            <a:r>
              <a:rPr lang="en-US" sz="2400" b="1" dirty="0" smtClean="0">
                <a:solidFill>
                  <a:schemeClr val="bg2"/>
                </a:solidFill>
              </a:rPr>
              <a:t>2</a:t>
            </a:r>
            <a:endParaRPr lang="en-US" sz="2400" b="1" dirty="0">
              <a:solidFill>
                <a:schemeClr val="bg2"/>
              </a:solidFill>
            </a:endParaRPr>
          </a:p>
        </p:txBody>
      </p:sp>
      <p:pic>
        <p:nvPicPr>
          <p:cNvPr id="1026" name="Picture 2" descr="Image result for smartphone app"/>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53599" y="1694425"/>
            <a:ext cx="2448206" cy="2427102"/>
          </a:xfrm>
          <a:prstGeom prst="rect">
            <a:avLst/>
          </a:prstGeom>
          <a:noFill/>
          <a:extLst>
            <a:ext uri="{909E8E84-426E-40DD-AFC4-6F175D3DCCD1}">
              <a14:hiddenFill xmlns:a14="http://schemas.microsoft.com/office/drawing/2010/main">
                <a:solidFill>
                  <a:srgbClr val="FFFFFF"/>
                </a:solidFill>
              </a14:hiddenFill>
            </a:ext>
          </a:extLst>
        </p:spPr>
      </p:pic>
      <p:cxnSp>
        <p:nvCxnSpPr>
          <p:cNvPr id="38" name="Straight Arrow Connector 37"/>
          <p:cNvCxnSpPr>
            <a:cxnSpLocks/>
          </p:cNvCxnSpPr>
          <p:nvPr/>
        </p:nvCxnSpPr>
        <p:spPr>
          <a:xfrm flipH="1">
            <a:off x="4714504" y="3887143"/>
            <a:ext cx="2273084" cy="1375376"/>
          </a:xfrm>
          <a:prstGeom prst="straightConnector1">
            <a:avLst/>
          </a:prstGeom>
          <a:ln w="57150">
            <a:solidFill>
              <a:schemeClr val="bg2"/>
            </a:solidFill>
            <a:prstDash val="sysDash"/>
            <a:headEnd type="triangle"/>
            <a:tailEnd type="triangle"/>
          </a:ln>
        </p:spPr>
        <p:style>
          <a:lnRef idx="1">
            <a:schemeClr val="accent1"/>
          </a:lnRef>
          <a:fillRef idx="0">
            <a:schemeClr val="accent1"/>
          </a:fillRef>
          <a:effectRef idx="0">
            <a:schemeClr val="accent1"/>
          </a:effectRef>
          <a:fontRef idx="minor">
            <a:schemeClr val="tx1"/>
          </a:fontRef>
        </p:style>
      </p:cxnSp>
      <p:pic>
        <p:nvPicPr>
          <p:cNvPr id="27" name="Picture 4" descr="microsoft logo에 대한 이미지 검색결과"/>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48957" y="4210395"/>
            <a:ext cx="2066184" cy="762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4014396"/>
      </p:ext>
    </p:extLst>
  </p:cSld>
  <p:clrMapOvr>
    <a:masterClrMapping/>
  </p:clrMapOvr>
</p:sld>
</file>

<file path=ppt/theme/theme1.xml><?xml version="1.0" encoding="utf-8"?>
<a:theme xmlns:a="http://schemas.openxmlformats.org/drawingml/2006/main" name="lily_msft_azure_cognitive">
  <a:themeElements>
    <a:clrScheme name="lily_msft_azure_cognitive">
      <a:dk1>
        <a:srgbClr val="FFFFFF"/>
      </a:dk1>
      <a:lt1>
        <a:srgbClr val="019380"/>
      </a:lt1>
      <a:dk2>
        <a:srgbClr val="FFFFFF"/>
      </a:dk2>
      <a:lt2>
        <a:srgbClr val="323232"/>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ily_msft_azure_cognitive">
      <a:majorFont>
        <a:latin typeface="Microsoft YaHei Light"/>
        <a:ea typeface="맑은 고딕"/>
        <a:cs typeface=""/>
      </a:majorFont>
      <a:minorFont>
        <a:latin typeface="Microsoft YaHei Light"/>
        <a:ea typeface="맑은 고딕"/>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ly_msft_azure_cognitive" id="{8871EB9A-F564-42E0-8B87-3D160B62BE2F}" vid="{00EE53D3-9907-4B91-AB83-7BDBAB9191AA}"/>
    </a:ext>
  </a:extLst>
</a:theme>
</file>

<file path=ppt/theme/theme2.xml><?xml version="1.0" encoding="utf-8"?>
<a:theme xmlns:a="http://schemas.openxmlformats.org/drawingml/2006/main" name="lily_msft_azure_cognitive2">
  <a:themeElements>
    <a:clrScheme name="Custom 3">
      <a:dk1>
        <a:srgbClr val="FFFFFF"/>
      </a:dk1>
      <a:lt1>
        <a:srgbClr val="262626"/>
      </a:lt1>
      <a:dk2>
        <a:srgbClr val="FFFFFF"/>
      </a:dk2>
      <a:lt2>
        <a:srgbClr val="323232"/>
      </a:lt2>
      <a:accent1>
        <a:srgbClr val="5B9BD5"/>
      </a:accent1>
      <a:accent2>
        <a:srgbClr val="ED7D31"/>
      </a:accent2>
      <a:accent3>
        <a:srgbClr val="A5A5A5"/>
      </a:accent3>
      <a:accent4>
        <a:srgbClr val="FFC000"/>
      </a:accent4>
      <a:accent5>
        <a:srgbClr val="4472C4"/>
      </a:accent5>
      <a:accent6>
        <a:srgbClr val="70AD47"/>
      </a:accent6>
      <a:hlink>
        <a:srgbClr val="B7FEF5"/>
      </a:hlink>
      <a:folHlink>
        <a:srgbClr val="6FFEEB"/>
      </a:folHlink>
    </a:clrScheme>
    <a:fontScheme name="lily_msft_azure_cognitive">
      <a:majorFont>
        <a:latin typeface="Microsoft YaHei Light"/>
        <a:ea typeface="맑은 고딕"/>
        <a:cs typeface=""/>
      </a:majorFont>
      <a:minorFont>
        <a:latin typeface="Microsoft YaHei Light"/>
        <a:ea typeface="맑은 고딕"/>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lily_msft_azure_cognitive2" id="{6EE86179-8169-4E38-B7C1-51D26A5C9A9F}" vid="{CE8B2699-E8FC-4B17-BF7B-96EEC31169A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6C5CA4FF15684408A93EA17DE8246B2" ma:contentTypeVersion="6" ma:contentTypeDescription="Create a new document." ma:contentTypeScope="" ma:versionID="8965a7b77fabc1be597e3cb478d9e424">
  <xsd:schema xmlns:xsd="http://www.w3.org/2001/XMLSchema" xmlns:xs="http://www.w3.org/2001/XMLSchema" xmlns:p="http://schemas.microsoft.com/office/2006/metadata/properties" xmlns:ns2="bb6f84ec-f663-4112-b641-28debef5e073" xmlns:ns3="2bb1e629-f685-4685-9620-910fa1b33239" targetNamespace="http://schemas.microsoft.com/office/2006/metadata/properties" ma:root="true" ma:fieldsID="68f3f821e1e2279f404b1769533d9e01" ns2:_="" ns3:_="">
    <xsd:import namespace="bb6f84ec-f663-4112-b641-28debef5e073"/>
    <xsd:import namespace="2bb1e629-f685-4685-9620-910fa1b33239"/>
    <xsd:element name="properties">
      <xsd:complexType>
        <xsd:sequence>
          <xsd:element name="documentManagement">
            <xsd:complexType>
              <xsd:all>
                <xsd:element ref="ns2:Description0" minOccurs="0"/>
                <xsd:element ref="ns3:SharedWithUsers" minOccurs="0"/>
                <xsd:element ref="ns3:SharingHintHash" minOccurs="0"/>
                <xsd:element ref="ns3:SharedWithDetails" minOccurs="0"/>
                <xsd:element ref="ns3:LastSharedByUser" minOccurs="0"/>
                <xsd:element ref="ns3: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6f84ec-f663-4112-b641-28debef5e073" elementFormDefault="qualified">
    <xsd:import namespace="http://schemas.microsoft.com/office/2006/documentManagement/types"/>
    <xsd:import namespace="http://schemas.microsoft.com/office/infopath/2007/PartnerControls"/>
    <xsd:element name="Description0" ma:index="2" nillable="true" ma:displayName="Description" ma:internalName="Description0">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bb1e629-f685-4685-9620-910fa1b33239" elementFormDefault="qualified">
    <xsd:import namespace="http://schemas.microsoft.com/office/2006/documentManagement/types"/>
    <xsd:import namespace="http://schemas.microsoft.com/office/infopath/2007/PartnerControls"/>
    <xsd:element name="SharedWithUsers" ma:index="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7" nillable="true" ma:displayName="Sharing Hint Hash" ma:internalName="SharingHintHash" ma:readOnly="true">
      <xsd:simpleType>
        <xsd:restriction base="dms:Text"/>
      </xsd:simpleType>
    </xsd:element>
    <xsd:element name="SharedWithDetails" ma:index="8" nillable="true" ma:displayName="Shared With Details" ma:internalName="SharedWithDetails" ma:readOnly="true">
      <xsd:simpleType>
        <xsd:restriction base="dms:Note">
          <xsd:maxLength value="255"/>
        </xsd:restriction>
      </xsd:simpleType>
    </xsd:element>
    <xsd:element name="LastSharedByUser" ma:index="12" nillable="true" ma:displayName="Last Shared By User" ma:description="" ma:internalName="LastSharedByUser" ma:readOnly="true">
      <xsd:simpleType>
        <xsd:restriction base="dms:Note">
          <xsd:maxLength value="255"/>
        </xsd:restriction>
      </xsd:simpleType>
    </xsd:element>
    <xsd:element name="LastSharedByTime" ma:index="13"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9"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Description0 xmlns="bb6f84ec-f663-4112-b641-28debef5e073" xsi:nil="true"/>
  </documentManagement>
</p:properties>
</file>

<file path=customXml/itemProps1.xml><?xml version="1.0" encoding="utf-8"?>
<ds:datastoreItem xmlns:ds="http://schemas.openxmlformats.org/officeDocument/2006/customXml" ds:itemID="{84666783-6A44-470B-B0AD-5C2EF9EE5307}">
  <ds:schemaRefs>
    <ds:schemaRef ds:uri="http://schemas.microsoft.com/sharepoint/v3/contenttype/forms"/>
  </ds:schemaRefs>
</ds:datastoreItem>
</file>

<file path=customXml/itemProps2.xml><?xml version="1.0" encoding="utf-8"?>
<ds:datastoreItem xmlns:ds="http://schemas.openxmlformats.org/officeDocument/2006/customXml" ds:itemID="{FC5E9454-D7D5-4715-948B-2632B53E8A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6f84ec-f663-4112-b641-28debef5e073"/>
    <ds:schemaRef ds:uri="2bb1e629-f685-4685-9620-910fa1b332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65638E5-5DCB-4886-A4AB-EED3A24288B3}">
  <ds:schemaRefs>
    <ds:schemaRef ds:uri="http://schemas.openxmlformats.org/package/2006/metadata/core-properties"/>
    <ds:schemaRef ds:uri="2bb1e629-f685-4685-9620-910fa1b33239"/>
    <ds:schemaRef ds:uri="http://purl.org/dc/elements/1.1/"/>
    <ds:schemaRef ds:uri="bb6f84ec-f663-4112-b641-28debef5e073"/>
    <ds:schemaRef ds:uri="http://purl.org/dc/terms/"/>
    <ds:schemaRef ds:uri="http://www.w3.org/XML/1998/namespace"/>
    <ds:schemaRef ds:uri="http://schemas.microsoft.com/office/2006/documentManagement/types"/>
    <ds:schemaRef ds:uri="http://purl.org/dc/dcmitype/"/>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lily_msft_azure_cognitive2</Template>
  <TotalTime>5299</TotalTime>
  <Words>1638</Words>
  <Application>Microsoft Office PowerPoint</Application>
  <PresentationFormat>Widescreen</PresentationFormat>
  <Paragraphs>417</Paragraphs>
  <Slides>26</Slides>
  <Notes>22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26</vt:i4>
      </vt:variant>
    </vt:vector>
  </HeadingPairs>
  <TitlesOfParts>
    <vt:vector size="34" baseType="lpstr">
      <vt:lpstr>맑은 고딕</vt:lpstr>
      <vt:lpstr>Microsoft YaHei Light</vt:lpstr>
      <vt:lpstr>Arial</vt:lpstr>
      <vt:lpstr>Calibri</vt:lpstr>
      <vt:lpstr>Times New Roman</vt:lpstr>
      <vt:lpstr>Wingdings 3</vt:lpstr>
      <vt:lpstr>lily_msft_azure_cognitive</vt:lpstr>
      <vt:lpstr>lily_msft_azure_cognitive2</vt:lpstr>
      <vt:lpstr>Facial Login App &amp; Emotion Detection </vt:lpstr>
      <vt:lpstr>Facial Login App </vt:lpstr>
      <vt:lpstr>Time to say goodbye, Password</vt:lpstr>
      <vt:lpstr>Why Intelligent Facial Login?</vt:lpstr>
      <vt:lpstr>Face Detect</vt:lpstr>
      <vt:lpstr>Face Verify</vt:lpstr>
      <vt:lpstr>Case Study</vt:lpstr>
      <vt:lpstr>Facial Login App Environment</vt:lpstr>
      <vt:lpstr>Facial Login App User Scenario</vt:lpstr>
      <vt:lpstr>Facial Login App – Component Diagram</vt:lpstr>
      <vt:lpstr>Facial Login App Demo - Success</vt:lpstr>
      <vt:lpstr>Facial Login App Demo - Fail</vt:lpstr>
      <vt:lpstr>Demo</vt:lpstr>
      <vt:lpstr>Emotion Detection </vt:lpstr>
      <vt:lpstr>Emotion Detection?</vt:lpstr>
      <vt:lpstr>PowerPoint Presentation</vt:lpstr>
      <vt:lpstr>Case Study</vt:lpstr>
      <vt:lpstr>Emotion Detect User Scenario</vt:lpstr>
      <vt:lpstr>Emotion Detection – Component Diagram</vt:lpstr>
      <vt:lpstr>Emotion Detect Demo</vt:lpstr>
      <vt:lpstr>Emotion Detect Demo</vt:lpstr>
      <vt:lpstr>Emotion Detect Demo</vt:lpstr>
      <vt:lpstr>Emotion Detect Demo</vt:lpstr>
      <vt:lpstr>Demo</vt:lpstr>
      <vt:lpstr>Conclusion</vt:lpstr>
      <vt:lpstr>Documentation [1] https://docs.microsoft.com/en-us/azure/cognitive-services/ [2] https://azure.microsoft.com/en-us/services/active-directory/  Client SDKs [1] https://github.com/Microsoft/ProjectOxford-ClientSDK [2] https://github.com/felixrieseberg/project-oxford (nodejs) [3] https://github.com/southwood/project-oxford-python [4] https://github.com/microsoftgraph/android-java-connect-rest-sample  Example Code [1] https://github.com/jsturtevant/happy-image-tester-django [2] https://github.com/jsturtevant/happy-mage-tester-nodejs  Paper &amp; Article [1] Mobile/Tablet Operating System Market Share https://www.netmarketshare.com/operating-system-market-share.aspx?qprid=8&amp;qpcustomd=1&amp;qpct=3 [2] Native development vs cross-platform development: myth and reality https://www.mobindustry.net/native-development-vs-cross-platform-development-myth-and-reality/ [3] Stack overflow trends https://stackoverflow.blog/2017/05/16/exploring-state-mobile-development-stack-overflow-trends/ [4] S. Xanthopoulos, S. Xinogalos “A Comparative Analysis of Cross-platform Development Approaches for Mobile Applications” [5] IBM (Worklight Inc.) “Native, Web, or Hybrid Mobile Apps?” https://www.youtube.com/watch?v=Ns-JS4amlTc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Facial Login First Milestone</dc:title>
  <dc:creator>In Jung Kim</dc:creator>
  <cp:lastModifiedBy>Injung Kim admin</cp:lastModifiedBy>
  <cp:revision>206</cp:revision>
  <dcterms:created xsi:type="dcterms:W3CDTF">2017-01-31T17:22:14Z</dcterms:created>
  <dcterms:modified xsi:type="dcterms:W3CDTF">2017-12-07T21:39:00Z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0x010100A6C5CA4FF15684408A93EA17DE8246B2</vt:lpwstr>
  </property>
</Properties>
</file>