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72" r:id="rId2"/>
    <p:sldId id="274" r:id="rId3"/>
    <p:sldId id="276" r:id="rId4"/>
    <p:sldId id="258" r:id="rId5"/>
    <p:sldId id="281" r:id="rId6"/>
    <p:sldId id="259" r:id="rId7"/>
    <p:sldId id="277" r:id="rId8"/>
    <p:sldId id="260" r:id="rId9"/>
    <p:sldId id="261" r:id="rId10"/>
    <p:sldId id="267" r:id="rId11"/>
    <p:sldId id="271" r:id="rId12"/>
    <p:sldId id="268" r:id="rId13"/>
    <p:sldId id="270" r:id="rId14"/>
    <p:sldId id="262" r:id="rId15"/>
    <p:sldId id="279" r:id="rId16"/>
    <p:sldId id="264" r:id="rId17"/>
    <p:sldId id="280" r:id="rId18"/>
    <p:sldId id="265" r:id="rId19"/>
    <p:sldId id="275" r:id="rId20"/>
    <p:sldId id="288" r:id="rId21"/>
    <p:sldId id="286" r:id="rId22"/>
    <p:sldId id="273" r:id="rId23"/>
    <p:sldId id="287" r:id="rId24"/>
    <p:sldId id="284" r:id="rId25"/>
    <p:sldId id="285" r:id="rId26"/>
    <p:sldId id="289"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063"/>
    <p:restoredTop sz="94681"/>
  </p:normalViewPr>
  <p:slideViewPr>
    <p:cSldViewPr snapToGrid="0" snapToObjects="1">
      <p:cViewPr varScale="1">
        <p:scale>
          <a:sx n="103" d="100"/>
          <a:sy n="103" d="100"/>
        </p:scale>
        <p:origin x="200"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3C9C9-1324-204D-8E9F-E58BEBB446F5}" type="datetimeFigureOut">
              <a:t>12/14/17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089B8-58A4-394B-8EB7-743A0EF4DC23}" type="slidenum">
              <a:t>‹#›</a:t>
            </a:fld>
            <a:endParaRPr lang="en-US"/>
          </a:p>
        </p:txBody>
      </p:sp>
    </p:spTree>
    <p:extLst>
      <p:ext uri="{BB962C8B-B14F-4D97-AF65-F5344CB8AC3E}">
        <p14:creationId xmlns:p14="http://schemas.microsoft.com/office/powerpoint/2010/main" val="897560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7415F-29A8-194B-82C2-A876F04A2790}" type="slidenum">
              <a:t>12</a:t>
            </a:fld>
            <a:endParaRPr lang="en-US"/>
          </a:p>
        </p:txBody>
      </p:sp>
    </p:spTree>
    <p:extLst>
      <p:ext uri="{BB962C8B-B14F-4D97-AF65-F5344CB8AC3E}">
        <p14:creationId xmlns:p14="http://schemas.microsoft.com/office/powerpoint/2010/main" val="1366808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70C036-7A5D-6740-A8CF-1ED93C466D61}" type="datetimeFigureOut">
              <a:t>12/14/17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22BB2-4E09-6646-BC7C-E002DCDD87B0}" type="slidenum">
              <a:t>‹#›</a:t>
            </a:fld>
            <a:endParaRPr lang="en-US"/>
          </a:p>
        </p:txBody>
      </p:sp>
    </p:spTree>
    <p:extLst>
      <p:ext uri="{BB962C8B-B14F-4D97-AF65-F5344CB8AC3E}">
        <p14:creationId xmlns:p14="http://schemas.microsoft.com/office/powerpoint/2010/main" val="749755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0C036-7A5D-6740-A8CF-1ED93C466D61}" type="datetimeFigureOut">
              <a:t>12/14/17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22BB2-4E09-6646-BC7C-E002DCDD87B0}" type="slidenum">
              <a:t>‹#›</a:t>
            </a:fld>
            <a:endParaRPr lang="en-US"/>
          </a:p>
        </p:txBody>
      </p:sp>
    </p:spTree>
    <p:extLst>
      <p:ext uri="{BB962C8B-B14F-4D97-AF65-F5344CB8AC3E}">
        <p14:creationId xmlns:p14="http://schemas.microsoft.com/office/powerpoint/2010/main" val="9362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0C036-7A5D-6740-A8CF-1ED93C466D61}" type="datetimeFigureOut">
              <a:t>12/14/17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22BB2-4E09-6646-BC7C-E002DCDD87B0}" type="slidenum">
              <a:t>‹#›</a:t>
            </a:fld>
            <a:endParaRPr lang="en-US"/>
          </a:p>
        </p:txBody>
      </p:sp>
    </p:spTree>
    <p:extLst>
      <p:ext uri="{BB962C8B-B14F-4D97-AF65-F5344CB8AC3E}">
        <p14:creationId xmlns:p14="http://schemas.microsoft.com/office/powerpoint/2010/main" val="157650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0C036-7A5D-6740-A8CF-1ED93C466D61}" type="datetimeFigureOut">
              <a:t>12/14/17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22BB2-4E09-6646-BC7C-E002DCDD87B0}" type="slidenum">
              <a:t>‹#›</a:t>
            </a:fld>
            <a:endParaRPr lang="en-US"/>
          </a:p>
        </p:txBody>
      </p:sp>
    </p:spTree>
    <p:extLst>
      <p:ext uri="{BB962C8B-B14F-4D97-AF65-F5344CB8AC3E}">
        <p14:creationId xmlns:p14="http://schemas.microsoft.com/office/powerpoint/2010/main" val="185897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C036-7A5D-6740-A8CF-1ED93C466D61}" type="datetimeFigureOut">
              <a:t>12/14/17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22BB2-4E09-6646-BC7C-E002DCDD87B0}" type="slidenum">
              <a:t>‹#›</a:t>
            </a:fld>
            <a:endParaRPr lang="en-US"/>
          </a:p>
        </p:txBody>
      </p:sp>
    </p:spTree>
    <p:extLst>
      <p:ext uri="{BB962C8B-B14F-4D97-AF65-F5344CB8AC3E}">
        <p14:creationId xmlns:p14="http://schemas.microsoft.com/office/powerpoint/2010/main" val="2269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70C036-7A5D-6740-A8CF-1ED93C466D61}" type="datetimeFigureOut">
              <a:t>12/14/17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22BB2-4E09-6646-BC7C-E002DCDD87B0}" type="slidenum">
              <a:t>‹#›</a:t>
            </a:fld>
            <a:endParaRPr lang="en-US"/>
          </a:p>
        </p:txBody>
      </p:sp>
    </p:spTree>
    <p:extLst>
      <p:ext uri="{BB962C8B-B14F-4D97-AF65-F5344CB8AC3E}">
        <p14:creationId xmlns:p14="http://schemas.microsoft.com/office/powerpoint/2010/main" val="1630650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70C036-7A5D-6740-A8CF-1ED93C466D61}" type="datetimeFigureOut">
              <a:t>12/14/17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22BB2-4E09-6646-BC7C-E002DCDD87B0}" type="slidenum">
              <a:t>‹#›</a:t>
            </a:fld>
            <a:endParaRPr lang="en-US"/>
          </a:p>
        </p:txBody>
      </p:sp>
    </p:spTree>
    <p:extLst>
      <p:ext uri="{BB962C8B-B14F-4D97-AF65-F5344CB8AC3E}">
        <p14:creationId xmlns:p14="http://schemas.microsoft.com/office/powerpoint/2010/main" val="164432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70C036-7A5D-6740-A8CF-1ED93C466D61}" type="datetimeFigureOut">
              <a:t>12/14/17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22BB2-4E09-6646-BC7C-E002DCDD87B0}" type="slidenum">
              <a:t>‹#›</a:t>
            </a:fld>
            <a:endParaRPr lang="en-US"/>
          </a:p>
        </p:txBody>
      </p:sp>
    </p:spTree>
    <p:extLst>
      <p:ext uri="{BB962C8B-B14F-4D97-AF65-F5344CB8AC3E}">
        <p14:creationId xmlns:p14="http://schemas.microsoft.com/office/powerpoint/2010/main" val="194678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0C036-7A5D-6740-A8CF-1ED93C466D61}" type="datetimeFigureOut">
              <a:t>12/14/17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22BB2-4E09-6646-BC7C-E002DCDD87B0}" type="slidenum">
              <a:t>‹#›</a:t>
            </a:fld>
            <a:endParaRPr lang="en-US"/>
          </a:p>
        </p:txBody>
      </p:sp>
    </p:spTree>
    <p:extLst>
      <p:ext uri="{BB962C8B-B14F-4D97-AF65-F5344CB8AC3E}">
        <p14:creationId xmlns:p14="http://schemas.microsoft.com/office/powerpoint/2010/main" val="612583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70C036-7A5D-6740-A8CF-1ED93C466D61}" type="datetimeFigureOut">
              <a:t>12/14/17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22BB2-4E09-6646-BC7C-E002DCDD87B0}" type="slidenum">
              <a:t>‹#›</a:t>
            </a:fld>
            <a:endParaRPr lang="en-US"/>
          </a:p>
        </p:txBody>
      </p:sp>
    </p:spTree>
    <p:extLst>
      <p:ext uri="{BB962C8B-B14F-4D97-AF65-F5344CB8AC3E}">
        <p14:creationId xmlns:p14="http://schemas.microsoft.com/office/powerpoint/2010/main" val="646499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70C036-7A5D-6740-A8CF-1ED93C466D61}" type="datetimeFigureOut">
              <a:t>12/14/17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22BB2-4E09-6646-BC7C-E002DCDD87B0}" type="slidenum">
              <a:t>‹#›</a:t>
            </a:fld>
            <a:endParaRPr lang="en-US"/>
          </a:p>
        </p:txBody>
      </p:sp>
    </p:spTree>
    <p:extLst>
      <p:ext uri="{BB962C8B-B14F-4D97-AF65-F5344CB8AC3E}">
        <p14:creationId xmlns:p14="http://schemas.microsoft.com/office/powerpoint/2010/main" val="15912926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03762"/>
            <a:ext cx="10515600" cy="9795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290918"/>
            <a:ext cx="10515600" cy="537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8580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0C036-7A5D-6740-A8CF-1ED93C466D61}" type="datetimeFigureOut">
              <a:t>12/14/17</a:t>
            </a:fld>
            <a:endParaRPr lang="en-US"/>
          </a:p>
        </p:txBody>
      </p:sp>
      <p:sp>
        <p:nvSpPr>
          <p:cNvPr id="5" name="Footer Placeholder 4"/>
          <p:cNvSpPr>
            <a:spLocks noGrp="1"/>
          </p:cNvSpPr>
          <p:nvPr>
            <p:ph type="ftr" sz="quarter" idx="3"/>
          </p:nvPr>
        </p:nvSpPr>
        <p:spPr>
          <a:xfrm>
            <a:off x="4038600" y="68580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8580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22BB2-4E09-6646-BC7C-E002DCDD87B0}" type="slidenum">
              <a:t>‹#›</a:t>
            </a:fld>
            <a:endParaRPr lang="en-US"/>
          </a:p>
        </p:txBody>
      </p:sp>
    </p:spTree>
    <p:extLst>
      <p:ext uri="{BB962C8B-B14F-4D97-AF65-F5344CB8AC3E}">
        <p14:creationId xmlns:p14="http://schemas.microsoft.com/office/powerpoint/2010/main" val="98685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tiff"/><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tiff"/><Relationship Id="rId3" Type="http://schemas.openxmlformats.org/officeDocument/2006/relationships/image" Target="../media/image4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youtube.com/watch?v=ERVCorjSO6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png"/><Relationship Id="rId7"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github.com/jyuhuan/emotion-diary-patient-web" TargetMode="External"/><Relationship Id="rId4" Type="http://schemas.openxmlformats.org/officeDocument/2006/relationships/hyperlink" Target="http://ksiresearch.org/chronobot/emotions/" TargetMode="External"/><Relationship Id="rId5" Type="http://schemas.openxmlformats.org/officeDocument/2006/relationships/hyperlink" Target="http://ksiresearch.org/chronobot/emotions/api/" TargetMode="External"/><Relationship Id="rId1" Type="http://schemas.openxmlformats.org/officeDocument/2006/relationships/slideLayout" Target="../slideLayouts/slideLayout2.xml"/><Relationship Id="rId2" Type="http://schemas.openxmlformats.org/officeDocument/2006/relationships/hyperlink" Target="https://github.com/jyuhuan/emotion-diary-patient-io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ffectiva.readme.io/docs/facial-landmarks-1" TargetMode="External"/><Relationship Id="rId4" Type="http://schemas.openxmlformats.org/officeDocument/2006/relationships/hyperlink" Target="https://en.wikipedia.org/wiki/Relative_luminance" TargetMode="External"/><Relationship Id="rId5" Type="http://schemas.openxmlformats.org/officeDocument/2006/relationships/hyperlink" Target="https://developer.mozilla.org/en-US/docs/Web/API/Web_Speech_API" TargetMode="External"/><Relationship Id="rId6" Type="http://schemas.openxmlformats.org/officeDocument/2006/relationships/hyperlink" Target="https://developer.apple.com/programs/enroll/" TargetMode="External"/><Relationship Id="rId1" Type="http://schemas.openxmlformats.org/officeDocument/2006/relationships/slideLayout" Target="../slideLayouts/slideLayout2.xml"/><Relationship Id="rId2" Type="http://schemas.openxmlformats.org/officeDocument/2006/relationships/hyperlink" Target="https://www.affectiva.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ksiresearch.org/chronobot/emotions" TargetMode="Externa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tiff"/><Relationship Id="rId5" Type="http://schemas.openxmlformats.org/officeDocument/2006/relationships/image" Target="../media/image14.tiff"/><Relationship Id="rId6" Type="http://schemas.openxmlformats.org/officeDocument/2006/relationships/image" Target="../media/image15.tiff"/><Relationship Id="rId7" Type="http://schemas.openxmlformats.org/officeDocument/2006/relationships/image" Target="../media/image16.tiff"/><Relationship Id="rId8"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tiff"/><Relationship Id="rId6" Type="http://schemas.openxmlformats.org/officeDocument/2006/relationships/image" Target="../media/image4.tiff"/><Relationship Id="rId7" Type="http://schemas.openxmlformats.org/officeDocument/2006/relationships/image" Target="../media/image5.tiff"/><Relationship Id="rId8" Type="http://schemas.openxmlformats.org/officeDocument/2006/relationships/image" Target="../media/image6.png"/><Relationship Id="rId9" Type="http://schemas.openxmlformats.org/officeDocument/2006/relationships/image" Target="../media/image22.tiff"/><Relationship Id="rId10" Type="http://schemas.openxmlformats.org/officeDocument/2006/relationships/image" Target="../media/image23.tiff"/><Relationship Id="rId1" Type="http://schemas.openxmlformats.org/officeDocument/2006/relationships/slideLayout" Target="../slideLayouts/slideLayout6.xml"/><Relationship Id="rId2"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4000" y="4697297"/>
            <a:ext cx="9144000" cy="1450975"/>
          </a:xfrm>
        </p:spPr>
        <p:txBody>
          <a:bodyPr>
            <a:noAutofit/>
          </a:bodyPr>
          <a:lstStyle/>
          <a:p>
            <a:pPr marL="0" indent="0" algn="ctr">
              <a:buNone/>
            </a:pPr>
            <a:r>
              <a:rPr lang="en-US" sz="3600" b="1"/>
              <a:t>Yuhuan Jiang</a:t>
            </a:r>
          </a:p>
          <a:p>
            <a:pPr marL="0" indent="0" algn="ctr">
              <a:buNone/>
            </a:pPr>
            <a:r>
              <a:rPr lang="en-US" sz="2400"/>
              <a:t>yuhuan@cs.pitt.edu</a:t>
            </a:r>
          </a:p>
          <a:p>
            <a:pPr marL="0" indent="0" algn="ctr">
              <a:buNone/>
            </a:pPr>
            <a:r>
              <a:rPr lang="en-US" sz="2400">
                <a:solidFill>
                  <a:schemeClr val="bg1">
                    <a:lumMod val="65000"/>
                  </a:schemeClr>
                </a:solidFill>
              </a:rPr>
              <a:t>December 12, 2017</a:t>
            </a:r>
          </a:p>
        </p:txBody>
      </p:sp>
      <p:grpSp>
        <p:nvGrpSpPr>
          <p:cNvPr id="9" name="Group 8"/>
          <p:cNvGrpSpPr/>
          <p:nvPr/>
        </p:nvGrpSpPr>
        <p:grpSpPr>
          <a:xfrm>
            <a:off x="2076617" y="1884542"/>
            <a:ext cx="8038767" cy="1706886"/>
            <a:chOff x="2573942" y="1988283"/>
            <a:chExt cx="8038767" cy="1706886"/>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73942" y="1988283"/>
              <a:ext cx="1706886" cy="1706886"/>
            </a:xfrm>
            <a:prstGeom prst="roundRect">
              <a:avLst>
                <a:gd name="adj" fmla="val 25481"/>
              </a:avLst>
            </a:prstGeom>
          </p:spPr>
        </p:pic>
        <p:grpSp>
          <p:nvGrpSpPr>
            <p:cNvPr id="8" name="Group 7"/>
            <p:cNvGrpSpPr/>
            <p:nvPr/>
          </p:nvGrpSpPr>
          <p:grpSpPr>
            <a:xfrm>
              <a:off x="4572000" y="2158498"/>
              <a:ext cx="6040709" cy="1511408"/>
              <a:chOff x="5191931" y="2316162"/>
              <a:chExt cx="6040709" cy="1511408"/>
            </a:xfrm>
          </p:grpSpPr>
          <p:sp>
            <p:nvSpPr>
              <p:cNvPr id="4" name="TextBox 3"/>
              <p:cNvSpPr txBox="1"/>
              <p:nvPr/>
            </p:nvSpPr>
            <p:spPr>
              <a:xfrm>
                <a:off x="5191931" y="2316162"/>
                <a:ext cx="5997845" cy="523220"/>
              </a:xfrm>
              <a:prstGeom prst="rect">
                <a:avLst/>
              </a:prstGeom>
              <a:noFill/>
            </p:spPr>
            <p:txBody>
              <a:bodyPr wrap="square" rtlCol="0">
                <a:spAutoFit/>
              </a:bodyPr>
              <a:lstStyle/>
              <a:p>
                <a:r>
                  <a:rPr lang="en-US" sz="2800" b="1">
                    <a:solidFill>
                      <a:schemeClr val="bg1">
                        <a:lumMod val="50000"/>
                      </a:schemeClr>
                    </a:solidFill>
                  </a:rPr>
                  <a:t> CS2310 Fall 2017 Final Project Report</a:t>
                </a:r>
              </a:p>
            </p:txBody>
          </p:sp>
          <p:sp>
            <p:nvSpPr>
              <p:cNvPr id="7" name="TextBox 6"/>
              <p:cNvSpPr txBox="1"/>
              <p:nvPr/>
            </p:nvSpPr>
            <p:spPr>
              <a:xfrm>
                <a:off x="5234795" y="2504131"/>
                <a:ext cx="5997845" cy="1323439"/>
              </a:xfrm>
              <a:prstGeom prst="rect">
                <a:avLst/>
              </a:prstGeom>
              <a:noFill/>
            </p:spPr>
            <p:txBody>
              <a:bodyPr wrap="square" rtlCol="0">
                <a:spAutoFit/>
              </a:bodyPr>
              <a:lstStyle/>
              <a:p>
                <a:r>
                  <a:rPr lang="en-US" sz="8000" b="1" spc="-150"/>
                  <a:t>Emotion Diary</a:t>
                </a:r>
              </a:p>
            </p:txBody>
          </p:sp>
        </p:grpSp>
      </p:grpSp>
    </p:spTree>
    <p:extLst>
      <p:ext uri="{BB962C8B-B14F-4D97-AF65-F5344CB8AC3E}">
        <p14:creationId xmlns:p14="http://schemas.microsoft.com/office/powerpoint/2010/main" val="59236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Absolute Luminance Computation</a:t>
            </a:r>
          </a:p>
        </p:txBody>
      </p:sp>
      <p:sp>
        <p:nvSpPr>
          <p:cNvPr id="3" name="Content Placeholder 2"/>
          <p:cNvSpPr>
            <a:spLocks noGrp="1"/>
          </p:cNvSpPr>
          <p:nvPr>
            <p:ph idx="1"/>
          </p:nvPr>
        </p:nvSpPr>
        <p:spPr>
          <a:xfrm>
            <a:off x="838199" y="1290918"/>
            <a:ext cx="11203745" cy="5376100"/>
          </a:xfrm>
        </p:spPr>
        <p:txBody>
          <a:bodyPr>
            <a:normAutofit/>
          </a:bodyPr>
          <a:lstStyle/>
          <a:p>
            <a:r>
              <a:rPr lang="en-US"/>
              <a:t>Luminance histogram is defined in terms of RGB histograms as</a:t>
            </a:r>
          </a:p>
          <a:p>
            <a:pPr lvl="1"/>
            <a:endParaRPr lang="en-US"/>
          </a:p>
          <a:p>
            <a:pPr lvl="1"/>
            <a:endParaRPr lang="en-US"/>
          </a:p>
          <a:p>
            <a:r>
              <a:rPr lang="en-US"/>
              <a:t>where:</a:t>
            </a:r>
          </a:p>
          <a:p>
            <a:pPr lvl="1"/>
            <a:r>
              <a:rPr lang="en-US" b="1" i="1">
                <a:solidFill>
                  <a:srgbClr val="92D050"/>
                </a:solidFill>
              </a:rPr>
              <a:t>G</a:t>
            </a:r>
            <a:r>
              <a:rPr lang="en-US"/>
              <a:t> is the red histogram</a:t>
            </a:r>
          </a:p>
          <a:p>
            <a:pPr lvl="1"/>
            <a:r>
              <a:rPr lang="en-US" b="1" i="1">
                <a:solidFill>
                  <a:srgbClr val="FF0000"/>
                </a:solidFill>
              </a:rPr>
              <a:t>R</a:t>
            </a:r>
            <a:r>
              <a:rPr lang="en-US"/>
              <a:t> is the green histogram</a:t>
            </a:r>
          </a:p>
          <a:p>
            <a:pPr lvl="1"/>
            <a:r>
              <a:rPr lang="en-US" b="1" i="1">
                <a:solidFill>
                  <a:srgbClr val="00B0F0"/>
                </a:solidFill>
              </a:rPr>
              <a:t>B</a:t>
            </a:r>
            <a:r>
              <a:rPr lang="en-US"/>
              <a:t> is the blue histogram</a:t>
            </a:r>
          </a:p>
          <a:p>
            <a:pPr lvl="1"/>
            <a:r>
              <a:rPr lang="en-US" b="1" i="1">
                <a:solidFill>
                  <a:schemeClr val="bg1">
                    <a:lumMod val="50000"/>
                  </a:schemeClr>
                </a:solidFill>
              </a:rPr>
              <a:t>L</a:t>
            </a:r>
            <a:r>
              <a:rPr lang="en-US"/>
              <a:t> is the luminance histogram</a:t>
            </a:r>
          </a:p>
          <a:p>
            <a:pPr lvl="1"/>
            <a:endParaRPr lang="en-US"/>
          </a:p>
          <a:p>
            <a:r>
              <a:rPr lang="en-US"/>
              <a:t>The </a:t>
            </a:r>
            <a:r>
              <a:rPr lang="en-US" b="1"/>
              <a:t>mode</a:t>
            </a:r>
            <a:r>
              <a:rPr lang="en-US"/>
              <a:t> of the lumiance histogram is used as the </a:t>
            </a:r>
            <a:r>
              <a:rPr lang="en-US" b="1"/>
              <a:t>absolute luminance</a:t>
            </a:r>
          </a:p>
          <a:p>
            <a:pPr lvl="1"/>
            <a:r>
              <a:rPr lang="en-US"/>
              <a:t>Mode refers to the luminance value which has the most number of pixels</a:t>
            </a:r>
          </a:p>
          <a:p>
            <a:endParaRPr lang="en-US"/>
          </a:p>
          <a:p>
            <a:endParaRPr lang="en-US"/>
          </a:p>
        </p:txBody>
      </p:sp>
      <p:sp>
        <p:nvSpPr>
          <p:cNvPr id="5" name="TextBox 4"/>
          <p:cNvSpPr txBox="1"/>
          <p:nvPr/>
        </p:nvSpPr>
        <p:spPr>
          <a:xfrm>
            <a:off x="2779671" y="1954107"/>
            <a:ext cx="6632658" cy="523220"/>
          </a:xfrm>
          <a:prstGeom prst="rect">
            <a:avLst/>
          </a:prstGeom>
          <a:solidFill>
            <a:schemeClr val="bg1">
              <a:lumMod val="95000"/>
            </a:schemeClr>
          </a:solidFill>
          <a:ln w="19050">
            <a:solidFill>
              <a:schemeClr val="tx1"/>
            </a:solidFill>
          </a:ln>
        </p:spPr>
        <p:txBody>
          <a:bodyPr wrap="square" rtlCol="0" anchor="ctr">
            <a:spAutoFit/>
          </a:bodyPr>
          <a:lstStyle/>
          <a:p>
            <a:pPr algn="ctr"/>
            <a:r>
              <a:rPr lang="en-US" sz="2800" b="1" i="1">
                <a:solidFill>
                  <a:schemeClr val="tx1">
                    <a:lumMod val="50000"/>
                    <a:lumOff val="50000"/>
                  </a:schemeClr>
                </a:solidFill>
              </a:rPr>
              <a:t>L</a:t>
            </a:r>
            <a:r>
              <a:rPr lang="en-US" sz="2800"/>
              <a:t> = 0.2126 </a:t>
            </a:r>
            <a:r>
              <a:rPr lang="en-US" sz="2800" b="1" i="1">
                <a:solidFill>
                  <a:srgbClr val="FF0000"/>
                </a:solidFill>
              </a:rPr>
              <a:t>R</a:t>
            </a:r>
            <a:r>
              <a:rPr lang="en-US" sz="2800"/>
              <a:t> + 0.7152 </a:t>
            </a:r>
            <a:r>
              <a:rPr lang="en-US" sz="2800" b="1" i="1">
                <a:solidFill>
                  <a:srgbClr val="92D050"/>
                </a:solidFill>
              </a:rPr>
              <a:t>G</a:t>
            </a:r>
            <a:r>
              <a:rPr lang="en-US" sz="2800"/>
              <a:t> + 0.0722 </a:t>
            </a:r>
            <a:r>
              <a:rPr lang="en-US" sz="2800" b="1" i="1">
                <a:solidFill>
                  <a:srgbClr val="00B0F0"/>
                </a:solidFill>
              </a:rPr>
              <a:t>B</a:t>
            </a:r>
          </a:p>
        </p:txBody>
      </p:sp>
    </p:spTree>
    <p:extLst>
      <p:ext uri="{BB962C8B-B14F-4D97-AF65-F5344CB8AC3E}">
        <p14:creationId xmlns:p14="http://schemas.microsoft.com/office/powerpoint/2010/main" val="1933352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Absolute Luminance Computation: Example</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18125" y="1183342"/>
            <a:ext cx="2797299" cy="1398650"/>
          </a:xfrm>
          <a:prstGeom prst="rect">
            <a:avLst/>
          </a:prstGeom>
          <a:ln w="25400">
            <a:solidFill>
              <a:schemeClr val="tx1"/>
            </a:solidFill>
          </a:ln>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18125" y="3149298"/>
            <a:ext cx="2797299" cy="1398650"/>
          </a:xfrm>
          <a:prstGeom prst="rect">
            <a:avLst/>
          </a:prstGeom>
          <a:ln w="25400">
            <a:solidFill>
              <a:schemeClr val="tx1"/>
            </a:solidFill>
          </a:ln>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18124" y="5113217"/>
            <a:ext cx="2797300" cy="1398650"/>
          </a:xfrm>
          <a:prstGeom prst="rect">
            <a:avLst/>
          </a:prstGeom>
          <a:ln w="25400">
            <a:solidFill>
              <a:schemeClr val="tx1"/>
            </a:solidFill>
          </a:ln>
        </p:spPr>
      </p:pic>
      <p:sp>
        <p:nvSpPr>
          <p:cNvPr id="12" name="Right Brace 11"/>
          <p:cNvSpPr/>
          <p:nvPr/>
        </p:nvSpPr>
        <p:spPr>
          <a:xfrm>
            <a:off x="7978325" y="1550850"/>
            <a:ext cx="338910" cy="4645620"/>
          </a:xfrm>
          <a:prstGeom prst="rightBrace">
            <a:avLst>
              <a:gd name="adj1" fmla="val 74908"/>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1075280" y="5827138"/>
            <a:ext cx="1290931" cy="369332"/>
          </a:xfrm>
          <a:prstGeom prst="rect">
            <a:avLst/>
          </a:prstGeom>
          <a:noFill/>
        </p:spPr>
        <p:txBody>
          <a:bodyPr wrap="none" rtlCol="0">
            <a:spAutoFit/>
          </a:bodyPr>
          <a:lstStyle/>
          <a:p>
            <a:pPr algn="ctr"/>
            <a:r>
              <a:rPr lang="en-US" b="1"/>
              <a:t>Whole Face</a:t>
            </a:r>
          </a:p>
        </p:txBody>
      </p:sp>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3217" y="2478817"/>
            <a:ext cx="2315059" cy="3091408"/>
          </a:xfrm>
          <a:prstGeom prst="rect">
            <a:avLst/>
          </a:prstGeom>
        </p:spPr>
      </p:pic>
      <p:pic>
        <p:nvPicPr>
          <p:cNvPr id="17" name="Picture 16"/>
          <p:cNvPicPr>
            <a:picLocks noChangeAspect="1"/>
          </p:cNvPicPr>
          <p:nvPr/>
        </p:nvPicPr>
        <p:blipFill>
          <a:blip r:embed="rId6"/>
          <a:stretch>
            <a:fillRect/>
          </a:stretch>
        </p:blipFill>
        <p:spPr>
          <a:xfrm>
            <a:off x="1883685" y="1974904"/>
            <a:ext cx="1134092" cy="1134092"/>
          </a:xfrm>
          <a:prstGeom prst="rect">
            <a:avLst/>
          </a:prstGeom>
          <a:ln w="38100">
            <a:solidFill>
              <a:srgbClr val="FFFF00"/>
            </a:solidFill>
          </a:ln>
        </p:spPr>
      </p:pic>
      <p:cxnSp>
        <p:nvCxnSpPr>
          <p:cNvPr id="25" name="Straight Connector 24"/>
          <p:cNvCxnSpPr/>
          <p:nvPr/>
        </p:nvCxnSpPr>
        <p:spPr>
          <a:xfrm>
            <a:off x="10445990" y="1958770"/>
            <a:ext cx="0" cy="1246444"/>
          </a:xfrm>
          <a:prstGeom prst="line">
            <a:avLst/>
          </a:prstGeom>
          <a:ln w="38100">
            <a:solidFill>
              <a:srgbClr val="00B0F0">
                <a:alpha val="5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8739440" y="3159739"/>
            <a:ext cx="3066718" cy="1767982"/>
            <a:chOff x="8467658" y="3174335"/>
            <a:chExt cx="3066718" cy="1767982"/>
          </a:xfrm>
        </p:grpSpPr>
        <p:pic>
          <p:nvPicPr>
            <p:cNvPr id="11" name="Picture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531158" y="3174335"/>
              <a:ext cx="2797299" cy="1398650"/>
            </a:xfrm>
            <a:prstGeom prst="rect">
              <a:avLst/>
            </a:prstGeom>
            <a:ln w="25400">
              <a:solidFill>
                <a:schemeClr val="tx1"/>
              </a:solidFill>
            </a:ln>
          </p:spPr>
        </p:pic>
        <p:sp>
          <p:nvSpPr>
            <p:cNvPr id="22" name="TextBox 21"/>
            <p:cNvSpPr txBox="1"/>
            <p:nvPr/>
          </p:nvSpPr>
          <p:spPr>
            <a:xfrm>
              <a:off x="8467658" y="4572985"/>
              <a:ext cx="301686" cy="369332"/>
            </a:xfrm>
            <a:prstGeom prst="rect">
              <a:avLst/>
            </a:prstGeom>
            <a:noFill/>
          </p:spPr>
          <p:txBody>
            <a:bodyPr wrap="none" rtlCol="0">
              <a:spAutoFit/>
            </a:bodyPr>
            <a:lstStyle/>
            <a:p>
              <a:pPr algn="ctr"/>
              <a:r>
                <a:rPr lang="en-US"/>
                <a:t>0</a:t>
              </a:r>
            </a:p>
          </p:txBody>
        </p:sp>
        <p:sp>
          <p:nvSpPr>
            <p:cNvPr id="23" name="TextBox 22"/>
            <p:cNvSpPr txBox="1"/>
            <p:nvPr/>
          </p:nvSpPr>
          <p:spPr>
            <a:xfrm>
              <a:off x="10998652" y="4572502"/>
              <a:ext cx="535724" cy="369332"/>
            </a:xfrm>
            <a:prstGeom prst="rect">
              <a:avLst/>
            </a:prstGeom>
            <a:noFill/>
          </p:spPr>
          <p:txBody>
            <a:bodyPr wrap="none" rtlCol="0">
              <a:spAutoFit/>
            </a:bodyPr>
            <a:lstStyle/>
            <a:p>
              <a:pPr algn="ctr"/>
              <a:r>
                <a:rPr lang="en-US"/>
                <a:t>255</a:t>
              </a:r>
            </a:p>
          </p:txBody>
        </p:sp>
        <p:sp>
          <p:nvSpPr>
            <p:cNvPr id="26" name="TextBox 25"/>
            <p:cNvSpPr txBox="1"/>
            <p:nvPr/>
          </p:nvSpPr>
          <p:spPr>
            <a:xfrm>
              <a:off x="9900602" y="4572502"/>
              <a:ext cx="535724" cy="369332"/>
            </a:xfrm>
            <a:prstGeom prst="rect">
              <a:avLst/>
            </a:prstGeom>
            <a:noFill/>
          </p:spPr>
          <p:txBody>
            <a:bodyPr wrap="none" rtlCol="0">
              <a:spAutoFit/>
            </a:bodyPr>
            <a:lstStyle/>
            <a:p>
              <a:pPr algn="ctr"/>
              <a:r>
                <a:rPr lang="en-US"/>
                <a:t>133</a:t>
              </a:r>
            </a:p>
          </p:txBody>
        </p:sp>
      </p:grpSp>
      <p:sp>
        <p:nvSpPr>
          <p:cNvPr id="30" name="TextBox 29"/>
          <p:cNvSpPr txBox="1"/>
          <p:nvPr/>
        </p:nvSpPr>
        <p:spPr>
          <a:xfrm>
            <a:off x="10443341" y="1816467"/>
            <a:ext cx="1803563" cy="1107996"/>
          </a:xfrm>
          <a:prstGeom prst="rect">
            <a:avLst/>
          </a:prstGeom>
          <a:noFill/>
        </p:spPr>
        <p:txBody>
          <a:bodyPr wrap="square" rtlCol="0">
            <a:spAutoFit/>
          </a:bodyPr>
          <a:lstStyle/>
          <a:p>
            <a:r>
              <a:rPr lang="en-US" b="1"/>
              <a:t>Mode</a:t>
            </a:r>
          </a:p>
          <a:p>
            <a:r>
              <a:rPr lang="en-US" sz="1600">
                <a:solidFill>
                  <a:schemeClr val="bg1">
                    <a:lumMod val="50000"/>
                  </a:schemeClr>
                </a:solidFill>
              </a:rPr>
              <a:t>(The luminance value with highest pixel count)</a:t>
            </a:r>
          </a:p>
        </p:txBody>
      </p:sp>
      <p:sp>
        <p:nvSpPr>
          <p:cNvPr id="18" name="TextBox 17"/>
          <p:cNvSpPr txBox="1"/>
          <p:nvPr/>
        </p:nvSpPr>
        <p:spPr>
          <a:xfrm>
            <a:off x="1202985" y="1553369"/>
            <a:ext cx="2495491" cy="369332"/>
          </a:xfrm>
          <a:prstGeom prst="rect">
            <a:avLst/>
          </a:prstGeom>
          <a:noFill/>
        </p:spPr>
        <p:txBody>
          <a:bodyPr wrap="none" rtlCol="0">
            <a:spAutoFit/>
          </a:bodyPr>
          <a:lstStyle/>
          <a:p>
            <a:pPr algn="ctr"/>
            <a:r>
              <a:rPr lang="en-US" b="1"/>
              <a:t>Area between Eyebrows</a:t>
            </a:r>
          </a:p>
        </p:txBody>
      </p:sp>
      <p:sp>
        <p:nvSpPr>
          <p:cNvPr id="4" name="Rectangle 3"/>
          <p:cNvSpPr/>
          <p:nvPr/>
        </p:nvSpPr>
        <p:spPr>
          <a:xfrm>
            <a:off x="1840552" y="3804183"/>
            <a:ext cx="202425" cy="186904"/>
          </a:xfrm>
          <a:prstGeom prst="rect">
            <a:avLst/>
          </a:prstGeom>
          <a:solidFill>
            <a:srgbClr val="FFFF00">
              <a:alpha val="4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288879" y="2632735"/>
            <a:ext cx="338554" cy="461665"/>
          </a:xfrm>
          <a:prstGeom prst="rect">
            <a:avLst/>
          </a:prstGeom>
          <a:noFill/>
        </p:spPr>
        <p:txBody>
          <a:bodyPr wrap="none" rtlCol="0">
            <a:spAutoFit/>
          </a:bodyPr>
          <a:lstStyle/>
          <a:p>
            <a:pPr algn="ctr"/>
            <a:r>
              <a:rPr lang="en-US" sz="2400" b="1"/>
              <a:t>+</a:t>
            </a:r>
          </a:p>
        </p:txBody>
      </p:sp>
      <p:sp>
        <p:nvSpPr>
          <p:cNvPr id="20" name="TextBox 19"/>
          <p:cNvSpPr txBox="1"/>
          <p:nvPr/>
        </p:nvSpPr>
        <p:spPr>
          <a:xfrm>
            <a:off x="5276320" y="4599750"/>
            <a:ext cx="338554" cy="461665"/>
          </a:xfrm>
          <a:prstGeom prst="rect">
            <a:avLst/>
          </a:prstGeom>
          <a:noFill/>
        </p:spPr>
        <p:txBody>
          <a:bodyPr wrap="none" rtlCol="0">
            <a:spAutoFit/>
          </a:bodyPr>
          <a:lstStyle/>
          <a:p>
            <a:pPr algn="ctr"/>
            <a:r>
              <a:rPr lang="en-US" sz="2400" b="1"/>
              <a:t>+</a:t>
            </a:r>
          </a:p>
        </p:txBody>
      </p:sp>
      <p:sp>
        <p:nvSpPr>
          <p:cNvPr id="3" name="TextBox 2"/>
          <p:cNvSpPr txBox="1"/>
          <p:nvPr/>
        </p:nvSpPr>
        <p:spPr>
          <a:xfrm>
            <a:off x="6854288" y="1698001"/>
            <a:ext cx="995785" cy="369332"/>
          </a:xfrm>
          <a:prstGeom prst="rect">
            <a:avLst/>
          </a:prstGeom>
          <a:noFill/>
        </p:spPr>
        <p:txBody>
          <a:bodyPr wrap="none" rtlCol="0">
            <a:spAutoFit/>
          </a:bodyPr>
          <a:lstStyle/>
          <a:p>
            <a:r>
              <a:rPr lang="en-US"/>
              <a:t>× 0.2126</a:t>
            </a:r>
          </a:p>
        </p:txBody>
      </p:sp>
      <p:sp>
        <p:nvSpPr>
          <p:cNvPr id="21" name="TextBox 20"/>
          <p:cNvSpPr txBox="1"/>
          <p:nvPr/>
        </p:nvSpPr>
        <p:spPr>
          <a:xfrm>
            <a:off x="6872831" y="3621755"/>
            <a:ext cx="995785" cy="369332"/>
          </a:xfrm>
          <a:prstGeom prst="rect">
            <a:avLst/>
          </a:prstGeom>
          <a:noFill/>
        </p:spPr>
        <p:txBody>
          <a:bodyPr wrap="none" rtlCol="0">
            <a:spAutoFit/>
          </a:bodyPr>
          <a:lstStyle/>
          <a:p>
            <a:r>
              <a:rPr lang="en-US"/>
              <a:t>× 0.7152</a:t>
            </a:r>
          </a:p>
        </p:txBody>
      </p:sp>
      <p:sp>
        <p:nvSpPr>
          <p:cNvPr id="24" name="TextBox 23"/>
          <p:cNvSpPr txBox="1"/>
          <p:nvPr/>
        </p:nvSpPr>
        <p:spPr>
          <a:xfrm>
            <a:off x="6886500" y="5642472"/>
            <a:ext cx="995785" cy="369332"/>
          </a:xfrm>
          <a:prstGeom prst="rect">
            <a:avLst/>
          </a:prstGeom>
          <a:noFill/>
        </p:spPr>
        <p:txBody>
          <a:bodyPr wrap="none" rtlCol="0">
            <a:spAutoFit/>
          </a:bodyPr>
          <a:lstStyle/>
          <a:p>
            <a:r>
              <a:rPr lang="en-US"/>
              <a:t>× 0.0722</a:t>
            </a:r>
          </a:p>
        </p:txBody>
      </p:sp>
    </p:spTree>
    <p:extLst>
      <p:ext uri="{BB962C8B-B14F-4D97-AF65-F5344CB8AC3E}">
        <p14:creationId xmlns:p14="http://schemas.microsoft.com/office/powerpoint/2010/main" val="18681282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Converting Absolute to Relative</a:t>
            </a:r>
          </a:p>
        </p:txBody>
      </p:sp>
      <p:sp>
        <p:nvSpPr>
          <p:cNvPr id="3" name="Content Placeholder 2"/>
          <p:cNvSpPr>
            <a:spLocks noGrp="1"/>
          </p:cNvSpPr>
          <p:nvPr>
            <p:ph idx="1"/>
          </p:nvPr>
        </p:nvSpPr>
        <p:spPr>
          <a:xfrm>
            <a:off x="838200" y="1183342"/>
            <a:ext cx="10515600" cy="5567082"/>
          </a:xfrm>
        </p:spPr>
        <p:txBody>
          <a:bodyPr>
            <a:normAutofit/>
          </a:bodyPr>
          <a:lstStyle/>
          <a:p>
            <a:r>
              <a:rPr lang="en-US" b="1"/>
              <a:t>Relative luminance</a:t>
            </a:r>
            <a:r>
              <a:rPr lang="en-US"/>
              <a:t> is a value between 0 and 1</a:t>
            </a:r>
          </a:p>
          <a:p>
            <a:pPr lvl="1"/>
            <a:r>
              <a:rPr lang="en-US"/>
              <a:t>Computed based on two absolute luminance values.</a:t>
            </a:r>
          </a:p>
          <a:p>
            <a:r>
              <a:rPr lang="en-US"/>
              <a:t>Suppose the luminance value of the area between eyebrows in the reference face is </a:t>
            </a:r>
            <a:r>
              <a:rPr lang="en-US" b="1" i="1"/>
              <a:t>L</a:t>
            </a:r>
            <a:r>
              <a:rPr lang="en-US" b="1" i="1" baseline="-25000"/>
              <a:t>Ref</a:t>
            </a:r>
            <a:r>
              <a:rPr lang="en-US"/>
              <a:t> , a value between 0 and 255;</a:t>
            </a:r>
          </a:p>
          <a:p>
            <a:r>
              <a:rPr lang="en-US"/>
              <a:t>Suppose the luminance value of the area between eyebrows in the current face the user is uploading is </a:t>
            </a:r>
            <a:r>
              <a:rPr lang="en-US" b="1" i="1"/>
              <a:t>L</a:t>
            </a:r>
            <a:r>
              <a:rPr lang="en-US" b="1" i="1" baseline="-25000"/>
              <a:t>Cur</a:t>
            </a:r>
            <a:r>
              <a:rPr lang="en-US"/>
              <a:t> , a value between 0 and 255;</a:t>
            </a:r>
            <a:endParaRPr lang="en-US" b="1" i="1" baseline="-25000"/>
          </a:p>
          <a:p>
            <a:r>
              <a:rPr lang="en-US"/>
              <a:t>We compute the relative luminance </a:t>
            </a:r>
            <a:r>
              <a:rPr lang="en-US" b="1" i="1"/>
              <a:t>L</a:t>
            </a:r>
            <a:r>
              <a:rPr lang="en-US" b="1" i="1" baseline="-25000"/>
              <a:t>Rel</a:t>
            </a:r>
            <a:r>
              <a:rPr lang="en-US" b="1"/>
              <a:t> </a:t>
            </a:r>
            <a:r>
              <a:rPr lang="en-US"/>
              <a:t>of the area between eyebrows by mixing the two values above:</a:t>
            </a:r>
          </a:p>
          <a:p>
            <a:endParaRPr lang="en-US"/>
          </a:p>
          <a:p>
            <a:pPr lvl="2"/>
            <a:endParaRPr lang="en-US"/>
          </a:p>
          <a:p>
            <a:r>
              <a:rPr lang="en-US"/>
              <a:t>I.e., relative luminace is the ratio of the luminance of the current face and the luminance of the reference face, capped at 100%. </a:t>
            </a:r>
          </a:p>
        </p:txBody>
      </p:sp>
      <p:sp>
        <p:nvSpPr>
          <p:cNvPr id="4" name="TextBox 3"/>
          <p:cNvSpPr txBox="1"/>
          <p:nvPr/>
        </p:nvSpPr>
        <p:spPr>
          <a:xfrm>
            <a:off x="2875292" y="4819973"/>
            <a:ext cx="6441416" cy="625833"/>
          </a:xfrm>
          <a:prstGeom prst="rect">
            <a:avLst/>
          </a:prstGeom>
          <a:solidFill>
            <a:schemeClr val="bg1">
              <a:lumMod val="85000"/>
            </a:schemeClr>
          </a:solidFill>
          <a:ln w="19050">
            <a:solidFill>
              <a:schemeClr val="tx1"/>
            </a:solidFill>
          </a:ln>
        </p:spPr>
        <p:txBody>
          <a:bodyPr wrap="square" rtlCol="0" anchor="ctr">
            <a:noAutofit/>
          </a:bodyPr>
          <a:lstStyle/>
          <a:p>
            <a:pPr algn="ctr"/>
            <a:r>
              <a:rPr lang="en-US" sz="3200" b="1" i="1"/>
              <a:t>L</a:t>
            </a:r>
            <a:r>
              <a:rPr lang="en-US" sz="3200" b="1" i="1" baseline="-25000"/>
              <a:t>Rel</a:t>
            </a:r>
            <a:r>
              <a:rPr lang="en-US" sz="3200"/>
              <a:t> = max ( </a:t>
            </a:r>
            <a:r>
              <a:rPr lang="en-US" sz="3200" b="1" i="1"/>
              <a:t>L</a:t>
            </a:r>
            <a:r>
              <a:rPr lang="en-US" sz="3200" b="1" i="1" baseline="-25000"/>
              <a:t>Cur</a:t>
            </a:r>
            <a:r>
              <a:rPr lang="en-US" sz="3200"/>
              <a:t> / </a:t>
            </a:r>
            <a:r>
              <a:rPr lang="en-US" sz="3200" b="1" i="1"/>
              <a:t>L</a:t>
            </a:r>
            <a:r>
              <a:rPr lang="en-US" sz="3200" b="1" i="1" baseline="-25000"/>
              <a:t>Ref</a:t>
            </a:r>
            <a:r>
              <a:rPr lang="en-US" sz="3200"/>
              <a:t> , 1.0 )</a:t>
            </a:r>
          </a:p>
        </p:txBody>
      </p:sp>
    </p:spTree>
    <p:extLst>
      <p:ext uri="{BB962C8B-B14F-4D97-AF65-F5344CB8AC3E}">
        <p14:creationId xmlns:p14="http://schemas.microsoft.com/office/powerpoint/2010/main" val="281026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Usage Scenarios</a:t>
            </a:r>
          </a:p>
        </p:txBody>
      </p:sp>
      <p:sp>
        <p:nvSpPr>
          <p:cNvPr id="5" name="Text Placeholder 4"/>
          <p:cNvSpPr>
            <a:spLocks noGrp="1"/>
          </p:cNvSpPr>
          <p:nvPr>
            <p:ph type="body" idx="1"/>
          </p:nvPr>
        </p:nvSpPr>
        <p:spPr/>
        <p:txBody>
          <a:bodyPr/>
          <a:lstStyle/>
          <a:p>
            <a:r>
              <a:rPr lang="en-US"/>
              <a:t>Screenshots of the usages of each client</a:t>
            </a:r>
          </a:p>
        </p:txBody>
      </p:sp>
    </p:spTree>
    <p:extLst>
      <p:ext uri="{BB962C8B-B14F-4D97-AF65-F5344CB8AC3E}">
        <p14:creationId xmlns:p14="http://schemas.microsoft.com/office/powerpoint/2010/main" val="1849101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Scenario: Using Patient iOS Client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1397" y="1873629"/>
            <a:ext cx="2244501" cy="4855778"/>
          </a:xfrm>
          <a:prstGeom prst="rect">
            <a:avLst/>
          </a:prstGeom>
          <a:ln w="25400">
            <a:solidFill>
              <a:schemeClr val="bg1">
                <a:lumMod val="50000"/>
              </a:schemeClr>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75522" y="1873630"/>
            <a:ext cx="2244501" cy="4855778"/>
          </a:xfrm>
          <a:prstGeom prst="rect">
            <a:avLst/>
          </a:prstGeom>
          <a:ln w="25400">
            <a:solidFill>
              <a:schemeClr val="bg1">
                <a:lumMod val="50000"/>
              </a:schemeClr>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69648" y="1873628"/>
            <a:ext cx="2244501" cy="4855778"/>
          </a:xfrm>
          <a:prstGeom prst="rect">
            <a:avLst/>
          </a:prstGeom>
          <a:ln w="25400">
            <a:solidFill>
              <a:schemeClr val="bg1">
                <a:lumMod val="50000"/>
              </a:schemeClr>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90818" y="1873629"/>
            <a:ext cx="2244501" cy="4855778"/>
          </a:xfrm>
          <a:prstGeom prst="rect">
            <a:avLst/>
          </a:prstGeom>
          <a:ln w="25400">
            <a:solidFill>
              <a:schemeClr val="bg1">
                <a:lumMod val="50000"/>
              </a:schemeClr>
            </a:solidFill>
          </a:ln>
        </p:spPr>
      </p:pic>
      <p:sp>
        <p:nvSpPr>
          <p:cNvPr id="3" name="TextBox 2"/>
          <p:cNvSpPr txBox="1"/>
          <p:nvPr/>
        </p:nvSpPr>
        <p:spPr>
          <a:xfrm>
            <a:off x="743363" y="1193507"/>
            <a:ext cx="2900602" cy="369332"/>
          </a:xfrm>
          <a:prstGeom prst="rect">
            <a:avLst/>
          </a:prstGeom>
          <a:noFill/>
        </p:spPr>
        <p:txBody>
          <a:bodyPr wrap="none" rtlCol="0">
            <a:spAutoFit/>
          </a:bodyPr>
          <a:lstStyle/>
          <a:p>
            <a:r>
              <a:rPr lang="en-US" b="1" i="1">
                <a:solidFill>
                  <a:srgbClr val="FF0000"/>
                </a:solidFill>
              </a:rPr>
              <a:t>1. Enter email and password</a:t>
            </a:r>
          </a:p>
        </p:txBody>
      </p:sp>
      <p:cxnSp>
        <p:nvCxnSpPr>
          <p:cNvPr id="9" name="Straight Arrow Connector 8"/>
          <p:cNvCxnSpPr/>
          <p:nvPr/>
        </p:nvCxnSpPr>
        <p:spPr>
          <a:xfrm>
            <a:off x="693683" y="1378173"/>
            <a:ext cx="0" cy="1993180"/>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0582" y="5330062"/>
            <a:ext cx="1855316" cy="923330"/>
          </a:xfrm>
          <a:prstGeom prst="rect">
            <a:avLst/>
          </a:prstGeom>
          <a:noFill/>
        </p:spPr>
        <p:txBody>
          <a:bodyPr wrap="square" rtlCol="0">
            <a:spAutoFit/>
          </a:bodyPr>
          <a:lstStyle/>
          <a:p>
            <a:r>
              <a:rPr lang="en-US" b="1" i="1">
                <a:solidFill>
                  <a:srgbClr val="FF0000"/>
                </a:solidFill>
              </a:rPr>
              <a:t>2. Tap this button to set up the reference face</a:t>
            </a:r>
          </a:p>
        </p:txBody>
      </p:sp>
      <p:cxnSp>
        <p:nvCxnSpPr>
          <p:cNvPr id="11" name="Straight Arrow Connector 10"/>
          <p:cNvCxnSpPr/>
          <p:nvPr/>
        </p:nvCxnSpPr>
        <p:spPr>
          <a:xfrm flipV="1">
            <a:off x="670581" y="4795698"/>
            <a:ext cx="0" cy="719030"/>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14" name="Right Arrow 13"/>
          <p:cNvSpPr/>
          <p:nvPr/>
        </p:nvSpPr>
        <p:spPr>
          <a:xfrm>
            <a:off x="2743541" y="3943346"/>
            <a:ext cx="414337" cy="35817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837667" y="3943345"/>
            <a:ext cx="414337" cy="35817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845315" y="3943344"/>
            <a:ext cx="414337" cy="35817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843570" y="4914563"/>
            <a:ext cx="1615209" cy="1200329"/>
          </a:xfrm>
          <a:prstGeom prst="rect">
            <a:avLst/>
          </a:prstGeom>
          <a:noFill/>
        </p:spPr>
        <p:txBody>
          <a:bodyPr wrap="square" rtlCol="0">
            <a:spAutoFit/>
          </a:bodyPr>
          <a:lstStyle/>
          <a:p>
            <a:r>
              <a:rPr lang="en-US" b="1" i="1">
                <a:solidFill>
                  <a:srgbClr val="FF0000"/>
                </a:solidFill>
              </a:rPr>
              <a:t>4. Tap this button when the luminance value is ready</a:t>
            </a:r>
          </a:p>
        </p:txBody>
      </p:sp>
      <p:cxnSp>
        <p:nvCxnSpPr>
          <p:cNvPr id="18" name="Straight Arrow Connector 17"/>
          <p:cNvCxnSpPr/>
          <p:nvPr/>
        </p:nvCxnSpPr>
        <p:spPr>
          <a:xfrm>
            <a:off x="4797810" y="5155213"/>
            <a:ext cx="0" cy="959679"/>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56779" y="962674"/>
            <a:ext cx="2312868" cy="923330"/>
          </a:xfrm>
          <a:prstGeom prst="rect">
            <a:avLst/>
          </a:prstGeom>
          <a:noFill/>
        </p:spPr>
        <p:txBody>
          <a:bodyPr wrap="square" rtlCol="0">
            <a:spAutoFit/>
          </a:bodyPr>
          <a:lstStyle/>
          <a:p>
            <a:r>
              <a:rPr lang="en-US" b="1" i="1">
                <a:solidFill>
                  <a:srgbClr val="FF0000"/>
                </a:solidFill>
              </a:rPr>
              <a:t>3. View your absolute luminance between eyebrows here (0-255)</a:t>
            </a:r>
          </a:p>
        </p:txBody>
      </p:sp>
      <p:cxnSp>
        <p:nvCxnSpPr>
          <p:cNvPr id="21" name="Straight Arrow Connector 20"/>
          <p:cNvCxnSpPr/>
          <p:nvPr/>
        </p:nvCxnSpPr>
        <p:spPr>
          <a:xfrm>
            <a:off x="4092075" y="1150643"/>
            <a:ext cx="0" cy="3507078"/>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922333" y="5485819"/>
            <a:ext cx="1615209" cy="1200329"/>
          </a:xfrm>
          <a:prstGeom prst="rect">
            <a:avLst/>
          </a:prstGeom>
          <a:noFill/>
        </p:spPr>
        <p:txBody>
          <a:bodyPr wrap="square" rtlCol="0">
            <a:spAutoFit/>
          </a:bodyPr>
          <a:lstStyle/>
          <a:p>
            <a:r>
              <a:rPr lang="en-US" b="1" i="1">
                <a:solidFill>
                  <a:srgbClr val="FF0000"/>
                </a:solidFill>
              </a:rPr>
              <a:t>5. Tap this button to confirm your reference face</a:t>
            </a:r>
          </a:p>
        </p:txBody>
      </p:sp>
      <p:cxnSp>
        <p:nvCxnSpPr>
          <p:cNvPr id="24" name="Straight Arrow Connector 23"/>
          <p:cNvCxnSpPr/>
          <p:nvPr/>
        </p:nvCxnSpPr>
        <p:spPr>
          <a:xfrm>
            <a:off x="7879147" y="5699394"/>
            <a:ext cx="0" cy="466571"/>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532188" y="550478"/>
            <a:ext cx="1426451" cy="923330"/>
          </a:xfrm>
          <a:prstGeom prst="rect">
            <a:avLst/>
          </a:prstGeom>
          <a:noFill/>
        </p:spPr>
        <p:txBody>
          <a:bodyPr wrap="square" rtlCol="0">
            <a:spAutoFit/>
          </a:bodyPr>
          <a:lstStyle/>
          <a:p>
            <a:r>
              <a:rPr lang="en-US" b="1" i="1">
                <a:solidFill>
                  <a:srgbClr val="FF0000"/>
                </a:solidFill>
              </a:rPr>
              <a:t>6. A success message will show up.</a:t>
            </a:r>
          </a:p>
        </p:txBody>
      </p:sp>
      <p:cxnSp>
        <p:nvCxnSpPr>
          <p:cNvPr id="27" name="Straight Arrow Connector 26"/>
          <p:cNvCxnSpPr/>
          <p:nvPr/>
        </p:nvCxnSpPr>
        <p:spPr>
          <a:xfrm>
            <a:off x="10503612" y="724905"/>
            <a:ext cx="0" cy="3218439"/>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595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Scenario: Using Patient iOS Client (Cont.)</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4664" y="1943100"/>
            <a:ext cx="2199184" cy="4757737"/>
          </a:xfrm>
          <a:prstGeom prst="rect">
            <a:avLst/>
          </a:prstGeom>
          <a:ln w="25400">
            <a:solidFill>
              <a:schemeClr val="bg1">
                <a:lumMod val="50000"/>
              </a:schemeClr>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6891" y="1943100"/>
            <a:ext cx="2199184" cy="4757737"/>
          </a:xfrm>
          <a:prstGeom prst="rect">
            <a:avLst/>
          </a:prstGeom>
          <a:ln w="25400">
            <a:solidFill>
              <a:schemeClr val="bg1">
                <a:lumMod val="50000"/>
              </a:schemeClr>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35566" y="1943100"/>
            <a:ext cx="2199184" cy="4757737"/>
          </a:xfrm>
          <a:prstGeom prst="rect">
            <a:avLst/>
          </a:prstGeom>
          <a:ln w="25400">
            <a:solidFill>
              <a:schemeClr val="bg1">
                <a:lumMod val="50000"/>
              </a:schemeClr>
            </a:solidFill>
          </a:ln>
        </p:spPr>
      </p:pic>
      <p:sp>
        <p:nvSpPr>
          <p:cNvPr id="6" name="Right Arrow 5"/>
          <p:cNvSpPr/>
          <p:nvPr/>
        </p:nvSpPr>
        <p:spPr>
          <a:xfrm>
            <a:off x="8388652" y="4067173"/>
            <a:ext cx="414337" cy="35817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175521" y="4067173"/>
            <a:ext cx="2225153" cy="358171"/>
          </a:xfrm>
          <a:prstGeom prst="rightArrow">
            <a:avLst>
              <a:gd name="adj1" fmla="val 50000"/>
              <a:gd name="adj2" fmla="val 120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8382" y="825157"/>
            <a:ext cx="1935466" cy="369332"/>
          </a:xfrm>
          <a:prstGeom prst="rect">
            <a:avLst/>
          </a:prstGeom>
          <a:noFill/>
        </p:spPr>
        <p:txBody>
          <a:bodyPr wrap="none" rtlCol="0">
            <a:spAutoFit/>
          </a:bodyPr>
          <a:lstStyle/>
          <a:p>
            <a:r>
              <a:rPr lang="en-US" b="1" i="1">
                <a:solidFill>
                  <a:srgbClr val="FF0000"/>
                </a:solidFill>
              </a:rPr>
              <a:t>7. Your whole face</a:t>
            </a:r>
          </a:p>
        </p:txBody>
      </p:sp>
      <p:cxnSp>
        <p:nvCxnSpPr>
          <p:cNvPr id="9" name="Straight Arrow Connector 8"/>
          <p:cNvCxnSpPr>
            <a:stCxn id="8" idx="1"/>
          </p:cNvCxnSpPr>
          <p:nvPr/>
        </p:nvCxnSpPr>
        <p:spPr>
          <a:xfrm>
            <a:off x="738382" y="1009823"/>
            <a:ext cx="0" cy="1556916"/>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62373" y="1055330"/>
            <a:ext cx="3371308" cy="369332"/>
          </a:xfrm>
          <a:prstGeom prst="rect">
            <a:avLst/>
          </a:prstGeom>
          <a:noFill/>
        </p:spPr>
        <p:txBody>
          <a:bodyPr wrap="none" rtlCol="0">
            <a:spAutoFit/>
          </a:bodyPr>
          <a:lstStyle/>
          <a:p>
            <a:r>
              <a:rPr lang="en-US" b="1" i="1">
                <a:solidFill>
                  <a:srgbClr val="FF0000"/>
                </a:solidFill>
              </a:rPr>
              <a:t>8. Your current luminance (0-255)</a:t>
            </a:r>
          </a:p>
        </p:txBody>
      </p:sp>
      <p:sp>
        <p:nvSpPr>
          <p:cNvPr id="13" name="TextBox 12"/>
          <p:cNvSpPr txBox="1"/>
          <p:nvPr/>
        </p:nvSpPr>
        <p:spPr>
          <a:xfrm>
            <a:off x="2477319" y="1290072"/>
            <a:ext cx="3581943" cy="369332"/>
          </a:xfrm>
          <a:prstGeom prst="rect">
            <a:avLst/>
          </a:prstGeom>
          <a:noFill/>
        </p:spPr>
        <p:txBody>
          <a:bodyPr wrap="none" rtlCol="0">
            <a:spAutoFit/>
          </a:bodyPr>
          <a:lstStyle/>
          <a:p>
            <a:r>
              <a:rPr lang="en-US" b="1" i="1">
                <a:solidFill>
                  <a:srgbClr val="FF0000"/>
                </a:solidFill>
              </a:rPr>
              <a:t>9. Your reference luminance (0-255)</a:t>
            </a:r>
          </a:p>
        </p:txBody>
      </p:sp>
      <p:cxnSp>
        <p:nvCxnSpPr>
          <p:cNvPr id="14" name="Straight Arrow Connector 13"/>
          <p:cNvCxnSpPr>
            <a:stCxn id="13" idx="1"/>
          </p:cNvCxnSpPr>
          <p:nvPr/>
        </p:nvCxnSpPr>
        <p:spPr>
          <a:xfrm>
            <a:off x="2477319" y="1474738"/>
            <a:ext cx="0" cy="1611362"/>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1"/>
          </p:cNvCxnSpPr>
          <p:nvPr/>
        </p:nvCxnSpPr>
        <p:spPr>
          <a:xfrm>
            <a:off x="2162373" y="1239996"/>
            <a:ext cx="0" cy="1341031"/>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658434" y="5471547"/>
            <a:ext cx="2164182" cy="369332"/>
          </a:xfrm>
          <a:prstGeom prst="rect">
            <a:avLst/>
          </a:prstGeom>
          <a:noFill/>
        </p:spPr>
        <p:txBody>
          <a:bodyPr wrap="none" rtlCol="0">
            <a:spAutoFit/>
          </a:bodyPr>
          <a:lstStyle/>
          <a:p>
            <a:r>
              <a:rPr lang="en-US" b="1" i="1">
                <a:solidFill>
                  <a:srgbClr val="FF0000"/>
                </a:solidFill>
              </a:rPr>
              <a:t>= min(100%, cur/ref)</a:t>
            </a:r>
          </a:p>
        </p:txBody>
      </p:sp>
      <p:sp>
        <p:nvSpPr>
          <p:cNvPr id="26" name="TextBox 25"/>
          <p:cNvSpPr txBox="1"/>
          <p:nvPr/>
        </p:nvSpPr>
        <p:spPr>
          <a:xfrm>
            <a:off x="2659560" y="5716860"/>
            <a:ext cx="2601994" cy="369332"/>
          </a:xfrm>
          <a:prstGeom prst="rect">
            <a:avLst/>
          </a:prstGeom>
          <a:noFill/>
        </p:spPr>
        <p:txBody>
          <a:bodyPr wrap="none" rtlCol="0">
            <a:spAutoFit/>
          </a:bodyPr>
          <a:lstStyle/>
          <a:p>
            <a:r>
              <a:rPr lang="en-US" b="1" i="1">
                <a:solidFill>
                  <a:srgbClr val="FF0000"/>
                </a:solidFill>
              </a:rPr>
              <a:t>= (1 – sad) * relative lum.</a:t>
            </a:r>
          </a:p>
        </p:txBody>
      </p:sp>
      <p:sp>
        <p:nvSpPr>
          <p:cNvPr id="27" name="TextBox 26"/>
          <p:cNvSpPr txBox="1"/>
          <p:nvPr/>
        </p:nvSpPr>
        <p:spPr>
          <a:xfrm>
            <a:off x="2806216" y="6185222"/>
            <a:ext cx="1972335" cy="369332"/>
          </a:xfrm>
          <a:prstGeom prst="rect">
            <a:avLst/>
          </a:prstGeom>
          <a:noFill/>
        </p:spPr>
        <p:txBody>
          <a:bodyPr wrap="none" rtlCol="0">
            <a:spAutoFit/>
          </a:bodyPr>
          <a:lstStyle/>
          <a:p>
            <a:r>
              <a:rPr lang="en-US" b="1" i="1">
                <a:solidFill>
                  <a:srgbClr val="FF0000"/>
                </a:solidFill>
              </a:rPr>
              <a:t>10. Tap this button</a:t>
            </a:r>
          </a:p>
        </p:txBody>
      </p:sp>
      <p:cxnSp>
        <p:nvCxnSpPr>
          <p:cNvPr id="28" name="Straight Arrow Connector 27"/>
          <p:cNvCxnSpPr>
            <a:stCxn id="27" idx="1"/>
          </p:cNvCxnSpPr>
          <p:nvPr/>
        </p:nvCxnSpPr>
        <p:spPr>
          <a:xfrm flipH="1" flipV="1">
            <a:off x="2064404" y="6309242"/>
            <a:ext cx="741812" cy="60646"/>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957304" y="1369133"/>
            <a:ext cx="2031325" cy="369332"/>
          </a:xfrm>
          <a:prstGeom prst="rect">
            <a:avLst/>
          </a:prstGeom>
          <a:noFill/>
        </p:spPr>
        <p:txBody>
          <a:bodyPr wrap="none" rtlCol="0">
            <a:spAutoFit/>
          </a:bodyPr>
          <a:lstStyle/>
          <a:p>
            <a:r>
              <a:rPr lang="en-US" b="1" i="1">
                <a:solidFill>
                  <a:srgbClr val="FF0000"/>
                </a:solidFill>
              </a:rPr>
              <a:t>11. View the report</a:t>
            </a:r>
          </a:p>
        </p:txBody>
      </p:sp>
      <p:cxnSp>
        <p:nvCxnSpPr>
          <p:cNvPr id="35" name="Straight Arrow Connector 34"/>
          <p:cNvCxnSpPr>
            <a:stCxn id="34" idx="1"/>
          </p:cNvCxnSpPr>
          <p:nvPr/>
        </p:nvCxnSpPr>
        <p:spPr>
          <a:xfrm flipH="1">
            <a:off x="6956483" y="1553799"/>
            <a:ext cx="821" cy="1173903"/>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0409926" y="828407"/>
            <a:ext cx="1782074" cy="923330"/>
          </a:xfrm>
          <a:prstGeom prst="rect">
            <a:avLst/>
          </a:prstGeom>
          <a:noFill/>
        </p:spPr>
        <p:txBody>
          <a:bodyPr wrap="square" rtlCol="0">
            <a:spAutoFit/>
          </a:bodyPr>
          <a:lstStyle/>
          <a:p>
            <a:r>
              <a:rPr lang="en-US" b="1" i="1">
                <a:solidFill>
                  <a:srgbClr val="FF0000"/>
                </a:solidFill>
              </a:rPr>
              <a:t>13. Successfully uploaded to Chronobot</a:t>
            </a:r>
          </a:p>
        </p:txBody>
      </p:sp>
      <p:cxnSp>
        <p:nvCxnSpPr>
          <p:cNvPr id="40" name="Straight Arrow Connector 39"/>
          <p:cNvCxnSpPr/>
          <p:nvPr/>
        </p:nvCxnSpPr>
        <p:spPr>
          <a:xfrm>
            <a:off x="10297385" y="1112250"/>
            <a:ext cx="0" cy="2897044"/>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327958" y="5763026"/>
            <a:ext cx="2222614" cy="646331"/>
          </a:xfrm>
          <a:prstGeom prst="rect">
            <a:avLst/>
          </a:prstGeom>
          <a:noFill/>
        </p:spPr>
        <p:txBody>
          <a:bodyPr wrap="square" rtlCol="0">
            <a:spAutoFit/>
          </a:bodyPr>
          <a:lstStyle/>
          <a:p>
            <a:r>
              <a:rPr lang="en-US" b="1" i="1">
                <a:solidFill>
                  <a:srgbClr val="FF0000"/>
                </a:solidFill>
              </a:rPr>
              <a:t>12. Tap this button to confirm uploading</a:t>
            </a:r>
          </a:p>
        </p:txBody>
      </p:sp>
      <p:cxnSp>
        <p:nvCxnSpPr>
          <p:cNvPr id="42" name="Straight Arrow Connector 41"/>
          <p:cNvCxnSpPr/>
          <p:nvPr/>
        </p:nvCxnSpPr>
        <p:spPr>
          <a:xfrm flipH="1">
            <a:off x="6956484" y="5964702"/>
            <a:ext cx="371474" cy="220520"/>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081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Scenario: Using Patient Web Client</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059837"/>
            <a:ext cx="3727987" cy="3469426"/>
          </a:xfrm>
          <a:prstGeom prst="rect">
            <a:avLst/>
          </a:prstGeom>
          <a:ln w="25400">
            <a:solidFill>
              <a:schemeClr val="bg1">
                <a:lumMod val="50000"/>
              </a:schemeClr>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32006" y="2059837"/>
            <a:ext cx="3727987" cy="3469426"/>
          </a:xfrm>
          <a:prstGeom prst="rect">
            <a:avLst/>
          </a:prstGeom>
          <a:ln w="25400">
            <a:solidFill>
              <a:schemeClr val="bg1">
                <a:lumMod val="50000"/>
              </a:schemeClr>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64012" y="2059836"/>
            <a:ext cx="3727988" cy="3469427"/>
          </a:xfrm>
          <a:prstGeom prst="rect">
            <a:avLst/>
          </a:prstGeom>
          <a:ln w="25400">
            <a:solidFill>
              <a:schemeClr val="bg1">
                <a:lumMod val="50000"/>
              </a:schemeClr>
            </a:solidFill>
          </a:ln>
        </p:spPr>
      </p:pic>
      <p:sp>
        <p:nvSpPr>
          <p:cNvPr id="6" name="Right Arrow 5"/>
          <p:cNvSpPr/>
          <p:nvPr/>
        </p:nvSpPr>
        <p:spPr>
          <a:xfrm>
            <a:off x="3813878" y="3615463"/>
            <a:ext cx="332238" cy="35817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8045883" y="3615463"/>
            <a:ext cx="332238" cy="35817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40592" y="1252257"/>
            <a:ext cx="3278205" cy="646331"/>
          </a:xfrm>
          <a:prstGeom prst="rect">
            <a:avLst/>
          </a:prstGeom>
          <a:noFill/>
        </p:spPr>
        <p:txBody>
          <a:bodyPr wrap="none" rtlCol="0">
            <a:spAutoFit/>
          </a:bodyPr>
          <a:lstStyle/>
          <a:p>
            <a:r>
              <a:rPr lang="en-US" b="1" i="1">
                <a:solidFill>
                  <a:srgbClr val="FF0000"/>
                </a:solidFill>
              </a:rPr>
              <a:t>1. Enter email and password, </a:t>
            </a:r>
          </a:p>
          <a:p>
            <a:r>
              <a:rPr lang="en-US" b="1" i="1">
                <a:solidFill>
                  <a:srgbClr val="FF0000"/>
                </a:solidFill>
              </a:rPr>
              <a:t>then press click the Login button</a:t>
            </a:r>
          </a:p>
        </p:txBody>
      </p:sp>
      <p:cxnSp>
        <p:nvCxnSpPr>
          <p:cNvPr id="9" name="Straight Arrow Connector 8"/>
          <p:cNvCxnSpPr/>
          <p:nvPr/>
        </p:nvCxnSpPr>
        <p:spPr>
          <a:xfrm>
            <a:off x="290912" y="1436923"/>
            <a:ext cx="0" cy="1993180"/>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0592" y="5644345"/>
            <a:ext cx="2663864" cy="646331"/>
          </a:xfrm>
          <a:prstGeom prst="rect">
            <a:avLst/>
          </a:prstGeom>
          <a:noFill/>
        </p:spPr>
        <p:txBody>
          <a:bodyPr wrap="square" rtlCol="0">
            <a:spAutoFit/>
          </a:bodyPr>
          <a:lstStyle/>
          <a:p>
            <a:r>
              <a:rPr lang="en-US" b="1" i="1">
                <a:solidFill>
                  <a:srgbClr val="FF0000"/>
                </a:solidFill>
              </a:rPr>
              <a:t>2. Click this link to set up reference face</a:t>
            </a:r>
          </a:p>
        </p:txBody>
      </p:sp>
      <p:cxnSp>
        <p:nvCxnSpPr>
          <p:cNvPr id="11" name="Straight Arrow Connector 10"/>
          <p:cNvCxnSpPr/>
          <p:nvPr/>
        </p:nvCxnSpPr>
        <p:spPr>
          <a:xfrm flipV="1">
            <a:off x="340592" y="4534441"/>
            <a:ext cx="0" cy="1300302"/>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283280" y="1067592"/>
            <a:ext cx="2212972" cy="923330"/>
          </a:xfrm>
          <a:prstGeom prst="rect">
            <a:avLst/>
          </a:prstGeom>
          <a:noFill/>
        </p:spPr>
        <p:txBody>
          <a:bodyPr wrap="square" rtlCol="0">
            <a:spAutoFit/>
          </a:bodyPr>
          <a:lstStyle/>
          <a:p>
            <a:r>
              <a:rPr lang="en-US" b="1" i="1">
                <a:solidFill>
                  <a:srgbClr val="FF0000"/>
                </a:solidFill>
              </a:rPr>
              <a:t>4. Click this button when the luminance value is ready</a:t>
            </a:r>
          </a:p>
        </p:txBody>
      </p:sp>
      <p:cxnSp>
        <p:nvCxnSpPr>
          <p:cNvPr id="14" name="Straight Arrow Connector 13"/>
          <p:cNvCxnSpPr/>
          <p:nvPr/>
        </p:nvCxnSpPr>
        <p:spPr>
          <a:xfrm>
            <a:off x="5226735" y="1252257"/>
            <a:ext cx="0" cy="2081891"/>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45871" y="5529263"/>
            <a:ext cx="2362031" cy="1200329"/>
          </a:xfrm>
          <a:prstGeom prst="rect">
            <a:avLst/>
          </a:prstGeom>
          <a:noFill/>
        </p:spPr>
        <p:txBody>
          <a:bodyPr wrap="square" rtlCol="0">
            <a:spAutoFit/>
          </a:bodyPr>
          <a:lstStyle/>
          <a:p>
            <a:r>
              <a:rPr lang="en-US" b="1" i="1">
                <a:solidFill>
                  <a:srgbClr val="FF0000"/>
                </a:solidFill>
              </a:rPr>
              <a:t>3. View your absolute luminance value between eyebrows here (0-255)</a:t>
            </a:r>
          </a:p>
        </p:txBody>
      </p:sp>
      <p:cxnSp>
        <p:nvCxnSpPr>
          <p:cNvPr id="16" name="Straight Arrow Connector 15"/>
          <p:cNvCxnSpPr/>
          <p:nvPr/>
        </p:nvCxnSpPr>
        <p:spPr>
          <a:xfrm flipV="1">
            <a:off x="6334985" y="3875314"/>
            <a:ext cx="0" cy="1801689"/>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546195" y="519614"/>
            <a:ext cx="1615209" cy="1200329"/>
          </a:xfrm>
          <a:prstGeom prst="rect">
            <a:avLst/>
          </a:prstGeom>
          <a:noFill/>
        </p:spPr>
        <p:txBody>
          <a:bodyPr wrap="square" rtlCol="0">
            <a:spAutoFit/>
          </a:bodyPr>
          <a:lstStyle/>
          <a:p>
            <a:r>
              <a:rPr lang="en-US" b="1" i="1">
                <a:solidFill>
                  <a:srgbClr val="FF0000"/>
                </a:solidFill>
              </a:rPr>
              <a:t>5. Click this button to confirm your reference face</a:t>
            </a:r>
          </a:p>
        </p:txBody>
      </p:sp>
      <p:cxnSp>
        <p:nvCxnSpPr>
          <p:cNvPr id="21" name="Straight Arrow Connector 20"/>
          <p:cNvCxnSpPr/>
          <p:nvPr/>
        </p:nvCxnSpPr>
        <p:spPr>
          <a:xfrm>
            <a:off x="11003752" y="1719943"/>
            <a:ext cx="0" cy="3383567"/>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33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Scenario: Using Patient Web Client (Cont.)</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288" y="2071254"/>
            <a:ext cx="3429000" cy="3186546"/>
          </a:xfrm>
          <a:prstGeom prst="rect">
            <a:avLst/>
          </a:prstGeom>
          <a:ln w="25400">
            <a:solidFill>
              <a:schemeClr val="bg1">
                <a:lumMod val="50000"/>
              </a:schemeClr>
            </a:solidFill>
          </a:ln>
        </p:spPr>
      </p:pic>
      <p:pic>
        <p:nvPicPr>
          <p:cNvPr id="4" name="Picture 3"/>
          <p:cNvPicPr>
            <a:picLocks noChangeAspect="1"/>
          </p:cNvPicPr>
          <p:nvPr/>
        </p:nvPicPr>
        <p:blipFill>
          <a:blip r:embed="rId3"/>
          <a:stretch>
            <a:fillRect/>
          </a:stretch>
        </p:blipFill>
        <p:spPr>
          <a:xfrm>
            <a:off x="1973973" y="1777710"/>
            <a:ext cx="1816100" cy="1066800"/>
          </a:xfrm>
          <a:prstGeom prst="rect">
            <a:avLst/>
          </a:prstGeom>
          <a:ln w="38100">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8999" y="2071254"/>
            <a:ext cx="3434002" cy="3186546"/>
          </a:xfrm>
          <a:prstGeom prst="rect">
            <a:avLst/>
          </a:prstGeom>
          <a:ln w="25400">
            <a:solidFill>
              <a:schemeClr val="bg1">
                <a:lumMod val="50000"/>
              </a:schemeClr>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70552" y="2071254"/>
            <a:ext cx="3421448" cy="3176137"/>
          </a:xfrm>
          <a:prstGeom prst="rect">
            <a:avLst/>
          </a:prstGeom>
          <a:ln w="25400">
            <a:solidFill>
              <a:schemeClr val="bg1">
                <a:lumMod val="50000"/>
              </a:schemeClr>
            </a:solidFill>
          </a:ln>
        </p:spPr>
      </p:pic>
      <p:sp>
        <p:nvSpPr>
          <p:cNvPr id="7" name="Right Arrow 6"/>
          <p:cNvSpPr/>
          <p:nvPr/>
        </p:nvSpPr>
        <p:spPr>
          <a:xfrm>
            <a:off x="3813878" y="3615463"/>
            <a:ext cx="332238" cy="35817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8045883" y="3615463"/>
            <a:ext cx="332238" cy="35817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981544" y="1777710"/>
            <a:ext cx="952480" cy="142489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640910" y="2857144"/>
            <a:ext cx="2172967" cy="3454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9846" y="880554"/>
            <a:ext cx="1935466" cy="369332"/>
          </a:xfrm>
          <a:prstGeom prst="rect">
            <a:avLst/>
          </a:prstGeom>
          <a:noFill/>
        </p:spPr>
        <p:txBody>
          <a:bodyPr wrap="none" rtlCol="0">
            <a:spAutoFit/>
          </a:bodyPr>
          <a:lstStyle/>
          <a:p>
            <a:r>
              <a:rPr lang="en-US" b="1" i="1">
                <a:solidFill>
                  <a:srgbClr val="FF0000"/>
                </a:solidFill>
              </a:rPr>
              <a:t>6. Your whole face</a:t>
            </a:r>
          </a:p>
        </p:txBody>
      </p:sp>
      <p:cxnSp>
        <p:nvCxnSpPr>
          <p:cNvPr id="18" name="Straight Arrow Connector 17"/>
          <p:cNvCxnSpPr>
            <a:stCxn id="17" idx="1"/>
          </p:cNvCxnSpPr>
          <p:nvPr/>
        </p:nvCxnSpPr>
        <p:spPr>
          <a:xfrm flipH="1">
            <a:off x="250702" y="1065220"/>
            <a:ext cx="9144" cy="2521766"/>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128223" y="5647436"/>
            <a:ext cx="3371308" cy="369332"/>
          </a:xfrm>
          <a:prstGeom prst="rect">
            <a:avLst/>
          </a:prstGeom>
          <a:noFill/>
        </p:spPr>
        <p:txBody>
          <a:bodyPr wrap="none" rtlCol="0">
            <a:spAutoFit/>
          </a:bodyPr>
          <a:lstStyle/>
          <a:p>
            <a:r>
              <a:rPr lang="en-US" b="1" i="1">
                <a:solidFill>
                  <a:srgbClr val="FF0000"/>
                </a:solidFill>
              </a:rPr>
              <a:t>7. Your current luminance (0-255)</a:t>
            </a:r>
          </a:p>
        </p:txBody>
      </p:sp>
      <p:sp>
        <p:nvSpPr>
          <p:cNvPr id="21" name="TextBox 20"/>
          <p:cNvSpPr txBox="1"/>
          <p:nvPr/>
        </p:nvSpPr>
        <p:spPr>
          <a:xfrm>
            <a:off x="2022906" y="6159275"/>
            <a:ext cx="3581943" cy="369332"/>
          </a:xfrm>
          <a:prstGeom prst="rect">
            <a:avLst/>
          </a:prstGeom>
          <a:noFill/>
        </p:spPr>
        <p:txBody>
          <a:bodyPr wrap="none" rtlCol="0">
            <a:spAutoFit/>
          </a:bodyPr>
          <a:lstStyle/>
          <a:p>
            <a:r>
              <a:rPr lang="en-US" b="1" i="1">
                <a:solidFill>
                  <a:srgbClr val="FF0000"/>
                </a:solidFill>
              </a:rPr>
              <a:t>8. Your reference luminance (0-255)</a:t>
            </a:r>
          </a:p>
        </p:txBody>
      </p:sp>
      <p:cxnSp>
        <p:nvCxnSpPr>
          <p:cNvPr id="22" name="Straight Arrow Connector 21"/>
          <p:cNvCxnSpPr/>
          <p:nvPr/>
        </p:nvCxnSpPr>
        <p:spPr>
          <a:xfrm flipV="1">
            <a:off x="2083503" y="3713682"/>
            <a:ext cx="0" cy="2118420"/>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934024" y="4133090"/>
            <a:ext cx="0" cy="2218942"/>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022393" y="1015590"/>
            <a:ext cx="2762295" cy="646331"/>
          </a:xfrm>
          <a:prstGeom prst="rect">
            <a:avLst/>
          </a:prstGeom>
          <a:noFill/>
        </p:spPr>
        <p:txBody>
          <a:bodyPr wrap="none" rtlCol="0">
            <a:spAutoFit/>
          </a:bodyPr>
          <a:lstStyle/>
          <a:p>
            <a:r>
              <a:rPr lang="en-US" b="1" i="1">
                <a:solidFill>
                  <a:srgbClr val="FF0000"/>
                </a:solidFill>
              </a:rPr>
              <a:t>9. Say “Give me 3 seconds”</a:t>
            </a:r>
          </a:p>
          <a:p>
            <a:r>
              <a:rPr lang="en-US" b="1" i="1">
                <a:solidFill>
                  <a:srgbClr val="FF0000"/>
                </a:solidFill>
              </a:rPr>
              <a:t>(the countdown will start)</a:t>
            </a:r>
          </a:p>
        </p:txBody>
      </p:sp>
      <p:cxnSp>
        <p:nvCxnSpPr>
          <p:cNvPr id="34" name="Straight Arrow Connector 33"/>
          <p:cNvCxnSpPr/>
          <p:nvPr/>
        </p:nvCxnSpPr>
        <p:spPr>
          <a:xfrm>
            <a:off x="2815122" y="1210164"/>
            <a:ext cx="0" cy="861090"/>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838552" y="1420831"/>
            <a:ext cx="2659271" cy="646331"/>
          </a:xfrm>
          <a:prstGeom prst="rect">
            <a:avLst/>
          </a:prstGeom>
          <a:noFill/>
        </p:spPr>
        <p:txBody>
          <a:bodyPr wrap="square" rtlCol="0">
            <a:spAutoFit/>
          </a:bodyPr>
          <a:lstStyle/>
          <a:p>
            <a:r>
              <a:rPr lang="en-US" b="1" i="1">
                <a:solidFill>
                  <a:srgbClr val="FF0000"/>
                </a:solidFill>
              </a:rPr>
              <a:t>10. View the report after countdown finishes</a:t>
            </a:r>
          </a:p>
        </p:txBody>
      </p:sp>
      <p:cxnSp>
        <p:nvCxnSpPr>
          <p:cNvPr id="37" name="Straight Arrow Connector 36"/>
          <p:cNvCxnSpPr/>
          <p:nvPr/>
        </p:nvCxnSpPr>
        <p:spPr>
          <a:xfrm flipH="1">
            <a:off x="5837732" y="1605497"/>
            <a:ext cx="821" cy="1173903"/>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100695" y="5666005"/>
            <a:ext cx="2222614" cy="646331"/>
          </a:xfrm>
          <a:prstGeom prst="rect">
            <a:avLst/>
          </a:prstGeom>
          <a:noFill/>
        </p:spPr>
        <p:txBody>
          <a:bodyPr wrap="square" rtlCol="0">
            <a:spAutoFit/>
          </a:bodyPr>
          <a:lstStyle/>
          <a:p>
            <a:r>
              <a:rPr lang="en-US" b="1" i="1">
                <a:solidFill>
                  <a:srgbClr val="FF0000"/>
                </a:solidFill>
              </a:rPr>
              <a:t>11. Say “Confirm Upload” to confirm</a:t>
            </a:r>
          </a:p>
        </p:txBody>
      </p:sp>
      <p:cxnSp>
        <p:nvCxnSpPr>
          <p:cNvPr id="39" name="Straight Arrow Connector 38"/>
          <p:cNvCxnSpPr/>
          <p:nvPr/>
        </p:nvCxnSpPr>
        <p:spPr>
          <a:xfrm flipH="1" flipV="1">
            <a:off x="6817518" y="4498848"/>
            <a:ext cx="1" cy="1517921"/>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9691214" y="1325933"/>
            <a:ext cx="2399425" cy="646331"/>
          </a:xfrm>
          <a:prstGeom prst="rect">
            <a:avLst/>
          </a:prstGeom>
          <a:noFill/>
        </p:spPr>
        <p:txBody>
          <a:bodyPr wrap="square" rtlCol="0">
            <a:spAutoFit/>
          </a:bodyPr>
          <a:lstStyle/>
          <a:p>
            <a:r>
              <a:rPr lang="en-US" b="1" i="1">
                <a:solidFill>
                  <a:srgbClr val="FF0000"/>
                </a:solidFill>
              </a:rPr>
              <a:t>12. A success message shows up</a:t>
            </a:r>
          </a:p>
        </p:txBody>
      </p:sp>
      <p:cxnSp>
        <p:nvCxnSpPr>
          <p:cNvPr id="43" name="Straight Arrow Connector 42"/>
          <p:cNvCxnSpPr/>
          <p:nvPr/>
        </p:nvCxnSpPr>
        <p:spPr>
          <a:xfrm>
            <a:off x="9589852" y="1605497"/>
            <a:ext cx="1" cy="1424376"/>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763732" y="1028770"/>
            <a:ext cx="451755" cy="451755"/>
          </a:xfrm>
          <a:prstGeom prst="rect">
            <a:avLst/>
          </a:prstGeom>
        </p:spPr>
      </p:pic>
      <p:pic>
        <p:nvPicPr>
          <p:cNvPr id="46" name="Picture 45"/>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817518" y="5790890"/>
            <a:ext cx="451755" cy="451755"/>
          </a:xfrm>
          <a:prstGeom prst="rect">
            <a:avLst/>
          </a:prstGeom>
        </p:spPr>
      </p:pic>
    </p:spTree>
    <p:extLst>
      <p:ext uri="{BB962C8B-B14F-4D97-AF65-F5344CB8AC3E}">
        <p14:creationId xmlns:p14="http://schemas.microsoft.com/office/powerpoint/2010/main" val="1066873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91085" y="2524057"/>
            <a:ext cx="3944750" cy="3694506"/>
          </a:xfrm>
          <a:prstGeom prst="rect">
            <a:avLst/>
          </a:prstGeom>
          <a:ln w="25400">
            <a:solidFill>
              <a:schemeClr val="bg1">
                <a:lumMod val="50000"/>
              </a:schemeClr>
            </a:solidFill>
          </a:ln>
          <a:effectLst/>
        </p:spPr>
      </p:pic>
      <p:sp>
        <p:nvSpPr>
          <p:cNvPr id="2" name="Title 1"/>
          <p:cNvSpPr>
            <a:spLocks noGrp="1"/>
          </p:cNvSpPr>
          <p:nvPr>
            <p:ph type="title"/>
          </p:nvPr>
        </p:nvSpPr>
        <p:spPr/>
        <p:txBody>
          <a:bodyPr/>
          <a:lstStyle/>
          <a:p>
            <a:r>
              <a:rPr lang="en-US"/>
              <a:t>Scenario: Using the Doctor Web Client</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931" y="2524057"/>
            <a:ext cx="3944748" cy="3694504"/>
          </a:xfrm>
          <a:prstGeom prst="rect">
            <a:avLst/>
          </a:prstGeom>
          <a:ln w="25400">
            <a:solidFill>
              <a:schemeClr val="bg1">
                <a:lumMod val="50000"/>
              </a:schemeClr>
            </a:solidFill>
          </a:ln>
          <a:effectLst/>
        </p:spPr>
      </p:pic>
      <p:sp>
        <p:nvSpPr>
          <p:cNvPr id="8" name="TextBox 7"/>
          <p:cNvSpPr txBox="1"/>
          <p:nvPr/>
        </p:nvSpPr>
        <p:spPr>
          <a:xfrm>
            <a:off x="1666469" y="1618566"/>
            <a:ext cx="3068664" cy="646331"/>
          </a:xfrm>
          <a:prstGeom prst="rect">
            <a:avLst/>
          </a:prstGeom>
          <a:noFill/>
        </p:spPr>
        <p:txBody>
          <a:bodyPr wrap="square" rtlCol="0">
            <a:spAutoFit/>
          </a:bodyPr>
          <a:lstStyle/>
          <a:p>
            <a:r>
              <a:rPr lang="en-US" b="1" i="1">
                <a:solidFill>
                  <a:srgbClr val="FF0000"/>
                </a:solidFill>
              </a:rPr>
              <a:t>1. Enter email addresses of users you wish to monitor</a:t>
            </a:r>
          </a:p>
        </p:txBody>
      </p:sp>
      <p:sp>
        <p:nvSpPr>
          <p:cNvPr id="9" name="TextBox 8"/>
          <p:cNvSpPr txBox="1"/>
          <p:nvPr/>
        </p:nvSpPr>
        <p:spPr>
          <a:xfrm>
            <a:off x="1356987" y="6321631"/>
            <a:ext cx="3545239" cy="369332"/>
          </a:xfrm>
          <a:prstGeom prst="rect">
            <a:avLst/>
          </a:prstGeom>
          <a:noFill/>
        </p:spPr>
        <p:txBody>
          <a:bodyPr wrap="square" rtlCol="0">
            <a:spAutoFit/>
          </a:bodyPr>
          <a:lstStyle/>
          <a:p>
            <a:r>
              <a:rPr lang="en-US" b="1" i="1">
                <a:solidFill>
                  <a:srgbClr val="FF0000"/>
                </a:solidFill>
              </a:rPr>
              <a:t>2. Click on Start Monitoring</a:t>
            </a:r>
          </a:p>
        </p:txBody>
      </p:sp>
      <p:sp>
        <p:nvSpPr>
          <p:cNvPr id="10" name="TextBox 9"/>
          <p:cNvSpPr txBox="1"/>
          <p:nvPr/>
        </p:nvSpPr>
        <p:spPr>
          <a:xfrm>
            <a:off x="5127760" y="1923892"/>
            <a:ext cx="2573312" cy="1200329"/>
          </a:xfrm>
          <a:prstGeom prst="rect">
            <a:avLst/>
          </a:prstGeom>
          <a:noFill/>
        </p:spPr>
        <p:txBody>
          <a:bodyPr wrap="square" rtlCol="0">
            <a:spAutoFit/>
          </a:bodyPr>
          <a:lstStyle/>
          <a:p>
            <a:pPr algn="r"/>
            <a:r>
              <a:rPr lang="en-US" b="1" i="1">
                <a:solidFill>
                  <a:srgbClr val="FF0000"/>
                </a:solidFill>
              </a:rPr>
              <a:t>3. View patients’ new emotions as they come. The latest emotions will appear at the top</a:t>
            </a:r>
          </a:p>
        </p:txBody>
      </p:sp>
      <p:sp>
        <p:nvSpPr>
          <p:cNvPr id="11" name="TextBox 10"/>
          <p:cNvSpPr txBox="1"/>
          <p:nvPr/>
        </p:nvSpPr>
        <p:spPr>
          <a:xfrm>
            <a:off x="9888834" y="1020066"/>
            <a:ext cx="2385333" cy="1200329"/>
          </a:xfrm>
          <a:prstGeom prst="rect">
            <a:avLst/>
          </a:prstGeom>
          <a:noFill/>
        </p:spPr>
        <p:txBody>
          <a:bodyPr wrap="square" rtlCol="0">
            <a:spAutoFit/>
          </a:bodyPr>
          <a:lstStyle/>
          <a:p>
            <a:r>
              <a:rPr lang="en-US" b="1" i="1">
                <a:solidFill>
                  <a:srgbClr val="FF0000"/>
                </a:solidFill>
              </a:rPr>
              <a:t>4. An alert will be shown if a patient has been unhappy for three times in a row</a:t>
            </a:r>
          </a:p>
        </p:txBody>
      </p:sp>
      <p:sp>
        <p:nvSpPr>
          <p:cNvPr id="13" name="Right Arrow 12"/>
          <p:cNvSpPr/>
          <p:nvPr/>
        </p:nvSpPr>
        <p:spPr>
          <a:xfrm>
            <a:off x="5121562" y="4192223"/>
            <a:ext cx="2225153" cy="358171"/>
          </a:xfrm>
          <a:prstGeom prst="rightArrow">
            <a:avLst>
              <a:gd name="adj1" fmla="val 50000"/>
              <a:gd name="adj2" fmla="val 120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1562298" y="1838746"/>
            <a:ext cx="0" cy="2182615"/>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342699" y="5429250"/>
            <a:ext cx="0" cy="1077047"/>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17877" y="3186471"/>
            <a:ext cx="1121963" cy="706874"/>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9874546" y="1205329"/>
            <a:ext cx="0" cy="2182615"/>
          </a:xfrm>
          <a:prstGeom prst="straightConnector1">
            <a:avLst/>
          </a:prstGeom>
          <a:ln w="38100">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602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Demo</a:t>
            </a:r>
          </a:p>
        </p:txBody>
      </p:sp>
      <p:sp>
        <p:nvSpPr>
          <p:cNvPr id="4" name="Text Placeholder 3"/>
          <p:cNvSpPr>
            <a:spLocks noGrp="1"/>
          </p:cNvSpPr>
          <p:nvPr>
            <p:ph type="body" idx="1"/>
          </p:nvPr>
        </p:nvSpPr>
        <p:spPr/>
        <p:txBody>
          <a:bodyPr/>
          <a:lstStyle/>
          <a:p>
            <a:r>
              <a:rPr lang="en-US">
                <a:solidFill>
                  <a:schemeClr val="tx1"/>
                </a:solidFill>
              </a:rPr>
              <a:t>Demo live in class. </a:t>
            </a:r>
          </a:p>
          <a:p>
            <a:r>
              <a:rPr lang="en-US">
                <a:solidFill>
                  <a:schemeClr val="tx1"/>
                </a:solidFill>
              </a:rPr>
              <a:t>After class, a recorded demo video will be available on YouTube: </a:t>
            </a:r>
          </a:p>
          <a:p>
            <a:r>
              <a:rPr lang="en-US">
                <a:solidFill>
                  <a:schemeClr val="tx1"/>
                </a:solidFill>
                <a:hlinkClick r:id="rId2"/>
              </a:rPr>
              <a:t>https://www.youtube.com/watch?v=ERVCorjSO6c</a:t>
            </a:r>
            <a:endParaRPr lang="en-US">
              <a:solidFill>
                <a:schemeClr val="tx1"/>
              </a:solidFill>
            </a:endParaRPr>
          </a:p>
          <a:p>
            <a:endParaRPr lang="en-US">
              <a:solidFill>
                <a:schemeClr val="tx1"/>
              </a:solidFill>
            </a:endParaRPr>
          </a:p>
        </p:txBody>
      </p:sp>
    </p:spTree>
    <p:extLst>
      <p:ext uri="{BB962C8B-B14F-4D97-AF65-F5344CB8AC3E}">
        <p14:creationId xmlns:p14="http://schemas.microsoft.com/office/powerpoint/2010/main" val="249823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Emotion Diary?</a:t>
            </a:r>
          </a:p>
        </p:txBody>
      </p:sp>
      <p:sp>
        <p:nvSpPr>
          <p:cNvPr id="3" name="Content Placeholder 2"/>
          <p:cNvSpPr>
            <a:spLocks noGrp="1"/>
          </p:cNvSpPr>
          <p:nvPr>
            <p:ph idx="1"/>
          </p:nvPr>
        </p:nvSpPr>
        <p:spPr>
          <a:xfrm>
            <a:off x="838201" y="1290918"/>
            <a:ext cx="5484954" cy="5376100"/>
          </a:xfrm>
        </p:spPr>
        <p:txBody>
          <a:bodyPr/>
          <a:lstStyle/>
          <a:p>
            <a:r>
              <a:rPr lang="en-US"/>
              <a:t>A system to allow patients to share their emotions more efficiently with their doctors.</a:t>
            </a:r>
          </a:p>
          <a:p>
            <a:endParaRPr lang="en-US"/>
          </a:p>
          <a:p>
            <a:r>
              <a:rPr lang="en-US"/>
              <a:t>4 Components:</a:t>
            </a:r>
          </a:p>
          <a:p>
            <a:pPr lvl="1"/>
            <a:r>
              <a:rPr lang="en-US"/>
              <a:t>A speech-enabled web client for patients to upload emotions at home</a:t>
            </a:r>
          </a:p>
          <a:p>
            <a:pPr lvl="1"/>
            <a:r>
              <a:rPr lang="en-US"/>
              <a:t>A mobile (iOS) client for patients to upload emotions on the go</a:t>
            </a:r>
          </a:p>
          <a:p>
            <a:pPr lvl="1"/>
            <a:r>
              <a:rPr lang="en-US"/>
              <a:t>A web client for doctors to monitor patients’ latest emotions</a:t>
            </a:r>
          </a:p>
          <a:p>
            <a:pPr lvl="1"/>
            <a:r>
              <a:rPr lang="en-US"/>
              <a:t>A datastore of emotion data</a:t>
            </a:r>
          </a:p>
        </p:txBody>
      </p:sp>
      <p:grpSp>
        <p:nvGrpSpPr>
          <p:cNvPr id="4" name="Group 3"/>
          <p:cNvGrpSpPr/>
          <p:nvPr/>
        </p:nvGrpSpPr>
        <p:grpSpPr>
          <a:xfrm>
            <a:off x="6974969" y="285195"/>
            <a:ext cx="1153467" cy="2313343"/>
            <a:chOff x="7328280" y="674911"/>
            <a:chExt cx="1864164" cy="3738686"/>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53015" y="802412"/>
              <a:ext cx="1609442" cy="348497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8280" y="674911"/>
              <a:ext cx="1864164" cy="3738686"/>
            </a:xfrm>
            <a:prstGeom prst="rect">
              <a:avLst/>
            </a:prstGeom>
          </p:spPr>
        </p:pic>
      </p:grpSp>
      <p:sp>
        <p:nvSpPr>
          <p:cNvPr id="15" name="TextBox 14"/>
          <p:cNvSpPr txBox="1"/>
          <p:nvPr/>
        </p:nvSpPr>
        <p:spPr>
          <a:xfrm>
            <a:off x="7800260" y="2803740"/>
            <a:ext cx="3195491" cy="461665"/>
          </a:xfrm>
          <a:prstGeom prst="rect">
            <a:avLst/>
          </a:prstGeom>
          <a:noFill/>
        </p:spPr>
        <p:txBody>
          <a:bodyPr wrap="none" rtlCol="0">
            <a:spAutoFit/>
          </a:bodyPr>
          <a:lstStyle/>
          <a:p>
            <a:pPr algn="ctr"/>
            <a:r>
              <a:rPr lang="en-US" sz="2400" b="1"/>
              <a:t>Two Clients for Patients</a:t>
            </a:r>
          </a:p>
        </p:txBody>
      </p:sp>
      <p:sp>
        <p:nvSpPr>
          <p:cNvPr id="16" name="TextBox 15"/>
          <p:cNvSpPr txBox="1"/>
          <p:nvPr/>
        </p:nvSpPr>
        <p:spPr>
          <a:xfrm>
            <a:off x="7572508" y="6147433"/>
            <a:ext cx="3537571" cy="461665"/>
          </a:xfrm>
          <a:prstGeom prst="rect">
            <a:avLst/>
          </a:prstGeom>
          <a:noFill/>
        </p:spPr>
        <p:txBody>
          <a:bodyPr wrap="none" rtlCol="0">
            <a:spAutoFit/>
          </a:bodyPr>
          <a:lstStyle/>
          <a:p>
            <a:pPr algn="ctr"/>
            <a:r>
              <a:rPr lang="en-US" sz="2400" b="1"/>
              <a:t>Monitor Client for Doctors</a:t>
            </a:r>
          </a:p>
        </p:txBody>
      </p:sp>
      <p:grpSp>
        <p:nvGrpSpPr>
          <p:cNvPr id="18" name="Group 17"/>
          <p:cNvGrpSpPr/>
          <p:nvPr/>
        </p:nvGrpSpPr>
        <p:grpSpPr>
          <a:xfrm>
            <a:off x="7485828" y="3959373"/>
            <a:ext cx="3710933" cy="2244022"/>
            <a:chOff x="7485828" y="3959373"/>
            <a:chExt cx="3710933" cy="2244022"/>
          </a:xfrm>
        </p:grpSpPr>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85828" y="3959373"/>
              <a:ext cx="3710933" cy="224402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44676" y="4249563"/>
              <a:ext cx="1593238" cy="1492167"/>
            </a:xfrm>
            <a:prstGeom prst="rect">
              <a:avLst/>
            </a:prstGeom>
            <a:effectLst>
              <a:outerShdw blurRad="139700" dist="25400" dir="5400000" algn="t" rotWithShape="0">
                <a:prstClr val="black"/>
              </a:outerShdw>
            </a:effectLst>
          </p:spPr>
        </p:pic>
      </p:grpSp>
      <p:grpSp>
        <p:nvGrpSpPr>
          <p:cNvPr id="7" name="Group 6"/>
          <p:cNvGrpSpPr/>
          <p:nvPr/>
        </p:nvGrpSpPr>
        <p:grpSpPr>
          <a:xfrm>
            <a:off x="8178622" y="341112"/>
            <a:ext cx="3710933" cy="2244022"/>
            <a:chOff x="8178622" y="341112"/>
            <a:chExt cx="3710933" cy="2244022"/>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78622" y="341112"/>
              <a:ext cx="3710933" cy="224402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16031" y="652755"/>
              <a:ext cx="1613291" cy="1499221"/>
            </a:xfrm>
            <a:prstGeom prst="rect">
              <a:avLst/>
            </a:prstGeom>
            <a:effectLst>
              <a:outerShdw blurRad="139700" dist="25400" dir="5400000" algn="t" rotWithShape="0">
                <a:prstClr val="black"/>
              </a:outerShdw>
            </a:effectLst>
          </p:spPr>
        </p:pic>
      </p:grpSp>
      <p:pic>
        <p:nvPicPr>
          <p:cNvPr id="11" name="Picture 10"/>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425321" y="1544419"/>
            <a:ext cx="766679" cy="766679"/>
          </a:xfrm>
          <a:prstGeom prst="rect">
            <a:avLst/>
          </a:prstGeom>
        </p:spPr>
      </p:pic>
    </p:spTree>
    <p:extLst>
      <p:ext uri="{BB962C8B-B14F-4D97-AF65-F5344CB8AC3E}">
        <p14:creationId xmlns:p14="http://schemas.microsoft.com/office/powerpoint/2010/main" val="514989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Conclusion, Drawbacks,</a:t>
            </a:r>
            <a:br>
              <a:rPr lang="en-US"/>
            </a:br>
            <a:r>
              <a:rPr lang="en-US"/>
              <a:t>and Future Work</a:t>
            </a:r>
          </a:p>
        </p:txBody>
      </p:sp>
      <p:sp>
        <p:nvSpPr>
          <p:cNvPr id="5" name="Text Placeholder 4"/>
          <p:cNvSpPr>
            <a:spLocks noGrp="1"/>
          </p:cNvSpPr>
          <p:nvPr>
            <p:ph type="body" idx="1"/>
          </p:nvPr>
        </p:nvSpPr>
        <p:spPr/>
        <p:txBody>
          <a:bodyPr/>
          <a:lstStyle/>
          <a:p>
            <a:r>
              <a:rPr lang="en-US"/>
              <a:t>What has been achieved? What are the remaining challenges? What can be further improved?</a:t>
            </a:r>
          </a:p>
        </p:txBody>
      </p:sp>
    </p:spTree>
    <p:extLst>
      <p:ext uri="{BB962C8B-B14F-4D97-AF65-F5344CB8AC3E}">
        <p14:creationId xmlns:p14="http://schemas.microsoft.com/office/powerpoint/2010/main" val="1357528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Conclusion</a:t>
            </a:r>
          </a:p>
        </p:txBody>
      </p:sp>
      <p:sp>
        <p:nvSpPr>
          <p:cNvPr id="5" name="Content Placeholder 4"/>
          <p:cNvSpPr>
            <a:spLocks noGrp="1"/>
          </p:cNvSpPr>
          <p:nvPr>
            <p:ph idx="1"/>
          </p:nvPr>
        </p:nvSpPr>
        <p:spPr/>
        <p:txBody>
          <a:bodyPr>
            <a:normAutofit/>
          </a:bodyPr>
          <a:lstStyle/>
          <a:p>
            <a:r>
              <a:rPr lang="en-US"/>
              <a:t>A complete system of 4 interacting components is implemented.</a:t>
            </a:r>
          </a:p>
          <a:p>
            <a:pPr lvl="1"/>
            <a:r>
              <a:rPr lang="en-US"/>
              <a:t>Namely: 1 data server, 2 patient clients (iOS and web), and 1 doctor’s client.</a:t>
            </a:r>
          </a:p>
          <a:p>
            <a:r>
              <a:rPr lang="en-US"/>
              <a:t>The patients are able to upload their emotions and overall-appearance values using both clients, under different scenarios:</a:t>
            </a:r>
          </a:p>
          <a:p>
            <a:pPr lvl="1"/>
            <a:r>
              <a:rPr lang="en-US"/>
              <a:t>When they are </a:t>
            </a:r>
            <a:r>
              <a:rPr lang="en-US" i="1"/>
              <a:t>at home</a:t>
            </a:r>
            <a:r>
              <a:rPr lang="en-US"/>
              <a:t>, they can use the web client by voices on a laptop.</a:t>
            </a:r>
          </a:p>
          <a:p>
            <a:pPr lvl="1"/>
            <a:r>
              <a:rPr lang="en-US"/>
              <a:t>When they are </a:t>
            </a:r>
            <a:r>
              <a:rPr lang="en-US" i="1"/>
              <a:t>on the go</a:t>
            </a:r>
            <a:r>
              <a:rPr lang="en-US"/>
              <a:t>, they can use the iOS client on their mobile phones.</a:t>
            </a:r>
          </a:p>
          <a:p>
            <a:r>
              <a:rPr lang="en-US"/>
              <a:t>The doctor is able to monitor the users’ latest emotions and overall-appearance values using an intuitive web UI:</a:t>
            </a:r>
          </a:p>
          <a:p>
            <a:pPr lvl="1"/>
            <a:r>
              <a:rPr lang="en-US"/>
              <a:t>The doctors can choose the patients to monitor.</a:t>
            </a:r>
          </a:p>
          <a:p>
            <a:pPr lvl="1"/>
            <a:r>
              <a:rPr lang="en-US"/>
              <a:t>The latest values are shown as they are uploaded by each user in real time.</a:t>
            </a:r>
          </a:p>
          <a:p>
            <a:r>
              <a:rPr lang="en-US"/>
              <a:t>Lines of Code:</a:t>
            </a:r>
          </a:p>
          <a:p>
            <a:pPr lvl="1"/>
            <a:r>
              <a:rPr lang="en-US"/>
              <a:t>Swift: ~</a:t>
            </a:r>
            <a:r>
              <a:rPr lang="is-IS" i="1"/>
              <a:t>1700</a:t>
            </a:r>
            <a:r>
              <a:rPr lang="en-US"/>
              <a:t>, JavaScript: ~</a:t>
            </a:r>
            <a:r>
              <a:rPr lang="en-US" i="1"/>
              <a:t>1300</a:t>
            </a:r>
            <a:r>
              <a:rPr lang="en-US"/>
              <a:t>, PHP: ~</a:t>
            </a:r>
            <a:r>
              <a:rPr lang="en-US" i="1"/>
              <a:t>600</a:t>
            </a:r>
            <a:r>
              <a:rPr lang="en-US"/>
              <a:t>, and some CSS and HTML code.</a:t>
            </a:r>
          </a:p>
        </p:txBody>
      </p:sp>
    </p:spTree>
    <p:extLst>
      <p:ext uri="{BB962C8B-B14F-4D97-AF65-F5344CB8AC3E}">
        <p14:creationId xmlns:p14="http://schemas.microsoft.com/office/powerpoint/2010/main" val="102691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Drawbacks</a:t>
            </a:r>
          </a:p>
        </p:txBody>
      </p:sp>
      <p:sp>
        <p:nvSpPr>
          <p:cNvPr id="4" name="Content Placeholder 3"/>
          <p:cNvSpPr>
            <a:spLocks noGrp="1"/>
          </p:cNvSpPr>
          <p:nvPr>
            <p:ph idx="1"/>
          </p:nvPr>
        </p:nvSpPr>
        <p:spPr/>
        <p:txBody>
          <a:bodyPr>
            <a:normAutofit/>
          </a:bodyPr>
          <a:lstStyle/>
          <a:p>
            <a:r>
              <a:rPr lang="en-US" b="1"/>
              <a:t>Emotion values are often extreme</a:t>
            </a:r>
          </a:p>
          <a:p>
            <a:pPr lvl="1"/>
            <a:r>
              <a:rPr lang="en-US"/>
              <a:t>Even though the emotion values provided by Affdex are expressed in percentages (0% - 99%), they are mostly on the extreme ends.</a:t>
            </a:r>
          </a:p>
          <a:p>
            <a:r>
              <a:rPr lang="en-US" b="1"/>
              <a:t>Unstable face points on the web client</a:t>
            </a:r>
          </a:p>
          <a:p>
            <a:pPr lvl="1"/>
            <a:r>
              <a:rPr lang="en-US"/>
              <a:t>Possible reason: low res front-facing camera leads to less accurate classification of facial features.</a:t>
            </a:r>
          </a:p>
          <a:p>
            <a:r>
              <a:rPr lang="en-US" b="1"/>
              <a:t>Unable to serve the patient web client on any public service:</a:t>
            </a:r>
          </a:p>
          <a:p>
            <a:pPr lvl="1"/>
            <a:r>
              <a:rPr lang="en-US"/>
              <a:t>iPage does not host Node.js websites.</a:t>
            </a:r>
          </a:p>
          <a:p>
            <a:pPr lvl="1"/>
            <a:r>
              <a:rPr lang="en-US"/>
              <a:t>Other hosting services (such as Heroku or Amazon AWS) are HTTPS-based. They do not allow communication with the HTTP-based Chronobot database.</a:t>
            </a:r>
          </a:p>
          <a:p>
            <a:r>
              <a:rPr lang="en-US" b="1"/>
              <a:t>Cannot deploy the iOS client to too many devices</a:t>
            </a:r>
          </a:p>
          <a:p>
            <a:pPr lvl="1"/>
            <a:r>
              <a:rPr lang="en-US"/>
              <a:t>Free Apple developer account only allows a small number of devices.</a:t>
            </a:r>
          </a:p>
          <a:p>
            <a:pPr lvl="1"/>
            <a:r>
              <a:rPr lang="en-US"/>
              <a:t>The iOS client app will live on the phone for only a few days.</a:t>
            </a:r>
          </a:p>
        </p:txBody>
      </p:sp>
    </p:spTree>
    <p:extLst>
      <p:ext uri="{BB962C8B-B14F-4D97-AF65-F5344CB8AC3E}">
        <p14:creationId xmlns:p14="http://schemas.microsoft.com/office/powerpoint/2010/main" val="8929685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Future Work</a:t>
            </a:r>
          </a:p>
        </p:txBody>
      </p:sp>
      <p:sp>
        <p:nvSpPr>
          <p:cNvPr id="3" name="Content Placeholder 2"/>
          <p:cNvSpPr>
            <a:spLocks noGrp="1"/>
          </p:cNvSpPr>
          <p:nvPr>
            <p:ph idx="1"/>
          </p:nvPr>
        </p:nvSpPr>
        <p:spPr/>
        <p:txBody>
          <a:bodyPr>
            <a:normAutofit lnSpcReduction="10000"/>
          </a:bodyPr>
          <a:lstStyle/>
          <a:p>
            <a:r>
              <a:rPr lang="en-US" b="1"/>
              <a:t>Improve the accuracy of emotion detection.</a:t>
            </a:r>
          </a:p>
          <a:p>
            <a:pPr lvl="1"/>
            <a:r>
              <a:rPr lang="en-US"/>
              <a:t>As described on the previous slide, there are limitations of the Affdex emotion detection library which we currently use. Future efforts may:</a:t>
            </a:r>
          </a:p>
          <a:p>
            <a:pPr lvl="2"/>
            <a:r>
              <a:rPr lang="en-US" b="1"/>
              <a:t>Use the advanced facial feature detection on iPhone X</a:t>
            </a:r>
            <a:r>
              <a:rPr lang="en-US"/>
              <a:t>. The data is not yet available to the developers. Once available, we can use the feature points provided by the TrueDepth camera system to get smoother and more accurate emotion values.</a:t>
            </a:r>
          </a:p>
          <a:p>
            <a:r>
              <a:rPr lang="en-US" b="1"/>
              <a:t>Improve the doctor’s client. </a:t>
            </a:r>
          </a:p>
          <a:p>
            <a:pPr lvl="1"/>
            <a:r>
              <a:rPr lang="en-US"/>
              <a:t>Due to time constraints, there are less features implemented for the doctor’s client than for the patients’ clients. To make the system more useful, future efforts may work on:</a:t>
            </a:r>
          </a:p>
          <a:p>
            <a:pPr lvl="2"/>
            <a:r>
              <a:rPr lang="en-US" b="1"/>
              <a:t>More ways to plot emotions</a:t>
            </a:r>
            <a:r>
              <a:rPr lang="en-US"/>
              <a:t>. Instead of plotting the barcharts of all emotions as a list, we could simply show only the latest emotion as a barchart, and provide a button to go back in time to view past emotions within the same barchart.</a:t>
            </a:r>
          </a:p>
          <a:p>
            <a:pPr lvl="2"/>
            <a:r>
              <a:rPr lang="en-US" b="1"/>
              <a:t>More types of queries</a:t>
            </a:r>
            <a:r>
              <a:rPr lang="en-US"/>
              <a:t>. Currenlty, all emotion records are displayed. As more users start to upload more emotions, displaying all emotion records will no longer be appropriate. Filters should be allowed to support queries such as “</a:t>
            </a:r>
            <a:r>
              <a:rPr lang="en-US" i="1"/>
              <a:t>average happiness over the last 5 days</a:t>
            </a:r>
            <a:r>
              <a:rPr lang="en-US"/>
              <a:t>”, “</a:t>
            </a:r>
            <a:r>
              <a:rPr lang="en-US" i="1"/>
              <a:t>standard deviation of the patient’s sadness in the past month</a:t>
            </a:r>
            <a:r>
              <a:rPr lang="en-US"/>
              <a:t>”, etc.</a:t>
            </a:r>
          </a:p>
        </p:txBody>
      </p:sp>
    </p:spTree>
    <p:extLst>
      <p:ext uri="{BB962C8B-B14F-4D97-AF65-F5344CB8AC3E}">
        <p14:creationId xmlns:p14="http://schemas.microsoft.com/office/powerpoint/2010/main" val="677902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Documentation</a:t>
            </a:r>
          </a:p>
        </p:txBody>
      </p:sp>
      <p:sp>
        <p:nvSpPr>
          <p:cNvPr id="5" name="Text Placeholder 4"/>
          <p:cNvSpPr>
            <a:spLocks noGrp="1"/>
          </p:cNvSpPr>
          <p:nvPr>
            <p:ph type="body" idx="1"/>
          </p:nvPr>
        </p:nvSpPr>
        <p:spPr/>
        <p:txBody>
          <a:bodyPr/>
          <a:lstStyle/>
          <a:p>
            <a:r>
              <a:rPr lang="en-US"/>
              <a:t>Where is the source code? How to deploy the system?</a:t>
            </a:r>
          </a:p>
        </p:txBody>
      </p:sp>
    </p:spTree>
    <p:extLst>
      <p:ext uri="{BB962C8B-B14F-4D97-AF65-F5344CB8AC3E}">
        <p14:creationId xmlns:p14="http://schemas.microsoft.com/office/powerpoint/2010/main" val="11648547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Code &amp; Documentation</a:t>
            </a:r>
          </a:p>
        </p:txBody>
      </p:sp>
      <p:sp>
        <p:nvSpPr>
          <p:cNvPr id="5" name="Content Placeholder 4"/>
          <p:cNvSpPr>
            <a:spLocks noGrp="1"/>
          </p:cNvSpPr>
          <p:nvPr>
            <p:ph idx="1"/>
          </p:nvPr>
        </p:nvSpPr>
        <p:spPr/>
        <p:txBody>
          <a:bodyPr>
            <a:normAutofit/>
          </a:bodyPr>
          <a:lstStyle/>
          <a:p>
            <a:r>
              <a:rPr lang="en-US"/>
              <a:t>The following are the GitHub repositories of the two patient clients:</a:t>
            </a:r>
          </a:p>
          <a:p>
            <a:pPr lvl="1"/>
            <a:r>
              <a:rPr lang="en-US" b="1"/>
              <a:t>iOS</a:t>
            </a:r>
            <a:r>
              <a:rPr lang="en-US"/>
              <a:t>: </a:t>
            </a:r>
            <a:r>
              <a:rPr lang="en-US">
                <a:hlinkClick r:id="rId2"/>
              </a:rPr>
              <a:t>https://github.com/jyuhuan/emotion-diary-patient-ios</a:t>
            </a:r>
            <a:r>
              <a:rPr lang="en-US"/>
              <a:t>  </a:t>
            </a:r>
          </a:p>
          <a:p>
            <a:pPr lvl="1"/>
            <a:r>
              <a:rPr lang="en-US" b="1"/>
              <a:t>Web</a:t>
            </a:r>
            <a:r>
              <a:rPr lang="en-US"/>
              <a:t>: </a:t>
            </a:r>
            <a:r>
              <a:rPr lang="en-US">
                <a:hlinkClick r:id="rId3"/>
              </a:rPr>
              <a:t>https://github.com/jyuhuan/emotion-diary-patient-web</a:t>
            </a:r>
            <a:r>
              <a:rPr lang="en-US"/>
              <a:t>  </a:t>
            </a:r>
          </a:p>
          <a:p>
            <a:pPr lvl="1"/>
            <a:r>
              <a:rPr lang="en-US"/>
              <a:t>Each repository contains a README which describes how to run the client.</a:t>
            </a:r>
          </a:p>
          <a:p>
            <a:pPr lvl="1"/>
            <a:r>
              <a:rPr lang="en-US"/>
              <a:t>Future efforts may consult the README files to make improvements.</a:t>
            </a:r>
          </a:p>
          <a:p>
            <a:pPr lvl="3"/>
            <a:endParaRPr lang="en-US"/>
          </a:p>
          <a:p>
            <a:r>
              <a:rPr lang="en-US"/>
              <a:t>The following are the directories of the source code of the data service on iPage (please use FTP or SSH to access them):</a:t>
            </a:r>
          </a:p>
          <a:p>
            <a:pPr lvl="1"/>
            <a:r>
              <a:rPr lang="en-US"/>
              <a:t>The PHP pages for the doctor’s client are under:</a:t>
            </a:r>
          </a:p>
          <a:p>
            <a:pPr lvl="2"/>
            <a:r>
              <a:rPr lang="en-US">
                <a:hlinkClick r:id="rId4"/>
              </a:rPr>
              <a:t>http://ksiresearch.org/chronobot/emotions/</a:t>
            </a:r>
            <a:endParaRPr lang="en-US">
              <a:hlinkClick r:id="rId5"/>
            </a:endParaRPr>
          </a:p>
          <a:p>
            <a:pPr lvl="1"/>
            <a:r>
              <a:rPr lang="en-US"/>
              <a:t>The RESTful API is under:</a:t>
            </a:r>
            <a:endParaRPr lang="en-US">
              <a:hlinkClick r:id="rId5"/>
            </a:endParaRPr>
          </a:p>
          <a:p>
            <a:pPr lvl="2"/>
            <a:r>
              <a:rPr lang="en-US">
                <a:hlinkClick r:id="rId5"/>
              </a:rPr>
              <a:t>http://ksiresearch.org/chronobot/emotions/api/</a:t>
            </a:r>
            <a:r>
              <a:rPr lang="en-US"/>
              <a:t> </a:t>
            </a:r>
          </a:p>
          <a:p>
            <a:r>
              <a:rPr lang="en-US"/>
              <a:t>The database table holding the emotion data is </a:t>
            </a:r>
            <a:r>
              <a:rPr lang="en-US" b="1" i="1"/>
              <a:t>chronobot/records</a:t>
            </a:r>
          </a:p>
        </p:txBody>
      </p:sp>
    </p:spTree>
    <p:extLst>
      <p:ext uri="{BB962C8B-B14F-4D97-AF65-F5344CB8AC3E}">
        <p14:creationId xmlns:p14="http://schemas.microsoft.com/office/powerpoint/2010/main" val="3769760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 &amp; Useful Links</a:t>
            </a:r>
          </a:p>
        </p:txBody>
      </p:sp>
      <p:sp>
        <p:nvSpPr>
          <p:cNvPr id="3" name="Content Placeholder 2"/>
          <p:cNvSpPr>
            <a:spLocks noGrp="1"/>
          </p:cNvSpPr>
          <p:nvPr>
            <p:ph idx="1"/>
          </p:nvPr>
        </p:nvSpPr>
        <p:spPr/>
        <p:txBody>
          <a:bodyPr/>
          <a:lstStyle/>
          <a:p>
            <a:pPr marL="514350" indent="-514350">
              <a:buFont typeface="+mj-lt"/>
              <a:buAutoNum type="arabicParenR"/>
            </a:pPr>
            <a:r>
              <a:rPr lang="en-US" b="1"/>
              <a:t>Affectiva – Emotion Recognition Software and Analysis.</a:t>
            </a:r>
            <a:r>
              <a:rPr lang="en-US"/>
              <a:t> </a:t>
            </a:r>
            <a:r>
              <a:rPr lang="en-US">
                <a:hlinkClick r:id="rId2"/>
              </a:rPr>
              <a:t>https://www.affectiva.com</a:t>
            </a:r>
            <a:r>
              <a:rPr lang="en-US"/>
              <a:t> </a:t>
            </a:r>
          </a:p>
          <a:p>
            <a:pPr marL="514350" indent="-514350">
              <a:buFont typeface="+mj-lt"/>
              <a:buAutoNum type="arabicParenR"/>
            </a:pPr>
            <a:r>
              <a:rPr lang="en-US" b="1"/>
              <a:t>The 34 Facial Feature Points of Affectiva</a:t>
            </a:r>
            <a:r>
              <a:rPr lang="en-US"/>
              <a:t> (Requires Login). </a:t>
            </a:r>
            <a:r>
              <a:rPr lang="en-US">
                <a:hlinkClick r:id="rId3"/>
              </a:rPr>
              <a:t>https://affectiva.readme.io/docs/facial-landmarks-1</a:t>
            </a:r>
            <a:endParaRPr lang="en-US"/>
          </a:p>
          <a:p>
            <a:pPr marL="514350" indent="-514350">
              <a:buFont typeface="+mj-lt"/>
              <a:buAutoNum type="arabicParenR"/>
            </a:pPr>
            <a:r>
              <a:rPr lang="en-US" b="1"/>
              <a:t>Computing Luminance Value from RGB Values</a:t>
            </a:r>
            <a:r>
              <a:rPr lang="en-US"/>
              <a:t>. </a:t>
            </a:r>
            <a:r>
              <a:rPr lang="en-US">
                <a:hlinkClick r:id="rId4"/>
              </a:rPr>
              <a:t>https://en.wikipedia.org/wiki/Relative_luminance</a:t>
            </a:r>
            <a:endParaRPr lang="en-US"/>
          </a:p>
          <a:p>
            <a:pPr marL="514350" indent="-514350">
              <a:buFont typeface="+mj-lt"/>
              <a:buAutoNum type="arabicParenR"/>
            </a:pPr>
            <a:r>
              <a:rPr lang="en-US" b="1"/>
              <a:t>Web Speech API - Web APIs</a:t>
            </a:r>
            <a:r>
              <a:rPr lang="en-US"/>
              <a:t>. </a:t>
            </a:r>
            <a:r>
              <a:rPr lang="en-US">
                <a:hlinkClick r:id="rId5"/>
              </a:rPr>
              <a:t>https://developer.mozilla.org/en-US/docs/Web/API/Web_Speech_API</a:t>
            </a:r>
            <a:r>
              <a:rPr lang="en-US"/>
              <a:t> </a:t>
            </a:r>
          </a:p>
          <a:p>
            <a:pPr marL="514350" indent="-514350">
              <a:buFont typeface="+mj-lt"/>
              <a:buAutoNum type="arabicParenR"/>
            </a:pPr>
            <a:r>
              <a:rPr lang="en-US" b="1"/>
              <a:t>How to Enroll in a Paid Apple Developer Program. </a:t>
            </a:r>
            <a:r>
              <a:rPr lang="en-US">
                <a:hlinkClick r:id="rId6"/>
              </a:rPr>
              <a:t>https://developer.apple.com/programs/enroll/</a:t>
            </a:r>
            <a:endParaRPr lang="en-US"/>
          </a:p>
          <a:p>
            <a:pPr marL="514350" indent="-514350">
              <a:buFont typeface="+mj-lt"/>
              <a:buAutoNum type="arabicParenR"/>
            </a:pPr>
            <a:endParaRPr lang="en-US"/>
          </a:p>
          <a:p>
            <a:pPr marL="514350" indent="-514350">
              <a:buFont typeface="+mj-lt"/>
              <a:buAutoNum type="arabicParenR"/>
            </a:pPr>
            <a:endParaRPr lang="en-US"/>
          </a:p>
          <a:p>
            <a:pPr marL="514350" indent="-514350">
              <a:buFont typeface="+mj-lt"/>
              <a:buAutoNum type="arabicParenR"/>
            </a:pPr>
            <a:endParaRPr lang="en-US"/>
          </a:p>
        </p:txBody>
      </p:sp>
    </p:spTree>
    <p:extLst>
      <p:ext uri="{BB962C8B-B14F-4D97-AF65-F5344CB8AC3E}">
        <p14:creationId xmlns:p14="http://schemas.microsoft.com/office/powerpoint/2010/main" val="15964931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Thank You</a:t>
            </a:r>
          </a:p>
        </p:txBody>
      </p:sp>
      <p:sp>
        <p:nvSpPr>
          <p:cNvPr id="5" name="Text Placeholder 4"/>
          <p:cNvSpPr>
            <a:spLocks noGrp="1"/>
          </p:cNvSpPr>
          <p:nvPr>
            <p:ph type="body" idx="1"/>
          </p:nvPr>
        </p:nvSpPr>
        <p:spPr/>
        <p:txBody>
          <a:bodyPr/>
          <a:lstStyle/>
          <a:p>
            <a:r>
              <a:rPr lang="en-US"/>
              <a:t>Q&amp;A</a:t>
            </a:r>
          </a:p>
        </p:txBody>
      </p:sp>
    </p:spTree>
    <p:extLst>
      <p:ext uri="{BB962C8B-B14F-4D97-AF65-F5344CB8AC3E}">
        <p14:creationId xmlns:p14="http://schemas.microsoft.com/office/powerpoint/2010/main" val="14089062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Updates</a:t>
            </a:r>
          </a:p>
        </p:txBody>
      </p:sp>
      <p:sp>
        <p:nvSpPr>
          <p:cNvPr id="5" name="Text Placeholder 4"/>
          <p:cNvSpPr>
            <a:spLocks noGrp="1"/>
          </p:cNvSpPr>
          <p:nvPr>
            <p:ph type="body" idx="1"/>
          </p:nvPr>
        </p:nvSpPr>
        <p:spPr/>
        <p:txBody>
          <a:bodyPr/>
          <a:lstStyle/>
          <a:p>
            <a:r>
              <a:rPr lang="en-US"/>
              <a:t>What has changed since Milestone II?</a:t>
            </a:r>
          </a:p>
        </p:txBody>
      </p:sp>
    </p:spTree>
    <p:extLst>
      <p:ext uri="{BB962C8B-B14F-4D97-AF65-F5344CB8AC3E}">
        <p14:creationId xmlns:p14="http://schemas.microsoft.com/office/powerpoint/2010/main" val="1391741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Changes Since Milestone II</a:t>
            </a:r>
          </a:p>
        </p:txBody>
      </p:sp>
      <p:sp>
        <p:nvSpPr>
          <p:cNvPr id="3" name="Content Placeholder 2"/>
          <p:cNvSpPr>
            <a:spLocks noGrp="1"/>
          </p:cNvSpPr>
          <p:nvPr>
            <p:ph idx="1"/>
          </p:nvPr>
        </p:nvSpPr>
        <p:spPr/>
        <p:txBody>
          <a:bodyPr/>
          <a:lstStyle/>
          <a:p>
            <a:r>
              <a:rPr lang="en-US" b="1" i="1"/>
              <a:t>Change 1: Additional dimension in the result vector</a:t>
            </a:r>
          </a:p>
          <a:p>
            <a:pPr lvl="1"/>
            <a:r>
              <a:rPr lang="en-US"/>
              <a:t>Before: only 7 emotions</a:t>
            </a:r>
          </a:p>
          <a:p>
            <a:pPr lvl="1"/>
            <a:r>
              <a:rPr lang="en-US"/>
              <a:t>Now: overall-appearance is added</a:t>
            </a:r>
          </a:p>
          <a:p>
            <a:pPr lvl="1"/>
            <a:r>
              <a:rPr lang="en-US"/>
              <a:t>Overall-Appearance = (1 – Sadness) * Luminance between Eyebrows</a:t>
            </a:r>
          </a:p>
          <a:p>
            <a:pPr lvl="1"/>
            <a:r>
              <a:rPr lang="en-US"/>
              <a:t>Will discuss luminance in just a few slides</a:t>
            </a:r>
          </a:p>
          <a:p>
            <a:endParaRPr lang="en-US"/>
          </a:p>
          <a:p>
            <a:endParaRPr lang="en-US"/>
          </a:p>
          <a:p>
            <a:endParaRPr lang="en-US"/>
          </a:p>
          <a:p>
            <a:endParaRPr lang="en-US"/>
          </a:p>
          <a:p>
            <a:endParaRPr lang="en-US"/>
          </a:p>
          <a:p>
            <a:r>
              <a:rPr lang="en-US"/>
              <a:t>Works on both web and iOS clients for patients!</a:t>
            </a:r>
          </a:p>
          <a:p>
            <a:pPr lvl="1"/>
            <a:endParaRPr lang="en-US"/>
          </a:p>
        </p:txBody>
      </p:sp>
      <p:pic>
        <p:nvPicPr>
          <p:cNvPr id="6" name="Picture 5"/>
          <p:cNvPicPr>
            <a:picLocks noChangeAspect="1"/>
          </p:cNvPicPr>
          <p:nvPr/>
        </p:nvPicPr>
        <p:blipFill>
          <a:blip r:embed="rId2"/>
          <a:stretch>
            <a:fillRect/>
          </a:stretch>
        </p:blipFill>
        <p:spPr>
          <a:xfrm>
            <a:off x="3652911" y="3756566"/>
            <a:ext cx="4886178" cy="1680106"/>
          </a:xfrm>
          <a:prstGeom prst="rect">
            <a:avLst/>
          </a:prstGeom>
        </p:spPr>
      </p:pic>
      <p:sp>
        <p:nvSpPr>
          <p:cNvPr id="7" name="Oval 6"/>
          <p:cNvSpPr/>
          <p:nvPr/>
        </p:nvSpPr>
        <p:spPr>
          <a:xfrm>
            <a:off x="7906043" y="3066757"/>
            <a:ext cx="844062" cy="281353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798643" y="4473526"/>
            <a:ext cx="2660665" cy="830997"/>
          </a:xfrm>
          <a:prstGeom prst="rect">
            <a:avLst/>
          </a:prstGeom>
          <a:noFill/>
        </p:spPr>
        <p:txBody>
          <a:bodyPr wrap="none" rtlCol="0">
            <a:spAutoFit/>
          </a:bodyPr>
          <a:lstStyle/>
          <a:p>
            <a:r>
              <a:rPr lang="en-US" sz="2400">
                <a:solidFill>
                  <a:srgbClr val="FF0000"/>
                </a:solidFill>
              </a:rPr>
              <a:t>New Dimension:</a:t>
            </a:r>
          </a:p>
          <a:p>
            <a:r>
              <a:rPr lang="en-US" sz="2400">
                <a:solidFill>
                  <a:srgbClr val="FF0000"/>
                </a:solidFill>
              </a:rPr>
              <a:t>Overall-Appearance</a:t>
            </a:r>
          </a:p>
        </p:txBody>
      </p:sp>
    </p:spTree>
    <p:extLst>
      <p:ext uri="{BB962C8B-B14F-4D97-AF65-F5344CB8AC3E}">
        <p14:creationId xmlns:p14="http://schemas.microsoft.com/office/powerpoint/2010/main" val="1994022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Changes Since Milestone II</a:t>
            </a:r>
          </a:p>
        </p:txBody>
      </p:sp>
      <p:sp>
        <p:nvSpPr>
          <p:cNvPr id="3" name="Content Placeholder 2"/>
          <p:cNvSpPr>
            <a:spLocks noGrp="1"/>
          </p:cNvSpPr>
          <p:nvPr>
            <p:ph idx="1"/>
          </p:nvPr>
        </p:nvSpPr>
        <p:spPr/>
        <p:txBody>
          <a:bodyPr/>
          <a:lstStyle/>
          <a:p>
            <a:r>
              <a:rPr lang="en-US" b="1" i="1"/>
              <a:t>Change 2: Doctor’s web client now runs on iPage server</a:t>
            </a:r>
            <a:endParaRPr lang="en-US" i="1"/>
          </a:p>
          <a:p>
            <a:pPr lvl="1"/>
            <a:r>
              <a:rPr lang="en-US">
                <a:hlinkClick r:id="rId2"/>
              </a:rPr>
              <a:t>http://ksiresearch.org/chronobot/emotions</a:t>
            </a: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29593" y="2252321"/>
            <a:ext cx="5320512" cy="4479068"/>
          </a:xfrm>
          <a:prstGeom prst="rect">
            <a:avLst/>
          </a:prstGeom>
        </p:spPr>
      </p:pic>
    </p:spTree>
    <p:extLst>
      <p:ext uri="{BB962C8B-B14F-4D97-AF65-F5344CB8AC3E}">
        <p14:creationId xmlns:p14="http://schemas.microsoft.com/office/powerpoint/2010/main" val="327387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Changes Since Milestone II</a:t>
            </a:r>
          </a:p>
        </p:txBody>
      </p:sp>
      <p:sp>
        <p:nvSpPr>
          <p:cNvPr id="3" name="Content Placeholder 2"/>
          <p:cNvSpPr>
            <a:spLocks noGrp="1"/>
          </p:cNvSpPr>
          <p:nvPr>
            <p:ph idx="1"/>
          </p:nvPr>
        </p:nvSpPr>
        <p:spPr/>
        <p:txBody>
          <a:bodyPr/>
          <a:lstStyle/>
          <a:p>
            <a:r>
              <a:rPr lang="en-US" b="1" i="1"/>
              <a:t>Change 3: Data are migrated from my local MySQL to Chronobot</a:t>
            </a:r>
          </a:p>
          <a:p>
            <a:pPr lvl="1"/>
            <a:r>
              <a:rPr lang="en-US"/>
              <a:t>Now stored in the </a:t>
            </a:r>
            <a:r>
              <a:rPr lang="en-US" i="1"/>
              <a:t>records</a:t>
            </a:r>
            <a:r>
              <a:rPr lang="en-US"/>
              <a:t> table</a:t>
            </a:r>
          </a:p>
        </p:txBody>
      </p:sp>
      <p:pic>
        <p:nvPicPr>
          <p:cNvPr id="4" name="Picture 3"/>
          <p:cNvPicPr>
            <a:picLocks noChangeAspect="1"/>
          </p:cNvPicPr>
          <p:nvPr/>
        </p:nvPicPr>
        <p:blipFill>
          <a:blip r:embed="rId2"/>
          <a:stretch>
            <a:fillRect/>
          </a:stretch>
        </p:blipFill>
        <p:spPr>
          <a:xfrm>
            <a:off x="2108799" y="2083449"/>
            <a:ext cx="7974402" cy="4702296"/>
          </a:xfrm>
          <a:prstGeom prst="rect">
            <a:avLst/>
          </a:prstGeom>
        </p:spPr>
      </p:pic>
      <p:sp>
        <p:nvSpPr>
          <p:cNvPr id="5" name="Rectangle 4"/>
          <p:cNvSpPr/>
          <p:nvPr/>
        </p:nvSpPr>
        <p:spPr>
          <a:xfrm>
            <a:off x="0" y="2358189"/>
            <a:ext cx="10202779" cy="2213811"/>
          </a:xfrm>
          <a:prstGeom prst="rect">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4572000"/>
            <a:ext cx="10202779" cy="2213811"/>
          </a:xfrm>
          <a:prstGeom prst="rect">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19132" y="3280429"/>
            <a:ext cx="859979" cy="369332"/>
          </a:xfrm>
          <a:prstGeom prst="rect">
            <a:avLst/>
          </a:prstGeom>
          <a:noFill/>
        </p:spPr>
        <p:txBody>
          <a:bodyPr wrap="none" rtlCol="0">
            <a:spAutoFit/>
          </a:bodyPr>
          <a:lstStyle/>
          <a:p>
            <a:pPr algn="ctr"/>
            <a:r>
              <a:rPr lang="en-US" b="1"/>
              <a:t>Entry 1</a:t>
            </a:r>
          </a:p>
        </p:txBody>
      </p:sp>
      <p:sp>
        <p:nvSpPr>
          <p:cNvPr id="8" name="TextBox 7"/>
          <p:cNvSpPr txBox="1"/>
          <p:nvPr/>
        </p:nvSpPr>
        <p:spPr>
          <a:xfrm>
            <a:off x="619132" y="5562181"/>
            <a:ext cx="859979" cy="369332"/>
          </a:xfrm>
          <a:prstGeom prst="rect">
            <a:avLst/>
          </a:prstGeom>
          <a:noFill/>
        </p:spPr>
        <p:txBody>
          <a:bodyPr wrap="none" rtlCol="0">
            <a:spAutoFit/>
          </a:bodyPr>
          <a:lstStyle/>
          <a:p>
            <a:pPr algn="ctr"/>
            <a:r>
              <a:rPr lang="en-US" b="1"/>
              <a:t>Entry 2</a:t>
            </a:r>
          </a:p>
        </p:txBody>
      </p:sp>
    </p:spTree>
    <p:extLst>
      <p:ext uri="{BB962C8B-B14F-4D97-AF65-F5344CB8AC3E}">
        <p14:creationId xmlns:p14="http://schemas.microsoft.com/office/powerpoint/2010/main" val="2054635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Implementation Details</a:t>
            </a:r>
          </a:p>
        </p:txBody>
      </p:sp>
      <p:sp>
        <p:nvSpPr>
          <p:cNvPr id="5" name="Text Placeholder 4"/>
          <p:cNvSpPr>
            <a:spLocks noGrp="1"/>
          </p:cNvSpPr>
          <p:nvPr>
            <p:ph type="body" idx="1"/>
          </p:nvPr>
        </p:nvSpPr>
        <p:spPr/>
        <p:txBody>
          <a:bodyPr/>
          <a:lstStyle/>
          <a:p>
            <a:r>
              <a:rPr lang="en-US"/>
              <a:t>What technologies are used? How are each component connected? </a:t>
            </a:r>
          </a:p>
        </p:txBody>
      </p:sp>
    </p:spTree>
    <p:extLst>
      <p:ext uri="{BB962C8B-B14F-4D97-AF65-F5344CB8AC3E}">
        <p14:creationId xmlns:p14="http://schemas.microsoft.com/office/powerpoint/2010/main" val="1181079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Technologies Used</a:t>
            </a:r>
          </a:p>
        </p:txBody>
      </p:sp>
      <p:grpSp>
        <p:nvGrpSpPr>
          <p:cNvPr id="5" name="Group 4"/>
          <p:cNvGrpSpPr/>
          <p:nvPr/>
        </p:nvGrpSpPr>
        <p:grpSpPr>
          <a:xfrm>
            <a:off x="422967" y="1332586"/>
            <a:ext cx="2857557" cy="2431441"/>
            <a:chOff x="422967" y="1332586"/>
            <a:chExt cx="2857557" cy="2431441"/>
          </a:xfrm>
        </p:grpSpPr>
        <p:sp>
          <p:nvSpPr>
            <p:cNvPr id="12" name="TextBox 11"/>
            <p:cNvSpPr txBox="1"/>
            <p:nvPr/>
          </p:nvSpPr>
          <p:spPr>
            <a:xfrm>
              <a:off x="463343" y="2504943"/>
              <a:ext cx="2817181" cy="461665"/>
            </a:xfrm>
            <a:prstGeom prst="rect">
              <a:avLst/>
            </a:prstGeom>
            <a:noFill/>
          </p:spPr>
          <p:txBody>
            <a:bodyPr wrap="none" rtlCol="0">
              <a:spAutoFit/>
            </a:bodyPr>
            <a:lstStyle/>
            <a:p>
              <a:pPr algn="ctr"/>
              <a:r>
                <a:rPr lang="en-US" sz="2400" b="1"/>
                <a:t>Chronobot Database</a:t>
              </a:r>
            </a:p>
          </p:txBody>
        </p:sp>
        <p:sp>
          <p:nvSpPr>
            <p:cNvPr id="13" name="TextBox 12"/>
            <p:cNvSpPr txBox="1"/>
            <p:nvPr/>
          </p:nvSpPr>
          <p:spPr>
            <a:xfrm>
              <a:off x="422967" y="2933030"/>
              <a:ext cx="2625574" cy="830997"/>
            </a:xfrm>
            <a:prstGeom prst="rect">
              <a:avLst/>
            </a:prstGeom>
            <a:noFill/>
          </p:spPr>
          <p:txBody>
            <a:bodyPr wrap="square" tIns="0" bIns="0" rtlCol="0">
              <a:spAutoFit/>
            </a:bodyPr>
            <a:lstStyle/>
            <a:p>
              <a:pPr algn="ctr"/>
              <a:r>
                <a:rPr lang="en-US">
                  <a:solidFill>
                    <a:schemeClr val="bg1">
                      <a:lumMod val="50000"/>
                    </a:schemeClr>
                  </a:solidFill>
                </a:rPr>
                <a:t>For user authentication and storing all emotion and OA values</a:t>
              </a:r>
            </a:p>
          </p:txBody>
        </p:sp>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1332586"/>
              <a:ext cx="1957147" cy="1273817"/>
            </a:xfrm>
            <a:prstGeom prst="rect">
              <a:avLst/>
            </a:prstGeom>
          </p:spPr>
        </p:pic>
      </p:grpSp>
      <p:grpSp>
        <p:nvGrpSpPr>
          <p:cNvPr id="16" name="Group 15"/>
          <p:cNvGrpSpPr/>
          <p:nvPr/>
        </p:nvGrpSpPr>
        <p:grpSpPr>
          <a:xfrm>
            <a:off x="8532701" y="4078037"/>
            <a:ext cx="3549504" cy="2062723"/>
            <a:chOff x="8532701" y="4078037"/>
            <a:chExt cx="3549504" cy="2062723"/>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27413" y="4078037"/>
              <a:ext cx="3199258" cy="915135"/>
            </a:xfrm>
            <a:prstGeom prst="rect">
              <a:avLst/>
            </a:prstGeom>
          </p:spPr>
        </p:pic>
        <p:sp>
          <p:nvSpPr>
            <p:cNvPr id="34" name="TextBox 33"/>
            <p:cNvSpPr txBox="1"/>
            <p:nvPr/>
          </p:nvSpPr>
          <p:spPr>
            <a:xfrm>
              <a:off x="8911323" y="4842540"/>
              <a:ext cx="2792260" cy="830997"/>
            </a:xfrm>
            <a:prstGeom prst="rect">
              <a:avLst/>
            </a:prstGeom>
            <a:noFill/>
          </p:spPr>
          <p:txBody>
            <a:bodyPr wrap="square" rtlCol="0">
              <a:spAutoFit/>
            </a:bodyPr>
            <a:lstStyle/>
            <a:p>
              <a:pPr algn="ctr"/>
              <a:r>
                <a:rPr lang="en-US" sz="2400" b="1"/>
                <a:t>Affdex Facial Emotion Detection</a:t>
              </a:r>
            </a:p>
          </p:txBody>
        </p:sp>
        <p:sp>
          <p:nvSpPr>
            <p:cNvPr id="39" name="TextBox 38"/>
            <p:cNvSpPr txBox="1"/>
            <p:nvPr/>
          </p:nvSpPr>
          <p:spPr>
            <a:xfrm>
              <a:off x="8532701" y="5586762"/>
              <a:ext cx="3549504" cy="553998"/>
            </a:xfrm>
            <a:prstGeom prst="rect">
              <a:avLst/>
            </a:prstGeom>
            <a:noFill/>
          </p:spPr>
          <p:txBody>
            <a:bodyPr wrap="square" tIns="0" bIns="0" rtlCol="0">
              <a:spAutoFit/>
            </a:bodyPr>
            <a:lstStyle/>
            <a:p>
              <a:pPr algn="ctr"/>
              <a:r>
                <a:rPr lang="en-US">
                  <a:solidFill>
                    <a:schemeClr val="bg1">
                      <a:lumMod val="50000"/>
                    </a:schemeClr>
                  </a:solidFill>
                </a:rPr>
                <a:t>For recognizing emotions of faces</a:t>
              </a:r>
            </a:p>
            <a:p>
              <a:pPr algn="ctr"/>
              <a:r>
                <a:rPr lang="en-US">
                  <a:solidFill>
                    <a:schemeClr val="bg1">
                      <a:lumMod val="50000"/>
                    </a:schemeClr>
                  </a:solidFill>
                </a:rPr>
                <a:t>(Objective-C &amp; JavaScript)</a:t>
              </a:r>
            </a:p>
          </p:txBody>
        </p:sp>
      </p:grpSp>
      <p:grpSp>
        <p:nvGrpSpPr>
          <p:cNvPr id="22" name="Group 21"/>
          <p:cNvGrpSpPr/>
          <p:nvPr/>
        </p:nvGrpSpPr>
        <p:grpSpPr>
          <a:xfrm>
            <a:off x="146876" y="4472709"/>
            <a:ext cx="3228150" cy="1668051"/>
            <a:chOff x="306310" y="4314087"/>
            <a:chExt cx="3228150" cy="1668051"/>
          </a:xfrm>
        </p:grpSpPr>
        <p:sp>
          <p:nvSpPr>
            <p:cNvPr id="10" name="TextBox 9"/>
            <p:cNvSpPr txBox="1"/>
            <p:nvPr/>
          </p:nvSpPr>
          <p:spPr>
            <a:xfrm>
              <a:off x="567354" y="4314087"/>
              <a:ext cx="2706061" cy="646331"/>
            </a:xfrm>
            <a:prstGeom prst="rect">
              <a:avLst/>
            </a:prstGeom>
            <a:noFill/>
          </p:spPr>
          <p:txBody>
            <a:bodyPr wrap="none" rtlCol="0">
              <a:spAutoFit/>
            </a:bodyPr>
            <a:lstStyle/>
            <a:p>
              <a:pPr algn="ctr"/>
              <a:r>
                <a:rPr lang="en-US" sz="3600" b="1" spc="-250">
                  <a:solidFill>
                    <a:srgbClr val="00B0F0"/>
                  </a:solidFill>
                </a:rPr>
                <a:t>WebSpeechAPI</a:t>
              </a:r>
            </a:p>
          </p:txBody>
        </p:sp>
        <p:sp>
          <p:nvSpPr>
            <p:cNvPr id="37" name="TextBox 36"/>
            <p:cNvSpPr txBox="1"/>
            <p:nvPr/>
          </p:nvSpPr>
          <p:spPr>
            <a:xfrm>
              <a:off x="474696" y="5041600"/>
              <a:ext cx="2891378" cy="461665"/>
            </a:xfrm>
            <a:prstGeom prst="rect">
              <a:avLst/>
            </a:prstGeom>
            <a:noFill/>
          </p:spPr>
          <p:txBody>
            <a:bodyPr wrap="square" rtlCol="0">
              <a:spAutoFit/>
            </a:bodyPr>
            <a:lstStyle/>
            <a:p>
              <a:pPr algn="ctr"/>
              <a:r>
                <a:rPr lang="en-US" sz="2400" b="1"/>
                <a:t>Web Speech API</a:t>
              </a:r>
            </a:p>
          </p:txBody>
        </p:sp>
        <p:sp>
          <p:nvSpPr>
            <p:cNvPr id="40" name="TextBox 39"/>
            <p:cNvSpPr txBox="1"/>
            <p:nvPr/>
          </p:nvSpPr>
          <p:spPr>
            <a:xfrm>
              <a:off x="306310" y="5428140"/>
              <a:ext cx="3228150" cy="553998"/>
            </a:xfrm>
            <a:prstGeom prst="rect">
              <a:avLst/>
            </a:prstGeom>
            <a:noFill/>
          </p:spPr>
          <p:txBody>
            <a:bodyPr wrap="square" tIns="0" bIns="0" rtlCol="0">
              <a:spAutoFit/>
            </a:bodyPr>
            <a:lstStyle/>
            <a:p>
              <a:pPr algn="ctr"/>
              <a:r>
                <a:rPr lang="en-US">
                  <a:solidFill>
                    <a:schemeClr val="bg1">
                      <a:lumMod val="50000"/>
                    </a:schemeClr>
                  </a:solidFill>
                </a:rPr>
                <a:t>For recognizing voice commands</a:t>
              </a:r>
            </a:p>
            <a:p>
              <a:pPr algn="ctr"/>
              <a:r>
                <a:rPr lang="en-US">
                  <a:solidFill>
                    <a:schemeClr val="bg1">
                      <a:lumMod val="50000"/>
                    </a:schemeClr>
                  </a:solidFill>
                </a:rPr>
                <a:t>(JavaScript)</a:t>
              </a:r>
            </a:p>
          </p:txBody>
        </p:sp>
      </p:grpSp>
      <p:grpSp>
        <p:nvGrpSpPr>
          <p:cNvPr id="11" name="Group 10"/>
          <p:cNvGrpSpPr/>
          <p:nvPr/>
        </p:nvGrpSpPr>
        <p:grpSpPr>
          <a:xfrm>
            <a:off x="9261759" y="1287798"/>
            <a:ext cx="2664912" cy="2584504"/>
            <a:chOff x="9261759" y="1287798"/>
            <a:chExt cx="2664912" cy="2584504"/>
          </a:xfrm>
        </p:grpSpPr>
        <p:sp>
          <p:nvSpPr>
            <p:cNvPr id="4" name="TextBox 3"/>
            <p:cNvSpPr txBox="1"/>
            <p:nvPr/>
          </p:nvSpPr>
          <p:spPr>
            <a:xfrm>
              <a:off x="9325482" y="2577621"/>
              <a:ext cx="2537474" cy="461665"/>
            </a:xfrm>
            <a:prstGeom prst="rect">
              <a:avLst/>
            </a:prstGeom>
            <a:noFill/>
          </p:spPr>
          <p:txBody>
            <a:bodyPr wrap="square" rtlCol="0">
              <a:spAutoFit/>
            </a:bodyPr>
            <a:lstStyle/>
            <a:p>
              <a:pPr algn="ctr"/>
              <a:r>
                <a:rPr lang="en-US" sz="2400" b="1"/>
                <a:t>iOS Cocoa Touch</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08572" y="1287798"/>
              <a:ext cx="1330708" cy="1330708"/>
            </a:xfrm>
            <a:prstGeom prst="rect">
              <a:avLst/>
            </a:prstGeom>
          </p:spPr>
        </p:pic>
        <p:sp>
          <p:nvSpPr>
            <p:cNvPr id="41" name="TextBox 40"/>
            <p:cNvSpPr txBox="1"/>
            <p:nvPr/>
          </p:nvSpPr>
          <p:spPr>
            <a:xfrm>
              <a:off x="9261759" y="3041305"/>
              <a:ext cx="2664912" cy="830997"/>
            </a:xfrm>
            <a:prstGeom prst="rect">
              <a:avLst/>
            </a:prstGeom>
            <a:noFill/>
          </p:spPr>
          <p:txBody>
            <a:bodyPr wrap="square" tIns="0" bIns="0" rtlCol="0">
              <a:spAutoFit/>
            </a:bodyPr>
            <a:lstStyle/>
            <a:p>
              <a:pPr algn="ctr"/>
              <a:r>
                <a:rPr lang="en-US">
                  <a:solidFill>
                    <a:schemeClr val="bg1">
                      <a:lumMod val="50000"/>
                    </a:schemeClr>
                  </a:solidFill>
                </a:rPr>
                <a:t>For building the iOS client for Patients</a:t>
              </a:r>
            </a:p>
            <a:p>
              <a:pPr algn="ctr"/>
              <a:r>
                <a:rPr lang="en-US">
                  <a:solidFill>
                    <a:schemeClr val="bg1">
                      <a:lumMod val="50000"/>
                    </a:schemeClr>
                  </a:solidFill>
                </a:rPr>
                <a:t>(Swift)</a:t>
              </a:r>
            </a:p>
          </p:txBody>
        </p:sp>
      </p:grpSp>
      <p:grpSp>
        <p:nvGrpSpPr>
          <p:cNvPr id="7" name="Group 6"/>
          <p:cNvGrpSpPr/>
          <p:nvPr/>
        </p:nvGrpSpPr>
        <p:grpSpPr>
          <a:xfrm>
            <a:off x="6404773" y="1841369"/>
            <a:ext cx="2677564" cy="1770447"/>
            <a:chOff x="6404773" y="1841369"/>
            <a:chExt cx="2677564" cy="1770447"/>
          </a:xfrm>
        </p:grpSpPr>
        <p:pic>
          <p:nvPicPr>
            <p:cNvPr id="21" name="Picture 2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04773" y="1841369"/>
              <a:ext cx="2574596" cy="672024"/>
            </a:xfrm>
            <a:prstGeom prst="rect">
              <a:avLst/>
            </a:prstGeom>
          </p:spPr>
        </p:pic>
        <p:sp>
          <p:nvSpPr>
            <p:cNvPr id="26" name="TextBox 25"/>
            <p:cNvSpPr txBox="1"/>
            <p:nvPr/>
          </p:nvSpPr>
          <p:spPr>
            <a:xfrm>
              <a:off x="6645873" y="2551084"/>
              <a:ext cx="2092396" cy="461665"/>
            </a:xfrm>
            <a:prstGeom prst="rect">
              <a:avLst/>
            </a:prstGeom>
            <a:noFill/>
          </p:spPr>
          <p:txBody>
            <a:bodyPr wrap="square" rtlCol="0">
              <a:spAutoFit/>
            </a:bodyPr>
            <a:lstStyle/>
            <a:p>
              <a:pPr algn="ctr"/>
              <a:r>
                <a:rPr lang="en-US" sz="2400" b="1"/>
                <a:t>jQuery</a:t>
              </a:r>
            </a:p>
          </p:txBody>
        </p:sp>
        <p:sp>
          <p:nvSpPr>
            <p:cNvPr id="42" name="TextBox 41"/>
            <p:cNvSpPr txBox="1"/>
            <p:nvPr/>
          </p:nvSpPr>
          <p:spPr>
            <a:xfrm>
              <a:off x="6417425" y="3057818"/>
              <a:ext cx="2664912" cy="553998"/>
            </a:xfrm>
            <a:prstGeom prst="rect">
              <a:avLst/>
            </a:prstGeom>
            <a:noFill/>
          </p:spPr>
          <p:txBody>
            <a:bodyPr wrap="square" tIns="0" bIns="0" rtlCol="0">
              <a:spAutoFit/>
            </a:bodyPr>
            <a:lstStyle/>
            <a:p>
              <a:pPr algn="ctr"/>
              <a:r>
                <a:rPr lang="en-US">
                  <a:solidFill>
                    <a:schemeClr val="bg1">
                      <a:lumMod val="50000"/>
                    </a:schemeClr>
                  </a:solidFill>
                </a:rPr>
                <a:t>For both web clients</a:t>
              </a:r>
            </a:p>
            <a:p>
              <a:pPr algn="ctr"/>
              <a:r>
                <a:rPr lang="en-US">
                  <a:solidFill>
                    <a:schemeClr val="bg1">
                      <a:lumMod val="50000"/>
                    </a:schemeClr>
                  </a:solidFill>
                </a:rPr>
                <a:t>(JavaScript)</a:t>
              </a:r>
            </a:p>
          </p:txBody>
        </p:sp>
      </p:grpSp>
      <p:grpSp>
        <p:nvGrpSpPr>
          <p:cNvPr id="20" name="Group 19"/>
          <p:cNvGrpSpPr/>
          <p:nvPr/>
        </p:nvGrpSpPr>
        <p:grpSpPr>
          <a:xfrm>
            <a:off x="3469415" y="4191279"/>
            <a:ext cx="2664912" cy="2017885"/>
            <a:chOff x="3686246" y="4146272"/>
            <a:chExt cx="2664912" cy="2017885"/>
          </a:xfrm>
        </p:grpSpPr>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28717" y="4146272"/>
              <a:ext cx="1779970" cy="1088749"/>
            </a:xfrm>
            <a:prstGeom prst="rect">
              <a:avLst/>
            </a:prstGeom>
          </p:spPr>
        </p:pic>
        <p:sp>
          <p:nvSpPr>
            <p:cNvPr id="17" name="TextBox 16"/>
            <p:cNvSpPr txBox="1"/>
            <p:nvPr/>
          </p:nvSpPr>
          <p:spPr>
            <a:xfrm>
              <a:off x="3980244" y="5193332"/>
              <a:ext cx="2076916" cy="461665"/>
            </a:xfrm>
            <a:prstGeom prst="rect">
              <a:avLst/>
            </a:prstGeom>
            <a:noFill/>
          </p:spPr>
          <p:txBody>
            <a:bodyPr wrap="square" rtlCol="0">
              <a:spAutoFit/>
            </a:bodyPr>
            <a:lstStyle/>
            <a:p>
              <a:pPr algn="ctr"/>
              <a:r>
                <a:rPr lang="en-US" sz="2400" b="1"/>
                <a:t>Node.js</a:t>
              </a:r>
            </a:p>
          </p:txBody>
        </p:sp>
        <p:sp>
          <p:nvSpPr>
            <p:cNvPr id="43" name="TextBox 42"/>
            <p:cNvSpPr txBox="1"/>
            <p:nvPr/>
          </p:nvSpPr>
          <p:spPr>
            <a:xfrm>
              <a:off x="3686246" y="5610159"/>
              <a:ext cx="2664912" cy="553998"/>
            </a:xfrm>
            <a:prstGeom prst="rect">
              <a:avLst/>
            </a:prstGeom>
            <a:noFill/>
          </p:spPr>
          <p:txBody>
            <a:bodyPr wrap="square" tIns="0" bIns="0" rtlCol="0">
              <a:spAutoFit/>
            </a:bodyPr>
            <a:lstStyle/>
            <a:p>
              <a:pPr algn="ctr"/>
              <a:r>
                <a:rPr lang="en-US">
                  <a:solidFill>
                    <a:schemeClr val="bg1">
                      <a:lumMod val="50000"/>
                    </a:schemeClr>
                  </a:solidFill>
                </a:rPr>
                <a:t>For patient web client</a:t>
              </a:r>
            </a:p>
            <a:p>
              <a:pPr algn="ctr"/>
              <a:r>
                <a:rPr lang="en-US">
                  <a:solidFill>
                    <a:schemeClr val="bg1">
                      <a:lumMod val="50000"/>
                    </a:schemeClr>
                  </a:solidFill>
                </a:rPr>
                <a:t>(JavaScript)</a:t>
              </a:r>
            </a:p>
          </p:txBody>
        </p:sp>
      </p:grpSp>
      <p:grpSp>
        <p:nvGrpSpPr>
          <p:cNvPr id="6" name="Group 5"/>
          <p:cNvGrpSpPr/>
          <p:nvPr/>
        </p:nvGrpSpPr>
        <p:grpSpPr>
          <a:xfrm>
            <a:off x="3612428" y="1593235"/>
            <a:ext cx="2664912" cy="1616794"/>
            <a:chOff x="3612428" y="1593235"/>
            <a:chExt cx="2664912" cy="1616794"/>
          </a:xfrm>
        </p:grpSpPr>
        <p:pic>
          <p:nvPicPr>
            <p:cNvPr id="19" name="Picture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28717" y="1593235"/>
              <a:ext cx="1632333" cy="881599"/>
            </a:xfrm>
            <a:prstGeom prst="rect">
              <a:avLst/>
            </a:prstGeom>
          </p:spPr>
        </p:pic>
        <p:sp>
          <p:nvSpPr>
            <p:cNvPr id="44" name="TextBox 43"/>
            <p:cNvSpPr txBox="1"/>
            <p:nvPr/>
          </p:nvSpPr>
          <p:spPr>
            <a:xfrm>
              <a:off x="3612428" y="2933030"/>
              <a:ext cx="2664912" cy="276999"/>
            </a:xfrm>
            <a:prstGeom prst="rect">
              <a:avLst/>
            </a:prstGeom>
            <a:noFill/>
          </p:spPr>
          <p:txBody>
            <a:bodyPr wrap="square" tIns="0" bIns="0" rtlCol="0">
              <a:spAutoFit/>
            </a:bodyPr>
            <a:lstStyle/>
            <a:p>
              <a:pPr algn="ctr"/>
              <a:r>
                <a:rPr lang="en-US">
                  <a:solidFill>
                    <a:schemeClr val="bg1">
                      <a:lumMod val="50000"/>
                    </a:schemeClr>
                  </a:solidFill>
                </a:rPr>
                <a:t>For doctor’s web client</a:t>
              </a:r>
            </a:p>
          </p:txBody>
        </p:sp>
        <p:sp>
          <p:nvSpPr>
            <p:cNvPr id="45" name="TextBox 44"/>
            <p:cNvSpPr txBox="1"/>
            <p:nvPr/>
          </p:nvSpPr>
          <p:spPr>
            <a:xfrm>
              <a:off x="3906426" y="2510740"/>
              <a:ext cx="2076916" cy="461665"/>
            </a:xfrm>
            <a:prstGeom prst="rect">
              <a:avLst/>
            </a:prstGeom>
            <a:noFill/>
          </p:spPr>
          <p:txBody>
            <a:bodyPr wrap="square" rtlCol="0">
              <a:spAutoFit/>
            </a:bodyPr>
            <a:lstStyle/>
            <a:p>
              <a:pPr algn="ctr"/>
              <a:r>
                <a:rPr lang="en-US" sz="2400" b="1"/>
                <a:t>PHP</a:t>
              </a:r>
            </a:p>
          </p:txBody>
        </p:sp>
      </p:grpSp>
      <p:grpSp>
        <p:nvGrpSpPr>
          <p:cNvPr id="18" name="Group 17"/>
          <p:cNvGrpSpPr/>
          <p:nvPr/>
        </p:nvGrpSpPr>
        <p:grpSpPr>
          <a:xfrm>
            <a:off x="6010001" y="3912913"/>
            <a:ext cx="2664912" cy="2001220"/>
            <a:chOff x="6176902" y="3855068"/>
            <a:chExt cx="2664912" cy="2001220"/>
          </a:xfrm>
        </p:grpSpPr>
        <p:pic>
          <p:nvPicPr>
            <p:cNvPr id="3" name="Picture 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98028" y="3855068"/>
              <a:ext cx="1586595" cy="1332492"/>
            </a:xfrm>
            <a:prstGeom prst="rect">
              <a:avLst/>
            </a:prstGeom>
          </p:spPr>
        </p:pic>
        <p:sp>
          <p:nvSpPr>
            <p:cNvPr id="27" name="TextBox 26"/>
            <p:cNvSpPr txBox="1"/>
            <p:nvPr/>
          </p:nvSpPr>
          <p:spPr>
            <a:xfrm>
              <a:off x="6470900" y="5162462"/>
              <a:ext cx="2076916" cy="461665"/>
            </a:xfrm>
            <a:prstGeom prst="rect">
              <a:avLst/>
            </a:prstGeom>
            <a:noFill/>
          </p:spPr>
          <p:txBody>
            <a:bodyPr wrap="square" rtlCol="0">
              <a:spAutoFit/>
            </a:bodyPr>
            <a:lstStyle/>
            <a:p>
              <a:pPr algn="ctr"/>
              <a:r>
                <a:rPr lang="en-US" sz="2400" b="1"/>
                <a:t>Bootstrap</a:t>
              </a:r>
            </a:p>
          </p:txBody>
        </p:sp>
        <p:sp>
          <p:nvSpPr>
            <p:cNvPr id="28" name="TextBox 27"/>
            <p:cNvSpPr txBox="1"/>
            <p:nvPr/>
          </p:nvSpPr>
          <p:spPr>
            <a:xfrm>
              <a:off x="6176902" y="5579289"/>
              <a:ext cx="2664912" cy="276999"/>
            </a:xfrm>
            <a:prstGeom prst="rect">
              <a:avLst/>
            </a:prstGeom>
            <a:noFill/>
          </p:spPr>
          <p:txBody>
            <a:bodyPr wrap="square" tIns="0" bIns="0" rtlCol="0">
              <a:spAutoFit/>
            </a:bodyPr>
            <a:lstStyle/>
            <a:p>
              <a:pPr algn="ctr"/>
              <a:r>
                <a:rPr lang="en-US">
                  <a:solidFill>
                    <a:schemeClr val="bg1">
                      <a:lumMod val="50000"/>
                    </a:schemeClr>
                  </a:solidFill>
                </a:rPr>
                <a:t>For patient web client</a:t>
              </a:r>
            </a:p>
          </p:txBody>
        </p:sp>
      </p:grpSp>
    </p:spTree>
    <p:extLst>
      <p:ext uri="{BB962C8B-B14F-4D97-AF65-F5344CB8AC3E}">
        <p14:creationId xmlns:p14="http://schemas.microsoft.com/office/powerpoint/2010/main" val="730107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4589585" y="1103589"/>
            <a:ext cx="3322282" cy="1628441"/>
          </a:xfrm>
          <a:prstGeom prst="roundRect">
            <a:avLst/>
          </a:prstGeom>
          <a:noFill/>
          <a:ln w="38100">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a:t>System Architecture</a:t>
            </a:r>
          </a:p>
        </p:txBody>
      </p:sp>
      <p:sp>
        <p:nvSpPr>
          <p:cNvPr id="9" name="TextBox 8"/>
          <p:cNvSpPr txBox="1"/>
          <p:nvPr/>
        </p:nvSpPr>
        <p:spPr>
          <a:xfrm>
            <a:off x="1457582" y="6418792"/>
            <a:ext cx="3917611" cy="461665"/>
          </a:xfrm>
          <a:prstGeom prst="rect">
            <a:avLst/>
          </a:prstGeom>
          <a:noFill/>
        </p:spPr>
        <p:txBody>
          <a:bodyPr wrap="none" rtlCol="0">
            <a:spAutoFit/>
          </a:bodyPr>
          <a:lstStyle/>
          <a:p>
            <a:pPr algn="ctr"/>
            <a:r>
              <a:rPr lang="en-US" sz="2400" b="1"/>
              <a:t>Patient’s Clients (iOS or Web)</a:t>
            </a:r>
          </a:p>
        </p:txBody>
      </p:sp>
      <p:grpSp>
        <p:nvGrpSpPr>
          <p:cNvPr id="24" name="Group 23"/>
          <p:cNvGrpSpPr/>
          <p:nvPr/>
        </p:nvGrpSpPr>
        <p:grpSpPr>
          <a:xfrm>
            <a:off x="5000756" y="1485887"/>
            <a:ext cx="2350859" cy="1012787"/>
            <a:chOff x="5038189" y="1214498"/>
            <a:chExt cx="2350859" cy="1012787"/>
          </a:xfrm>
        </p:grpSpPr>
        <p:pic>
          <p:nvPicPr>
            <p:cNvPr id="11" name="Picture 10"/>
            <p:cNvPicPr>
              <a:picLocks noChangeAspect="1"/>
            </p:cNvPicPr>
            <p:nvPr/>
          </p:nvPicPr>
          <p:blipFill>
            <a:blip r:embed="rId2"/>
            <a:stretch>
              <a:fillRect/>
            </a:stretch>
          </p:blipFill>
          <p:spPr>
            <a:xfrm>
              <a:off x="5038189" y="1214498"/>
              <a:ext cx="1012787" cy="101278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02767" y="1315283"/>
              <a:ext cx="1386281" cy="817454"/>
            </a:xfrm>
            <a:prstGeom prst="rect">
              <a:avLst/>
            </a:prstGeom>
            <a:ln w="25400">
              <a:solidFill>
                <a:schemeClr val="tx1"/>
              </a:solidFill>
            </a:ln>
          </p:spPr>
        </p:pic>
      </p:grpSp>
      <p:sp>
        <p:nvSpPr>
          <p:cNvPr id="12" name="TextBox 11"/>
          <p:cNvSpPr txBox="1"/>
          <p:nvPr/>
        </p:nvSpPr>
        <p:spPr>
          <a:xfrm>
            <a:off x="4842134" y="1125007"/>
            <a:ext cx="2817181" cy="461665"/>
          </a:xfrm>
          <a:prstGeom prst="rect">
            <a:avLst/>
          </a:prstGeom>
          <a:noFill/>
        </p:spPr>
        <p:txBody>
          <a:bodyPr wrap="none" rtlCol="0">
            <a:spAutoFit/>
          </a:bodyPr>
          <a:lstStyle/>
          <a:p>
            <a:pPr algn="ctr"/>
            <a:r>
              <a:rPr lang="en-US" sz="2400" b="1"/>
              <a:t>Chronobot Database</a:t>
            </a: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566598" y="4917520"/>
            <a:ext cx="1040442" cy="1032352"/>
          </a:xfrm>
          <a:prstGeom prst="rect">
            <a:avLst/>
          </a:prstGeom>
          <a:ln w="19050">
            <a:solidFill>
              <a:schemeClr val="tx1"/>
            </a:solidFill>
          </a:ln>
        </p:spPr>
      </p:pic>
      <p:sp>
        <p:nvSpPr>
          <p:cNvPr id="15" name="TextBox 14"/>
          <p:cNvSpPr txBox="1"/>
          <p:nvPr/>
        </p:nvSpPr>
        <p:spPr>
          <a:xfrm>
            <a:off x="8633542" y="6345875"/>
            <a:ext cx="2906565" cy="461665"/>
          </a:xfrm>
          <a:prstGeom prst="rect">
            <a:avLst/>
          </a:prstGeom>
          <a:noFill/>
        </p:spPr>
        <p:txBody>
          <a:bodyPr wrap="none" rtlCol="0">
            <a:spAutoFit/>
          </a:bodyPr>
          <a:lstStyle/>
          <a:p>
            <a:pPr algn="ctr"/>
            <a:r>
              <a:rPr lang="en-US" sz="2400" b="1"/>
              <a:t>Doctor’s Client (Web)</a:t>
            </a:r>
          </a:p>
        </p:txBody>
      </p:sp>
      <p:cxnSp>
        <p:nvCxnSpPr>
          <p:cNvPr id="17" name="Straight Arrow Connector 16"/>
          <p:cNvCxnSpPr>
            <a:endCxn id="26" idx="1"/>
          </p:cNvCxnSpPr>
          <p:nvPr/>
        </p:nvCxnSpPr>
        <p:spPr>
          <a:xfrm flipV="1">
            <a:off x="3228125" y="2863387"/>
            <a:ext cx="2141139" cy="161081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25078" y="3296635"/>
            <a:ext cx="1579921" cy="369332"/>
          </a:xfrm>
          <a:prstGeom prst="rect">
            <a:avLst/>
          </a:prstGeom>
          <a:solidFill>
            <a:schemeClr val="bg1"/>
          </a:solidFill>
        </p:spPr>
        <p:txBody>
          <a:bodyPr wrap="none" tIns="0" bIns="0" rtlCol="0">
            <a:spAutoFit/>
          </a:bodyPr>
          <a:lstStyle/>
          <a:p>
            <a:pPr algn="ctr"/>
            <a:r>
              <a:rPr lang="en-US" sz="2400" b="1" i="1">
                <a:solidFill>
                  <a:srgbClr val="00B0F0"/>
                </a:solidFill>
              </a:rPr>
              <a:t>HTTP POST</a:t>
            </a:r>
          </a:p>
        </p:txBody>
      </p:sp>
      <p:cxnSp>
        <p:nvCxnSpPr>
          <p:cNvPr id="20" name="Straight Arrow Connector 19"/>
          <p:cNvCxnSpPr>
            <a:endCxn id="26" idx="3"/>
          </p:cNvCxnSpPr>
          <p:nvPr/>
        </p:nvCxnSpPr>
        <p:spPr>
          <a:xfrm flipH="1" flipV="1">
            <a:off x="7132183" y="2863387"/>
            <a:ext cx="2434415" cy="150283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831078" y="3351385"/>
            <a:ext cx="1417889" cy="369332"/>
          </a:xfrm>
          <a:prstGeom prst="rect">
            <a:avLst/>
          </a:prstGeom>
          <a:solidFill>
            <a:schemeClr val="bg1"/>
          </a:solidFill>
        </p:spPr>
        <p:txBody>
          <a:bodyPr wrap="none" tIns="0" bIns="0" rtlCol="0">
            <a:spAutoFit/>
          </a:bodyPr>
          <a:lstStyle/>
          <a:p>
            <a:pPr algn="ctr"/>
            <a:r>
              <a:rPr lang="en-US" sz="2400" b="1" i="1">
                <a:solidFill>
                  <a:srgbClr val="00B0F0"/>
                </a:solidFill>
              </a:rPr>
              <a:t>HTTP GET</a:t>
            </a:r>
          </a:p>
        </p:txBody>
      </p:sp>
      <p:pic>
        <p:nvPicPr>
          <p:cNvPr id="22" name="Picture 21"/>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231330" y="3226633"/>
            <a:ext cx="494084" cy="494084"/>
          </a:xfrm>
          <a:prstGeom prst="rect">
            <a:avLst/>
          </a:prstGeom>
        </p:spPr>
      </p:pic>
      <p:sp>
        <p:nvSpPr>
          <p:cNvPr id="26" name="TextBox 25"/>
          <p:cNvSpPr txBox="1"/>
          <p:nvPr/>
        </p:nvSpPr>
        <p:spPr>
          <a:xfrm>
            <a:off x="5369264" y="2632554"/>
            <a:ext cx="1762919" cy="461665"/>
          </a:xfrm>
          <a:prstGeom prst="rect">
            <a:avLst/>
          </a:prstGeom>
          <a:solidFill>
            <a:schemeClr val="accent1">
              <a:lumMod val="40000"/>
              <a:lumOff val="60000"/>
            </a:schemeClr>
          </a:solidFill>
        </p:spPr>
        <p:txBody>
          <a:bodyPr wrap="none" rtlCol="0">
            <a:spAutoFit/>
          </a:bodyPr>
          <a:lstStyle/>
          <a:p>
            <a:pPr algn="ctr"/>
            <a:r>
              <a:rPr lang="en-US" sz="2400" b="1"/>
              <a:t>RESTful APIs</a:t>
            </a:r>
          </a:p>
        </p:txBody>
      </p:sp>
      <p:grpSp>
        <p:nvGrpSpPr>
          <p:cNvPr id="40" name="Group 39"/>
          <p:cNvGrpSpPr/>
          <p:nvPr/>
        </p:nvGrpSpPr>
        <p:grpSpPr>
          <a:xfrm>
            <a:off x="7947972" y="4135223"/>
            <a:ext cx="3710933" cy="2244022"/>
            <a:chOff x="7485828" y="3959373"/>
            <a:chExt cx="3710933" cy="2244022"/>
          </a:xfrm>
        </p:grpSpPr>
        <p:pic>
          <p:nvPicPr>
            <p:cNvPr id="41" name="Picture 4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85828" y="3959373"/>
              <a:ext cx="3710933" cy="2244022"/>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544676" y="4249563"/>
              <a:ext cx="1593238" cy="1492167"/>
            </a:xfrm>
            <a:prstGeom prst="rect">
              <a:avLst/>
            </a:prstGeom>
            <a:effectLst>
              <a:outerShdw blurRad="139700" dist="25400" dir="5400000" algn="t" rotWithShape="0">
                <a:prstClr val="black"/>
              </a:outerShdw>
            </a:effectLst>
          </p:spPr>
        </p:pic>
      </p:grpSp>
      <p:grpSp>
        <p:nvGrpSpPr>
          <p:cNvPr id="27" name="Group 26"/>
          <p:cNvGrpSpPr/>
          <p:nvPr/>
        </p:nvGrpSpPr>
        <p:grpSpPr>
          <a:xfrm>
            <a:off x="2254401" y="4165774"/>
            <a:ext cx="3710933" cy="2244022"/>
            <a:chOff x="8178622" y="341112"/>
            <a:chExt cx="3710933" cy="2244022"/>
          </a:xfrm>
        </p:grpSpPr>
        <p:pic>
          <p:nvPicPr>
            <p:cNvPr id="28" name="Picture 2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78622" y="341112"/>
              <a:ext cx="3710933" cy="2244022"/>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216031" y="652755"/>
              <a:ext cx="1613291" cy="1499221"/>
            </a:xfrm>
            <a:prstGeom prst="rect">
              <a:avLst/>
            </a:prstGeom>
            <a:effectLst>
              <a:outerShdw blurRad="139700" dist="25400" dir="5400000" algn="t" rotWithShape="0">
                <a:prstClr val="black"/>
              </a:outerShdw>
            </a:effectLst>
          </p:spPr>
        </p:pic>
      </p:grpSp>
      <p:grpSp>
        <p:nvGrpSpPr>
          <p:cNvPr id="4" name="Group 3"/>
          <p:cNvGrpSpPr/>
          <p:nvPr/>
        </p:nvGrpSpPr>
        <p:grpSpPr>
          <a:xfrm>
            <a:off x="838200" y="3513241"/>
            <a:ext cx="1390424" cy="2788574"/>
            <a:chOff x="7328280" y="674911"/>
            <a:chExt cx="1864164" cy="3738686"/>
          </a:xfrm>
        </p:grpSpPr>
        <p:pic>
          <p:nvPicPr>
            <p:cNvPr id="5" name="Picture 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53015" y="802412"/>
              <a:ext cx="1609442" cy="348497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28280" y="674911"/>
              <a:ext cx="1864164" cy="3738686"/>
            </a:xfrm>
            <a:prstGeom prst="rect">
              <a:avLst/>
            </a:prstGeom>
          </p:spPr>
        </p:pic>
      </p:grpSp>
      <p:sp>
        <p:nvSpPr>
          <p:cNvPr id="3" name="TextBox 2"/>
          <p:cNvSpPr txBox="1"/>
          <p:nvPr/>
        </p:nvSpPr>
        <p:spPr>
          <a:xfrm>
            <a:off x="8098803" y="1336744"/>
            <a:ext cx="1784143" cy="1200329"/>
          </a:xfrm>
          <a:prstGeom prst="rect">
            <a:avLst/>
          </a:prstGeom>
          <a:noFill/>
        </p:spPr>
        <p:txBody>
          <a:bodyPr wrap="none" rtlCol="0">
            <a:spAutoFit/>
          </a:bodyPr>
          <a:lstStyle/>
          <a:p>
            <a:pPr marL="285750" indent="-285750">
              <a:buFont typeface="Arial" charset="0"/>
              <a:buChar char="•"/>
            </a:pPr>
            <a:r>
              <a:rPr lang="en-US"/>
              <a:t>/api/auth.php</a:t>
            </a:r>
          </a:p>
          <a:p>
            <a:pPr marL="285750" indent="-285750">
              <a:buFont typeface="Arial" charset="0"/>
              <a:buChar char="•"/>
            </a:pPr>
            <a:r>
              <a:rPr lang="en-US"/>
              <a:t>/api/get.php</a:t>
            </a:r>
          </a:p>
          <a:p>
            <a:pPr marL="285750" indent="-285750">
              <a:buFont typeface="Arial" charset="0"/>
              <a:buChar char="•"/>
            </a:pPr>
            <a:r>
              <a:rPr lang="en-US"/>
              <a:t>/api/post.php</a:t>
            </a:r>
          </a:p>
          <a:p>
            <a:pPr marL="285750" indent="-285750">
              <a:buFont typeface="Arial" charset="0"/>
              <a:buChar char="•"/>
            </a:pPr>
            <a:r>
              <a:rPr lang="mr-IN"/>
              <a:t>…</a:t>
            </a:r>
            <a:endParaRPr lang="en-US"/>
          </a:p>
        </p:txBody>
      </p:sp>
    </p:spTree>
    <p:extLst>
      <p:ext uri="{BB962C8B-B14F-4D97-AF65-F5344CB8AC3E}">
        <p14:creationId xmlns:p14="http://schemas.microsoft.com/office/powerpoint/2010/main" val="9625615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4305</TotalTime>
  <Words>1629</Words>
  <Application>Microsoft Macintosh PowerPoint</Application>
  <PresentationFormat>Widescreen</PresentationFormat>
  <Paragraphs>212</Paragraphs>
  <Slides>27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Calibri</vt:lpstr>
      <vt:lpstr>Mangal</vt:lpstr>
      <vt:lpstr>Arial</vt:lpstr>
      <vt:lpstr>Office Theme</vt:lpstr>
      <vt:lpstr>PowerPoint Presentation</vt:lpstr>
      <vt:lpstr>What Is Emotion Diary?</vt:lpstr>
      <vt:lpstr>Updates</vt:lpstr>
      <vt:lpstr>Changes Since Milestone II</vt:lpstr>
      <vt:lpstr>Changes Since Milestone II</vt:lpstr>
      <vt:lpstr>Changes Since Milestone II</vt:lpstr>
      <vt:lpstr>Implementation Details</vt:lpstr>
      <vt:lpstr>Technologies Used</vt:lpstr>
      <vt:lpstr>System Architecture</vt:lpstr>
      <vt:lpstr>Absolute Luminance Computation</vt:lpstr>
      <vt:lpstr>Absolute Luminance Computation: Example</vt:lpstr>
      <vt:lpstr>Converting Absolute to Relative</vt:lpstr>
      <vt:lpstr>Usage Scenarios</vt:lpstr>
      <vt:lpstr>Scenario: Using Patient iOS Client</vt:lpstr>
      <vt:lpstr>Scenario: Using Patient iOS Client (Cont.)</vt:lpstr>
      <vt:lpstr>Scenario: Using Patient Web Client</vt:lpstr>
      <vt:lpstr>Scenario: Using Patient Web Client (Cont.)</vt:lpstr>
      <vt:lpstr>Scenario: Using the Doctor Web Client</vt:lpstr>
      <vt:lpstr>Demo</vt:lpstr>
      <vt:lpstr>Conclusion, Drawbacks, and Future Work</vt:lpstr>
      <vt:lpstr>Conclusion</vt:lpstr>
      <vt:lpstr>Drawbacks</vt:lpstr>
      <vt:lpstr>Future Work</vt:lpstr>
      <vt:lpstr>Documentation</vt:lpstr>
      <vt:lpstr>Code &amp; Documentation</vt:lpstr>
      <vt:lpstr>References &amp; Useful Links</vt:lpstr>
      <vt:lpstr>Thank You</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Jiang, Yuhuan</dc:creator>
  <cp:lastModifiedBy>Jiang, Yuhuan</cp:lastModifiedBy>
  <cp:revision>796</cp:revision>
  <dcterms:created xsi:type="dcterms:W3CDTF">2017-12-08T01:01:12Z</dcterms:created>
  <dcterms:modified xsi:type="dcterms:W3CDTF">2017-12-14T19:59:10Z</dcterms:modified>
</cp:coreProperties>
</file>