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7.jpg" ContentType="image/png"/>
  <Override PartName="/ppt/media/image8.jpg" ContentType="image/png"/>
  <Override PartName="/ppt/media/image9.jpg" ContentType="image/png"/>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1" r:id="rId5"/>
    <p:sldId id="260" r:id="rId6"/>
    <p:sldId id="268" r:id="rId7"/>
    <p:sldId id="262" r:id="rId8"/>
    <p:sldId id="263" r:id="rId9"/>
    <p:sldId id="264" r:id="rId10"/>
    <p:sldId id="265" r:id="rId11"/>
    <p:sldId id="267" r:id="rId12"/>
    <p:sldId id="266" r:id="rId13"/>
    <p:sldId id="269" r:id="rId14"/>
    <p:sldId id="257"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80" d="100"/>
          <a:sy n="80" d="100"/>
        </p:scale>
        <p:origin x="60" y="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oleObject" Target="file:///C:\Users\coldd\Desktop\cs2310result.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coldd\Desktop\cs2310result.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coldd\Desktop\cs2310result.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altLang="zh-TW" sz="2000"/>
              <a:t>Using Alexa</a:t>
            </a:r>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6.2041320877408719E-2"/>
          <c:y val="0.20520055325034581"/>
          <c:w val="0.88562834388138112"/>
          <c:h val="0.53989828034981102"/>
        </c:manualLayout>
      </c:layout>
      <c:barChart>
        <c:barDir val="col"/>
        <c:grouping val="clustered"/>
        <c:varyColors val="0"/>
        <c:ser>
          <c:idx val="0"/>
          <c:order val="0"/>
          <c:tx>
            <c:strRef>
              <c:f>Sheet1!$A$2</c:f>
              <c:strCache>
                <c:ptCount val="1"/>
                <c:pt idx="0">
                  <c:v>First</c:v>
                </c:pt>
              </c:strCache>
            </c:strRef>
          </c:tx>
          <c:spPr>
            <a:solidFill>
              <a:schemeClr val="accent1"/>
            </a:solidFill>
            <a:ln>
              <a:noFill/>
            </a:ln>
            <a:effectLst/>
          </c:spPr>
          <c:invertIfNegative val="0"/>
          <c:val>
            <c:numRef>
              <c:f>Sheet1!$B$2:$F$2</c:f>
              <c:numCache>
                <c:formatCode>General</c:formatCode>
                <c:ptCount val="5"/>
                <c:pt idx="0">
                  <c:v>5</c:v>
                </c:pt>
                <c:pt idx="1">
                  <c:v>1</c:v>
                </c:pt>
                <c:pt idx="2">
                  <c:v>4</c:v>
                </c:pt>
                <c:pt idx="3">
                  <c:v>6</c:v>
                </c:pt>
                <c:pt idx="4">
                  <c:v>3</c:v>
                </c:pt>
              </c:numCache>
            </c:numRef>
          </c:val>
          <c:extLst>
            <c:ext xmlns:c16="http://schemas.microsoft.com/office/drawing/2014/chart" uri="{C3380CC4-5D6E-409C-BE32-E72D297353CC}">
              <c16:uniqueId val="{00000000-28D0-482D-AD43-C41F6ABD96BC}"/>
            </c:ext>
          </c:extLst>
        </c:ser>
        <c:ser>
          <c:idx val="1"/>
          <c:order val="1"/>
          <c:tx>
            <c:strRef>
              <c:f>Sheet1!$A$3</c:f>
              <c:strCache>
                <c:ptCount val="1"/>
                <c:pt idx="0">
                  <c:v>Alexa</c:v>
                </c:pt>
              </c:strCache>
            </c:strRef>
          </c:tx>
          <c:spPr>
            <a:solidFill>
              <a:schemeClr val="accent2"/>
            </a:solidFill>
            <a:ln>
              <a:noFill/>
            </a:ln>
            <a:effectLst/>
          </c:spPr>
          <c:invertIfNegative val="0"/>
          <c:val>
            <c:numRef>
              <c:f>Sheet1!$B$3:$F$3</c:f>
              <c:numCache>
                <c:formatCode>General</c:formatCode>
                <c:ptCount val="5"/>
                <c:pt idx="0">
                  <c:v>11</c:v>
                </c:pt>
                <c:pt idx="1">
                  <c:v>10</c:v>
                </c:pt>
                <c:pt idx="2">
                  <c:v>10</c:v>
                </c:pt>
                <c:pt idx="3">
                  <c:v>11</c:v>
                </c:pt>
                <c:pt idx="4">
                  <c:v>8</c:v>
                </c:pt>
              </c:numCache>
            </c:numRef>
          </c:val>
          <c:extLst>
            <c:ext xmlns:c16="http://schemas.microsoft.com/office/drawing/2014/chart" uri="{C3380CC4-5D6E-409C-BE32-E72D297353CC}">
              <c16:uniqueId val="{00000001-28D0-482D-AD43-C41F6ABD96BC}"/>
            </c:ext>
          </c:extLst>
        </c:ser>
        <c:dLbls>
          <c:showLegendKey val="0"/>
          <c:showVal val="0"/>
          <c:showCatName val="0"/>
          <c:showSerName val="0"/>
          <c:showPercent val="0"/>
          <c:showBubbleSize val="0"/>
        </c:dLbls>
        <c:gapWidth val="219"/>
        <c:overlap val="-27"/>
        <c:axId val="457915032"/>
        <c:axId val="457915360"/>
      </c:barChart>
      <c:catAx>
        <c:axId val="457915032"/>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457915360"/>
        <c:crosses val="autoZero"/>
        <c:auto val="1"/>
        <c:lblAlgn val="ctr"/>
        <c:lblOffset val="100"/>
        <c:noMultiLvlLbl val="0"/>
      </c:catAx>
      <c:valAx>
        <c:axId val="4579153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4579150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altLang="zh-TW" sz="2000"/>
              <a:t>Using Phone</a:t>
            </a:r>
            <a:endParaRPr lang="zh-TW" altLang="en-US" sz="2000"/>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Sheet1!$A$7</c:f>
              <c:strCache>
                <c:ptCount val="1"/>
                <c:pt idx="0">
                  <c:v>First</c:v>
                </c:pt>
              </c:strCache>
            </c:strRef>
          </c:tx>
          <c:spPr>
            <a:solidFill>
              <a:schemeClr val="accent1"/>
            </a:solidFill>
            <a:ln>
              <a:noFill/>
            </a:ln>
            <a:effectLst/>
          </c:spPr>
          <c:invertIfNegative val="0"/>
          <c:val>
            <c:numRef>
              <c:f>Sheet1!$B$7:$F$7</c:f>
              <c:numCache>
                <c:formatCode>General</c:formatCode>
                <c:ptCount val="5"/>
                <c:pt idx="0">
                  <c:v>5</c:v>
                </c:pt>
                <c:pt idx="1">
                  <c:v>6</c:v>
                </c:pt>
                <c:pt idx="2">
                  <c:v>5</c:v>
                </c:pt>
                <c:pt idx="3">
                  <c:v>3</c:v>
                </c:pt>
                <c:pt idx="4">
                  <c:v>5</c:v>
                </c:pt>
              </c:numCache>
            </c:numRef>
          </c:val>
          <c:extLst>
            <c:ext xmlns:c16="http://schemas.microsoft.com/office/drawing/2014/chart" uri="{C3380CC4-5D6E-409C-BE32-E72D297353CC}">
              <c16:uniqueId val="{00000000-5DC0-43AA-BA7E-1DF7E88A2167}"/>
            </c:ext>
          </c:extLst>
        </c:ser>
        <c:ser>
          <c:idx val="1"/>
          <c:order val="1"/>
          <c:tx>
            <c:strRef>
              <c:f>Sheet1!$A$8</c:f>
              <c:strCache>
                <c:ptCount val="1"/>
                <c:pt idx="0">
                  <c:v>Phone</c:v>
                </c:pt>
              </c:strCache>
            </c:strRef>
          </c:tx>
          <c:spPr>
            <a:solidFill>
              <a:schemeClr val="accent2"/>
            </a:solidFill>
            <a:ln>
              <a:noFill/>
            </a:ln>
            <a:effectLst/>
          </c:spPr>
          <c:invertIfNegative val="0"/>
          <c:val>
            <c:numRef>
              <c:f>Sheet1!$B$8:$F$8</c:f>
              <c:numCache>
                <c:formatCode>General</c:formatCode>
                <c:ptCount val="5"/>
                <c:pt idx="0">
                  <c:v>13</c:v>
                </c:pt>
                <c:pt idx="1">
                  <c:v>16</c:v>
                </c:pt>
                <c:pt idx="2">
                  <c:v>14</c:v>
                </c:pt>
                <c:pt idx="3">
                  <c:v>11</c:v>
                </c:pt>
                <c:pt idx="4">
                  <c:v>12</c:v>
                </c:pt>
              </c:numCache>
            </c:numRef>
          </c:val>
          <c:extLst>
            <c:ext xmlns:c16="http://schemas.microsoft.com/office/drawing/2014/chart" uri="{C3380CC4-5D6E-409C-BE32-E72D297353CC}">
              <c16:uniqueId val="{00000001-5DC0-43AA-BA7E-1DF7E88A2167}"/>
            </c:ext>
          </c:extLst>
        </c:ser>
        <c:dLbls>
          <c:showLegendKey val="0"/>
          <c:showVal val="0"/>
          <c:showCatName val="0"/>
          <c:showSerName val="0"/>
          <c:showPercent val="0"/>
          <c:showBubbleSize val="0"/>
        </c:dLbls>
        <c:gapWidth val="219"/>
        <c:overlap val="-27"/>
        <c:axId val="592065200"/>
        <c:axId val="592065528"/>
      </c:barChart>
      <c:catAx>
        <c:axId val="592065200"/>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92065528"/>
        <c:crosses val="autoZero"/>
        <c:auto val="1"/>
        <c:lblAlgn val="ctr"/>
        <c:lblOffset val="100"/>
        <c:noMultiLvlLbl val="0"/>
      </c:catAx>
      <c:valAx>
        <c:axId val="5920655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920652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altLang="zh-TW" sz="2400"/>
              <a:t>Words learned</a:t>
            </a:r>
            <a:endParaRPr lang="zh-TW" altLang="en-US" sz="2400"/>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Sheet1!$A$12</c:f>
              <c:strCache>
                <c:ptCount val="1"/>
                <c:pt idx="0">
                  <c:v>Alexa</c:v>
                </c:pt>
              </c:strCache>
            </c:strRef>
          </c:tx>
          <c:spPr>
            <a:solidFill>
              <a:schemeClr val="accent1"/>
            </a:solidFill>
            <a:ln>
              <a:noFill/>
            </a:ln>
            <a:effectLst/>
          </c:spPr>
          <c:invertIfNegative val="0"/>
          <c:val>
            <c:numRef>
              <c:f>Sheet1!$B$12:$F$12</c:f>
              <c:numCache>
                <c:formatCode>General</c:formatCode>
                <c:ptCount val="5"/>
                <c:pt idx="0">
                  <c:v>6</c:v>
                </c:pt>
                <c:pt idx="1">
                  <c:v>9</c:v>
                </c:pt>
                <c:pt idx="2">
                  <c:v>6</c:v>
                </c:pt>
                <c:pt idx="3">
                  <c:v>5</c:v>
                </c:pt>
                <c:pt idx="4">
                  <c:v>5</c:v>
                </c:pt>
              </c:numCache>
            </c:numRef>
          </c:val>
          <c:extLst>
            <c:ext xmlns:c16="http://schemas.microsoft.com/office/drawing/2014/chart" uri="{C3380CC4-5D6E-409C-BE32-E72D297353CC}">
              <c16:uniqueId val="{00000000-90E6-4AEE-AD5C-B72ADAEAC329}"/>
            </c:ext>
          </c:extLst>
        </c:ser>
        <c:ser>
          <c:idx val="1"/>
          <c:order val="1"/>
          <c:tx>
            <c:strRef>
              <c:f>Sheet1!$A$13</c:f>
              <c:strCache>
                <c:ptCount val="1"/>
                <c:pt idx="0">
                  <c:v>Phone</c:v>
                </c:pt>
              </c:strCache>
            </c:strRef>
          </c:tx>
          <c:spPr>
            <a:solidFill>
              <a:schemeClr val="accent2"/>
            </a:solidFill>
            <a:ln>
              <a:noFill/>
            </a:ln>
            <a:effectLst/>
          </c:spPr>
          <c:invertIfNegative val="0"/>
          <c:val>
            <c:numRef>
              <c:f>Sheet1!$B$13:$F$13</c:f>
              <c:numCache>
                <c:formatCode>General</c:formatCode>
                <c:ptCount val="5"/>
                <c:pt idx="0">
                  <c:v>8</c:v>
                </c:pt>
                <c:pt idx="1">
                  <c:v>10</c:v>
                </c:pt>
                <c:pt idx="2">
                  <c:v>9</c:v>
                </c:pt>
                <c:pt idx="3">
                  <c:v>8</c:v>
                </c:pt>
                <c:pt idx="4">
                  <c:v>7</c:v>
                </c:pt>
              </c:numCache>
            </c:numRef>
          </c:val>
          <c:extLst>
            <c:ext xmlns:c16="http://schemas.microsoft.com/office/drawing/2014/chart" uri="{C3380CC4-5D6E-409C-BE32-E72D297353CC}">
              <c16:uniqueId val="{00000001-90E6-4AEE-AD5C-B72ADAEAC329}"/>
            </c:ext>
          </c:extLst>
        </c:ser>
        <c:dLbls>
          <c:showLegendKey val="0"/>
          <c:showVal val="0"/>
          <c:showCatName val="0"/>
          <c:showSerName val="0"/>
          <c:showPercent val="0"/>
          <c:showBubbleSize val="0"/>
        </c:dLbls>
        <c:gapWidth val="219"/>
        <c:overlap val="-27"/>
        <c:axId val="596007232"/>
        <c:axId val="596012808"/>
      </c:barChart>
      <c:catAx>
        <c:axId val="596007232"/>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96012808"/>
        <c:crosses val="autoZero"/>
        <c:auto val="1"/>
        <c:lblAlgn val="ctr"/>
        <c:lblOffset val="100"/>
        <c:noMultiLvlLbl val="0"/>
      </c:catAx>
      <c:valAx>
        <c:axId val="5960128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960072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FEBA042-F9A2-40F5-85F4-F68DCDC31885}"/>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en-US"/>
          </a:p>
        </p:txBody>
      </p:sp>
      <p:sp>
        <p:nvSpPr>
          <p:cNvPr id="3" name="副标题 2">
            <a:extLst>
              <a:ext uri="{FF2B5EF4-FFF2-40B4-BE49-F238E27FC236}">
                <a16:creationId xmlns:a16="http://schemas.microsoft.com/office/drawing/2014/main" id="{11D2D9E2-2AE2-4ADD-BB92-F1D6FD5416E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a:p>
        </p:txBody>
      </p:sp>
      <p:sp>
        <p:nvSpPr>
          <p:cNvPr id="4" name="日期占位符 3">
            <a:extLst>
              <a:ext uri="{FF2B5EF4-FFF2-40B4-BE49-F238E27FC236}">
                <a16:creationId xmlns:a16="http://schemas.microsoft.com/office/drawing/2014/main" id="{9B790D9A-238F-4D21-AD15-E03E21310634}"/>
              </a:ext>
            </a:extLst>
          </p:cNvPr>
          <p:cNvSpPr>
            <a:spLocks noGrp="1"/>
          </p:cNvSpPr>
          <p:nvPr>
            <p:ph type="dt" sz="half" idx="10"/>
          </p:nvPr>
        </p:nvSpPr>
        <p:spPr/>
        <p:txBody>
          <a:bodyPr/>
          <a:lstStyle/>
          <a:p>
            <a:fld id="{4C2B45D8-D184-4F35-B89C-7CC21A20C4DD}" type="datetimeFigureOut">
              <a:rPr lang="en-US" smtClean="0"/>
              <a:t>12/12/2017</a:t>
            </a:fld>
            <a:endParaRPr lang="en-US"/>
          </a:p>
        </p:txBody>
      </p:sp>
      <p:sp>
        <p:nvSpPr>
          <p:cNvPr id="5" name="页脚占位符 4">
            <a:extLst>
              <a:ext uri="{FF2B5EF4-FFF2-40B4-BE49-F238E27FC236}">
                <a16:creationId xmlns:a16="http://schemas.microsoft.com/office/drawing/2014/main" id="{EB644E10-3216-42F2-A212-9AF124594FF3}"/>
              </a:ext>
            </a:extLst>
          </p:cNvPr>
          <p:cNvSpPr>
            <a:spLocks noGrp="1"/>
          </p:cNvSpPr>
          <p:nvPr>
            <p:ph type="ftr" sz="quarter" idx="11"/>
          </p:nvPr>
        </p:nvSpPr>
        <p:spPr/>
        <p:txBody>
          <a:bodyPr/>
          <a:lstStyle/>
          <a:p>
            <a:endParaRPr lang="en-US"/>
          </a:p>
        </p:txBody>
      </p:sp>
      <p:sp>
        <p:nvSpPr>
          <p:cNvPr id="6" name="灯片编号占位符 5">
            <a:extLst>
              <a:ext uri="{FF2B5EF4-FFF2-40B4-BE49-F238E27FC236}">
                <a16:creationId xmlns:a16="http://schemas.microsoft.com/office/drawing/2014/main" id="{A8C62D23-14E6-4F09-A4CE-0D9692931990}"/>
              </a:ext>
            </a:extLst>
          </p:cNvPr>
          <p:cNvSpPr>
            <a:spLocks noGrp="1"/>
          </p:cNvSpPr>
          <p:nvPr>
            <p:ph type="sldNum" sz="quarter" idx="12"/>
          </p:nvPr>
        </p:nvSpPr>
        <p:spPr/>
        <p:txBody>
          <a:bodyPr/>
          <a:lstStyle/>
          <a:p>
            <a:fld id="{196E9045-6031-4122-BC03-736C9C627992}" type="slidenum">
              <a:rPr lang="en-US" smtClean="0"/>
              <a:t>‹#›</a:t>
            </a:fld>
            <a:endParaRPr lang="en-US"/>
          </a:p>
        </p:txBody>
      </p:sp>
    </p:spTree>
    <p:extLst>
      <p:ext uri="{BB962C8B-B14F-4D97-AF65-F5344CB8AC3E}">
        <p14:creationId xmlns:p14="http://schemas.microsoft.com/office/powerpoint/2010/main" val="35541290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3B2DB72-827A-4839-B848-C7F7768CA159}"/>
              </a:ext>
            </a:extLst>
          </p:cNvPr>
          <p:cNvSpPr>
            <a:spLocks noGrp="1"/>
          </p:cNvSpPr>
          <p:nvPr>
            <p:ph type="title"/>
          </p:nvPr>
        </p:nvSpPr>
        <p:spPr/>
        <p:txBody>
          <a:bodyPr/>
          <a:lstStyle/>
          <a:p>
            <a:r>
              <a:rPr lang="zh-CN" altLang="en-US"/>
              <a:t>单击此处编辑母版标题样式</a:t>
            </a:r>
            <a:endParaRPr lang="en-US"/>
          </a:p>
        </p:txBody>
      </p:sp>
      <p:sp>
        <p:nvSpPr>
          <p:cNvPr id="3" name="竖排文字占位符 2">
            <a:extLst>
              <a:ext uri="{FF2B5EF4-FFF2-40B4-BE49-F238E27FC236}">
                <a16:creationId xmlns:a16="http://schemas.microsoft.com/office/drawing/2014/main" id="{50719B72-77E7-4AA1-A67F-123CE4EF4AB0}"/>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日期占位符 3">
            <a:extLst>
              <a:ext uri="{FF2B5EF4-FFF2-40B4-BE49-F238E27FC236}">
                <a16:creationId xmlns:a16="http://schemas.microsoft.com/office/drawing/2014/main" id="{700B88A5-FE27-4F04-B225-A465844F7711}"/>
              </a:ext>
            </a:extLst>
          </p:cNvPr>
          <p:cNvSpPr>
            <a:spLocks noGrp="1"/>
          </p:cNvSpPr>
          <p:nvPr>
            <p:ph type="dt" sz="half" idx="10"/>
          </p:nvPr>
        </p:nvSpPr>
        <p:spPr/>
        <p:txBody>
          <a:bodyPr/>
          <a:lstStyle/>
          <a:p>
            <a:fld id="{4C2B45D8-D184-4F35-B89C-7CC21A20C4DD}" type="datetimeFigureOut">
              <a:rPr lang="en-US" smtClean="0"/>
              <a:t>12/12/2017</a:t>
            </a:fld>
            <a:endParaRPr lang="en-US"/>
          </a:p>
        </p:txBody>
      </p:sp>
      <p:sp>
        <p:nvSpPr>
          <p:cNvPr id="5" name="页脚占位符 4">
            <a:extLst>
              <a:ext uri="{FF2B5EF4-FFF2-40B4-BE49-F238E27FC236}">
                <a16:creationId xmlns:a16="http://schemas.microsoft.com/office/drawing/2014/main" id="{E5C19027-9103-463F-BE46-E0237C1E8043}"/>
              </a:ext>
            </a:extLst>
          </p:cNvPr>
          <p:cNvSpPr>
            <a:spLocks noGrp="1"/>
          </p:cNvSpPr>
          <p:nvPr>
            <p:ph type="ftr" sz="quarter" idx="11"/>
          </p:nvPr>
        </p:nvSpPr>
        <p:spPr/>
        <p:txBody>
          <a:bodyPr/>
          <a:lstStyle/>
          <a:p>
            <a:endParaRPr lang="en-US"/>
          </a:p>
        </p:txBody>
      </p:sp>
      <p:sp>
        <p:nvSpPr>
          <p:cNvPr id="6" name="灯片编号占位符 5">
            <a:extLst>
              <a:ext uri="{FF2B5EF4-FFF2-40B4-BE49-F238E27FC236}">
                <a16:creationId xmlns:a16="http://schemas.microsoft.com/office/drawing/2014/main" id="{CCF6C6C4-92BD-4F3B-8FD9-83648F28CD1C}"/>
              </a:ext>
            </a:extLst>
          </p:cNvPr>
          <p:cNvSpPr>
            <a:spLocks noGrp="1"/>
          </p:cNvSpPr>
          <p:nvPr>
            <p:ph type="sldNum" sz="quarter" idx="12"/>
          </p:nvPr>
        </p:nvSpPr>
        <p:spPr/>
        <p:txBody>
          <a:bodyPr/>
          <a:lstStyle/>
          <a:p>
            <a:fld id="{196E9045-6031-4122-BC03-736C9C627992}" type="slidenum">
              <a:rPr lang="en-US" smtClean="0"/>
              <a:t>‹#›</a:t>
            </a:fld>
            <a:endParaRPr lang="en-US"/>
          </a:p>
        </p:txBody>
      </p:sp>
    </p:spTree>
    <p:extLst>
      <p:ext uri="{BB962C8B-B14F-4D97-AF65-F5344CB8AC3E}">
        <p14:creationId xmlns:p14="http://schemas.microsoft.com/office/powerpoint/2010/main" val="20903052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732F5132-26E0-45FE-83DD-3790C107D50B}"/>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en-US"/>
          </a:p>
        </p:txBody>
      </p:sp>
      <p:sp>
        <p:nvSpPr>
          <p:cNvPr id="3" name="竖排文字占位符 2">
            <a:extLst>
              <a:ext uri="{FF2B5EF4-FFF2-40B4-BE49-F238E27FC236}">
                <a16:creationId xmlns:a16="http://schemas.microsoft.com/office/drawing/2014/main" id="{FD455E1A-F96F-4FF0-82A4-C64F2999A13B}"/>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日期占位符 3">
            <a:extLst>
              <a:ext uri="{FF2B5EF4-FFF2-40B4-BE49-F238E27FC236}">
                <a16:creationId xmlns:a16="http://schemas.microsoft.com/office/drawing/2014/main" id="{A458286E-3192-4039-A31E-51FC14281C84}"/>
              </a:ext>
            </a:extLst>
          </p:cNvPr>
          <p:cNvSpPr>
            <a:spLocks noGrp="1"/>
          </p:cNvSpPr>
          <p:nvPr>
            <p:ph type="dt" sz="half" idx="10"/>
          </p:nvPr>
        </p:nvSpPr>
        <p:spPr/>
        <p:txBody>
          <a:bodyPr/>
          <a:lstStyle/>
          <a:p>
            <a:fld id="{4C2B45D8-D184-4F35-B89C-7CC21A20C4DD}" type="datetimeFigureOut">
              <a:rPr lang="en-US" smtClean="0"/>
              <a:t>12/12/2017</a:t>
            </a:fld>
            <a:endParaRPr lang="en-US"/>
          </a:p>
        </p:txBody>
      </p:sp>
      <p:sp>
        <p:nvSpPr>
          <p:cNvPr id="5" name="页脚占位符 4">
            <a:extLst>
              <a:ext uri="{FF2B5EF4-FFF2-40B4-BE49-F238E27FC236}">
                <a16:creationId xmlns:a16="http://schemas.microsoft.com/office/drawing/2014/main" id="{27A1EDA2-F1FE-42BF-BB18-4295FB823D8B}"/>
              </a:ext>
            </a:extLst>
          </p:cNvPr>
          <p:cNvSpPr>
            <a:spLocks noGrp="1"/>
          </p:cNvSpPr>
          <p:nvPr>
            <p:ph type="ftr" sz="quarter" idx="11"/>
          </p:nvPr>
        </p:nvSpPr>
        <p:spPr/>
        <p:txBody>
          <a:bodyPr/>
          <a:lstStyle/>
          <a:p>
            <a:endParaRPr lang="en-US"/>
          </a:p>
        </p:txBody>
      </p:sp>
      <p:sp>
        <p:nvSpPr>
          <p:cNvPr id="6" name="灯片编号占位符 5">
            <a:extLst>
              <a:ext uri="{FF2B5EF4-FFF2-40B4-BE49-F238E27FC236}">
                <a16:creationId xmlns:a16="http://schemas.microsoft.com/office/drawing/2014/main" id="{4B6A77EB-E499-46A2-8745-BC1AF014DD70}"/>
              </a:ext>
            </a:extLst>
          </p:cNvPr>
          <p:cNvSpPr>
            <a:spLocks noGrp="1"/>
          </p:cNvSpPr>
          <p:nvPr>
            <p:ph type="sldNum" sz="quarter" idx="12"/>
          </p:nvPr>
        </p:nvSpPr>
        <p:spPr/>
        <p:txBody>
          <a:bodyPr/>
          <a:lstStyle/>
          <a:p>
            <a:fld id="{196E9045-6031-4122-BC03-736C9C627992}" type="slidenum">
              <a:rPr lang="en-US" smtClean="0"/>
              <a:t>‹#›</a:t>
            </a:fld>
            <a:endParaRPr lang="en-US"/>
          </a:p>
        </p:txBody>
      </p:sp>
    </p:spTree>
    <p:extLst>
      <p:ext uri="{BB962C8B-B14F-4D97-AF65-F5344CB8AC3E}">
        <p14:creationId xmlns:p14="http://schemas.microsoft.com/office/powerpoint/2010/main" val="24205972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36102BD-D315-4634-850E-9C8E761FD99E}"/>
              </a:ext>
            </a:extLst>
          </p:cNvPr>
          <p:cNvSpPr>
            <a:spLocks noGrp="1"/>
          </p:cNvSpPr>
          <p:nvPr>
            <p:ph type="title"/>
          </p:nvPr>
        </p:nvSpPr>
        <p:spPr/>
        <p:txBody>
          <a:bodyPr/>
          <a:lstStyle/>
          <a:p>
            <a:r>
              <a:rPr lang="zh-CN" altLang="en-US"/>
              <a:t>单击此处编辑母版标题样式</a:t>
            </a:r>
            <a:endParaRPr lang="en-US"/>
          </a:p>
        </p:txBody>
      </p:sp>
      <p:sp>
        <p:nvSpPr>
          <p:cNvPr id="3" name="内容占位符 2">
            <a:extLst>
              <a:ext uri="{FF2B5EF4-FFF2-40B4-BE49-F238E27FC236}">
                <a16:creationId xmlns:a16="http://schemas.microsoft.com/office/drawing/2014/main" id="{3E6C0BB6-2956-40FE-A5EA-516F4B7A2C68}"/>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日期占位符 3">
            <a:extLst>
              <a:ext uri="{FF2B5EF4-FFF2-40B4-BE49-F238E27FC236}">
                <a16:creationId xmlns:a16="http://schemas.microsoft.com/office/drawing/2014/main" id="{763260FF-4986-4F25-9EA7-97C9D96F1826}"/>
              </a:ext>
            </a:extLst>
          </p:cNvPr>
          <p:cNvSpPr>
            <a:spLocks noGrp="1"/>
          </p:cNvSpPr>
          <p:nvPr>
            <p:ph type="dt" sz="half" idx="10"/>
          </p:nvPr>
        </p:nvSpPr>
        <p:spPr/>
        <p:txBody>
          <a:bodyPr/>
          <a:lstStyle/>
          <a:p>
            <a:fld id="{4C2B45D8-D184-4F35-B89C-7CC21A20C4DD}" type="datetimeFigureOut">
              <a:rPr lang="en-US" smtClean="0"/>
              <a:t>12/12/2017</a:t>
            </a:fld>
            <a:endParaRPr lang="en-US"/>
          </a:p>
        </p:txBody>
      </p:sp>
      <p:sp>
        <p:nvSpPr>
          <p:cNvPr id="5" name="页脚占位符 4">
            <a:extLst>
              <a:ext uri="{FF2B5EF4-FFF2-40B4-BE49-F238E27FC236}">
                <a16:creationId xmlns:a16="http://schemas.microsoft.com/office/drawing/2014/main" id="{E83A0BDE-326E-4745-9E07-D5F75C25EFC7}"/>
              </a:ext>
            </a:extLst>
          </p:cNvPr>
          <p:cNvSpPr>
            <a:spLocks noGrp="1"/>
          </p:cNvSpPr>
          <p:nvPr>
            <p:ph type="ftr" sz="quarter" idx="11"/>
          </p:nvPr>
        </p:nvSpPr>
        <p:spPr/>
        <p:txBody>
          <a:bodyPr/>
          <a:lstStyle/>
          <a:p>
            <a:endParaRPr lang="en-US"/>
          </a:p>
        </p:txBody>
      </p:sp>
      <p:sp>
        <p:nvSpPr>
          <p:cNvPr id="6" name="灯片编号占位符 5">
            <a:extLst>
              <a:ext uri="{FF2B5EF4-FFF2-40B4-BE49-F238E27FC236}">
                <a16:creationId xmlns:a16="http://schemas.microsoft.com/office/drawing/2014/main" id="{2632FA25-855B-4C26-B750-0D2E88B3E2BA}"/>
              </a:ext>
            </a:extLst>
          </p:cNvPr>
          <p:cNvSpPr>
            <a:spLocks noGrp="1"/>
          </p:cNvSpPr>
          <p:nvPr>
            <p:ph type="sldNum" sz="quarter" idx="12"/>
          </p:nvPr>
        </p:nvSpPr>
        <p:spPr/>
        <p:txBody>
          <a:bodyPr/>
          <a:lstStyle/>
          <a:p>
            <a:fld id="{196E9045-6031-4122-BC03-736C9C627992}" type="slidenum">
              <a:rPr lang="en-US" smtClean="0"/>
              <a:t>‹#›</a:t>
            </a:fld>
            <a:endParaRPr lang="en-US"/>
          </a:p>
        </p:txBody>
      </p:sp>
    </p:spTree>
    <p:extLst>
      <p:ext uri="{BB962C8B-B14F-4D97-AF65-F5344CB8AC3E}">
        <p14:creationId xmlns:p14="http://schemas.microsoft.com/office/powerpoint/2010/main" val="33120155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0355C27-4C9D-4A9D-83A9-81A79A93CEF1}"/>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en-US"/>
          </a:p>
        </p:txBody>
      </p:sp>
      <p:sp>
        <p:nvSpPr>
          <p:cNvPr id="3" name="文本占位符 2">
            <a:extLst>
              <a:ext uri="{FF2B5EF4-FFF2-40B4-BE49-F238E27FC236}">
                <a16:creationId xmlns:a16="http://schemas.microsoft.com/office/drawing/2014/main" id="{56D52830-3AF0-4E9C-9E26-04F9D1A44B9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1AB32216-7518-42EE-AF63-4675C9FB2F50}"/>
              </a:ext>
            </a:extLst>
          </p:cNvPr>
          <p:cNvSpPr>
            <a:spLocks noGrp="1"/>
          </p:cNvSpPr>
          <p:nvPr>
            <p:ph type="dt" sz="half" idx="10"/>
          </p:nvPr>
        </p:nvSpPr>
        <p:spPr/>
        <p:txBody>
          <a:bodyPr/>
          <a:lstStyle/>
          <a:p>
            <a:fld id="{4C2B45D8-D184-4F35-B89C-7CC21A20C4DD}" type="datetimeFigureOut">
              <a:rPr lang="en-US" smtClean="0"/>
              <a:t>12/12/2017</a:t>
            </a:fld>
            <a:endParaRPr lang="en-US"/>
          </a:p>
        </p:txBody>
      </p:sp>
      <p:sp>
        <p:nvSpPr>
          <p:cNvPr id="5" name="页脚占位符 4">
            <a:extLst>
              <a:ext uri="{FF2B5EF4-FFF2-40B4-BE49-F238E27FC236}">
                <a16:creationId xmlns:a16="http://schemas.microsoft.com/office/drawing/2014/main" id="{E38D717E-1377-41AB-90DD-F7580BE3AD98}"/>
              </a:ext>
            </a:extLst>
          </p:cNvPr>
          <p:cNvSpPr>
            <a:spLocks noGrp="1"/>
          </p:cNvSpPr>
          <p:nvPr>
            <p:ph type="ftr" sz="quarter" idx="11"/>
          </p:nvPr>
        </p:nvSpPr>
        <p:spPr/>
        <p:txBody>
          <a:bodyPr/>
          <a:lstStyle/>
          <a:p>
            <a:endParaRPr lang="en-US"/>
          </a:p>
        </p:txBody>
      </p:sp>
      <p:sp>
        <p:nvSpPr>
          <p:cNvPr id="6" name="灯片编号占位符 5">
            <a:extLst>
              <a:ext uri="{FF2B5EF4-FFF2-40B4-BE49-F238E27FC236}">
                <a16:creationId xmlns:a16="http://schemas.microsoft.com/office/drawing/2014/main" id="{1E7A18AE-6030-4E77-AAE8-34AC30070B39}"/>
              </a:ext>
            </a:extLst>
          </p:cNvPr>
          <p:cNvSpPr>
            <a:spLocks noGrp="1"/>
          </p:cNvSpPr>
          <p:nvPr>
            <p:ph type="sldNum" sz="quarter" idx="12"/>
          </p:nvPr>
        </p:nvSpPr>
        <p:spPr/>
        <p:txBody>
          <a:bodyPr/>
          <a:lstStyle/>
          <a:p>
            <a:fld id="{196E9045-6031-4122-BC03-736C9C627992}" type="slidenum">
              <a:rPr lang="en-US" smtClean="0"/>
              <a:t>‹#›</a:t>
            </a:fld>
            <a:endParaRPr lang="en-US"/>
          </a:p>
        </p:txBody>
      </p:sp>
    </p:spTree>
    <p:extLst>
      <p:ext uri="{BB962C8B-B14F-4D97-AF65-F5344CB8AC3E}">
        <p14:creationId xmlns:p14="http://schemas.microsoft.com/office/powerpoint/2010/main" val="28556770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EBF5E46-7C39-4028-AC6A-AC1484672DCD}"/>
              </a:ext>
            </a:extLst>
          </p:cNvPr>
          <p:cNvSpPr>
            <a:spLocks noGrp="1"/>
          </p:cNvSpPr>
          <p:nvPr>
            <p:ph type="title"/>
          </p:nvPr>
        </p:nvSpPr>
        <p:spPr/>
        <p:txBody>
          <a:bodyPr/>
          <a:lstStyle/>
          <a:p>
            <a:r>
              <a:rPr lang="zh-CN" altLang="en-US"/>
              <a:t>单击此处编辑母版标题样式</a:t>
            </a:r>
            <a:endParaRPr lang="en-US"/>
          </a:p>
        </p:txBody>
      </p:sp>
      <p:sp>
        <p:nvSpPr>
          <p:cNvPr id="3" name="内容占位符 2">
            <a:extLst>
              <a:ext uri="{FF2B5EF4-FFF2-40B4-BE49-F238E27FC236}">
                <a16:creationId xmlns:a16="http://schemas.microsoft.com/office/drawing/2014/main" id="{05E5F776-7886-4361-A6A9-3F29EBE5EFB3}"/>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内容占位符 3">
            <a:extLst>
              <a:ext uri="{FF2B5EF4-FFF2-40B4-BE49-F238E27FC236}">
                <a16:creationId xmlns:a16="http://schemas.microsoft.com/office/drawing/2014/main" id="{E2B9DDBD-3B4C-4643-9B6D-7AC870F6074C}"/>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5" name="日期占位符 4">
            <a:extLst>
              <a:ext uri="{FF2B5EF4-FFF2-40B4-BE49-F238E27FC236}">
                <a16:creationId xmlns:a16="http://schemas.microsoft.com/office/drawing/2014/main" id="{8CE990F0-8ACB-4B9C-8178-D401B0630F44}"/>
              </a:ext>
            </a:extLst>
          </p:cNvPr>
          <p:cNvSpPr>
            <a:spLocks noGrp="1"/>
          </p:cNvSpPr>
          <p:nvPr>
            <p:ph type="dt" sz="half" idx="10"/>
          </p:nvPr>
        </p:nvSpPr>
        <p:spPr/>
        <p:txBody>
          <a:bodyPr/>
          <a:lstStyle/>
          <a:p>
            <a:fld id="{4C2B45D8-D184-4F35-B89C-7CC21A20C4DD}" type="datetimeFigureOut">
              <a:rPr lang="en-US" smtClean="0"/>
              <a:t>12/12/2017</a:t>
            </a:fld>
            <a:endParaRPr lang="en-US"/>
          </a:p>
        </p:txBody>
      </p:sp>
      <p:sp>
        <p:nvSpPr>
          <p:cNvPr id="6" name="页脚占位符 5">
            <a:extLst>
              <a:ext uri="{FF2B5EF4-FFF2-40B4-BE49-F238E27FC236}">
                <a16:creationId xmlns:a16="http://schemas.microsoft.com/office/drawing/2014/main" id="{A00F8284-C4D3-47E3-A8DA-215296BC6897}"/>
              </a:ext>
            </a:extLst>
          </p:cNvPr>
          <p:cNvSpPr>
            <a:spLocks noGrp="1"/>
          </p:cNvSpPr>
          <p:nvPr>
            <p:ph type="ftr" sz="quarter" idx="11"/>
          </p:nvPr>
        </p:nvSpPr>
        <p:spPr/>
        <p:txBody>
          <a:bodyPr/>
          <a:lstStyle/>
          <a:p>
            <a:endParaRPr lang="en-US"/>
          </a:p>
        </p:txBody>
      </p:sp>
      <p:sp>
        <p:nvSpPr>
          <p:cNvPr id="7" name="灯片编号占位符 6">
            <a:extLst>
              <a:ext uri="{FF2B5EF4-FFF2-40B4-BE49-F238E27FC236}">
                <a16:creationId xmlns:a16="http://schemas.microsoft.com/office/drawing/2014/main" id="{1C2D6E54-CC2B-408B-973E-9376EAFFFE31}"/>
              </a:ext>
            </a:extLst>
          </p:cNvPr>
          <p:cNvSpPr>
            <a:spLocks noGrp="1"/>
          </p:cNvSpPr>
          <p:nvPr>
            <p:ph type="sldNum" sz="quarter" idx="12"/>
          </p:nvPr>
        </p:nvSpPr>
        <p:spPr/>
        <p:txBody>
          <a:bodyPr/>
          <a:lstStyle/>
          <a:p>
            <a:fld id="{196E9045-6031-4122-BC03-736C9C627992}" type="slidenum">
              <a:rPr lang="en-US" smtClean="0"/>
              <a:t>‹#›</a:t>
            </a:fld>
            <a:endParaRPr lang="en-US"/>
          </a:p>
        </p:txBody>
      </p:sp>
    </p:spTree>
    <p:extLst>
      <p:ext uri="{BB962C8B-B14F-4D97-AF65-F5344CB8AC3E}">
        <p14:creationId xmlns:p14="http://schemas.microsoft.com/office/powerpoint/2010/main" val="10347311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0E94996-CF03-4685-AF9E-5A6679CED8E8}"/>
              </a:ext>
            </a:extLst>
          </p:cNvPr>
          <p:cNvSpPr>
            <a:spLocks noGrp="1"/>
          </p:cNvSpPr>
          <p:nvPr>
            <p:ph type="title"/>
          </p:nvPr>
        </p:nvSpPr>
        <p:spPr>
          <a:xfrm>
            <a:off x="839788" y="365125"/>
            <a:ext cx="10515600" cy="1325563"/>
          </a:xfrm>
        </p:spPr>
        <p:txBody>
          <a:bodyPr/>
          <a:lstStyle/>
          <a:p>
            <a:r>
              <a:rPr lang="zh-CN" altLang="en-US"/>
              <a:t>单击此处编辑母版标题样式</a:t>
            </a:r>
            <a:endParaRPr lang="en-US"/>
          </a:p>
        </p:txBody>
      </p:sp>
      <p:sp>
        <p:nvSpPr>
          <p:cNvPr id="3" name="文本占位符 2">
            <a:extLst>
              <a:ext uri="{FF2B5EF4-FFF2-40B4-BE49-F238E27FC236}">
                <a16:creationId xmlns:a16="http://schemas.microsoft.com/office/drawing/2014/main" id="{6928C03F-9CE0-4AE9-ADE2-76D7B821525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D033FE82-5005-4E38-B4BF-D2503C71AE43}"/>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5" name="文本占位符 4">
            <a:extLst>
              <a:ext uri="{FF2B5EF4-FFF2-40B4-BE49-F238E27FC236}">
                <a16:creationId xmlns:a16="http://schemas.microsoft.com/office/drawing/2014/main" id="{1289BC66-4325-4DAF-B145-A010BAE1D61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48BBC485-ADF0-416B-9E95-B55D2348EA88}"/>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7" name="日期占位符 6">
            <a:extLst>
              <a:ext uri="{FF2B5EF4-FFF2-40B4-BE49-F238E27FC236}">
                <a16:creationId xmlns:a16="http://schemas.microsoft.com/office/drawing/2014/main" id="{DBC596BB-7309-4724-B8B7-295865573455}"/>
              </a:ext>
            </a:extLst>
          </p:cNvPr>
          <p:cNvSpPr>
            <a:spLocks noGrp="1"/>
          </p:cNvSpPr>
          <p:nvPr>
            <p:ph type="dt" sz="half" idx="10"/>
          </p:nvPr>
        </p:nvSpPr>
        <p:spPr/>
        <p:txBody>
          <a:bodyPr/>
          <a:lstStyle/>
          <a:p>
            <a:fld id="{4C2B45D8-D184-4F35-B89C-7CC21A20C4DD}" type="datetimeFigureOut">
              <a:rPr lang="en-US" smtClean="0"/>
              <a:t>12/12/2017</a:t>
            </a:fld>
            <a:endParaRPr lang="en-US"/>
          </a:p>
        </p:txBody>
      </p:sp>
      <p:sp>
        <p:nvSpPr>
          <p:cNvPr id="8" name="页脚占位符 7">
            <a:extLst>
              <a:ext uri="{FF2B5EF4-FFF2-40B4-BE49-F238E27FC236}">
                <a16:creationId xmlns:a16="http://schemas.microsoft.com/office/drawing/2014/main" id="{E27C22D5-46D3-440B-B320-04AEFA7C7F3B}"/>
              </a:ext>
            </a:extLst>
          </p:cNvPr>
          <p:cNvSpPr>
            <a:spLocks noGrp="1"/>
          </p:cNvSpPr>
          <p:nvPr>
            <p:ph type="ftr" sz="quarter" idx="11"/>
          </p:nvPr>
        </p:nvSpPr>
        <p:spPr/>
        <p:txBody>
          <a:bodyPr/>
          <a:lstStyle/>
          <a:p>
            <a:endParaRPr lang="en-US"/>
          </a:p>
        </p:txBody>
      </p:sp>
      <p:sp>
        <p:nvSpPr>
          <p:cNvPr id="9" name="灯片编号占位符 8">
            <a:extLst>
              <a:ext uri="{FF2B5EF4-FFF2-40B4-BE49-F238E27FC236}">
                <a16:creationId xmlns:a16="http://schemas.microsoft.com/office/drawing/2014/main" id="{4ABD5265-4C4B-4415-BEF4-DC6CB5F39EE5}"/>
              </a:ext>
            </a:extLst>
          </p:cNvPr>
          <p:cNvSpPr>
            <a:spLocks noGrp="1"/>
          </p:cNvSpPr>
          <p:nvPr>
            <p:ph type="sldNum" sz="quarter" idx="12"/>
          </p:nvPr>
        </p:nvSpPr>
        <p:spPr/>
        <p:txBody>
          <a:bodyPr/>
          <a:lstStyle/>
          <a:p>
            <a:fld id="{196E9045-6031-4122-BC03-736C9C627992}" type="slidenum">
              <a:rPr lang="en-US" smtClean="0"/>
              <a:t>‹#›</a:t>
            </a:fld>
            <a:endParaRPr lang="en-US"/>
          </a:p>
        </p:txBody>
      </p:sp>
    </p:spTree>
    <p:extLst>
      <p:ext uri="{BB962C8B-B14F-4D97-AF65-F5344CB8AC3E}">
        <p14:creationId xmlns:p14="http://schemas.microsoft.com/office/powerpoint/2010/main" val="848797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0AC3EE8-7414-4956-8D61-BCDE7A723640}"/>
              </a:ext>
            </a:extLst>
          </p:cNvPr>
          <p:cNvSpPr>
            <a:spLocks noGrp="1"/>
          </p:cNvSpPr>
          <p:nvPr>
            <p:ph type="title"/>
          </p:nvPr>
        </p:nvSpPr>
        <p:spPr/>
        <p:txBody>
          <a:bodyPr/>
          <a:lstStyle/>
          <a:p>
            <a:r>
              <a:rPr lang="zh-CN" altLang="en-US"/>
              <a:t>单击此处编辑母版标题样式</a:t>
            </a:r>
            <a:endParaRPr lang="en-US"/>
          </a:p>
        </p:txBody>
      </p:sp>
      <p:sp>
        <p:nvSpPr>
          <p:cNvPr id="3" name="日期占位符 2">
            <a:extLst>
              <a:ext uri="{FF2B5EF4-FFF2-40B4-BE49-F238E27FC236}">
                <a16:creationId xmlns:a16="http://schemas.microsoft.com/office/drawing/2014/main" id="{1F9F0F23-CE29-4E40-91FE-A777C18C39AF}"/>
              </a:ext>
            </a:extLst>
          </p:cNvPr>
          <p:cNvSpPr>
            <a:spLocks noGrp="1"/>
          </p:cNvSpPr>
          <p:nvPr>
            <p:ph type="dt" sz="half" idx="10"/>
          </p:nvPr>
        </p:nvSpPr>
        <p:spPr/>
        <p:txBody>
          <a:bodyPr/>
          <a:lstStyle/>
          <a:p>
            <a:fld id="{4C2B45D8-D184-4F35-B89C-7CC21A20C4DD}" type="datetimeFigureOut">
              <a:rPr lang="en-US" smtClean="0"/>
              <a:t>12/12/2017</a:t>
            </a:fld>
            <a:endParaRPr lang="en-US"/>
          </a:p>
        </p:txBody>
      </p:sp>
      <p:sp>
        <p:nvSpPr>
          <p:cNvPr id="4" name="页脚占位符 3">
            <a:extLst>
              <a:ext uri="{FF2B5EF4-FFF2-40B4-BE49-F238E27FC236}">
                <a16:creationId xmlns:a16="http://schemas.microsoft.com/office/drawing/2014/main" id="{B59B5C3F-45B3-46B8-B33A-42FBDF2D94D9}"/>
              </a:ext>
            </a:extLst>
          </p:cNvPr>
          <p:cNvSpPr>
            <a:spLocks noGrp="1"/>
          </p:cNvSpPr>
          <p:nvPr>
            <p:ph type="ftr" sz="quarter" idx="11"/>
          </p:nvPr>
        </p:nvSpPr>
        <p:spPr/>
        <p:txBody>
          <a:bodyPr/>
          <a:lstStyle/>
          <a:p>
            <a:endParaRPr lang="en-US"/>
          </a:p>
        </p:txBody>
      </p:sp>
      <p:sp>
        <p:nvSpPr>
          <p:cNvPr id="5" name="灯片编号占位符 4">
            <a:extLst>
              <a:ext uri="{FF2B5EF4-FFF2-40B4-BE49-F238E27FC236}">
                <a16:creationId xmlns:a16="http://schemas.microsoft.com/office/drawing/2014/main" id="{059CE40B-D3D6-41D7-8D20-75A0299C3094}"/>
              </a:ext>
            </a:extLst>
          </p:cNvPr>
          <p:cNvSpPr>
            <a:spLocks noGrp="1"/>
          </p:cNvSpPr>
          <p:nvPr>
            <p:ph type="sldNum" sz="quarter" idx="12"/>
          </p:nvPr>
        </p:nvSpPr>
        <p:spPr/>
        <p:txBody>
          <a:bodyPr/>
          <a:lstStyle/>
          <a:p>
            <a:fld id="{196E9045-6031-4122-BC03-736C9C627992}" type="slidenum">
              <a:rPr lang="en-US" smtClean="0"/>
              <a:t>‹#›</a:t>
            </a:fld>
            <a:endParaRPr lang="en-US"/>
          </a:p>
        </p:txBody>
      </p:sp>
    </p:spTree>
    <p:extLst>
      <p:ext uri="{BB962C8B-B14F-4D97-AF65-F5344CB8AC3E}">
        <p14:creationId xmlns:p14="http://schemas.microsoft.com/office/powerpoint/2010/main" val="15838679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1D3BC14B-FED9-49CF-A2C2-C5256BDB52F7}"/>
              </a:ext>
            </a:extLst>
          </p:cNvPr>
          <p:cNvSpPr>
            <a:spLocks noGrp="1"/>
          </p:cNvSpPr>
          <p:nvPr>
            <p:ph type="dt" sz="half" idx="10"/>
          </p:nvPr>
        </p:nvSpPr>
        <p:spPr/>
        <p:txBody>
          <a:bodyPr/>
          <a:lstStyle/>
          <a:p>
            <a:fld id="{4C2B45D8-D184-4F35-B89C-7CC21A20C4DD}" type="datetimeFigureOut">
              <a:rPr lang="en-US" smtClean="0"/>
              <a:t>12/12/2017</a:t>
            </a:fld>
            <a:endParaRPr lang="en-US"/>
          </a:p>
        </p:txBody>
      </p:sp>
      <p:sp>
        <p:nvSpPr>
          <p:cNvPr id="3" name="页脚占位符 2">
            <a:extLst>
              <a:ext uri="{FF2B5EF4-FFF2-40B4-BE49-F238E27FC236}">
                <a16:creationId xmlns:a16="http://schemas.microsoft.com/office/drawing/2014/main" id="{199A85E0-E48B-4BCE-ACEB-FAE3A207868C}"/>
              </a:ext>
            </a:extLst>
          </p:cNvPr>
          <p:cNvSpPr>
            <a:spLocks noGrp="1"/>
          </p:cNvSpPr>
          <p:nvPr>
            <p:ph type="ftr" sz="quarter" idx="11"/>
          </p:nvPr>
        </p:nvSpPr>
        <p:spPr/>
        <p:txBody>
          <a:bodyPr/>
          <a:lstStyle/>
          <a:p>
            <a:endParaRPr lang="en-US"/>
          </a:p>
        </p:txBody>
      </p:sp>
      <p:sp>
        <p:nvSpPr>
          <p:cNvPr id="4" name="灯片编号占位符 3">
            <a:extLst>
              <a:ext uri="{FF2B5EF4-FFF2-40B4-BE49-F238E27FC236}">
                <a16:creationId xmlns:a16="http://schemas.microsoft.com/office/drawing/2014/main" id="{A95459D1-1EDD-4D4A-9603-C8A0B65F736F}"/>
              </a:ext>
            </a:extLst>
          </p:cNvPr>
          <p:cNvSpPr>
            <a:spLocks noGrp="1"/>
          </p:cNvSpPr>
          <p:nvPr>
            <p:ph type="sldNum" sz="quarter" idx="12"/>
          </p:nvPr>
        </p:nvSpPr>
        <p:spPr/>
        <p:txBody>
          <a:bodyPr/>
          <a:lstStyle/>
          <a:p>
            <a:fld id="{196E9045-6031-4122-BC03-736C9C627992}" type="slidenum">
              <a:rPr lang="en-US" smtClean="0"/>
              <a:t>‹#›</a:t>
            </a:fld>
            <a:endParaRPr lang="en-US"/>
          </a:p>
        </p:txBody>
      </p:sp>
    </p:spTree>
    <p:extLst>
      <p:ext uri="{BB962C8B-B14F-4D97-AF65-F5344CB8AC3E}">
        <p14:creationId xmlns:p14="http://schemas.microsoft.com/office/powerpoint/2010/main" val="22279418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4EA41C9-93F2-4946-BB28-AF26B62A32A2}"/>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a:p>
        </p:txBody>
      </p:sp>
      <p:sp>
        <p:nvSpPr>
          <p:cNvPr id="3" name="内容占位符 2">
            <a:extLst>
              <a:ext uri="{FF2B5EF4-FFF2-40B4-BE49-F238E27FC236}">
                <a16:creationId xmlns:a16="http://schemas.microsoft.com/office/drawing/2014/main" id="{9C3E82D4-BA67-4046-8493-C342C3C2991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文本占位符 3">
            <a:extLst>
              <a:ext uri="{FF2B5EF4-FFF2-40B4-BE49-F238E27FC236}">
                <a16:creationId xmlns:a16="http://schemas.microsoft.com/office/drawing/2014/main" id="{AC7D0EC6-EE8A-4DF6-9AF4-B78A6ED19C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F520484-E5D3-43D9-99D7-5FAA810B3C93}"/>
              </a:ext>
            </a:extLst>
          </p:cNvPr>
          <p:cNvSpPr>
            <a:spLocks noGrp="1"/>
          </p:cNvSpPr>
          <p:nvPr>
            <p:ph type="dt" sz="half" idx="10"/>
          </p:nvPr>
        </p:nvSpPr>
        <p:spPr/>
        <p:txBody>
          <a:bodyPr/>
          <a:lstStyle/>
          <a:p>
            <a:fld id="{4C2B45D8-D184-4F35-B89C-7CC21A20C4DD}" type="datetimeFigureOut">
              <a:rPr lang="en-US" smtClean="0"/>
              <a:t>12/12/2017</a:t>
            </a:fld>
            <a:endParaRPr lang="en-US"/>
          </a:p>
        </p:txBody>
      </p:sp>
      <p:sp>
        <p:nvSpPr>
          <p:cNvPr id="6" name="页脚占位符 5">
            <a:extLst>
              <a:ext uri="{FF2B5EF4-FFF2-40B4-BE49-F238E27FC236}">
                <a16:creationId xmlns:a16="http://schemas.microsoft.com/office/drawing/2014/main" id="{DF432EA0-8211-429A-9A58-814DB9353CD4}"/>
              </a:ext>
            </a:extLst>
          </p:cNvPr>
          <p:cNvSpPr>
            <a:spLocks noGrp="1"/>
          </p:cNvSpPr>
          <p:nvPr>
            <p:ph type="ftr" sz="quarter" idx="11"/>
          </p:nvPr>
        </p:nvSpPr>
        <p:spPr/>
        <p:txBody>
          <a:bodyPr/>
          <a:lstStyle/>
          <a:p>
            <a:endParaRPr lang="en-US"/>
          </a:p>
        </p:txBody>
      </p:sp>
      <p:sp>
        <p:nvSpPr>
          <p:cNvPr id="7" name="灯片编号占位符 6">
            <a:extLst>
              <a:ext uri="{FF2B5EF4-FFF2-40B4-BE49-F238E27FC236}">
                <a16:creationId xmlns:a16="http://schemas.microsoft.com/office/drawing/2014/main" id="{A6FC9C46-8844-4334-9511-08B259F00CE0}"/>
              </a:ext>
            </a:extLst>
          </p:cNvPr>
          <p:cNvSpPr>
            <a:spLocks noGrp="1"/>
          </p:cNvSpPr>
          <p:nvPr>
            <p:ph type="sldNum" sz="quarter" idx="12"/>
          </p:nvPr>
        </p:nvSpPr>
        <p:spPr/>
        <p:txBody>
          <a:bodyPr/>
          <a:lstStyle/>
          <a:p>
            <a:fld id="{196E9045-6031-4122-BC03-736C9C627992}" type="slidenum">
              <a:rPr lang="en-US" smtClean="0"/>
              <a:t>‹#›</a:t>
            </a:fld>
            <a:endParaRPr lang="en-US"/>
          </a:p>
        </p:txBody>
      </p:sp>
    </p:spTree>
    <p:extLst>
      <p:ext uri="{BB962C8B-B14F-4D97-AF65-F5344CB8AC3E}">
        <p14:creationId xmlns:p14="http://schemas.microsoft.com/office/powerpoint/2010/main" val="35793174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EFC0646-58F4-4313-9BF5-410AA3B95769}"/>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a:p>
        </p:txBody>
      </p:sp>
      <p:sp>
        <p:nvSpPr>
          <p:cNvPr id="3" name="图片占位符 2">
            <a:extLst>
              <a:ext uri="{FF2B5EF4-FFF2-40B4-BE49-F238E27FC236}">
                <a16:creationId xmlns:a16="http://schemas.microsoft.com/office/drawing/2014/main" id="{8EB760F9-F318-4F88-A4B3-BB3C7F7870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本占位符 3">
            <a:extLst>
              <a:ext uri="{FF2B5EF4-FFF2-40B4-BE49-F238E27FC236}">
                <a16:creationId xmlns:a16="http://schemas.microsoft.com/office/drawing/2014/main" id="{39619ECC-19B7-4F24-B4B5-0C7617632F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52F8D340-FD6A-4327-99C5-B999F34D0681}"/>
              </a:ext>
            </a:extLst>
          </p:cNvPr>
          <p:cNvSpPr>
            <a:spLocks noGrp="1"/>
          </p:cNvSpPr>
          <p:nvPr>
            <p:ph type="dt" sz="half" idx="10"/>
          </p:nvPr>
        </p:nvSpPr>
        <p:spPr/>
        <p:txBody>
          <a:bodyPr/>
          <a:lstStyle/>
          <a:p>
            <a:fld id="{4C2B45D8-D184-4F35-B89C-7CC21A20C4DD}" type="datetimeFigureOut">
              <a:rPr lang="en-US" smtClean="0"/>
              <a:t>12/12/2017</a:t>
            </a:fld>
            <a:endParaRPr lang="en-US"/>
          </a:p>
        </p:txBody>
      </p:sp>
      <p:sp>
        <p:nvSpPr>
          <p:cNvPr id="6" name="页脚占位符 5">
            <a:extLst>
              <a:ext uri="{FF2B5EF4-FFF2-40B4-BE49-F238E27FC236}">
                <a16:creationId xmlns:a16="http://schemas.microsoft.com/office/drawing/2014/main" id="{085DED61-3FE4-4D2F-84B8-45923702CE09}"/>
              </a:ext>
            </a:extLst>
          </p:cNvPr>
          <p:cNvSpPr>
            <a:spLocks noGrp="1"/>
          </p:cNvSpPr>
          <p:nvPr>
            <p:ph type="ftr" sz="quarter" idx="11"/>
          </p:nvPr>
        </p:nvSpPr>
        <p:spPr/>
        <p:txBody>
          <a:bodyPr/>
          <a:lstStyle/>
          <a:p>
            <a:endParaRPr lang="en-US"/>
          </a:p>
        </p:txBody>
      </p:sp>
      <p:sp>
        <p:nvSpPr>
          <p:cNvPr id="7" name="灯片编号占位符 6">
            <a:extLst>
              <a:ext uri="{FF2B5EF4-FFF2-40B4-BE49-F238E27FC236}">
                <a16:creationId xmlns:a16="http://schemas.microsoft.com/office/drawing/2014/main" id="{6BC14062-7CD1-4D27-AAF6-EF8A5503402C}"/>
              </a:ext>
            </a:extLst>
          </p:cNvPr>
          <p:cNvSpPr>
            <a:spLocks noGrp="1"/>
          </p:cNvSpPr>
          <p:nvPr>
            <p:ph type="sldNum" sz="quarter" idx="12"/>
          </p:nvPr>
        </p:nvSpPr>
        <p:spPr/>
        <p:txBody>
          <a:bodyPr/>
          <a:lstStyle/>
          <a:p>
            <a:fld id="{196E9045-6031-4122-BC03-736C9C627992}" type="slidenum">
              <a:rPr lang="en-US" smtClean="0"/>
              <a:t>‹#›</a:t>
            </a:fld>
            <a:endParaRPr lang="en-US"/>
          </a:p>
        </p:txBody>
      </p:sp>
    </p:spTree>
    <p:extLst>
      <p:ext uri="{BB962C8B-B14F-4D97-AF65-F5344CB8AC3E}">
        <p14:creationId xmlns:p14="http://schemas.microsoft.com/office/powerpoint/2010/main" val="28599438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3000" b="-13000"/>
          </a:stretch>
        </a:blip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FC73B0CF-5EF9-4C51-AF4C-C05846D7B0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a:p>
        </p:txBody>
      </p:sp>
      <p:sp>
        <p:nvSpPr>
          <p:cNvPr id="3" name="文本占位符 2">
            <a:extLst>
              <a:ext uri="{FF2B5EF4-FFF2-40B4-BE49-F238E27FC236}">
                <a16:creationId xmlns:a16="http://schemas.microsoft.com/office/drawing/2014/main" id="{A2321867-F281-4641-B487-E5D12994961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日期占位符 3">
            <a:extLst>
              <a:ext uri="{FF2B5EF4-FFF2-40B4-BE49-F238E27FC236}">
                <a16:creationId xmlns:a16="http://schemas.microsoft.com/office/drawing/2014/main" id="{C3B592BD-3CE4-4F96-861E-2457A6AA65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2B45D8-D184-4F35-B89C-7CC21A20C4DD}" type="datetimeFigureOut">
              <a:rPr lang="en-US" smtClean="0"/>
              <a:t>12/12/2017</a:t>
            </a:fld>
            <a:endParaRPr lang="en-US"/>
          </a:p>
        </p:txBody>
      </p:sp>
      <p:sp>
        <p:nvSpPr>
          <p:cNvPr id="5" name="页脚占位符 4">
            <a:extLst>
              <a:ext uri="{FF2B5EF4-FFF2-40B4-BE49-F238E27FC236}">
                <a16:creationId xmlns:a16="http://schemas.microsoft.com/office/drawing/2014/main" id="{B5737419-91B6-47B4-BF0F-80063C65C96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灯片编号占位符 5">
            <a:extLst>
              <a:ext uri="{FF2B5EF4-FFF2-40B4-BE49-F238E27FC236}">
                <a16:creationId xmlns:a16="http://schemas.microsoft.com/office/drawing/2014/main" id="{A03B6C49-C1F6-4ECA-A858-676ADFA2F8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6E9045-6031-4122-BC03-736C9C627992}" type="slidenum">
              <a:rPr lang="en-US" smtClean="0"/>
              <a:t>‹#›</a:t>
            </a:fld>
            <a:endParaRPr lang="en-US"/>
          </a:p>
        </p:txBody>
      </p:sp>
    </p:spTree>
    <p:extLst>
      <p:ext uri="{BB962C8B-B14F-4D97-AF65-F5344CB8AC3E}">
        <p14:creationId xmlns:p14="http://schemas.microsoft.com/office/powerpoint/2010/main" val="285355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4465317-4954-4D6D-A99A-5BAF7AFB68CD}"/>
              </a:ext>
            </a:extLst>
          </p:cNvPr>
          <p:cNvSpPr>
            <a:spLocks noGrp="1"/>
          </p:cNvSpPr>
          <p:nvPr>
            <p:ph type="ctrTitle"/>
          </p:nvPr>
        </p:nvSpPr>
        <p:spPr/>
        <p:txBody>
          <a:bodyPr/>
          <a:lstStyle/>
          <a:p>
            <a:r>
              <a:rPr lang="en-US" dirty="0"/>
              <a:t>Voice User Interface for Flash Card on Android Device</a:t>
            </a:r>
          </a:p>
        </p:txBody>
      </p:sp>
      <p:sp>
        <p:nvSpPr>
          <p:cNvPr id="3" name="副标题 2">
            <a:extLst>
              <a:ext uri="{FF2B5EF4-FFF2-40B4-BE49-F238E27FC236}">
                <a16:creationId xmlns:a16="http://schemas.microsoft.com/office/drawing/2014/main" id="{3CDB62DB-9733-4967-9D94-68F7963423D6}"/>
              </a:ext>
            </a:extLst>
          </p:cNvPr>
          <p:cNvSpPr>
            <a:spLocks noGrp="1"/>
          </p:cNvSpPr>
          <p:nvPr>
            <p:ph type="subTitle" idx="1"/>
          </p:nvPr>
        </p:nvSpPr>
        <p:spPr/>
        <p:txBody>
          <a:bodyPr/>
          <a:lstStyle/>
          <a:p>
            <a:r>
              <a:rPr lang="en-US" dirty="0" err="1"/>
              <a:t>Xingtian</a:t>
            </a:r>
            <a:r>
              <a:rPr lang="en-US" dirty="0"/>
              <a:t> Dong</a:t>
            </a:r>
          </a:p>
          <a:p>
            <a:r>
              <a:rPr lang="en-US" dirty="0"/>
              <a:t>xid31@pitt.edu</a:t>
            </a:r>
          </a:p>
        </p:txBody>
      </p:sp>
    </p:spTree>
    <p:extLst>
      <p:ext uri="{BB962C8B-B14F-4D97-AF65-F5344CB8AC3E}">
        <p14:creationId xmlns:p14="http://schemas.microsoft.com/office/powerpoint/2010/main" val="16085838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C091FB0-7405-4909-8B24-447A2A282CF6}"/>
              </a:ext>
            </a:extLst>
          </p:cNvPr>
          <p:cNvSpPr>
            <a:spLocks noGrp="1"/>
          </p:cNvSpPr>
          <p:nvPr>
            <p:ph type="title"/>
          </p:nvPr>
        </p:nvSpPr>
        <p:spPr/>
        <p:txBody>
          <a:bodyPr/>
          <a:lstStyle/>
          <a:p>
            <a:r>
              <a:rPr lang="en-US" b="1" dirty="0"/>
              <a:t>Study result</a:t>
            </a:r>
            <a:endParaRPr lang="en-US" dirty="0"/>
          </a:p>
        </p:txBody>
      </p:sp>
      <p:graphicFrame>
        <p:nvGraphicFramePr>
          <p:cNvPr id="4" name="图表 3">
            <a:extLst>
              <a:ext uri="{FF2B5EF4-FFF2-40B4-BE49-F238E27FC236}">
                <a16:creationId xmlns:a16="http://schemas.microsoft.com/office/drawing/2014/main" id="{626B8326-1CE0-484D-9A74-224809EEEFFD}"/>
              </a:ext>
            </a:extLst>
          </p:cNvPr>
          <p:cNvGraphicFramePr>
            <a:graphicFrameLocks/>
          </p:cNvGraphicFramePr>
          <p:nvPr>
            <p:extLst>
              <p:ext uri="{D42A27DB-BD31-4B8C-83A1-F6EECF244321}">
                <p14:modId xmlns:p14="http://schemas.microsoft.com/office/powerpoint/2010/main" val="1492355294"/>
              </p:ext>
            </p:extLst>
          </p:nvPr>
        </p:nvGraphicFramePr>
        <p:xfrm>
          <a:off x="838200" y="2329733"/>
          <a:ext cx="4662432" cy="3620894"/>
        </p:xfrm>
        <a:graphic>
          <a:graphicData uri="http://schemas.openxmlformats.org/drawingml/2006/chart">
            <c:chart xmlns:c="http://schemas.openxmlformats.org/drawingml/2006/chart" xmlns:r="http://schemas.openxmlformats.org/officeDocument/2006/relationships" r:id="rId2"/>
          </a:graphicData>
        </a:graphic>
      </p:graphicFrame>
      <p:sp>
        <p:nvSpPr>
          <p:cNvPr id="5" name="文本框 4">
            <a:extLst>
              <a:ext uri="{FF2B5EF4-FFF2-40B4-BE49-F238E27FC236}">
                <a16:creationId xmlns:a16="http://schemas.microsoft.com/office/drawing/2014/main" id="{6B6E7B5E-8FB3-407C-8D6D-CDD9BE15E8E2}"/>
              </a:ext>
            </a:extLst>
          </p:cNvPr>
          <p:cNvSpPr txBox="1"/>
          <p:nvPr/>
        </p:nvSpPr>
        <p:spPr>
          <a:xfrm>
            <a:off x="5986669" y="2555130"/>
            <a:ext cx="5367131" cy="3170099"/>
          </a:xfrm>
          <a:prstGeom prst="rect">
            <a:avLst/>
          </a:prstGeom>
          <a:noFill/>
        </p:spPr>
        <p:txBody>
          <a:bodyPr wrap="square" rtlCol="0">
            <a:spAutoFit/>
          </a:bodyPr>
          <a:lstStyle/>
          <a:p>
            <a:r>
              <a:rPr lang="en-US" sz="2000" dirty="0"/>
              <a:t>A paired T-test was conducted to compare the words they learned using Alexa and smart phone.</a:t>
            </a:r>
          </a:p>
          <a:p>
            <a:r>
              <a:rPr lang="en-US" sz="2000" dirty="0"/>
              <a:t>There was a significant difference in the numbers of words they know before learning(M = 6.2, SD = 1.64) and after learning(M =  8.4, SD = 1.14), t = 6.05, p &lt; 0.05.</a:t>
            </a:r>
          </a:p>
          <a:p>
            <a:r>
              <a:rPr lang="en-US" sz="2000" dirty="0"/>
              <a:t>These results suggest that there is significant difference between using Alexa and smart phone. Specifically, the result suggests using smart phone is better then using Alexa.</a:t>
            </a:r>
          </a:p>
        </p:txBody>
      </p:sp>
    </p:spTree>
    <p:extLst>
      <p:ext uri="{BB962C8B-B14F-4D97-AF65-F5344CB8AC3E}">
        <p14:creationId xmlns:p14="http://schemas.microsoft.com/office/powerpoint/2010/main" val="35261827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495B98E-4396-47DC-9681-317FEAF99CB8}"/>
              </a:ext>
            </a:extLst>
          </p:cNvPr>
          <p:cNvSpPr>
            <a:spLocks noGrp="1"/>
          </p:cNvSpPr>
          <p:nvPr>
            <p:ph type="title"/>
          </p:nvPr>
        </p:nvSpPr>
        <p:spPr/>
        <p:txBody>
          <a:bodyPr/>
          <a:lstStyle/>
          <a:p>
            <a:r>
              <a:rPr lang="en-US" b="1" dirty="0"/>
              <a:t>Feedback from participants</a:t>
            </a:r>
          </a:p>
        </p:txBody>
      </p:sp>
      <p:sp>
        <p:nvSpPr>
          <p:cNvPr id="3" name="内容占位符 2">
            <a:extLst>
              <a:ext uri="{FF2B5EF4-FFF2-40B4-BE49-F238E27FC236}">
                <a16:creationId xmlns:a16="http://schemas.microsoft.com/office/drawing/2014/main" id="{13DB5E37-E8AC-4ECF-815C-1050F42AAA61}"/>
              </a:ext>
            </a:extLst>
          </p:cNvPr>
          <p:cNvSpPr>
            <a:spLocks noGrp="1"/>
          </p:cNvSpPr>
          <p:nvPr>
            <p:ph idx="1"/>
          </p:nvPr>
        </p:nvSpPr>
        <p:spPr>
          <a:xfrm>
            <a:off x="838200" y="1825625"/>
            <a:ext cx="10515600" cy="4591078"/>
          </a:xfrm>
        </p:spPr>
        <p:txBody>
          <a:bodyPr>
            <a:normAutofit/>
          </a:bodyPr>
          <a:lstStyle/>
          <a:p>
            <a:pPr marL="0" indent="0">
              <a:buNone/>
            </a:pPr>
            <a:r>
              <a:rPr lang="en-US" dirty="0"/>
              <a:t>For Alexa:</a:t>
            </a:r>
          </a:p>
          <a:p>
            <a:r>
              <a:rPr lang="en-US" sz="2000" dirty="0"/>
              <a:t>Participants find it hard to understand the explanation. There are some unknown terms in the explanation and they think the speed which Alexa explains is a little fast. It is difficult for them to follow.</a:t>
            </a:r>
          </a:p>
          <a:p>
            <a:r>
              <a:rPr lang="en-US" sz="2000" dirty="0"/>
              <a:t>Some participants get bored at about 14 mins during the experiment.</a:t>
            </a:r>
          </a:p>
          <a:p>
            <a:r>
              <a:rPr lang="en-US" sz="2000" dirty="0"/>
              <a:t>Sometimes the participants find it difficult to detect if Alexa receives the command or not. And it is also difficult to detect why Alexa gives no response, whether Alexa is waiting for the set time to generate next word or it doesn’t receive a command.</a:t>
            </a:r>
          </a:p>
          <a:p>
            <a:pPr marL="0" indent="0">
              <a:buNone/>
            </a:pPr>
            <a:r>
              <a:rPr lang="en-US" dirty="0"/>
              <a:t>For smart phone:</a:t>
            </a:r>
          </a:p>
          <a:p>
            <a:r>
              <a:rPr lang="en-US" sz="2000" dirty="0"/>
              <a:t>Sometimes, it will automatically activate ‘stop’ or ‘next’ when the user doesn’t response for long.</a:t>
            </a:r>
          </a:p>
          <a:p>
            <a:r>
              <a:rPr lang="en-US" sz="2000" dirty="0"/>
              <a:t>Also get bored, but feels better than using Alexa.</a:t>
            </a:r>
          </a:p>
        </p:txBody>
      </p:sp>
    </p:spTree>
    <p:extLst>
      <p:ext uri="{BB962C8B-B14F-4D97-AF65-F5344CB8AC3E}">
        <p14:creationId xmlns:p14="http://schemas.microsoft.com/office/powerpoint/2010/main" val="17677294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4690144-5673-4378-BA5F-CD987E269411}"/>
              </a:ext>
            </a:extLst>
          </p:cNvPr>
          <p:cNvSpPr>
            <a:spLocks noGrp="1"/>
          </p:cNvSpPr>
          <p:nvPr>
            <p:ph type="title"/>
          </p:nvPr>
        </p:nvSpPr>
        <p:spPr/>
        <p:txBody>
          <a:bodyPr/>
          <a:lstStyle/>
          <a:p>
            <a:r>
              <a:rPr lang="en-US" b="1" dirty="0"/>
              <a:t>Conclusion</a:t>
            </a:r>
          </a:p>
        </p:txBody>
      </p:sp>
      <p:sp>
        <p:nvSpPr>
          <p:cNvPr id="3" name="内容占位符 2">
            <a:extLst>
              <a:ext uri="{FF2B5EF4-FFF2-40B4-BE49-F238E27FC236}">
                <a16:creationId xmlns:a16="http://schemas.microsoft.com/office/drawing/2014/main" id="{3585E485-14D5-47B3-96C7-4EDEA069C00F}"/>
              </a:ext>
            </a:extLst>
          </p:cNvPr>
          <p:cNvSpPr>
            <a:spLocks noGrp="1"/>
          </p:cNvSpPr>
          <p:nvPr>
            <p:ph idx="1"/>
          </p:nvPr>
        </p:nvSpPr>
        <p:spPr/>
        <p:txBody>
          <a:bodyPr/>
          <a:lstStyle/>
          <a:p>
            <a:r>
              <a:rPr lang="en-US" dirty="0"/>
              <a:t>Pure voice interface is not ideal for learning new language, because it is hard for users to access the content.</a:t>
            </a:r>
          </a:p>
          <a:p>
            <a:r>
              <a:rPr lang="en-US" dirty="0"/>
              <a:t>Audio technique is a great augment to other interfaces.</a:t>
            </a:r>
          </a:p>
          <a:p>
            <a:r>
              <a:rPr lang="en-US" dirty="0"/>
              <a:t>Audio technique provides new opportunities for learning.</a:t>
            </a:r>
          </a:p>
        </p:txBody>
      </p:sp>
    </p:spTree>
    <p:extLst>
      <p:ext uri="{BB962C8B-B14F-4D97-AF65-F5344CB8AC3E}">
        <p14:creationId xmlns:p14="http://schemas.microsoft.com/office/powerpoint/2010/main" val="8763474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A08753B-4095-4287-B791-6920B1331BF2}"/>
              </a:ext>
            </a:extLst>
          </p:cNvPr>
          <p:cNvSpPr>
            <a:spLocks noGrp="1"/>
          </p:cNvSpPr>
          <p:nvPr>
            <p:ph type="title"/>
          </p:nvPr>
        </p:nvSpPr>
        <p:spPr/>
        <p:txBody>
          <a:bodyPr/>
          <a:lstStyle/>
          <a:p>
            <a:r>
              <a:rPr lang="en-US" b="1" dirty="0"/>
              <a:t>Future work</a:t>
            </a:r>
          </a:p>
        </p:txBody>
      </p:sp>
      <p:sp>
        <p:nvSpPr>
          <p:cNvPr id="3" name="内容占位符 2">
            <a:extLst>
              <a:ext uri="{FF2B5EF4-FFF2-40B4-BE49-F238E27FC236}">
                <a16:creationId xmlns:a16="http://schemas.microsoft.com/office/drawing/2014/main" id="{BB654985-945A-4572-953F-459E23218642}"/>
              </a:ext>
            </a:extLst>
          </p:cNvPr>
          <p:cNvSpPr>
            <a:spLocks noGrp="1"/>
          </p:cNvSpPr>
          <p:nvPr>
            <p:ph idx="1"/>
          </p:nvPr>
        </p:nvSpPr>
        <p:spPr/>
        <p:txBody>
          <a:bodyPr/>
          <a:lstStyle/>
          <a:p>
            <a:r>
              <a:rPr lang="en-US" dirty="0"/>
              <a:t>Using adaptive space repetition algorithm instead of fixed space repetition algorithm.</a:t>
            </a:r>
          </a:p>
          <a:p>
            <a:r>
              <a:rPr lang="en-US" dirty="0"/>
              <a:t>Adding Chinese explanation option to the app, so that the user can choose the one he wants.</a:t>
            </a:r>
          </a:p>
          <a:p>
            <a:r>
              <a:rPr lang="en-US" dirty="0"/>
              <a:t>Explore more testing modes like check the spelling or explanation.</a:t>
            </a:r>
          </a:p>
        </p:txBody>
      </p:sp>
    </p:spTree>
    <p:extLst>
      <p:ext uri="{BB962C8B-B14F-4D97-AF65-F5344CB8AC3E}">
        <p14:creationId xmlns:p14="http://schemas.microsoft.com/office/powerpoint/2010/main" val="12898288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E12A9B4-E4A1-4376-AC27-7FCE81E28DF1}"/>
              </a:ext>
            </a:extLst>
          </p:cNvPr>
          <p:cNvSpPr>
            <a:spLocks noGrp="1"/>
          </p:cNvSpPr>
          <p:nvPr>
            <p:ph type="title"/>
          </p:nvPr>
        </p:nvSpPr>
        <p:spPr/>
        <p:txBody>
          <a:bodyPr/>
          <a:lstStyle/>
          <a:p>
            <a:r>
              <a:rPr lang="en-US" b="1" dirty="0"/>
              <a:t>References</a:t>
            </a:r>
          </a:p>
        </p:txBody>
      </p:sp>
      <p:sp>
        <p:nvSpPr>
          <p:cNvPr id="3" name="内容占位符 2">
            <a:extLst>
              <a:ext uri="{FF2B5EF4-FFF2-40B4-BE49-F238E27FC236}">
                <a16:creationId xmlns:a16="http://schemas.microsoft.com/office/drawing/2014/main" id="{E21C0491-9B20-47B4-898D-1DE137B466B3}"/>
              </a:ext>
            </a:extLst>
          </p:cNvPr>
          <p:cNvSpPr>
            <a:spLocks noGrp="1"/>
          </p:cNvSpPr>
          <p:nvPr>
            <p:ph idx="1"/>
          </p:nvPr>
        </p:nvSpPr>
        <p:spPr/>
        <p:txBody>
          <a:bodyPr/>
          <a:lstStyle/>
          <a:p>
            <a:pPr marL="0" indent="0">
              <a:buNone/>
            </a:pPr>
            <a:r>
              <a:rPr lang="en-US" dirty="0"/>
              <a:t>[1] </a:t>
            </a:r>
            <a:r>
              <a:rPr lang="en-US" dirty="0" err="1"/>
              <a:t>Derren</a:t>
            </a:r>
            <a:r>
              <a:rPr lang="en-US" dirty="0"/>
              <a:t>, </a:t>
            </a:r>
            <a:r>
              <a:rPr lang="en-US" dirty="0" err="1"/>
              <a:t>E.,Stephen</a:t>
            </a:r>
            <a:r>
              <a:rPr lang="en-US" dirty="0"/>
              <a:t>, F., Michael, W., &amp; James, L. (2012) </a:t>
            </a:r>
            <a:r>
              <a:rPr lang="en-US" dirty="0" err="1"/>
              <a:t>MemReflex</a:t>
            </a:r>
            <a:r>
              <a:rPr lang="en-US" dirty="0"/>
              <a:t>: Adaptive Flashcards for mobile Microlearning. MobileHCI’12, September 21-24.</a:t>
            </a:r>
          </a:p>
          <a:p>
            <a:pPr marL="0" indent="0">
              <a:buNone/>
            </a:pPr>
            <a:r>
              <a:rPr lang="en-US" dirty="0"/>
              <a:t>[2] https://cmusphinx.github.io/wiki/tutorialandroid/</a:t>
            </a:r>
          </a:p>
        </p:txBody>
      </p:sp>
    </p:spTree>
    <p:extLst>
      <p:ext uri="{BB962C8B-B14F-4D97-AF65-F5344CB8AC3E}">
        <p14:creationId xmlns:p14="http://schemas.microsoft.com/office/powerpoint/2010/main" val="5360446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DA85326-B45E-4FC7-A84D-62061327E905}"/>
              </a:ext>
            </a:extLst>
          </p:cNvPr>
          <p:cNvSpPr>
            <a:spLocks noGrp="1"/>
          </p:cNvSpPr>
          <p:nvPr>
            <p:ph type="title"/>
          </p:nvPr>
        </p:nvSpPr>
        <p:spPr/>
        <p:txBody>
          <a:bodyPr/>
          <a:lstStyle/>
          <a:p>
            <a:r>
              <a:rPr lang="en-US" b="1" dirty="0"/>
              <a:t>Background</a:t>
            </a:r>
          </a:p>
        </p:txBody>
      </p:sp>
      <p:sp>
        <p:nvSpPr>
          <p:cNvPr id="3" name="内容占位符 2">
            <a:extLst>
              <a:ext uri="{FF2B5EF4-FFF2-40B4-BE49-F238E27FC236}">
                <a16:creationId xmlns:a16="http://schemas.microsoft.com/office/drawing/2014/main" id="{849ACAF2-FD8E-4A2B-BF4B-F8ADE706E635}"/>
              </a:ext>
            </a:extLst>
          </p:cNvPr>
          <p:cNvSpPr>
            <a:spLocks noGrp="1"/>
          </p:cNvSpPr>
          <p:nvPr>
            <p:ph idx="1"/>
          </p:nvPr>
        </p:nvSpPr>
        <p:spPr>
          <a:xfrm>
            <a:off x="838200" y="1825626"/>
            <a:ext cx="4942398" cy="1545728"/>
          </a:xfrm>
        </p:spPr>
        <p:txBody>
          <a:bodyPr/>
          <a:lstStyle/>
          <a:p>
            <a:pPr marL="0" indent="0">
              <a:buNone/>
            </a:pPr>
            <a:r>
              <a:rPr lang="en-US" dirty="0"/>
              <a:t>Related work</a:t>
            </a:r>
          </a:p>
          <a:p>
            <a:pPr marL="0" indent="0">
              <a:buNone/>
            </a:pPr>
            <a:r>
              <a:rPr lang="en-US" dirty="0" err="1"/>
              <a:t>MemReflex</a:t>
            </a:r>
            <a:r>
              <a:rPr lang="en-US" dirty="0"/>
              <a:t>: Adaptive Flashcards for Mobile Microlearning[1]</a:t>
            </a:r>
          </a:p>
        </p:txBody>
      </p:sp>
      <p:pic>
        <p:nvPicPr>
          <p:cNvPr id="4" name="图片 3">
            <a:extLst>
              <a:ext uri="{FF2B5EF4-FFF2-40B4-BE49-F238E27FC236}">
                <a16:creationId xmlns:a16="http://schemas.microsoft.com/office/drawing/2014/main" id="{63F1A4A0-518E-4A62-B14F-386AD495D2E8}"/>
              </a:ext>
            </a:extLst>
          </p:cNvPr>
          <p:cNvPicPr>
            <a:picLocks noChangeAspect="1"/>
          </p:cNvPicPr>
          <p:nvPr/>
        </p:nvPicPr>
        <p:blipFill>
          <a:blip r:embed="rId2"/>
          <a:stretch>
            <a:fillRect/>
          </a:stretch>
        </p:blipFill>
        <p:spPr>
          <a:xfrm>
            <a:off x="1140350" y="3236362"/>
            <a:ext cx="3773557" cy="2639371"/>
          </a:xfrm>
          <a:prstGeom prst="rect">
            <a:avLst/>
          </a:prstGeom>
        </p:spPr>
      </p:pic>
      <p:sp>
        <p:nvSpPr>
          <p:cNvPr id="5" name="文本框 4">
            <a:extLst>
              <a:ext uri="{FF2B5EF4-FFF2-40B4-BE49-F238E27FC236}">
                <a16:creationId xmlns:a16="http://schemas.microsoft.com/office/drawing/2014/main" id="{E1414A0D-9A78-4B7F-83D5-D020BFA54502}"/>
              </a:ext>
            </a:extLst>
          </p:cNvPr>
          <p:cNvSpPr txBox="1"/>
          <p:nvPr/>
        </p:nvSpPr>
        <p:spPr>
          <a:xfrm>
            <a:off x="1885898" y="5875733"/>
            <a:ext cx="2307570" cy="369332"/>
          </a:xfrm>
          <a:prstGeom prst="rect">
            <a:avLst/>
          </a:prstGeom>
          <a:noFill/>
        </p:spPr>
        <p:txBody>
          <a:bodyPr wrap="square" rtlCol="0">
            <a:spAutoFit/>
          </a:bodyPr>
          <a:lstStyle/>
          <a:p>
            <a:r>
              <a:rPr lang="en-US" dirty="0"/>
              <a:t>Adaptive Flashcards[1]</a:t>
            </a:r>
          </a:p>
        </p:txBody>
      </p:sp>
      <p:pic>
        <p:nvPicPr>
          <p:cNvPr id="6" name="图片 5">
            <a:extLst>
              <a:ext uri="{FF2B5EF4-FFF2-40B4-BE49-F238E27FC236}">
                <a16:creationId xmlns:a16="http://schemas.microsoft.com/office/drawing/2014/main" id="{4DE2E089-63E2-49C0-A298-310EAC8A74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9645" y="3887685"/>
            <a:ext cx="4150382" cy="2209074"/>
          </a:xfrm>
          <a:prstGeom prst="rect">
            <a:avLst/>
          </a:prstGeom>
        </p:spPr>
      </p:pic>
      <p:pic>
        <p:nvPicPr>
          <p:cNvPr id="7" name="图片 6">
            <a:extLst>
              <a:ext uri="{FF2B5EF4-FFF2-40B4-BE49-F238E27FC236}">
                <a16:creationId xmlns:a16="http://schemas.microsoft.com/office/drawing/2014/main" id="{372E336D-44A7-4034-9504-3996B49CEF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11364" y="1690688"/>
            <a:ext cx="1933461" cy="1933461"/>
          </a:xfrm>
          <a:prstGeom prst="rect">
            <a:avLst/>
          </a:prstGeom>
        </p:spPr>
      </p:pic>
      <p:pic>
        <p:nvPicPr>
          <p:cNvPr id="9" name="图片 8">
            <a:extLst>
              <a:ext uri="{FF2B5EF4-FFF2-40B4-BE49-F238E27FC236}">
                <a16:creationId xmlns:a16="http://schemas.microsoft.com/office/drawing/2014/main" id="{64DBA28B-A191-406E-A2E1-2BC5BA1DA88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44726" y="1027906"/>
            <a:ext cx="2209074" cy="2209074"/>
          </a:xfrm>
          <a:prstGeom prst="rect">
            <a:avLst/>
          </a:prstGeom>
        </p:spPr>
      </p:pic>
      <p:pic>
        <p:nvPicPr>
          <p:cNvPr id="10" name="图片 9">
            <a:extLst>
              <a:ext uri="{FF2B5EF4-FFF2-40B4-BE49-F238E27FC236}">
                <a16:creationId xmlns:a16="http://schemas.microsoft.com/office/drawing/2014/main" id="{08FBECD8-DC0D-4171-B409-709B6E4D159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75591" y="3071973"/>
            <a:ext cx="764261" cy="680770"/>
          </a:xfrm>
          <a:prstGeom prst="rect">
            <a:avLst/>
          </a:prstGeom>
        </p:spPr>
      </p:pic>
      <p:sp>
        <p:nvSpPr>
          <p:cNvPr id="8" name="文本框 7">
            <a:extLst>
              <a:ext uri="{FF2B5EF4-FFF2-40B4-BE49-F238E27FC236}">
                <a16:creationId xmlns:a16="http://schemas.microsoft.com/office/drawing/2014/main" id="{997D0304-7AF5-4B3C-AF8D-F5A6ED26C15B}"/>
              </a:ext>
            </a:extLst>
          </p:cNvPr>
          <p:cNvSpPr txBox="1"/>
          <p:nvPr/>
        </p:nvSpPr>
        <p:spPr>
          <a:xfrm>
            <a:off x="6906100" y="6175629"/>
            <a:ext cx="4477252" cy="369332"/>
          </a:xfrm>
          <a:prstGeom prst="rect">
            <a:avLst/>
          </a:prstGeom>
          <a:noFill/>
        </p:spPr>
        <p:txBody>
          <a:bodyPr wrap="square" rtlCol="0">
            <a:spAutoFit/>
          </a:bodyPr>
          <a:lstStyle/>
          <a:p>
            <a:r>
              <a:rPr lang="en-US" dirty="0"/>
              <a:t>New opportunities for learning?</a:t>
            </a:r>
          </a:p>
        </p:txBody>
      </p:sp>
    </p:spTree>
    <p:extLst>
      <p:ext uri="{BB962C8B-B14F-4D97-AF65-F5344CB8AC3E}">
        <p14:creationId xmlns:p14="http://schemas.microsoft.com/office/powerpoint/2010/main" val="30590569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0007FAD-F97F-4EDB-A062-850664D0AFB1}"/>
              </a:ext>
            </a:extLst>
          </p:cNvPr>
          <p:cNvSpPr>
            <a:spLocks noGrp="1"/>
          </p:cNvSpPr>
          <p:nvPr>
            <p:ph type="title"/>
          </p:nvPr>
        </p:nvSpPr>
        <p:spPr/>
        <p:txBody>
          <a:bodyPr/>
          <a:lstStyle/>
          <a:p>
            <a:r>
              <a:rPr lang="en-US" b="1" dirty="0"/>
              <a:t>Interface</a:t>
            </a:r>
          </a:p>
        </p:txBody>
      </p:sp>
      <p:pic>
        <p:nvPicPr>
          <p:cNvPr id="4" name="图片 3">
            <a:extLst>
              <a:ext uri="{FF2B5EF4-FFF2-40B4-BE49-F238E27FC236}">
                <a16:creationId xmlns:a16="http://schemas.microsoft.com/office/drawing/2014/main" id="{62F85160-29D1-4D96-8B60-D8C2F67CA4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84427" y="1643461"/>
            <a:ext cx="2823146" cy="5018927"/>
          </a:xfrm>
          <a:prstGeom prst="rect">
            <a:avLst/>
          </a:prstGeom>
        </p:spPr>
      </p:pic>
      <p:pic>
        <p:nvPicPr>
          <p:cNvPr id="5" name="图片 4">
            <a:extLst>
              <a:ext uri="{FF2B5EF4-FFF2-40B4-BE49-F238E27FC236}">
                <a16:creationId xmlns:a16="http://schemas.microsoft.com/office/drawing/2014/main" id="{C5A29948-7C53-4211-9994-917922C692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4093" y="1643461"/>
            <a:ext cx="2823146" cy="5018926"/>
          </a:xfrm>
          <a:prstGeom prst="rect">
            <a:avLst/>
          </a:prstGeom>
        </p:spPr>
      </p:pic>
      <p:pic>
        <p:nvPicPr>
          <p:cNvPr id="6" name="图片 5">
            <a:extLst>
              <a:ext uri="{FF2B5EF4-FFF2-40B4-BE49-F238E27FC236}">
                <a16:creationId xmlns:a16="http://schemas.microsoft.com/office/drawing/2014/main" id="{6A251775-B69C-4EC4-8A59-5805CB0551C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14761" y="1643459"/>
            <a:ext cx="2823146" cy="5018927"/>
          </a:xfrm>
          <a:prstGeom prst="rect">
            <a:avLst/>
          </a:prstGeom>
        </p:spPr>
      </p:pic>
      <p:cxnSp>
        <p:nvCxnSpPr>
          <p:cNvPr id="7" name="直接连接符 6">
            <a:extLst>
              <a:ext uri="{FF2B5EF4-FFF2-40B4-BE49-F238E27FC236}">
                <a16:creationId xmlns:a16="http://schemas.microsoft.com/office/drawing/2014/main" id="{1402FA6E-2342-4CF2-9243-3FB10B4FCBD0}"/>
              </a:ext>
            </a:extLst>
          </p:cNvPr>
          <p:cNvCxnSpPr/>
          <p:nvPr/>
        </p:nvCxnSpPr>
        <p:spPr>
          <a:xfrm>
            <a:off x="8086477" y="1643459"/>
            <a:ext cx="3760966" cy="4471094"/>
          </a:xfrm>
          <a:prstGeom prst="line">
            <a:avLst/>
          </a:prstGeom>
          <a:ln w="76200">
            <a:solidFill>
              <a:schemeClr val="tx1"/>
            </a:solidFill>
          </a:ln>
        </p:spPr>
        <p:style>
          <a:lnRef idx="1">
            <a:schemeClr val="dk1"/>
          </a:lnRef>
          <a:fillRef idx="0">
            <a:schemeClr val="dk1"/>
          </a:fillRef>
          <a:effectRef idx="0">
            <a:schemeClr val="dk1"/>
          </a:effectRef>
          <a:fontRef idx="minor">
            <a:schemeClr val="tx1"/>
          </a:fontRef>
        </p:style>
      </p:cxnSp>
      <p:cxnSp>
        <p:nvCxnSpPr>
          <p:cNvPr id="9" name="直接连接符 8">
            <a:extLst>
              <a:ext uri="{FF2B5EF4-FFF2-40B4-BE49-F238E27FC236}">
                <a16:creationId xmlns:a16="http://schemas.microsoft.com/office/drawing/2014/main" id="{B363C11B-D512-46EF-A89A-83BCE0CF1379}"/>
              </a:ext>
            </a:extLst>
          </p:cNvPr>
          <p:cNvCxnSpPr/>
          <p:nvPr/>
        </p:nvCxnSpPr>
        <p:spPr>
          <a:xfrm flipV="1">
            <a:off x="8086477" y="1690688"/>
            <a:ext cx="3687707" cy="4423865"/>
          </a:xfrm>
          <a:prstGeom prst="line">
            <a:avLst/>
          </a:prstGeom>
          <a:ln w="762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9358499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C71826B-CB87-46DB-9B3E-50C596736B05}"/>
              </a:ext>
            </a:extLst>
          </p:cNvPr>
          <p:cNvSpPr>
            <a:spLocks noGrp="1"/>
          </p:cNvSpPr>
          <p:nvPr>
            <p:ph type="title"/>
          </p:nvPr>
        </p:nvSpPr>
        <p:spPr/>
        <p:txBody>
          <a:bodyPr/>
          <a:lstStyle/>
          <a:p>
            <a:r>
              <a:rPr lang="en-US" b="1" dirty="0"/>
              <a:t>Libraries</a:t>
            </a:r>
          </a:p>
        </p:txBody>
      </p:sp>
      <p:sp>
        <p:nvSpPr>
          <p:cNvPr id="6" name="内容占位符 5">
            <a:extLst>
              <a:ext uri="{FF2B5EF4-FFF2-40B4-BE49-F238E27FC236}">
                <a16:creationId xmlns:a16="http://schemas.microsoft.com/office/drawing/2014/main" id="{E1B47512-07FA-4FF5-90E1-BAF8508BBD26}"/>
              </a:ext>
            </a:extLst>
          </p:cNvPr>
          <p:cNvSpPr>
            <a:spLocks noGrp="1"/>
          </p:cNvSpPr>
          <p:nvPr>
            <p:ph idx="1"/>
          </p:nvPr>
        </p:nvSpPr>
        <p:spPr/>
        <p:txBody>
          <a:bodyPr/>
          <a:lstStyle/>
          <a:p>
            <a:r>
              <a:rPr lang="en-US" dirty="0" err="1"/>
              <a:t>android.speech.tts.TextToSpeech</a:t>
            </a:r>
            <a:endParaRPr lang="en-US" dirty="0"/>
          </a:p>
          <a:p>
            <a:r>
              <a:rPr lang="en-US" dirty="0" err="1"/>
              <a:t>android.speech.tts.UtteranceProgressListener</a:t>
            </a:r>
            <a:endParaRPr lang="en-US" dirty="0"/>
          </a:p>
          <a:p>
            <a:r>
              <a:rPr lang="en-US" dirty="0" err="1"/>
              <a:t>edu.cmu.pocketsphinx</a:t>
            </a:r>
            <a:r>
              <a:rPr lang="en-US" dirty="0"/>
              <a:t>[2]</a:t>
            </a:r>
          </a:p>
        </p:txBody>
      </p:sp>
      <p:pic>
        <p:nvPicPr>
          <p:cNvPr id="8" name="图片 7">
            <a:extLst>
              <a:ext uri="{FF2B5EF4-FFF2-40B4-BE49-F238E27FC236}">
                <a16:creationId xmlns:a16="http://schemas.microsoft.com/office/drawing/2014/main" id="{6D8799F9-AD4F-4788-8005-8E7582661B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5134" y="3772218"/>
            <a:ext cx="2539682" cy="2539682"/>
          </a:xfrm>
          <a:prstGeom prst="rect">
            <a:avLst/>
          </a:prstGeom>
        </p:spPr>
      </p:pic>
      <p:pic>
        <p:nvPicPr>
          <p:cNvPr id="10" name="图片 9">
            <a:extLst>
              <a:ext uri="{FF2B5EF4-FFF2-40B4-BE49-F238E27FC236}">
                <a16:creationId xmlns:a16="http://schemas.microsoft.com/office/drawing/2014/main" id="{3B80F5F1-10D7-4987-890D-6737AE9324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51432" y="3717720"/>
            <a:ext cx="2459243" cy="2459243"/>
          </a:xfrm>
          <a:prstGeom prst="rect">
            <a:avLst/>
          </a:prstGeom>
        </p:spPr>
      </p:pic>
      <p:pic>
        <p:nvPicPr>
          <p:cNvPr id="12" name="图片 11">
            <a:extLst>
              <a:ext uri="{FF2B5EF4-FFF2-40B4-BE49-F238E27FC236}">
                <a16:creationId xmlns:a16="http://schemas.microsoft.com/office/drawing/2014/main" id="{8B13DDDC-6D4C-4B16-8003-81DBC4813A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44816" y="3529617"/>
            <a:ext cx="3024883" cy="3024883"/>
          </a:xfrm>
          <a:prstGeom prst="rect">
            <a:avLst/>
          </a:prstGeom>
        </p:spPr>
      </p:pic>
    </p:spTree>
    <p:extLst>
      <p:ext uri="{BB962C8B-B14F-4D97-AF65-F5344CB8AC3E}">
        <p14:creationId xmlns:p14="http://schemas.microsoft.com/office/powerpoint/2010/main" val="37554223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19E4ECD-9AE9-4E4E-BB0C-165836C508D3}"/>
              </a:ext>
            </a:extLst>
          </p:cNvPr>
          <p:cNvSpPr>
            <a:spLocks noGrp="1"/>
          </p:cNvSpPr>
          <p:nvPr>
            <p:ph type="title"/>
          </p:nvPr>
        </p:nvSpPr>
        <p:spPr/>
        <p:txBody>
          <a:bodyPr/>
          <a:lstStyle/>
          <a:p>
            <a:r>
              <a:rPr kumimoji="1" lang="en-US" altLang="zh-CN" b="1" dirty="0"/>
              <a:t>Main Algorithm</a:t>
            </a:r>
            <a:endParaRPr lang="en-US" dirty="0"/>
          </a:p>
        </p:txBody>
      </p:sp>
      <p:sp>
        <p:nvSpPr>
          <p:cNvPr id="3" name="内容占位符 2">
            <a:extLst>
              <a:ext uri="{FF2B5EF4-FFF2-40B4-BE49-F238E27FC236}">
                <a16:creationId xmlns:a16="http://schemas.microsoft.com/office/drawing/2014/main" id="{68C1AF1A-BF10-47DE-A3C2-6FACA763C2B5}"/>
              </a:ext>
            </a:extLst>
          </p:cNvPr>
          <p:cNvSpPr>
            <a:spLocks noGrp="1"/>
          </p:cNvSpPr>
          <p:nvPr>
            <p:ph idx="1"/>
          </p:nvPr>
        </p:nvSpPr>
        <p:spPr/>
        <p:txBody>
          <a:bodyPr/>
          <a:lstStyle/>
          <a:p>
            <a:pPr marL="0" indent="0">
              <a:buNone/>
            </a:pPr>
            <a:r>
              <a:rPr kumimoji="1" lang="en-US" altLang="zh-CN" dirty="0"/>
              <a:t>Spaced repetition:</a:t>
            </a:r>
          </a:p>
          <a:p>
            <a:pPr lvl="1"/>
            <a:r>
              <a:rPr kumimoji="1" lang="en-US" altLang="zh-CN" dirty="0"/>
              <a:t>increase interval of time</a:t>
            </a:r>
          </a:p>
          <a:p>
            <a:pPr lvl="1"/>
            <a:r>
              <a:rPr kumimoji="1" lang="en-US" altLang="zh-CN" dirty="0"/>
              <a:t>exploit the psychological spacing effect</a:t>
            </a:r>
          </a:p>
          <a:p>
            <a:pPr lvl="1"/>
            <a:r>
              <a:rPr kumimoji="1" lang="en-US" altLang="zh-CN" dirty="0"/>
              <a:t>correct: next interval, wrong: the first interval</a:t>
            </a:r>
          </a:p>
          <a:p>
            <a:pPr lvl="1"/>
            <a:endParaRPr kumimoji="1" lang="en-US" altLang="zh-CN" dirty="0"/>
          </a:p>
          <a:p>
            <a:pPr lvl="1"/>
            <a:endParaRPr kumimoji="1" lang="en-US" altLang="zh-CN" dirty="0"/>
          </a:p>
          <a:p>
            <a:pPr marL="0" indent="0">
              <a:buNone/>
            </a:pPr>
            <a:r>
              <a:rPr kumimoji="1" lang="en-US" altLang="zh-CN" dirty="0"/>
              <a:t>Implementation:</a:t>
            </a:r>
          </a:p>
          <a:p>
            <a:pPr lvl="1"/>
            <a:r>
              <a:rPr kumimoji="1" lang="en-US" altLang="zh-CN" dirty="0"/>
              <a:t>record the interval sequence</a:t>
            </a:r>
          </a:p>
          <a:p>
            <a:pPr lvl="1"/>
            <a:r>
              <a:rPr kumimoji="1" lang="en-US" altLang="zh-CN" dirty="0"/>
              <a:t>shift time when fetching the next</a:t>
            </a:r>
          </a:p>
          <a:p>
            <a:pPr lvl="1"/>
            <a:r>
              <a:rPr kumimoji="1" lang="en-US" altLang="zh-CN" dirty="0"/>
              <a:t>next timestamp generated when finishing</a:t>
            </a:r>
          </a:p>
          <a:p>
            <a:pPr marL="0" indent="0">
              <a:buNone/>
            </a:pPr>
            <a:endParaRPr lang="en-US" dirty="0"/>
          </a:p>
        </p:txBody>
      </p:sp>
      <p:pic>
        <p:nvPicPr>
          <p:cNvPr id="5" name="图片 4">
            <a:extLst>
              <a:ext uri="{FF2B5EF4-FFF2-40B4-BE49-F238E27FC236}">
                <a16:creationId xmlns:a16="http://schemas.microsoft.com/office/drawing/2014/main" id="{9ED63BC4-5F08-44A9-A7B3-63FD324E15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87160" y="3657993"/>
            <a:ext cx="5104840" cy="2773630"/>
          </a:xfrm>
          <a:prstGeom prst="rect">
            <a:avLst/>
          </a:prstGeom>
        </p:spPr>
      </p:pic>
    </p:spTree>
    <p:extLst>
      <p:ext uri="{BB962C8B-B14F-4D97-AF65-F5344CB8AC3E}">
        <p14:creationId xmlns:p14="http://schemas.microsoft.com/office/powerpoint/2010/main" val="39751921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5CF13FD-3F9E-45C8-A476-3E9D3627B399}"/>
              </a:ext>
            </a:extLst>
          </p:cNvPr>
          <p:cNvSpPr>
            <a:spLocks noGrp="1"/>
          </p:cNvSpPr>
          <p:nvPr>
            <p:ph type="title"/>
          </p:nvPr>
        </p:nvSpPr>
        <p:spPr/>
        <p:txBody>
          <a:bodyPr/>
          <a:lstStyle/>
          <a:p>
            <a:r>
              <a:rPr lang="en-US" b="1" dirty="0"/>
              <a:t>Demo</a:t>
            </a:r>
          </a:p>
        </p:txBody>
      </p:sp>
      <p:pic>
        <p:nvPicPr>
          <p:cNvPr id="5" name="ce8aa5c1f09d6285198a9fe0beb16efa">
            <a:hlinkClick r:id="" action="ppaction://media"/>
            <a:extLst>
              <a:ext uri="{FF2B5EF4-FFF2-40B4-BE49-F238E27FC236}">
                <a16:creationId xmlns:a16="http://schemas.microsoft.com/office/drawing/2014/main" id="{7C94AEDE-D8E3-4CAC-8C86-F28DF2469F29}"/>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4368276" y="1690688"/>
            <a:ext cx="2883314" cy="5088201"/>
          </a:xfrm>
          <a:prstGeom prst="rect">
            <a:avLst/>
          </a:prstGeom>
        </p:spPr>
      </p:pic>
      <p:sp>
        <p:nvSpPr>
          <p:cNvPr id="3" name="文本框 2">
            <a:extLst>
              <a:ext uri="{FF2B5EF4-FFF2-40B4-BE49-F238E27FC236}">
                <a16:creationId xmlns:a16="http://schemas.microsoft.com/office/drawing/2014/main" id="{BD2E9DCA-0295-4A57-8BDE-609E349BE833}"/>
              </a:ext>
            </a:extLst>
          </p:cNvPr>
          <p:cNvSpPr txBox="1"/>
          <p:nvPr/>
        </p:nvSpPr>
        <p:spPr>
          <a:xfrm>
            <a:off x="4293704" y="1144989"/>
            <a:ext cx="5915771" cy="369332"/>
          </a:xfrm>
          <a:prstGeom prst="rect">
            <a:avLst/>
          </a:prstGeom>
          <a:noFill/>
        </p:spPr>
        <p:txBody>
          <a:bodyPr wrap="square" rtlCol="0">
            <a:spAutoFit/>
          </a:bodyPr>
          <a:lstStyle/>
          <a:p>
            <a:r>
              <a:rPr lang="en-US" dirty="0"/>
              <a:t>https://youtu.be/Xoo8bE1EX90</a:t>
            </a:r>
          </a:p>
        </p:txBody>
      </p:sp>
    </p:spTree>
    <p:extLst>
      <p:ext uri="{BB962C8B-B14F-4D97-AF65-F5344CB8AC3E}">
        <p14:creationId xmlns:p14="http://schemas.microsoft.com/office/powerpoint/2010/main" val="1730778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2965"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382225B-EE32-4780-AF8F-F94492D575CC}"/>
              </a:ext>
            </a:extLst>
          </p:cNvPr>
          <p:cNvSpPr>
            <a:spLocks noGrp="1"/>
          </p:cNvSpPr>
          <p:nvPr>
            <p:ph type="title"/>
          </p:nvPr>
        </p:nvSpPr>
        <p:spPr/>
        <p:txBody>
          <a:bodyPr/>
          <a:lstStyle/>
          <a:p>
            <a:r>
              <a:rPr lang="en-US" b="1" dirty="0"/>
              <a:t>Study Design</a:t>
            </a:r>
          </a:p>
        </p:txBody>
      </p:sp>
      <p:sp>
        <p:nvSpPr>
          <p:cNvPr id="3" name="内容占位符 2">
            <a:extLst>
              <a:ext uri="{FF2B5EF4-FFF2-40B4-BE49-F238E27FC236}">
                <a16:creationId xmlns:a16="http://schemas.microsoft.com/office/drawing/2014/main" id="{D8AC42A5-865B-4C2A-A8DB-1D01CFACEC43}"/>
              </a:ext>
            </a:extLst>
          </p:cNvPr>
          <p:cNvSpPr>
            <a:spLocks noGrp="1"/>
          </p:cNvSpPr>
          <p:nvPr>
            <p:ph idx="1"/>
          </p:nvPr>
        </p:nvSpPr>
        <p:spPr>
          <a:xfrm>
            <a:off x="838200" y="1825625"/>
            <a:ext cx="10515600" cy="750598"/>
          </a:xfrm>
        </p:spPr>
        <p:txBody>
          <a:bodyPr/>
          <a:lstStyle/>
          <a:p>
            <a:pPr marL="0" indent="0">
              <a:buNone/>
            </a:pPr>
            <a:r>
              <a:rPr lang="en-US" dirty="0"/>
              <a:t>Compare Voice Flashcards on Alexa and smart phone.</a:t>
            </a:r>
          </a:p>
        </p:txBody>
      </p:sp>
      <p:pic>
        <p:nvPicPr>
          <p:cNvPr id="4" name="图片 3">
            <a:extLst>
              <a:ext uri="{FF2B5EF4-FFF2-40B4-BE49-F238E27FC236}">
                <a16:creationId xmlns:a16="http://schemas.microsoft.com/office/drawing/2014/main" id="{168AADDD-C5D5-4F63-B77E-CA67B15049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09752" y="2711160"/>
            <a:ext cx="3461664" cy="3461664"/>
          </a:xfrm>
          <a:prstGeom prst="rect">
            <a:avLst/>
          </a:prstGeom>
        </p:spPr>
      </p:pic>
      <p:pic>
        <p:nvPicPr>
          <p:cNvPr id="5" name="图片 4">
            <a:extLst>
              <a:ext uri="{FF2B5EF4-FFF2-40B4-BE49-F238E27FC236}">
                <a16:creationId xmlns:a16="http://schemas.microsoft.com/office/drawing/2014/main" id="{DF05C8AC-8CF1-4654-B490-02AAB89ADB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1577" y="3429000"/>
            <a:ext cx="4049213" cy="2105591"/>
          </a:xfrm>
          <a:prstGeom prst="rect">
            <a:avLst/>
          </a:prstGeom>
        </p:spPr>
      </p:pic>
      <p:sp>
        <p:nvSpPr>
          <p:cNvPr id="6" name="文本框 5">
            <a:extLst>
              <a:ext uri="{FF2B5EF4-FFF2-40B4-BE49-F238E27FC236}">
                <a16:creationId xmlns:a16="http://schemas.microsoft.com/office/drawing/2014/main" id="{2AB18091-2714-4B30-A0AA-A5DFC99C30E9}"/>
              </a:ext>
            </a:extLst>
          </p:cNvPr>
          <p:cNvSpPr txBox="1"/>
          <p:nvPr/>
        </p:nvSpPr>
        <p:spPr>
          <a:xfrm>
            <a:off x="5247860" y="3697357"/>
            <a:ext cx="2162755" cy="1569660"/>
          </a:xfrm>
          <a:prstGeom prst="rect">
            <a:avLst/>
          </a:prstGeom>
          <a:noFill/>
        </p:spPr>
        <p:txBody>
          <a:bodyPr wrap="square" rtlCol="0">
            <a:spAutoFit/>
          </a:bodyPr>
          <a:lstStyle/>
          <a:p>
            <a:r>
              <a:rPr lang="en-US" sz="9600" dirty="0"/>
              <a:t>VS</a:t>
            </a:r>
          </a:p>
        </p:txBody>
      </p:sp>
    </p:spTree>
    <p:extLst>
      <p:ext uri="{BB962C8B-B14F-4D97-AF65-F5344CB8AC3E}">
        <p14:creationId xmlns:p14="http://schemas.microsoft.com/office/powerpoint/2010/main" val="34866563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B86015D-0F06-464A-A533-212C2C8FFDD6}"/>
              </a:ext>
            </a:extLst>
          </p:cNvPr>
          <p:cNvSpPr>
            <a:spLocks noGrp="1"/>
          </p:cNvSpPr>
          <p:nvPr>
            <p:ph type="title"/>
          </p:nvPr>
        </p:nvSpPr>
        <p:spPr/>
        <p:txBody>
          <a:bodyPr/>
          <a:lstStyle/>
          <a:p>
            <a:r>
              <a:rPr lang="en-US" b="1" dirty="0"/>
              <a:t>Study design</a:t>
            </a:r>
            <a:endParaRPr lang="en-US" dirty="0"/>
          </a:p>
        </p:txBody>
      </p:sp>
      <p:sp>
        <p:nvSpPr>
          <p:cNvPr id="3" name="内容占位符 2">
            <a:extLst>
              <a:ext uri="{FF2B5EF4-FFF2-40B4-BE49-F238E27FC236}">
                <a16:creationId xmlns:a16="http://schemas.microsoft.com/office/drawing/2014/main" id="{7CB91418-876D-42BB-9AC5-2E245CF7049A}"/>
              </a:ext>
            </a:extLst>
          </p:cNvPr>
          <p:cNvSpPr>
            <a:spLocks noGrp="1"/>
          </p:cNvSpPr>
          <p:nvPr>
            <p:ph idx="1"/>
          </p:nvPr>
        </p:nvSpPr>
        <p:spPr>
          <a:xfrm>
            <a:off x="838200" y="1827731"/>
            <a:ext cx="10515600" cy="1792218"/>
          </a:xfrm>
        </p:spPr>
        <p:txBody>
          <a:bodyPr/>
          <a:lstStyle/>
          <a:p>
            <a:pPr marL="0" indent="0">
              <a:buNone/>
            </a:pPr>
            <a:r>
              <a:rPr lang="en-US" b="1" dirty="0"/>
              <a:t>Hypothesis:</a:t>
            </a:r>
            <a:br>
              <a:rPr lang="en-US" dirty="0"/>
            </a:br>
            <a:r>
              <a:rPr lang="en-US" dirty="0"/>
              <a:t>1. Spaced repetition algorithms can help with short-term language learning on smart phones. </a:t>
            </a:r>
          </a:p>
          <a:p>
            <a:pPr marL="0" indent="0">
              <a:buNone/>
            </a:pPr>
            <a:r>
              <a:rPr lang="en-US" dirty="0"/>
              <a:t>2. Learning on smart phones is better than learning on Alexa.</a:t>
            </a:r>
          </a:p>
        </p:txBody>
      </p:sp>
      <p:sp>
        <p:nvSpPr>
          <p:cNvPr id="4" name="内容占位符 2">
            <a:extLst>
              <a:ext uri="{FF2B5EF4-FFF2-40B4-BE49-F238E27FC236}">
                <a16:creationId xmlns:a16="http://schemas.microsoft.com/office/drawing/2014/main" id="{9C610C75-AB06-4F6B-A7C3-AE2E6C793685}"/>
              </a:ext>
            </a:extLst>
          </p:cNvPr>
          <p:cNvSpPr txBox="1">
            <a:spLocks/>
          </p:cNvSpPr>
          <p:nvPr/>
        </p:nvSpPr>
        <p:spPr>
          <a:xfrm>
            <a:off x="838200" y="3756992"/>
            <a:ext cx="10515600" cy="296981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a:t>Recruitment plan and  study design:</a:t>
            </a:r>
          </a:p>
          <a:p>
            <a:pPr marL="0" indent="0">
              <a:buFont typeface="Arial" panose="020B0604020202020204" pitchFamily="34" charset="0"/>
              <a:buNone/>
            </a:pPr>
            <a:r>
              <a:rPr lang="en-US" dirty="0"/>
              <a:t>We recruited 5 participants(2 females, 3 males) with a mean age of 23. All of them have been United States for about two years and use English as their second language. Each participants flipped cards while using Alexa and smart phone to learn new words. Each participants used both devices to learn new words for 20 minutes and was examined by a word test before and after using Learning.</a:t>
            </a:r>
          </a:p>
        </p:txBody>
      </p:sp>
    </p:spTree>
    <p:extLst>
      <p:ext uri="{BB962C8B-B14F-4D97-AF65-F5344CB8AC3E}">
        <p14:creationId xmlns:p14="http://schemas.microsoft.com/office/powerpoint/2010/main" val="42244222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D0728C3-6B84-4D42-9587-1A910622D146}"/>
              </a:ext>
            </a:extLst>
          </p:cNvPr>
          <p:cNvSpPr>
            <a:spLocks noGrp="1"/>
          </p:cNvSpPr>
          <p:nvPr>
            <p:ph type="title"/>
          </p:nvPr>
        </p:nvSpPr>
        <p:spPr/>
        <p:txBody>
          <a:bodyPr/>
          <a:lstStyle/>
          <a:p>
            <a:r>
              <a:rPr lang="en-US" b="1" dirty="0"/>
              <a:t>Study result</a:t>
            </a:r>
          </a:p>
        </p:txBody>
      </p:sp>
      <p:graphicFrame>
        <p:nvGraphicFramePr>
          <p:cNvPr id="4" name="图表 3">
            <a:extLst>
              <a:ext uri="{FF2B5EF4-FFF2-40B4-BE49-F238E27FC236}">
                <a16:creationId xmlns:a16="http://schemas.microsoft.com/office/drawing/2014/main" id="{D469EED3-B6A2-4E8B-A327-9303C72DE987}"/>
              </a:ext>
            </a:extLst>
          </p:cNvPr>
          <p:cNvGraphicFramePr>
            <a:graphicFrameLocks/>
          </p:cNvGraphicFramePr>
          <p:nvPr>
            <p:extLst>
              <p:ext uri="{D42A27DB-BD31-4B8C-83A1-F6EECF244321}">
                <p14:modId xmlns:p14="http://schemas.microsoft.com/office/powerpoint/2010/main" val="2120029958"/>
              </p:ext>
            </p:extLst>
          </p:nvPr>
        </p:nvGraphicFramePr>
        <p:xfrm>
          <a:off x="838200" y="1690688"/>
          <a:ext cx="4115463" cy="25809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图表 4">
            <a:extLst>
              <a:ext uri="{FF2B5EF4-FFF2-40B4-BE49-F238E27FC236}">
                <a16:creationId xmlns:a16="http://schemas.microsoft.com/office/drawing/2014/main" id="{936BD936-1E7F-4DA0-8030-9671B95167BF}"/>
              </a:ext>
            </a:extLst>
          </p:cNvPr>
          <p:cNvGraphicFramePr>
            <a:graphicFrameLocks/>
          </p:cNvGraphicFramePr>
          <p:nvPr>
            <p:extLst>
              <p:ext uri="{D42A27DB-BD31-4B8C-83A1-F6EECF244321}">
                <p14:modId xmlns:p14="http://schemas.microsoft.com/office/powerpoint/2010/main" val="3462311984"/>
              </p:ext>
            </p:extLst>
          </p:nvPr>
        </p:nvGraphicFramePr>
        <p:xfrm>
          <a:off x="5929957" y="1690688"/>
          <a:ext cx="4115463" cy="2580984"/>
        </p:xfrm>
        <a:graphic>
          <a:graphicData uri="http://schemas.openxmlformats.org/drawingml/2006/chart">
            <c:chart xmlns:c="http://schemas.openxmlformats.org/drawingml/2006/chart" xmlns:r="http://schemas.openxmlformats.org/officeDocument/2006/relationships" r:id="rId3"/>
          </a:graphicData>
        </a:graphic>
      </p:graphicFrame>
      <p:sp>
        <p:nvSpPr>
          <p:cNvPr id="6" name="文本框 5">
            <a:extLst>
              <a:ext uri="{FF2B5EF4-FFF2-40B4-BE49-F238E27FC236}">
                <a16:creationId xmlns:a16="http://schemas.microsoft.com/office/drawing/2014/main" id="{A846A485-6434-422E-8D47-F47503F6414A}"/>
              </a:ext>
            </a:extLst>
          </p:cNvPr>
          <p:cNvSpPr txBox="1"/>
          <p:nvPr/>
        </p:nvSpPr>
        <p:spPr>
          <a:xfrm>
            <a:off x="949187" y="4412973"/>
            <a:ext cx="10293625" cy="1938992"/>
          </a:xfrm>
          <a:prstGeom prst="rect">
            <a:avLst/>
          </a:prstGeom>
          <a:noFill/>
        </p:spPr>
        <p:txBody>
          <a:bodyPr wrap="square" rtlCol="0">
            <a:spAutoFit/>
          </a:bodyPr>
          <a:lstStyle/>
          <a:p>
            <a:r>
              <a:rPr lang="en-US" sz="2000" dirty="0"/>
              <a:t>A paired T-test was conducted to compare the words they know before learning and after learning.</a:t>
            </a:r>
          </a:p>
          <a:p>
            <a:r>
              <a:rPr lang="en-US" sz="2000" dirty="0"/>
              <a:t>There was a significant difference in the numbers of words they know before learning(M = 4.8, SD = 1.01) and after learning(M =  13.2, SD = 1.92), t = 72, p &lt; 0.0001.</a:t>
            </a:r>
          </a:p>
          <a:p>
            <a:r>
              <a:rPr lang="en-US" sz="2000" dirty="0"/>
              <a:t>These results suggest that learning with smart phone do have effect on the words they know. Specifically, the result suggests participants know more words after learning with phone.</a:t>
            </a:r>
          </a:p>
        </p:txBody>
      </p:sp>
    </p:spTree>
    <p:extLst>
      <p:ext uri="{BB962C8B-B14F-4D97-AF65-F5344CB8AC3E}">
        <p14:creationId xmlns:p14="http://schemas.microsoft.com/office/powerpoint/2010/main" val="533297521"/>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395</TotalTime>
  <Words>678</Words>
  <Application>Microsoft Office PowerPoint</Application>
  <PresentationFormat>宽屏</PresentationFormat>
  <Paragraphs>64</Paragraphs>
  <Slides>14</Slides>
  <Notes>0</Notes>
  <HiddenSlides>0</HiddenSlides>
  <MMClips>1</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14</vt:i4>
      </vt:variant>
    </vt:vector>
  </HeadingPairs>
  <TitlesOfParts>
    <vt:vector size="20" baseType="lpstr">
      <vt:lpstr>等线</vt:lpstr>
      <vt:lpstr>等线 Light</vt:lpstr>
      <vt:lpstr>Arial</vt:lpstr>
      <vt:lpstr>Calibri</vt:lpstr>
      <vt:lpstr>Calibri Light</vt:lpstr>
      <vt:lpstr>Office 主题​​</vt:lpstr>
      <vt:lpstr>Voice User Interface for Flash Card on Android Device</vt:lpstr>
      <vt:lpstr>Background</vt:lpstr>
      <vt:lpstr>Interface</vt:lpstr>
      <vt:lpstr>Libraries</vt:lpstr>
      <vt:lpstr>Main Algorithm</vt:lpstr>
      <vt:lpstr>Demo</vt:lpstr>
      <vt:lpstr>Study Design</vt:lpstr>
      <vt:lpstr>Study design</vt:lpstr>
      <vt:lpstr>Study result</vt:lpstr>
      <vt:lpstr>Study result</vt:lpstr>
      <vt:lpstr>Feedback from participants</vt:lpstr>
      <vt:lpstr>Conclusion</vt:lpstr>
      <vt:lpstr>Future work</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Voice User Interface for Flash Card on Android Device</dc:title>
  <dc:creator>董兴天</dc:creator>
  <cp:lastModifiedBy>董兴天</cp:lastModifiedBy>
  <cp:revision>27</cp:revision>
  <dcterms:created xsi:type="dcterms:W3CDTF">2017-12-10T14:52:00Z</dcterms:created>
  <dcterms:modified xsi:type="dcterms:W3CDTF">2017-12-13T03:20:55Z</dcterms:modified>
</cp:coreProperties>
</file>