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1"/>
  </p:notesMasterIdLst>
  <p:sldIdLst>
    <p:sldId id="256" r:id="rId3"/>
    <p:sldId id="259" r:id="rId4"/>
    <p:sldId id="260" r:id="rId5"/>
    <p:sldId id="266" r:id="rId6"/>
    <p:sldId id="261" r:id="rId7"/>
    <p:sldId id="267" r:id="rId8"/>
    <p:sldId id="268" r:id="rId9"/>
    <p:sldId id="262" r:id="rId10"/>
    <p:sldId id="263" r:id="rId11"/>
    <p:sldId id="264" r:id="rId12"/>
    <p:sldId id="272" r:id="rId13"/>
    <p:sldId id="271" r:id="rId14"/>
    <p:sldId id="274" r:id="rId15"/>
    <p:sldId id="276" r:id="rId16"/>
    <p:sldId id="265" r:id="rId17"/>
    <p:sldId id="270" r:id="rId18"/>
    <p:sldId id="277" r:id="rId19"/>
    <p:sldId id="269" r:id="rId20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2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5302" autoAdjust="0"/>
  </p:normalViewPr>
  <p:slideViewPr>
    <p:cSldViewPr>
      <p:cViewPr varScale="1">
        <p:scale>
          <a:sx n="58" d="100"/>
          <a:sy n="58" d="100"/>
        </p:scale>
        <p:origin x="1746" y="72"/>
      </p:cViewPr>
      <p:guideLst>
        <p:guide orient="horz" pos="2160"/>
        <p:guide pos="292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microsoft.com/office/2015/10/relationships/revisionInfo" Target="revisionInfo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573585-AF42-4F12-A201-3734D1748E03}" type="datetimeFigureOut">
              <a:rPr lang="en-US" smtClean="0"/>
              <a:t>12/14/2017</a:t>
            </a:fld>
            <a:endParaRPr 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6113B6-FA46-4D6E-B127-3F98774C08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76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6113B6-FA46-4D6E-B127-3F98774C085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7894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6113B6-FA46-4D6E-B127-3F98774C0852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2793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6113B6-FA46-4D6E-B127-3F98774C0852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3170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6113B6-FA46-4D6E-B127-3F98774C0852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2996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6113B6-FA46-4D6E-B127-3F98774C0852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6995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https://youtu.be/ZkXxbHBIhBk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6113B6-FA46-4D6E-B127-3F98774C0852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9714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6113B6-FA46-4D6E-B127-3F98774C0852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7874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6113B6-FA46-4D6E-B127-3F98774C0852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8697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6113B6-FA46-4D6E-B127-3F98774C0852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0847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main code.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6113B6-FA46-4D6E-B127-3F98774C0852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4167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6113B6-FA46-4D6E-B127-3F98774C085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9642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6113B6-FA46-4D6E-B127-3F98774C085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9571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6113B6-FA46-4D6E-B127-3F98774C085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3678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6113B6-FA46-4D6E-B127-3F98774C085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1842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6113B6-FA46-4D6E-B127-3F98774C085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7812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6113B6-FA46-4D6E-B127-3F98774C085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1773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6113B6-FA46-4D6E-B127-3F98774C085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0204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6113B6-FA46-4D6E-B127-3F98774C085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467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12/14/2017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91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12/14/2017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88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12/14/2017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035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12/14/2017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37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12/14/2017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85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6818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12/14/2017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086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12/14/2017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4286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12/14/2017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933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12/14/2017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790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12/14/2017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811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12/14/2017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119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t>12/14/2017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ZkXxbHBIhBk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nickgillian.com/grt/api/0.2.5/index.html" TargetMode="External"/><Relationship Id="rId3" Type="http://schemas.openxmlformats.org/officeDocument/2006/relationships/hyperlink" Target="https://play.google.com/store/apps/details?id=jp.ac.ehime_u.cite.sasaki.SensorUdp" TargetMode="External"/><Relationship Id="rId7" Type="http://schemas.openxmlformats.org/officeDocument/2006/relationships/hyperlink" Target="https://doi.org/10.1145/2994551.2994563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doi.org/10.1145/2897845.2897847" TargetMode="External"/><Relationship Id="rId5" Type="http://schemas.openxmlformats.org/officeDocument/2006/relationships/hyperlink" Target="https://play.google.com/store/apps/details?id=pack.GestureApp" TargetMode="External"/><Relationship Id="rId10" Type="http://schemas.openxmlformats.org/officeDocument/2006/relationships/hyperlink" Target="https://developer.android.com/training/run-background-service/create-service.html" TargetMode="External"/><Relationship Id="rId4" Type="http://schemas.openxmlformats.org/officeDocument/2006/relationships/hyperlink" Target="https://play.google.com/store/apps/details?id=de.lorenz_fenster.sensorstreamgps" TargetMode="External"/><Relationship Id="rId9" Type="http://schemas.openxmlformats.org/officeDocument/2006/relationships/hyperlink" Target="https://developer.android.com/training/run-background-service/index.html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395536" y="4221088"/>
            <a:ext cx="6976724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44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Gesture Recognition Software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0319" y="5824428"/>
            <a:ext cx="47880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800" dirty="0" err="1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Weonji</a:t>
            </a:r>
            <a:r>
              <a:rPr lang="en-US" altLang="ko-KR" sz="28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 Choi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44A964-8339-45E0-AD70-37A8C3D31E40}"/>
              </a:ext>
            </a:extLst>
          </p:cNvPr>
          <p:cNvSpPr txBox="1"/>
          <p:nvPr/>
        </p:nvSpPr>
        <p:spPr>
          <a:xfrm>
            <a:off x="128789" y="103030"/>
            <a:ext cx="89077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‘17 Fall CS2310 Project – Final Presentation                                                          WEONJI CHOI</a:t>
            </a:r>
            <a:endParaRPr lang="ko-KR" altLang="en-US" sz="1600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41221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FEC09F6F-2455-4699-B821-F01E3531B1DD}"/>
              </a:ext>
            </a:extLst>
          </p:cNvPr>
          <p:cNvSpPr txBox="1"/>
          <p:nvPr/>
        </p:nvSpPr>
        <p:spPr>
          <a:xfrm>
            <a:off x="1619672" y="103030"/>
            <a:ext cx="74168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‘17 Fall CS2310 Project – Final Presentation                                WEONJI CHOI</a:t>
            </a:r>
            <a:endParaRPr lang="ko-KR" altLang="en-US" sz="1600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FF91987A-BBC1-4D51-9912-9D3EB1341227}"/>
              </a:ext>
            </a:extLst>
          </p:cNvPr>
          <p:cNvSpPr txBox="1">
            <a:spLocks/>
          </p:cNvSpPr>
          <p:nvPr/>
        </p:nvSpPr>
        <p:spPr>
          <a:xfrm>
            <a:off x="1547664" y="429862"/>
            <a:ext cx="7704856" cy="1069514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altLang="ko-KR" sz="3200" dirty="0"/>
              <a:t>Gesture Building</a:t>
            </a:r>
            <a:endParaRPr lang="ko-KR" altLang="en-US" sz="3200" dirty="0"/>
          </a:p>
        </p:txBody>
      </p:sp>
      <p:pic>
        <p:nvPicPr>
          <p:cNvPr id="25" name="그림 24">
            <a:extLst>
              <a:ext uri="{FF2B5EF4-FFF2-40B4-BE49-F238E27FC236}">
                <a16:creationId xmlns:a16="http://schemas.microsoft.com/office/drawing/2014/main" id="{0EFDF23E-1681-4541-9478-97185C4BB2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293" y="1367462"/>
            <a:ext cx="1479953" cy="2631026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B3058308-2956-471D-8EDD-CD78B382AF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570" y="2613450"/>
            <a:ext cx="1477862" cy="2627310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A2E3DDBB-86B6-4159-8581-F04ABACE44C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0029" y="3933056"/>
            <a:ext cx="1479953" cy="2631026"/>
          </a:xfrm>
          <a:prstGeom prst="rect">
            <a:avLst/>
          </a:prstGeom>
        </p:spPr>
      </p:pic>
      <p:pic>
        <p:nvPicPr>
          <p:cNvPr id="28" name="그림 27">
            <a:extLst>
              <a:ext uri="{FF2B5EF4-FFF2-40B4-BE49-F238E27FC236}">
                <a16:creationId xmlns:a16="http://schemas.microsoft.com/office/drawing/2014/main" id="{F74682D0-9999-4756-9306-C987015146F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50388"/>
          <a:stretch/>
        </p:blipFill>
        <p:spPr>
          <a:xfrm>
            <a:off x="1767388" y="1356610"/>
            <a:ext cx="4536504" cy="514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5562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FEC09F6F-2455-4699-B821-F01E3531B1DD}"/>
              </a:ext>
            </a:extLst>
          </p:cNvPr>
          <p:cNvSpPr txBox="1"/>
          <p:nvPr/>
        </p:nvSpPr>
        <p:spPr>
          <a:xfrm>
            <a:off x="1619672" y="103030"/>
            <a:ext cx="74168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‘17 Fall CS2310 Project – Final Presentation                                WEONJI CHOI</a:t>
            </a:r>
            <a:endParaRPr lang="ko-KR" altLang="en-US" sz="1600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FF91987A-BBC1-4D51-9912-9D3EB1341227}"/>
              </a:ext>
            </a:extLst>
          </p:cNvPr>
          <p:cNvSpPr txBox="1">
            <a:spLocks/>
          </p:cNvSpPr>
          <p:nvPr/>
        </p:nvSpPr>
        <p:spPr>
          <a:xfrm>
            <a:off x="1547664" y="429862"/>
            <a:ext cx="7704856" cy="1069514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altLang="ko-KR" sz="3200" dirty="0"/>
              <a:t>Gesture Building</a:t>
            </a:r>
            <a:endParaRPr lang="ko-KR" altLang="en-US" sz="3200" dirty="0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848423A5-5B7B-4A57-992A-3DD63C4C6B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159" y="1428347"/>
            <a:ext cx="1446522" cy="2571594"/>
          </a:xfrm>
          <a:prstGeom prst="rect">
            <a:avLst/>
          </a:prstGeom>
        </p:spPr>
      </p:pic>
      <p:grpSp>
        <p:nvGrpSpPr>
          <p:cNvPr id="2" name="그룹 1">
            <a:extLst>
              <a:ext uri="{FF2B5EF4-FFF2-40B4-BE49-F238E27FC236}">
                <a16:creationId xmlns:a16="http://schemas.microsoft.com/office/drawing/2014/main" id="{DC4585FE-B802-4FAC-96DD-68C01320D6F6}"/>
              </a:ext>
            </a:extLst>
          </p:cNvPr>
          <p:cNvGrpSpPr/>
          <p:nvPr/>
        </p:nvGrpSpPr>
        <p:grpSpPr>
          <a:xfrm>
            <a:off x="6804679" y="2682890"/>
            <a:ext cx="1370901" cy="2571594"/>
            <a:chOff x="4211960" y="1988840"/>
            <a:chExt cx="1946965" cy="3461272"/>
          </a:xfrm>
        </p:grpSpPr>
        <p:pic>
          <p:nvPicPr>
            <p:cNvPr id="23" name="그림 22">
              <a:extLst>
                <a:ext uri="{FF2B5EF4-FFF2-40B4-BE49-F238E27FC236}">
                  <a16:creationId xmlns:a16="http://schemas.microsoft.com/office/drawing/2014/main" id="{1C8D7E3E-BA66-4F39-8FE6-D4A5800D008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1960" y="1988840"/>
              <a:ext cx="1946965" cy="3461272"/>
            </a:xfrm>
            <a:prstGeom prst="rect">
              <a:avLst/>
            </a:prstGeom>
          </p:spPr>
        </p:pic>
        <p:pic>
          <p:nvPicPr>
            <p:cNvPr id="10" name="그림 9">
              <a:extLst>
                <a:ext uri="{FF2B5EF4-FFF2-40B4-BE49-F238E27FC236}">
                  <a16:creationId xmlns:a16="http://schemas.microsoft.com/office/drawing/2014/main" id="{DE58D2AE-A146-4D4C-A0D6-C04ADCE524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793" t="24858" r="16540" b="27224"/>
            <a:stretch/>
          </p:blipFill>
          <p:spPr>
            <a:xfrm>
              <a:off x="4644008" y="2852936"/>
              <a:ext cx="1296144" cy="1656184"/>
            </a:xfrm>
            <a:prstGeom prst="rect">
              <a:avLst/>
            </a:prstGeom>
          </p:spPr>
        </p:pic>
      </p:grpSp>
      <p:pic>
        <p:nvPicPr>
          <p:cNvPr id="12" name="그림 11">
            <a:extLst>
              <a:ext uri="{FF2B5EF4-FFF2-40B4-BE49-F238E27FC236}">
                <a16:creationId xmlns:a16="http://schemas.microsoft.com/office/drawing/2014/main" id="{017E658A-CE12-4B13-9E9B-ECF174DE37B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53103"/>
          <a:stretch/>
        </p:blipFill>
        <p:spPr>
          <a:xfrm>
            <a:off x="1756578" y="1422585"/>
            <a:ext cx="4288265" cy="5140990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FD9B56CB-B4D7-461C-940F-08BA4850DF2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4057650"/>
            <a:ext cx="1446521" cy="2571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8245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CCE57D32-7733-4D86-BEA2-5BA90825A50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0262"/>
          <a:stretch/>
        </p:blipFill>
        <p:spPr>
          <a:xfrm>
            <a:off x="1656764" y="1405580"/>
            <a:ext cx="6376861" cy="514099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EC09F6F-2455-4699-B821-F01E3531B1DD}"/>
              </a:ext>
            </a:extLst>
          </p:cNvPr>
          <p:cNvSpPr txBox="1"/>
          <p:nvPr/>
        </p:nvSpPr>
        <p:spPr>
          <a:xfrm>
            <a:off x="1619672" y="103030"/>
            <a:ext cx="74168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‘17 Fall CS2310 Project – Final Presentation                                WEONJI CHOI</a:t>
            </a:r>
            <a:endParaRPr lang="ko-KR" altLang="en-US" sz="1600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FF91987A-BBC1-4D51-9912-9D3EB1341227}"/>
              </a:ext>
            </a:extLst>
          </p:cNvPr>
          <p:cNvSpPr txBox="1">
            <a:spLocks/>
          </p:cNvSpPr>
          <p:nvPr/>
        </p:nvSpPr>
        <p:spPr>
          <a:xfrm>
            <a:off x="1547664" y="429862"/>
            <a:ext cx="7704856" cy="1069514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altLang="ko-KR" sz="3200" dirty="0"/>
              <a:t>Gesture Setting</a:t>
            </a:r>
            <a:endParaRPr lang="ko-KR" altLang="en-US" sz="3200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6ED3EF9F-9A21-4094-846A-17F33180D7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482422"/>
            <a:ext cx="2081520" cy="3700480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E0287A67-229D-4506-BB48-D6C010C848A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736" t="20916" r="74365" b="18607"/>
          <a:stretch/>
        </p:blipFill>
        <p:spPr>
          <a:xfrm>
            <a:off x="6979607" y="2852936"/>
            <a:ext cx="2056889" cy="370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5664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FEC09F6F-2455-4699-B821-F01E3531B1DD}"/>
              </a:ext>
            </a:extLst>
          </p:cNvPr>
          <p:cNvSpPr txBox="1"/>
          <p:nvPr/>
        </p:nvSpPr>
        <p:spPr>
          <a:xfrm>
            <a:off x="1619672" y="103030"/>
            <a:ext cx="74168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‘17 Fall CS2310 Project – Final Presentation                                WEONJI CHOI</a:t>
            </a:r>
            <a:endParaRPr lang="ko-KR" altLang="en-US" sz="1600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FF91987A-BBC1-4D51-9912-9D3EB1341227}"/>
              </a:ext>
            </a:extLst>
          </p:cNvPr>
          <p:cNvSpPr txBox="1">
            <a:spLocks/>
          </p:cNvSpPr>
          <p:nvPr/>
        </p:nvSpPr>
        <p:spPr>
          <a:xfrm>
            <a:off x="1547664" y="429862"/>
            <a:ext cx="7704856" cy="1069514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altLang="ko-KR" sz="3200" dirty="0"/>
              <a:t>Gesture Setting</a:t>
            </a:r>
            <a:endParaRPr lang="ko-KR" altLang="en-US" sz="3200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6ED3EF9F-9A21-4094-846A-17F33180D7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499376"/>
            <a:ext cx="2736304" cy="4864540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E0287A67-229D-4506-BB48-D6C010C848A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736" t="20916" r="74365" b="23057"/>
          <a:stretch/>
        </p:blipFill>
        <p:spPr>
          <a:xfrm>
            <a:off x="5328084" y="1499376"/>
            <a:ext cx="2952328" cy="4920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2324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FEC09F6F-2455-4699-B821-F01E3531B1DD}"/>
              </a:ext>
            </a:extLst>
          </p:cNvPr>
          <p:cNvSpPr txBox="1"/>
          <p:nvPr/>
        </p:nvSpPr>
        <p:spPr>
          <a:xfrm>
            <a:off x="1619672" y="103030"/>
            <a:ext cx="74168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‘17 Fall CS2310 Project – Final Presentation                                WEONJI CHOI</a:t>
            </a:r>
            <a:endParaRPr lang="ko-KR" altLang="en-US" sz="1600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FF91987A-BBC1-4D51-9912-9D3EB1341227}"/>
              </a:ext>
            </a:extLst>
          </p:cNvPr>
          <p:cNvSpPr txBox="1">
            <a:spLocks/>
          </p:cNvSpPr>
          <p:nvPr/>
        </p:nvSpPr>
        <p:spPr>
          <a:xfrm>
            <a:off x="1907704" y="2708920"/>
            <a:ext cx="6840760" cy="151216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en-US" altLang="ko-KR" sz="4400" dirty="0"/>
              <a:t>Demo</a:t>
            </a:r>
          </a:p>
          <a:p>
            <a:pPr algn="ctr"/>
            <a:endParaRPr lang="en-US" altLang="ko-KR" sz="2000" dirty="0"/>
          </a:p>
          <a:p>
            <a:pPr algn="ctr"/>
            <a:r>
              <a:rPr lang="en-US" altLang="ko-KR" sz="2000" dirty="0"/>
              <a:t>(recorded demo : </a:t>
            </a:r>
            <a:r>
              <a:rPr lang="en-US" sz="2000" b="0" dirty="0">
                <a:hlinkClick r:id="rId3"/>
              </a:rPr>
              <a:t>https://youtu.be/ZkXxbHBIhBk</a:t>
            </a:r>
            <a:r>
              <a:rPr lang="en-US" sz="2000" b="0" dirty="0"/>
              <a:t>)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7477390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19672" y="404664"/>
            <a:ext cx="7524328" cy="1069514"/>
          </a:xfrm>
        </p:spPr>
        <p:txBody>
          <a:bodyPr/>
          <a:lstStyle/>
          <a:p>
            <a:r>
              <a:rPr lang="en-US" altLang="ko-KR" sz="3200" dirty="0"/>
              <a:t>Conclusion &amp; Future Work</a:t>
            </a:r>
            <a:endParaRPr lang="ko-KR" altLang="en-US" sz="32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EC09F6F-2455-4699-B821-F01E3531B1DD}"/>
              </a:ext>
            </a:extLst>
          </p:cNvPr>
          <p:cNvSpPr txBox="1"/>
          <p:nvPr/>
        </p:nvSpPr>
        <p:spPr>
          <a:xfrm>
            <a:off x="1619672" y="103030"/>
            <a:ext cx="74168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‘17 Fall CS2310 Project – Final Presentation                                WEONJI CHOI</a:t>
            </a:r>
            <a:endParaRPr lang="ko-KR" altLang="en-US" sz="1600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9" name="내용 개체 틀 2">
            <a:extLst>
              <a:ext uri="{FF2B5EF4-FFF2-40B4-BE49-F238E27FC236}">
                <a16:creationId xmlns:a16="http://schemas.microsoft.com/office/drawing/2014/main" id="{E7A9ACCB-A75C-484D-93A5-BCE8968582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9672" y="1474178"/>
            <a:ext cx="7416824" cy="5123174"/>
          </a:xfrm>
        </p:spPr>
        <p:txBody>
          <a:bodyPr anchor="t"/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b="1" dirty="0"/>
              <a:t>Arm movement tracking software</a:t>
            </a:r>
          </a:p>
          <a:p>
            <a:r>
              <a:rPr lang="en-US" b="1" dirty="0"/>
              <a:t>   - I will not stop here...!</a:t>
            </a:r>
          </a:p>
          <a:p>
            <a:r>
              <a:rPr lang="en-US" b="1" dirty="0"/>
              <a:t>   - It can be my research for master.</a:t>
            </a:r>
          </a:p>
          <a:p>
            <a:endParaRPr lang="en-US" b="1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b="1" dirty="0"/>
              <a:t>Gesture Custom Setting app</a:t>
            </a:r>
          </a:p>
          <a:p>
            <a:r>
              <a:rPr lang="en-US" b="1" dirty="0"/>
              <a:t>    - Users can control their device more dynamically</a:t>
            </a:r>
          </a:p>
          <a:p>
            <a:r>
              <a:rPr lang="en-US" b="1" dirty="0"/>
              <a:t>       -&gt; The default customization range is very limited</a:t>
            </a:r>
          </a:p>
          <a:p>
            <a:r>
              <a:rPr lang="en-US" b="1" dirty="0"/>
              <a:t>    - It can be used as an background application </a:t>
            </a:r>
          </a:p>
          <a:p>
            <a:r>
              <a:rPr lang="en-US" b="1" dirty="0"/>
              <a:t>      using Service API</a:t>
            </a:r>
          </a:p>
          <a:p>
            <a:r>
              <a:rPr lang="en-US" b="1" dirty="0"/>
              <a:t>       -&gt; Not just this application, custom gesture control </a:t>
            </a:r>
          </a:p>
          <a:p>
            <a:r>
              <a:rPr lang="en-US" b="1" dirty="0"/>
              <a:t>      can be used on another app </a:t>
            </a:r>
          </a:p>
          <a:p>
            <a:r>
              <a:rPr lang="en-US" b="1" dirty="0"/>
              <a:t>       -&gt; For any application, this code can be a part.</a:t>
            </a:r>
          </a:p>
        </p:txBody>
      </p:sp>
    </p:spTree>
    <p:extLst>
      <p:ext uri="{BB962C8B-B14F-4D97-AF65-F5344CB8AC3E}">
        <p14:creationId xmlns:p14="http://schemas.microsoft.com/office/powerpoint/2010/main" val="42820632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19672" y="404664"/>
            <a:ext cx="7524328" cy="1069514"/>
          </a:xfrm>
        </p:spPr>
        <p:txBody>
          <a:bodyPr/>
          <a:lstStyle/>
          <a:p>
            <a:r>
              <a:rPr lang="en-US" altLang="ko-KR" sz="3200" dirty="0"/>
              <a:t>References</a:t>
            </a:r>
            <a:endParaRPr lang="ko-KR" altLang="en-US" sz="32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EC09F6F-2455-4699-B821-F01E3531B1DD}"/>
              </a:ext>
            </a:extLst>
          </p:cNvPr>
          <p:cNvSpPr txBox="1"/>
          <p:nvPr/>
        </p:nvSpPr>
        <p:spPr>
          <a:xfrm>
            <a:off x="1619672" y="103030"/>
            <a:ext cx="74168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‘17 Fall CS2310 Project – Final Presentation                                WEONJI CHOI</a:t>
            </a:r>
            <a:endParaRPr lang="ko-KR" altLang="en-US" sz="1600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261628C-A2CB-4C38-95AF-A0FD1AE038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3688" y="1412776"/>
            <a:ext cx="7283152" cy="5328592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1400" b="1" dirty="0"/>
              <a:t>Application</a:t>
            </a:r>
          </a:p>
          <a:p>
            <a:r>
              <a:rPr lang="en-US" sz="1400" dirty="0"/>
              <a:t>    - </a:t>
            </a:r>
            <a:r>
              <a:rPr lang="en-US" sz="1400" dirty="0">
                <a:hlinkClick r:id="rId3"/>
              </a:rPr>
              <a:t>https://play.google.com/store/apps/details?id=jp.ac.ehime_u.cite.sasaki.SensorUdp</a:t>
            </a:r>
            <a:endParaRPr lang="en-US" sz="1400" dirty="0"/>
          </a:p>
          <a:p>
            <a:r>
              <a:rPr lang="en-US" sz="1400" dirty="0"/>
              <a:t>    - </a:t>
            </a:r>
            <a:r>
              <a:rPr lang="en-US" sz="1400" dirty="0">
                <a:hlinkClick r:id="rId4"/>
              </a:rPr>
              <a:t>https://play.google.com/store/apps/details?id=de.lorenz_fenster.sensorstreamgps</a:t>
            </a:r>
            <a:endParaRPr lang="en-US" sz="1400" dirty="0"/>
          </a:p>
          <a:p>
            <a:r>
              <a:rPr lang="en-US" sz="1400" dirty="0"/>
              <a:t>    - </a:t>
            </a:r>
            <a:r>
              <a:rPr lang="en-US" sz="1400" dirty="0">
                <a:hlinkClick r:id="rId5"/>
              </a:rPr>
              <a:t>https://play.google.com/store/apps/details?id=pack.GestureApp</a:t>
            </a:r>
            <a:endParaRPr lang="en-US" sz="14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1400" b="1" dirty="0"/>
              <a:t>Paper</a:t>
            </a:r>
          </a:p>
          <a:p>
            <a:r>
              <a:rPr lang="en-US" sz="1400" dirty="0"/>
              <a:t>    - Gillian, Nicholas &amp; Paradiso, Joseph. (2014). The Gesture Recognition Toolkit. Journal of Machine Learning Research. 15. 3483-3487. 10.13140/2.1.4216.2886. </a:t>
            </a:r>
          </a:p>
          <a:p>
            <a:r>
              <a:rPr lang="en-US" sz="1400" dirty="0"/>
              <a:t>    - Wang, C., Guo, X., Wang, Y., Chen, Y., &amp; Liu, B. (2016). Friend or Foe?: Your Wearable Devices Reveal Your Personal PIN. </a:t>
            </a:r>
            <a:r>
              <a:rPr lang="en-US" sz="1400" i="1" dirty="0"/>
              <a:t>Proceedings of the 11th ACM on Asia Conference on Computer and Communications Security</a:t>
            </a:r>
            <a:r>
              <a:rPr lang="en-US" sz="1400" dirty="0"/>
              <a:t>, 189–200. </a:t>
            </a:r>
            <a:r>
              <a:rPr lang="en-US" sz="1400" dirty="0">
                <a:hlinkClick r:id="rId6"/>
              </a:rPr>
              <a:t>https://doi.org/10.1145/2897845.2897847</a:t>
            </a:r>
            <a:endParaRPr lang="en-US" sz="1400" dirty="0"/>
          </a:p>
          <a:p>
            <a:r>
              <a:rPr lang="en-US" sz="1400" dirty="0"/>
              <a:t>Huang, H., &amp; Lin, S. (2016). </a:t>
            </a:r>
            <a:r>
              <a:rPr lang="en-US" sz="1400" dirty="0" err="1"/>
              <a:t>Toothbrushing</a:t>
            </a:r>
            <a:r>
              <a:rPr lang="en-US" sz="1400" dirty="0"/>
              <a:t> Monitoring using Wrist Watch. </a:t>
            </a:r>
            <a:r>
              <a:rPr lang="en-US" sz="1400" i="1" dirty="0"/>
              <a:t>Proceedings of the 14th ACM Conference on Embedded Network Sensor Systems CD-ROM - </a:t>
            </a:r>
            <a:r>
              <a:rPr lang="en-US" sz="1400" i="1" dirty="0" err="1"/>
              <a:t>SenSys</a:t>
            </a:r>
            <a:r>
              <a:rPr lang="en-US" sz="1400" i="1" dirty="0"/>
              <a:t> ’16</a:t>
            </a:r>
            <a:r>
              <a:rPr lang="en-US" sz="1400" dirty="0"/>
              <a:t>, 202–215. </a:t>
            </a:r>
            <a:r>
              <a:rPr lang="en-US" sz="1400" dirty="0">
                <a:hlinkClick r:id="rId7"/>
              </a:rPr>
              <a:t>https://doi.org/10.1145/2994551.2994563</a:t>
            </a:r>
            <a:endParaRPr lang="en-US" sz="1400" dirty="0"/>
          </a:p>
          <a:p>
            <a:r>
              <a:rPr lang="en-US" sz="1400" dirty="0"/>
              <a:t>    - de Arriba-Pérez, F., </a:t>
            </a:r>
            <a:r>
              <a:rPr lang="en-US" sz="1400" dirty="0" err="1"/>
              <a:t>Caeiro</a:t>
            </a:r>
            <a:r>
              <a:rPr lang="en-US" sz="1400" dirty="0"/>
              <a:t>-Rodríguez, M., &amp; Santos-Gago, J. M. (2016). Collection and processing of data from wrist wearable devices in heterogeneous and multiple-user scenarios. </a:t>
            </a:r>
            <a:r>
              <a:rPr lang="en-US" sz="1400" i="1" dirty="0"/>
              <a:t>Sensors (Switzerland)</a:t>
            </a:r>
            <a:r>
              <a:rPr lang="en-US" sz="1400" dirty="0"/>
              <a:t>, </a:t>
            </a:r>
            <a:r>
              <a:rPr lang="en-US" sz="1400" i="1" dirty="0"/>
              <a:t>16</a:t>
            </a:r>
            <a:r>
              <a:rPr lang="en-US" sz="1400" dirty="0"/>
              <a:t>(9). https://doi.org/10.3390/s16091538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1400" b="1" dirty="0"/>
              <a:t>Website</a:t>
            </a:r>
          </a:p>
          <a:p>
            <a:r>
              <a:rPr lang="en-US" sz="1400" dirty="0"/>
              <a:t>    - </a:t>
            </a:r>
            <a:r>
              <a:rPr lang="en-US" sz="1400" dirty="0">
                <a:hlinkClick r:id="rId8"/>
              </a:rPr>
              <a:t>http://nickgillian.com/grt/api/0.2.5/index.html</a:t>
            </a:r>
            <a:endParaRPr lang="en-US" sz="1400" dirty="0"/>
          </a:p>
          <a:p>
            <a:r>
              <a:rPr lang="en-US" sz="1400" dirty="0"/>
              <a:t>    - </a:t>
            </a:r>
            <a:r>
              <a:rPr lang="en-US" sz="1400" dirty="0">
                <a:hlinkClick r:id="rId9"/>
              </a:rPr>
              <a:t>https://developer.android.com/training/run-background-service/index.html</a:t>
            </a:r>
            <a:endParaRPr lang="en-US" sz="1400" dirty="0"/>
          </a:p>
          <a:p>
            <a:r>
              <a:rPr lang="en-US" sz="1400" dirty="0"/>
              <a:t>    - </a:t>
            </a:r>
            <a:r>
              <a:rPr lang="en-US" sz="1400" dirty="0">
                <a:hlinkClick r:id="rId10"/>
              </a:rPr>
              <a:t>https://developer.android.com/training/run-background-service/create-service.html</a:t>
            </a:r>
            <a:endParaRPr lang="en-US" sz="1400" dirty="0"/>
          </a:p>
          <a:p>
            <a:endParaRPr lang="en-US" sz="1400" dirty="0"/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841353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4D9D340-A817-4D71-A371-8EC35D50D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9752" y="5301208"/>
            <a:ext cx="6444208" cy="1069514"/>
          </a:xfrm>
        </p:spPr>
        <p:txBody>
          <a:bodyPr/>
          <a:lstStyle/>
          <a:p>
            <a:pPr algn="r"/>
            <a:r>
              <a:rPr lang="en-US" dirty="0"/>
              <a:t>Thank you</a:t>
            </a:r>
            <a:br>
              <a:rPr lang="en-US" dirty="0"/>
            </a:br>
            <a:r>
              <a:rPr lang="en-US" dirty="0"/>
              <a:t>And Warm Winter!</a:t>
            </a:r>
          </a:p>
        </p:txBody>
      </p:sp>
    </p:spTree>
    <p:extLst>
      <p:ext uri="{BB962C8B-B14F-4D97-AF65-F5344CB8AC3E}">
        <p14:creationId xmlns:p14="http://schemas.microsoft.com/office/powerpoint/2010/main" val="3403166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19672" y="404664"/>
            <a:ext cx="7524328" cy="1069514"/>
          </a:xfrm>
        </p:spPr>
        <p:txBody>
          <a:bodyPr/>
          <a:lstStyle/>
          <a:p>
            <a:r>
              <a:rPr lang="en-US" altLang="ko-KR" sz="3200" dirty="0"/>
              <a:t>Appendix#1 (main code)</a:t>
            </a:r>
            <a:endParaRPr lang="ko-KR" altLang="en-US" sz="32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EC09F6F-2455-4699-B821-F01E3531B1DD}"/>
              </a:ext>
            </a:extLst>
          </p:cNvPr>
          <p:cNvSpPr txBox="1"/>
          <p:nvPr/>
        </p:nvSpPr>
        <p:spPr>
          <a:xfrm>
            <a:off x="1619672" y="103030"/>
            <a:ext cx="74168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‘17 Fall CS2310 Project – Final Presentation                                WEONJI CHOI</a:t>
            </a:r>
            <a:endParaRPr lang="ko-KR" altLang="en-US" sz="1600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D80C7B6-2F44-484B-8C4D-B4C7E18A61A1}"/>
              </a:ext>
            </a:extLst>
          </p:cNvPr>
          <p:cNvSpPr txBox="1"/>
          <p:nvPr/>
        </p:nvSpPr>
        <p:spPr>
          <a:xfrm>
            <a:off x="1835696" y="147417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내용 개체 틀 2">
            <a:extLst>
              <a:ext uri="{FF2B5EF4-FFF2-40B4-BE49-F238E27FC236}">
                <a16:creationId xmlns:a16="http://schemas.microsoft.com/office/drawing/2014/main" id="{E8F50E3A-2572-48B7-85D9-71B32411B9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9672" y="1474178"/>
            <a:ext cx="7416824" cy="5123174"/>
          </a:xfrm>
        </p:spPr>
        <p:txBody>
          <a:bodyPr anchor="t"/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b="1" dirty="0"/>
              <a:t>GitHub link for CustomsGesturesActivity.java</a:t>
            </a:r>
          </a:p>
          <a:p>
            <a:r>
              <a:rPr lang="en-US" b="1" dirty="0"/>
              <a:t>: https://github.com/wec69/CustomGesturesActivity/blob/master/CustomGesturesActivity.java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50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19672" y="404664"/>
            <a:ext cx="7524328" cy="1069514"/>
          </a:xfrm>
        </p:spPr>
        <p:txBody>
          <a:bodyPr/>
          <a:lstStyle/>
          <a:p>
            <a:r>
              <a:rPr lang="en-US" altLang="ko-KR" sz="3200" dirty="0"/>
              <a:t>Why we need a gesture recognition?</a:t>
            </a:r>
            <a:endParaRPr lang="ko-KR" altLang="en-US" sz="3200" dirty="0"/>
          </a:p>
        </p:txBody>
      </p:sp>
      <p:pic>
        <p:nvPicPr>
          <p:cNvPr id="6" name="내용 개체 틀 5">
            <a:extLst>
              <a:ext uri="{FF2B5EF4-FFF2-40B4-BE49-F238E27FC236}">
                <a16:creationId xmlns:a16="http://schemas.microsoft.com/office/drawing/2014/main" id="{01DCF9C9-4415-4814-96D5-520AA14A89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474178"/>
            <a:ext cx="3860247" cy="2575510"/>
          </a:xfr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435CB0C1-CD5A-4910-AC98-F80F9A9AAD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4049688"/>
            <a:ext cx="4993878" cy="252582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832C3F3-5454-416C-B5F6-34EA85EA0285}"/>
              </a:ext>
            </a:extLst>
          </p:cNvPr>
          <p:cNvSpPr txBox="1"/>
          <p:nvPr/>
        </p:nvSpPr>
        <p:spPr>
          <a:xfrm>
            <a:off x="5937245" y="2852936"/>
            <a:ext cx="29085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If we can send a message</a:t>
            </a:r>
          </a:p>
          <a:p>
            <a:r>
              <a:rPr lang="en-US" dirty="0"/>
              <a:t>Using simple arm </a:t>
            </a:r>
          </a:p>
          <a:p>
            <a:r>
              <a:rPr lang="en-US" dirty="0"/>
              <a:t>or hand movement?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EC09F6F-2455-4699-B821-F01E3531B1DD}"/>
              </a:ext>
            </a:extLst>
          </p:cNvPr>
          <p:cNvSpPr txBox="1"/>
          <p:nvPr/>
        </p:nvSpPr>
        <p:spPr>
          <a:xfrm>
            <a:off x="1619672" y="103030"/>
            <a:ext cx="74168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‘17 Fall CS2310 Project – Final Presentation                                WEONJI CHOI</a:t>
            </a:r>
            <a:endParaRPr lang="ko-KR" altLang="en-US" sz="1600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59674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19672" y="404664"/>
            <a:ext cx="7524328" cy="1069514"/>
          </a:xfrm>
        </p:spPr>
        <p:txBody>
          <a:bodyPr/>
          <a:lstStyle/>
          <a:p>
            <a:r>
              <a:rPr lang="en-US" altLang="ko-KR" sz="3200" dirty="0"/>
              <a:t>Original Goal &amp; Scenario</a:t>
            </a:r>
            <a:endParaRPr lang="ko-KR" altLang="en-US" sz="32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EC09F6F-2455-4699-B821-F01E3531B1DD}"/>
              </a:ext>
            </a:extLst>
          </p:cNvPr>
          <p:cNvSpPr txBox="1"/>
          <p:nvPr/>
        </p:nvSpPr>
        <p:spPr>
          <a:xfrm>
            <a:off x="1619672" y="103030"/>
            <a:ext cx="74168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‘17 Fall CS2310 Project – Final Presentation                                WEONJI CHOI</a:t>
            </a:r>
            <a:endParaRPr lang="ko-KR" altLang="en-US" sz="1600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3419D98-132F-43EB-86E5-442AAFC79A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0300" y="1472584"/>
            <a:ext cx="6563072" cy="732279"/>
          </a:xfrm>
        </p:spPr>
        <p:txBody>
          <a:bodyPr/>
          <a:lstStyle/>
          <a:p>
            <a:r>
              <a:rPr lang="en-US" altLang="ko-KR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: Develop a software using smartwatch sensors </a:t>
            </a:r>
          </a:p>
          <a:p>
            <a:r>
              <a:rPr lang="en-US" altLang="ko-KR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  to converts arm movements into messages</a:t>
            </a:r>
            <a:endParaRPr lang="ko-KR" altLang="en-US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7F2FD4-CCBB-4B46-B258-4E39C7366CC3}"/>
              </a:ext>
            </a:extLst>
          </p:cNvPr>
          <p:cNvSpPr txBox="1"/>
          <p:nvPr/>
        </p:nvSpPr>
        <p:spPr>
          <a:xfrm>
            <a:off x="1636890" y="2551266"/>
            <a:ext cx="2005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1.Arm Movement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C506EBC3-2A70-4C38-A4F5-7FCA88A265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502" y="2920598"/>
            <a:ext cx="1863532" cy="181383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8BA9B6E-3658-43A9-8E54-0BD24D902230}"/>
              </a:ext>
            </a:extLst>
          </p:cNvPr>
          <p:cNvSpPr txBox="1"/>
          <p:nvPr/>
        </p:nvSpPr>
        <p:spPr>
          <a:xfrm>
            <a:off x="3996145" y="4365104"/>
            <a:ext cx="2781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2.Pre-precessed classifier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E014009-A596-4012-AC61-F80939AE64AF}"/>
              </a:ext>
            </a:extLst>
          </p:cNvPr>
          <p:cNvSpPr txBox="1"/>
          <p:nvPr/>
        </p:nvSpPr>
        <p:spPr>
          <a:xfrm>
            <a:off x="6609241" y="2893586"/>
            <a:ext cx="2076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3.Send a message</a:t>
            </a: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0D99BBDB-B9E7-4C93-AF70-70260970E5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4887606"/>
            <a:ext cx="1988413" cy="1898031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D93FC16F-A79F-478A-B04B-B4F418AE1ED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6143" y="3386930"/>
            <a:ext cx="1497229" cy="1347506"/>
          </a:xfrm>
          <a:prstGeom prst="rect">
            <a:avLst/>
          </a:prstGeom>
        </p:spPr>
      </p:pic>
      <p:cxnSp>
        <p:nvCxnSpPr>
          <p:cNvPr id="21" name="직선 화살표 연결선 20">
            <a:extLst>
              <a:ext uri="{FF2B5EF4-FFF2-40B4-BE49-F238E27FC236}">
                <a16:creationId xmlns:a16="http://schemas.microsoft.com/office/drawing/2014/main" id="{DFA36715-E0F2-48B3-84E7-F43FFD1EE3B4}"/>
              </a:ext>
            </a:extLst>
          </p:cNvPr>
          <p:cNvCxnSpPr>
            <a:stCxn id="8" idx="2"/>
            <a:endCxn id="10" idx="1"/>
          </p:cNvCxnSpPr>
          <p:nvPr/>
        </p:nvCxnSpPr>
        <p:spPr>
          <a:xfrm>
            <a:off x="2905268" y="4734436"/>
            <a:ext cx="1378700" cy="110218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직선 화살표 연결선 22">
            <a:extLst>
              <a:ext uri="{FF2B5EF4-FFF2-40B4-BE49-F238E27FC236}">
                <a16:creationId xmlns:a16="http://schemas.microsoft.com/office/drawing/2014/main" id="{962C903D-6198-414A-B086-3E210E1372A8}"/>
              </a:ext>
            </a:extLst>
          </p:cNvPr>
          <p:cNvCxnSpPr>
            <a:stCxn id="10" idx="3"/>
          </p:cNvCxnSpPr>
          <p:nvPr/>
        </p:nvCxnSpPr>
        <p:spPr>
          <a:xfrm flipV="1">
            <a:off x="6272381" y="4221088"/>
            <a:ext cx="893762" cy="161553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42855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19672" y="404664"/>
            <a:ext cx="7524328" cy="1069514"/>
          </a:xfrm>
        </p:spPr>
        <p:txBody>
          <a:bodyPr/>
          <a:lstStyle/>
          <a:p>
            <a:r>
              <a:rPr lang="en-US" altLang="ko-KR" sz="3200" dirty="0"/>
              <a:t>Original Goal &amp; Component diagram</a:t>
            </a:r>
            <a:endParaRPr lang="ko-KR" altLang="en-US" sz="32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EC09F6F-2455-4699-B821-F01E3531B1DD}"/>
              </a:ext>
            </a:extLst>
          </p:cNvPr>
          <p:cNvSpPr txBox="1"/>
          <p:nvPr/>
        </p:nvSpPr>
        <p:spPr>
          <a:xfrm>
            <a:off x="1619672" y="103030"/>
            <a:ext cx="74168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‘17 Fall CS2310 Project – Final Presentation                                WEONJI CHOI</a:t>
            </a:r>
            <a:endParaRPr lang="ko-KR" altLang="en-US" sz="1600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3419D98-132F-43EB-86E5-442AAFC79A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0300" y="1472584"/>
            <a:ext cx="6563072" cy="732279"/>
          </a:xfrm>
        </p:spPr>
        <p:txBody>
          <a:bodyPr/>
          <a:lstStyle/>
          <a:p>
            <a:r>
              <a:rPr lang="en-US" altLang="ko-KR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: Develop a software using smartwatch sensors </a:t>
            </a:r>
          </a:p>
          <a:p>
            <a:r>
              <a:rPr lang="en-US" altLang="ko-KR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  to converts arm movements into messages</a:t>
            </a:r>
            <a:endParaRPr lang="ko-KR" altLang="en-US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954CF560-02F5-41BB-B9B0-5CC829212A4B}"/>
              </a:ext>
            </a:extLst>
          </p:cNvPr>
          <p:cNvSpPr/>
          <p:nvPr/>
        </p:nvSpPr>
        <p:spPr>
          <a:xfrm>
            <a:off x="2733884" y="2764760"/>
            <a:ext cx="1495336" cy="94220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Smartwatch</a:t>
            </a:r>
          </a:p>
          <a:p>
            <a:pPr algn="ctr"/>
            <a:r>
              <a:rPr lang="en-US" sz="1600" dirty="0"/>
              <a:t>(Sensors)</a:t>
            </a:r>
          </a:p>
          <a:p>
            <a:pPr algn="ctr"/>
            <a:r>
              <a:rPr lang="en-US" sz="1600" dirty="0"/>
              <a:t>Component</a:t>
            </a: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E976AE91-42A0-47CD-A892-F3E32EFF1EA0}"/>
              </a:ext>
            </a:extLst>
          </p:cNvPr>
          <p:cNvSpPr/>
          <p:nvPr/>
        </p:nvSpPr>
        <p:spPr>
          <a:xfrm>
            <a:off x="5041888" y="2764760"/>
            <a:ext cx="1495336" cy="94220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Training SW</a:t>
            </a:r>
          </a:p>
          <a:p>
            <a:pPr algn="ctr"/>
            <a:r>
              <a:rPr lang="en-US" sz="1600" dirty="0"/>
              <a:t>Component 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9CB1A475-FD3A-49CA-A581-B56283D4BBC9}"/>
              </a:ext>
            </a:extLst>
          </p:cNvPr>
          <p:cNvSpPr/>
          <p:nvPr/>
        </p:nvSpPr>
        <p:spPr>
          <a:xfrm>
            <a:off x="7346144" y="2764760"/>
            <a:ext cx="1495336" cy="94220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Classifier</a:t>
            </a:r>
          </a:p>
          <a:p>
            <a:pPr algn="ctr"/>
            <a:r>
              <a:rPr lang="en-US" sz="1600" dirty="0"/>
              <a:t>Component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B56344-E057-48AC-A2E9-518C478A8627}"/>
              </a:ext>
            </a:extLst>
          </p:cNvPr>
          <p:cNvSpPr txBox="1"/>
          <p:nvPr/>
        </p:nvSpPr>
        <p:spPr>
          <a:xfrm>
            <a:off x="1404414" y="2956193"/>
            <a:ext cx="13847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Training </a:t>
            </a:r>
          </a:p>
          <a:p>
            <a:pPr algn="ctr"/>
            <a:r>
              <a:rPr lang="en-US" dirty="0"/>
              <a:t>Process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C2D5481-E83E-4918-86C1-C2B8AEAFFB84}"/>
              </a:ext>
            </a:extLst>
          </p:cNvPr>
          <p:cNvSpPr txBox="1"/>
          <p:nvPr/>
        </p:nvSpPr>
        <p:spPr>
          <a:xfrm>
            <a:off x="1558174" y="4801073"/>
            <a:ext cx="1077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Practical</a:t>
            </a:r>
          </a:p>
          <a:p>
            <a:pPr algn="ctr"/>
            <a:r>
              <a:rPr lang="en-US" dirty="0"/>
              <a:t>Using</a:t>
            </a: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CF28ED7C-661D-4966-8874-BD469FA996E4}"/>
              </a:ext>
            </a:extLst>
          </p:cNvPr>
          <p:cNvSpPr/>
          <p:nvPr/>
        </p:nvSpPr>
        <p:spPr>
          <a:xfrm>
            <a:off x="2733884" y="4653136"/>
            <a:ext cx="1495336" cy="94220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Smartwatch</a:t>
            </a:r>
          </a:p>
          <a:p>
            <a:pPr algn="ctr"/>
            <a:r>
              <a:rPr lang="en-US" sz="1600" dirty="0"/>
              <a:t>(Sensors)</a:t>
            </a:r>
          </a:p>
          <a:p>
            <a:pPr algn="ctr"/>
            <a:r>
              <a:rPr lang="en-US" sz="1600" dirty="0"/>
              <a:t>Component</a:t>
            </a: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38836446-FED2-4FA4-907A-B967BF48830A}"/>
              </a:ext>
            </a:extLst>
          </p:cNvPr>
          <p:cNvSpPr/>
          <p:nvPr/>
        </p:nvSpPr>
        <p:spPr>
          <a:xfrm>
            <a:off x="5041888" y="4653136"/>
            <a:ext cx="1495336" cy="94220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Classifier</a:t>
            </a:r>
          </a:p>
          <a:p>
            <a:pPr algn="ctr"/>
            <a:r>
              <a:rPr lang="en-US" sz="1600" dirty="0"/>
              <a:t>Component</a:t>
            </a: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FF00BB1D-386E-497A-B0D3-E7D7AB938BB0}"/>
              </a:ext>
            </a:extLst>
          </p:cNvPr>
          <p:cNvSpPr/>
          <p:nvPr/>
        </p:nvSpPr>
        <p:spPr>
          <a:xfrm>
            <a:off x="7346144" y="4653136"/>
            <a:ext cx="1495336" cy="94220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Message</a:t>
            </a:r>
          </a:p>
          <a:p>
            <a:pPr algn="ctr"/>
            <a:r>
              <a:rPr lang="en-US" sz="1600" dirty="0"/>
              <a:t>Component</a:t>
            </a:r>
          </a:p>
        </p:txBody>
      </p:sp>
      <p:cxnSp>
        <p:nvCxnSpPr>
          <p:cNvPr id="16" name="직선 화살표 연결선 15">
            <a:extLst>
              <a:ext uri="{FF2B5EF4-FFF2-40B4-BE49-F238E27FC236}">
                <a16:creationId xmlns:a16="http://schemas.microsoft.com/office/drawing/2014/main" id="{FE0E55B5-31E0-45D3-A620-FD0BC42069ED}"/>
              </a:ext>
            </a:extLst>
          </p:cNvPr>
          <p:cNvCxnSpPr>
            <a:cxnSpLocks/>
            <a:stCxn id="6" idx="3"/>
            <a:endCxn id="8" idx="1"/>
          </p:cNvCxnSpPr>
          <p:nvPr/>
        </p:nvCxnSpPr>
        <p:spPr>
          <a:xfrm>
            <a:off x="4229220" y="3235863"/>
            <a:ext cx="81266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직선 화살표 연결선 16">
            <a:extLst>
              <a:ext uri="{FF2B5EF4-FFF2-40B4-BE49-F238E27FC236}">
                <a16:creationId xmlns:a16="http://schemas.microsoft.com/office/drawing/2014/main" id="{384CB466-4D33-41F8-9CF8-7C7CCEC38C15}"/>
              </a:ext>
            </a:extLst>
          </p:cNvPr>
          <p:cNvCxnSpPr>
            <a:stCxn id="8" idx="3"/>
            <a:endCxn id="9" idx="1"/>
          </p:cNvCxnSpPr>
          <p:nvPr/>
        </p:nvCxnSpPr>
        <p:spPr>
          <a:xfrm>
            <a:off x="6537224" y="3235863"/>
            <a:ext cx="80892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직선 화살표 연결선 17">
            <a:extLst>
              <a:ext uri="{FF2B5EF4-FFF2-40B4-BE49-F238E27FC236}">
                <a16:creationId xmlns:a16="http://schemas.microsoft.com/office/drawing/2014/main" id="{1F336630-FEB0-45D1-ADDC-84E35995CF09}"/>
              </a:ext>
            </a:extLst>
          </p:cNvPr>
          <p:cNvCxnSpPr>
            <a:stCxn id="12" idx="3"/>
            <a:endCxn id="13" idx="1"/>
          </p:cNvCxnSpPr>
          <p:nvPr/>
        </p:nvCxnSpPr>
        <p:spPr>
          <a:xfrm>
            <a:off x="4229220" y="5124239"/>
            <a:ext cx="81266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직선 화살표 연결선 18">
            <a:extLst>
              <a:ext uri="{FF2B5EF4-FFF2-40B4-BE49-F238E27FC236}">
                <a16:creationId xmlns:a16="http://schemas.microsoft.com/office/drawing/2014/main" id="{A2238849-80F7-41EB-8104-676397BD4527}"/>
              </a:ext>
            </a:extLst>
          </p:cNvPr>
          <p:cNvCxnSpPr>
            <a:stCxn id="13" idx="3"/>
            <a:endCxn id="14" idx="1"/>
          </p:cNvCxnSpPr>
          <p:nvPr/>
        </p:nvCxnSpPr>
        <p:spPr>
          <a:xfrm>
            <a:off x="6537224" y="5124239"/>
            <a:ext cx="80892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연결선: 꺾임 19">
            <a:extLst>
              <a:ext uri="{FF2B5EF4-FFF2-40B4-BE49-F238E27FC236}">
                <a16:creationId xmlns:a16="http://schemas.microsoft.com/office/drawing/2014/main" id="{3A4C31E1-D165-4ABA-B852-C9AC4B7180CB}"/>
              </a:ext>
            </a:extLst>
          </p:cNvPr>
          <p:cNvCxnSpPr>
            <a:cxnSpLocks/>
            <a:stCxn id="9" idx="2"/>
            <a:endCxn id="13" idx="0"/>
          </p:cNvCxnSpPr>
          <p:nvPr/>
        </p:nvCxnSpPr>
        <p:spPr>
          <a:xfrm rot="5400000">
            <a:off x="6468599" y="3027923"/>
            <a:ext cx="946170" cy="2304256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연결선: 꺾임 21">
            <a:extLst>
              <a:ext uri="{FF2B5EF4-FFF2-40B4-BE49-F238E27FC236}">
                <a16:creationId xmlns:a16="http://schemas.microsoft.com/office/drawing/2014/main" id="{DB067C24-CB50-41E1-BC8D-A9CDF7D51483}"/>
              </a:ext>
            </a:extLst>
          </p:cNvPr>
          <p:cNvCxnSpPr>
            <a:stCxn id="14" idx="2"/>
          </p:cNvCxnSpPr>
          <p:nvPr/>
        </p:nvCxnSpPr>
        <p:spPr>
          <a:xfrm rot="5400000">
            <a:off x="4967805" y="3039297"/>
            <a:ext cx="569962" cy="5682052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58779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19672" y="404664"/>
            <a:ext cx="7524328" cy="1069514"/>
          </a:xfrm>
        </p:spPr>
        <p:txBody>
          <a:bodyPr/>
          <a:lstStyle/>
          <a:p>
            <a:r>
              <a:rPr lang="en-US" altLang="ko-KR" sz="3200" dirty="0"/>
              <a:t>Obstacles at each steps</a:t>
            </a:r>
            <a:endParaRPr lang="ko-KR" altLang="en-US" sz="32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EC09F6F-2455-4699-B821-F01E3531B1DD}"/>
              </a:ext>
            </a:extLst>
          </p:cNvPr>
          <p:cNvSpPr txBox="1"/>
          <p:nvPr/>
        </p:nvSpPr>
        <p:spPr>
          <a:xfrm>
            <a:off x="1619672" y="103030"/>
            <a:ext cx="74168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‘17 Fall CS2310 Project – Final Presentation                                WEONJI CHOI</a:t>
            </a:r>
            <a:endParaRPr lang="ko-KR" altLang="en-US" sz="1600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086C0DE-1E78-4FFA-BCCD-4601D3E439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9672" y="1196752"/>
            <a:ext cx="7524328" cy="5123174"/>
          </a:xfrm>
        </p:spPr>
        <p:txBody>
          <a:bodyPr anchor="t"/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b="1" dirty="0"/>
              <a:t>Operating System </a:t>
            </a:r>
            <a:r>
              <a:rPr lang="en-US" dirty="0"/>
              <a:t>: </a:t>
            </a:r>
            <a:r>
              <a:rPr lang="en-US" dirty="0" err="1"/>
              <a:t>Tizen</a:t>
            </a:r>
            <a:r>
              <a:rPr lang="en-US" dirty="0"/>
              <a:t> doesn’t support real-time sensor data transmission from Gear to PC </a:t>
            </a:r>
          </a:p>
          <a:p>
            <a:r>
              <a:rPr lang="en-US" dirty="0"/>
              <a:t>     (official answer from </a:t>
            </a:r>
            <a:r>
              <a:rPr lang="en-US" dirty="0" err="1"/>
              <a:t>Tizen</a:t>
            </a:r>
            <a:r>
              <a:rPr lang="en-US" dirty="0"/>
              <a:t> developer support team) </a:t>
            </a:r>
          </a:p>
          <a:p>
            <a:r>
              <a:rPr lang="en-US" dirty="0"/>
              <a:t>    - should buy new smartwatch using Android OS</a:t>
            </a:r>
          </a:p>
          <a:p>
            <a:r>
              <a:rPr lang="en-US" dirty="0"/>
              <a:t>    - should use recorded(not-real time) data</a:t>
            </a:r>
          </a:p>
          <a:p>
            <a:r>
              <a:rPr lang="en-US" dirty="0"/>
              <a:t>    - should use smartphone instead of smartwatch</a:t>
            </a:r>
          </a:p>
          <a:p>
            <a:r>
              <a:rPr lang="en-US" dirty="0"/>
              <a:t>    - should use not off-the-shelf device, like Arduino, Raspberry pi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3DBE0E94-7155-4146-ADC8-315362DFF7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1657" y="3792657"/>
            <a:ext cx="1598959" cy="2813716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96F491DF-773F-47E2-9FB8-3D3AB63614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3865" y="3792658"/>
            <a:ext cx="1578347" cy="2784338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E7B32C11-7D94-4E3A-8735-4D635BED395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084" t="13411" r="8002" b="10437"/>
          <a:stretch/>
        </p:blipFill>
        <p:spPr>
          <a:xfrm>
            <a:off x="2411760" y="3792657"/>
            <a:ext cx="2176648" cy="2813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7732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19672" y="404664"/>
            <a:ext cx="7524328" cy="1069514"/>
          </a:xfrm>
        </p:spPr>
        <p:txBody>
          <a:bodyPr/>
          <a:lstStyle/>
          <a:p>
            <a:r>
              <a:rPr lang="en-US" altLang="ko-KR" sz="3200" dirty="0"/>
              <a:t>Obstacles at each steps</a:t>
            </a:r>
            <a:endParaRPr lang="ko-KR" altLang="en-US" sz="32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EC09F6F-2455-4699-B821-F01E3531B1DD}"/>
              </a:ext>
            </a:extLst>
          </p:cNvPr>
          <p:cNvSpPr txBox="1"/>
          <p:nvPr/>
        </p:nvSpPr>
        <p:spPr>
          <a:xfrm>
            <a:off x="1619672" y="103030"/>
            <a:ext cx="74168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‘17 Fall CS2310 Project – Final Presentation                                WEONJI CHOI</a:t>
            </a:r>
            <a:endParaRPr lang="ko-KR" altLang="en-US" sz="1600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086C0DE-1E78-4FFA-BCCD-4601D3E439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5696" y="1474178"/>
            <a:ext cx="7200800" cy="5123174"/>
          </a:xfrm>
        </p:spPr>
        <p:txBody>
          <a:bodyPr anchor="t"/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b="1" dirty="0"/>
              <a:t>Noise of data </a:t>
            </a:r>
            <a:r>
              <a:rPr lang="en-US" dirty="0"/>
              <a:t>: Smartwatch sensors’ data is really noisy, </a:t>
            </a:r>
          </a:p>
          <a:p>
            <a:r>
              <a:rPr lang="en-US" dirty="0"/>
              <a:t>     human’s movement is not much different from noise.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b="1" dirty="0"/>
              <a:t>GRT(Gesture Recognition Toolkit)</a:t>
            </a:r>
            <a:r>
              <a:rPr lang="en-US" dirty="0"/>
              <a:t> cannot digest recorded data for gesture classification prediction</a:t>
            </a:r>
          </a:p>
          <a:p>
            <a:pPr marL="342900" indent="-342900">
              <a:buFontTx/>
              <a:buChar char="-"/>
            </a:pPr>
            <a:r>
              <a:rPr lang="en-US" dirty="0"/>
              <a:t>Make classification and training was possible, but I can’t use GRT to predict my gesture’s result.</a:t>
            </a: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96022805-4DF0-483F-AFC0-3328E67700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8184" y="3645024"/>
            <a:ext cx="2642047" cy="2768504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A198817A-EB15-4AC2-91D9-8DAE6B32BA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0285" y="5904901"/>
            <a:ext cx="5819012" cy="692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0013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CC24DA10-4D57-4E98-AB32-295B46873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672" y="404664"/>
            <a:ext cx="7524328" cy="1069514"/>
          </a:xfrm>
        </p:spPr>
        <p:txBody>
          <a:bodyPr/>
          <a:lstStyle/>
          <a:p>
            <a:r>
              <a:rPr lang="en-US" altLang="ko-KR" sz="3200" dirty="0"/>
              <a:t>Restart everything</a:t>
            </a:r>
            <a:endParaRPr lang="ko-KR" altLang="en-US" sz="3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F9AD8B-ED55-4C12-888B-1DA8DCD3DE12}"/>
              </a:ext>
            </a:extLst>
          </p:cNvPr>
          <p:cNvSpPr txBox="1"/>
          <p:nvPr/>
        </p:nvSpPr>
        <p:spPr>
          <a:xfrm>
            <a:off x="1619672" y="116632"/>
            <a:ext cx="74168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‘17 Fall CS2310 Project – Final Presentation                                WEONJI CHOI</a:t>
            </a:r>
            <a:endParaRPr lang="ko-KR" altLang="en-US" sz="1600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7872DD7-E232-4A41-AE5A-D4CBC8D6669A}"/>
              </a:ext>
            </a:extLst>
          </p:cNvPr>
          <p:cNvSpPr txBox="1"/>
          <p:nvPr/>
        </p:nvSpPr>
        <p:spPr>
          <a:xfrm>
            <a:off x="2699792" y="2204864"/>
            <a:ext cx="576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Gesture       +     Smart Device</a:t>
            </a:r>
          </a:p>
        </p:txBody>
      </p:sp>
      <p:sp>
        <p:nvSpPr>
          <p:cNvPr id="12" name="내용 개체 틀 2">
            <a:extLst>
              <a:ext uri="{FF2B5EF4-FFF2-40B4-BE49-F238E27FC236}">
                <a16:creationId xmlns:a16="http://schemas.microsoft.com/office/drawing/2014/main" id="{97504824-6621-4A20-BC4B-F67AD7F609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0300" y="3699633"/>
            <a:ext cx="6563072" cy="1524367"/>
          </a:xfrm>
        </p:spPr>
        <p:txBody>
          <a:bodyPr/>
          <a:lstStyle/>
          <a:p>
            <a:pPr algn="ctr"/>
            <a:r>
              <a:rPr lang="en-US" altLang="ko-KR" sz="24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 : Develop a mobile application </a:t>
            </a:r>
          </a:p>
          <a:p>
            <a:pPr algn="ctr"/>
            <a:r>
              <a:rPr lang="en-US" altLang="ko-KR" sz="24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users can customize </a:t>
            </a:r>
          </a:p>
          <a:p>
            <a:pPr algn="ctr"/>
            <a:r>
              <a:rPr lang="en-US" altLang="ko-KR" sz="24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their on-screen gesture control</a:t>
            </a:r>
            <a:endParaRPr lang="ko-KR" altLang="en-US" sz="2400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051298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19672" y="404664"/>
            <a:ext cx="7524328" cy="1069514"/>
          </a:xfrm>
        </p:spPr>
        <p:txBody>
          <a:bodyPr/>
          <a:lstStyle/>
          <a:p>
            <a:r>
              <a:rPr lang="en-US" altLang="ko-KR" sz="3200" dirty="0"/>
              <a:t>Scenario &amp; Component diagram</a:t>
            </a:r>
            <a:endParaRPr lang="ko-KR" altLang="en-US" sz="32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EC09F6F-2455-4699-B821-F01E3531B1DD}"/>
              </a:ext>
            </a:extLst>
          </p:cNvPr>
          <p:cNvSpPr txBox="1"/>
          <p:nvPr/>
        </p:nvSpPr>
        <p:spPr>
          <a:xfrm>
            <a:off x="1619672" y="103030"/>
            <a:ext cx="74168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‘17 Fall CS2310 Project – Final Presentation                                WEONJI CHOI</a:t>
            </a:r>
            <a:endParaRPr lang="ko-KR" altLang="en-US" sz="1600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076A40C-4328-4918-8AB7-C9F35B6D6090}"/>
              </a:ext>
            </a:extLst>
          </p:cNvPr>
          <p:cNvSpPr txBox="1"/>
          <p:nvPr/>
        </p:nvSpPr>
        <p:spPr>
          <a:xfrm>
            <a:off x="1641376" y="1236676"/>
            <a:ext cx="21668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1.Store customized</a:t>
            </a:r>
          </a:p>
          <a:p>
            <a:r>
              <a:rPr lang="en-US" dirty="0"/>
              <a:t>gesture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46AF16-994E-46AD-84E0-B2800766C248}"/>
              </a:ext>
            </a:extLst>
          </p:cNvPr>
          <p:cNvSpPr txBox="1"/>
          <p:nvPr/>
        </p:nvSpPr>
        <p:spPr>
          <a:xfrm>
            <a:off x="3977584" y="1236675"/>
            <a:ext cx="24025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2.Merge with gesture detector application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2B651ED-F449-4FC9-AC90-536CC1FAAB11}"/>
              </a:ext>
            </a:extLst>
          </p:cNvPr>
          <p:cNvSpPr txBox="1"/>
          <p:nvPr/>
        </p:nvSpPr>
        <p:spPr>
          <a:xfrm>
            <a:off x="6613727" y="1236674"/>
            <a:ext cx="22877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3.Link each gesture </a:t>
            </a:r>
          </a:p>
          <a:p>
            <a:r>
              <a:rPr lang="en-US" dirty="0"/>
              <a:t>And activity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54CE0B7B-B643-405F-AC8D-E4ECB9EB6F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5008" y="1916832"/>
            <a:ext cx="1974654" cy="3417132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8CCB7A08-607F-4C0B-B412-A821A085F94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894" y="2060848"/>
            <a:ext cx="1841128" cy="3273116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EE2540C8-9CF6-40A0-8E06-98B45F3C40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1960" y="2060849"/>
            <a:ext cx="2110534" cy="3273116"/>
          </a:xfrm>
          <a:prstGeom prst="rect">
            <a:avLst/>
          </a:prstGeom>
        </p:spPr>
      </p:pic>
      <p:sp>
        <p:nvSpPr>
          <p:cNvPr id="22" name="직사각형 21">
            <a:extLst>
              <a:ext uri="{FF2B5EF4-FFF2-40B4-BE49-F238E27FC236}">
                <a16:creationId xmlns:a16="http://schemas.microsoft.com/office/drawing/2014/main" id="{AE78BCCF-86B7-4634-8C4F-A353C6701252}"/>
              </a:ext>
            </a:extLst>
          </p:cNvPr>
          <p:cNvSpPr/>
          <p:nvPr/>
        </p:nvSpPr>
        <p:spPr>
          <a:xfrm>
            <a:off x="1805008" y="5589240"/>
            <a:ext cx="1974654" cy="8640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Gesture</a:t>
            </a:r>
          </a:p>
          <a:p>
            <a:pPr algn="ctr"/>
            <a:r>
              <a:rPr lang="en-US" dirty="0"/>
              <a:t>Builder</a:t>
            </a: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CCD18A2E-4192-4269-9031-61056ECEB35D}"/>
              </a:ext>
            </a:extLst>
          </p:cNvPr>
          <p:cNvSpPr/>
          <p:nvPr/>
        </p:nvSpPr>
        <p:spPr>
          <a:xfrm>
            <a:off x="4279900" y="5589240"/>
            <a:ext cx="1974654" cy="8640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Upload</a:t>
            </a:r>
          </a:p>
          <a:p>
            <a:pPr algn="ctr"/>
            <a:r>
              <a:rPr lang="en-US" dirty="0"/>
              <a:t>Gesture</a:t>
            </a: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12B022B7-A78E-4425-AA68-290144CB048C}"/>
              </a:ext>
            </a:extLst>
          </p:cNvPr>
          <p:cNvSpPr/>
          <p:nvPr/>
        </p:nvSpPr>
        <p:spPr>
          <a:xfrm>
            <a:off x="6754792" y="5589240"/>
            <a:ext cx="1974654" cy="8640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Activity</a:t>
            </a:r>
          </a:p>
          <a:p>
            <a:pPr algn="ctr"/>
            <a:r>
              <a:rPr lang="en-US" dirty="0"/>
              <a:t>Assign</a:t>
            </a:r>
          </a:p>
        </p:txBody>
      </p:sp>
      <p:cxnSp>
        <p:nvCxnSpPr>
          <p:cNvPr id="26" name="직선 화살표 연결선 25">
            <a:extLst>
              <a:ext uri="{FF2B5EF4-FFF2-40B4-BE49-F238E27FC236}">
                <a16:creationId xmlns:a16="http://schemas.microsoft.com/office/drawing/2014/main" id="{596D0783-72D4-45FE-8B05-20A0D475F98F}"/>
              </a:ext>
            </a:extLst>
          </p:cNvPr>
          <p:cNvCxnSpPr>
            <a:stCxn id="22" idx="3"/>
            <a:endCxn id="23" idx="1"/>
          </p:cNvCxnSpPr>
          <p:nvPr/>
        </p:nvCxnSpPr>
        <p:spPr>
          <a:xfrm>
            <a:off x="3779662" y="6021288"/>
            <a:ext cx="50023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직선 화살표 연결선 27">
            <a:extLst>
              <a:ext uri="{FF2B5EF4-FFF2-40B4-BE49-F238E27FC236}">
                <a16:creationId xmlns:a16="http://schemas.microsoft.com/office/drawing/2014/main" id="{AC7536D5-37E5-4EFC-B40D-C5A8B195B788}"/>
              </a:ext>
            </a:extLst>
          </p:cNvPr>
          <p:cNvCxnSpPr>
            <a:stCxn id="23" idx="3"/>
            <a:endCxn id="24" idx="1"/>
          </p:cNvCxnSpPr>
          <p:nvPr/>
        </p:nvCxnSpPr>
        <p:spPr>
          <a:xfrm>
            <a:off x="6254554" y="6021288"/>
            <a:ext cx="50023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11553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75656" y="404664"/>
            <a:ext cx="7704856" cy="1069514"/>
          </a:xfrm>
        </p:spPr>
        <p:txBody>
          <a:bodyPr/>
          <a:lstStyle/>
          <a:p>
            <a:r>
              <a:rPr lang="en-US" altLang="ko-KR" sz="3200" dirty="0"/>
              <a:t>Application Development Environment</a:t>
            </a:r>
            <a:endParaRPr lang="ko-KR" altLang="en-US" sz="32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EC09F6F-2455-4699-B821-F01E3531B1DD}"/>
              </a:ext>
            </a:extLst>
          </p:cNvPr>
          <p:cNvSpPr txBox="1"/>
          <p:nvPr/>
        </p:nvSpPr>
        <p:spPr>
          <a:xfrm>
            <a:off x="1619672" y="103030"/>
            <a:ext cx="74168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‘17 Fall CS2310 Project – Final Presentation                                WEONJI CHOI</a:t>
            </a:r>
            <a:endParaRPr lang="ko-KR" altLang="en-US" sz="1600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pic>
        <p:nvPicPr>
          <p:cNvPr id="9" name="Picture 4" descr="Image result for android studio">
            <a:extLst>
              <a:ext uri="{FF2B5EF4-FFF2-40B4-BE49-F238E27FC236}">
                <a16:creationId xmlns:a16="http://schemas.microsoft.com/office/drawing/2014/main" id="{33DF5697-32C9-4CE8-8A9F-2D1EB238F8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515" y="1563688"/>
            <a:ext cx="3144973" cy="1344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A78371B2-5F36-4141-BC0D-EAEA8782DE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9765" y="1474178"/>
            <a:ext cx="3240360" cy="480679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557F7A8-8AE7-4B10-B81F-67C19FF4A706}"/>
              </a:ext>
            </a:extLst>
          </p:cNvPr>
          <p:cNvSpPr txBox="1"/>
          <p:nvPr/>
        </p:nvSpPr>
        <p:spPr>
          <a:xfrm>
            <a:off x="1827385" y="5517232"/>
            <a:ext cx="354924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Android Studio 3.0</a:t>
            </a:r>
          </a:p>
          <a:p>
            <a:r>
              <a:rPr lang="en-US" dirty="0"/>
              <a:t>Android Emulator with Nexus_5</a:t>
            </a:r>
          </a:p>
          <a:p>
            <a:r>
              <a:rPr lang="en-US" dirty="0"/>
              <a:t>SDK: Android 6.0.1 API27 (Oreo)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8183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921</TotalTime>
  <Words>955</Words>
  <Application>Microsoft Office PowerPoint</Application>
  <PresentationFormat>화면 슬라이드 쇼(4:3)</PresentationFormat>
  <Paragraphs>141</Paragraphs>
  <Slides>18</Slides>
  <Notes>18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18</vt:i4>
      </vt:variant>
    </vt:vector>
  </HeadingPairs>
  <TitlesOfParts>
    <vt:vector size="25" baseType="lpstr">
      <vt:lpstr>Arial Unicode MS</vt:lpstr>
      <vt:lpstr>맑은 고딕</vt:lpstr>
      <vt:lpstr>Arial</vt:lpstr>
      <vt:lpstr>Calibri</vt:lpstr>
      <vt:lpstr>Wingdings</vt:lpstr>
      <vt:lpstr>Office Theme</vt:lpstr>
      <vt:lpstr>Custom Design</vt:lpstr>
      <vt:lpstr>PowerPoint 프레젠테이션</vt:lpstr>
      <vt:lpstr>Why we need a gesture recognition?</vt:lpstr>
      <vt:lpstr>Original Goal &amp; Scenario</vt:lpstr>
      <vt:lpstr>Original Goal &amp; Component diagram</vt:lpstr>
      <vt:lpstr>Obstacles at each steps</vt:lpstr>
      <vt:lpstr>Obstacles at each steps</vt:lpstr>
      <vt:lpstr>Restart everything</vt:lpstr>
      <vt:lpstr>Scenario &amp; Component diagram</vt:lpstr>
      <vt:lpstr>Application Development Environment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Conclusion &amp; Future Work</vt:lpstr>
      <vt:lpstr>References</vt:lpstr>
      <vt:lpstr>Thank you And Warm Winter!</vt:lpstr>
      <vt:lpstr>Appendix#1 (main code)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Choi, Weonji Lucia</cp:lastModifiedBy>
  <cp:revision>71</cp:revision>
  <dcterms:created xsi:type="dcterms:W3CDTF">2014-04-01T16:35:38Z</dcterms:created>
  <dcterms:modified xsi:type="dcterms:W3CDTF">2017-12-14T17:18:07Z</dcterms:modified>
</cp:coreProperties>
</file>