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75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3" r:id="rId20"/>
    <p:sldId id="271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D898DE2-DDB9-46D5-9242-14AB78FBF3D9}">
  <a:tblStyle styleId="{BD898DE2-DDB9-46D5-9242-14AB78FBF3D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893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New </a:t>
            </a:r>
            <a:r>
              <a:rPr lang="en-US" dirty="0" err="1" smtClean="0"/>
              <a:t>sim</a:t>
            </a:r>
            <a:r>
              <a:rPr lang="en-US" baseline="0" dirty="0" smtClean="0"/>
              <a:t> takes time in </a:t>
            </a:r>
            <a:r>
              <a:rPr lang="en-US" baseline="0" dirty="0" err="1" smtClean="0"/>
              <a:t>conderation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Jaccard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(T1,T2) = |v1 ^ v2|/|v1</a:t>
            </a:r>
            <a:r>
              <a:rPr lang="en-US" baseline="0" dirty="0" smtClean="0"/>
              <a:t> v v2</a:t>
            </a:r>
            <a:r>
              <a:rPr lang="en-US" dirty="0" smtClean="0"/>
              <a:t>|,</a:t>
            </a:r>
            <a:r>
              <a:rPr lang="en-US" baseline="0" dirty="0" smtClean="0"/>
              <a:t> cosine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= |v1 * v2|/||v1|x |v2||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ChristChurch</a:t>
            </a:r>
            <a:r>
              <a:rPr lang="en-US" dirty="0" smtClean="0"/>
              <a:t> </a:t>
            </a:r>
            <a:r>
              <a:rPr lang="en-US" dirty="0" err="1" smtClean="0"/>
              <a:t>Equathquake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Qantas</a:t>
            </a:r>
            <a:r>
              <a:rPr lang="en-US" baseline="0" dirty="0" smtClean="0"/>
              <a:t> A380 incident : landing in </a:t>
            </a:r>
            <a:r>
              <a:rPr lang="en-US" baseline="0" dirty="0" err="1" smtClean="0"/>
              <a:t>singapore’s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changi</a:t>
            </a:r>
            <a:r>
              <a:rPr lang="en-US" baseline="0" dirty="0" smtClean="0"/>
              <a:t> airport in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4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Personal opinion:</a:t>
            </a:r>
            <a:r>
              <a:rPr lang="en-US" baseline="0" dirty="0" smtClean="0"/>
              <a:t> In the future using social media to enhance situation awareness is useful and promising. More similar applications or systems could be </a:t>
            </a:r>
            <a:r>
              <a:rPr lang="en-US" baseline="0" smtClean="0"/>
              <a:t>came out.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Situation awareness: “ The perception of elements in the environment within a volume of time and space, the comprehension of their meaning and the projection of their status in the near future.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ChristChurch</a:t>
            </a:r>
            <a:r>
              <a:rPr lang="en-US" dirty="0" smtClean="0"/>
              <a:t> new Zealand</a:t>
            </a:r>
            <a:r>
              <a:rPr lang="en-US" baseline="0" dirty="0" smtClean="0"/>
              <a:t> earthquakes.2011.  </a:t>
            </a:r>
            <a:r>
              <a:rPr lang="en-US" dirty="0" smtClean="0"/>
              <a:t>M is the magnitude</a:t>
            </a:r>
            <a:r>
              <a:rPr lang="en-US" baseline="0" dirty="0" smtClean="0"/>
              <a:t> of the earthquake.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8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3668216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99001"/>
            <a:ext cx="8520600" cy="142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3307401"/>
            <a:ext cx="8114400" cy="3261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536634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842401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87834"/>
            <a:ext cx="2808000" cy="410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1"/>
            <a:ext cx="5683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834133"/>
            <a:ext cx="4045200" cy="206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974835"/>
            <a:ext cx="4045200" cy="179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1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Social Media to Enhance Emergency Situation Awareness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Jie Yin, Andrew Lampert, Mark Cameron, Bella Robinson and Robert Power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Burst Detection Evaluation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Training: 30 millions tweets between June-September 2010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Testing: annotated 2400 features as actual burst.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Result: </a:t>
            </a:r>
          </a:p>
        </p:txBody>
      </p:sp>
      <p:graphicFrame>
        <p:nvGraphicFramePr>
          <p:cNvPr id="105" name="Shape 105"/>
          <p:cNvGraphicFramePr/>
          <p:nvPr/>
        </p:nvGraphicFramePr>
        <p:xfrm>
          <a:off x="311703" y="3849168"/>
          <a:ext cx="8707925" cy="1872248"/>
        </p:xfrm>
        <a:graphic>
          <a:graphicData uri="http://schemas.openxmlformats.org/drawingml/2006/table">
            <a:tbl>
              <a:tblPr>
                <a:noFill/>
                <a:tableStyleId>{BD898DE2-DDB9-46D5-9242-14AB78FBF3D9}</a:tableStyleId>
              </a:tblPr>
              <a:tblGrid>
                <a:gridCol w="4443450"/>
                <a:gridCol w="4264475"/>
              </a:tblGrid>
              <a:tr h="1085048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Detection rate(Correct labled/ total burst)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False-Alarm(False labled /total nonburst)</a:t>
                      </a:r>
                    </a:p>
                  </a:txBody>
                  <a:tcPr marL="91425" marR="91425" marT="121900" marB="121900"/>
                </a:tc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72.13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1.4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Text Classification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Automatically identify tweets containing information about the infrastructure status(including road,bridges,railways,hospitals…...)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Naive Bayes and support vector machines(SVM)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Features: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Word unigrams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Word bigrams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Word length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/>
              <a:t>…...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Text Classification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Training : 450 tweets during 2011 Christchurch earthquake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Manually labeled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10-fold-cross-validation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 smtClean="0"/>
              <a:t>Result</a:t>
            </a:r>
            <a:r>
              <a:rPr lang="en-US" dirty="0" smtClean="0"/>
              <a:t>(Unigram baseline 60%)</a:t>
            </a:r>
            <a:r>
              <a:rPr lang="en" dirty="0" smtClean="0"/>
              <a:t>:</a:t>
            </a:r>
            <a:endParaRPr lang="en" dirty="0"/>
          </a:p>
        </p:txBody>
      </p:sp>
      <p:graphicFrame>
        <p:nvGraphicFramePr>
          <p:cNvPr id="118" name="Shape 118"/>
          <p:cNvGraphicFramePr/>
          <p:nvPr/>
        </p:nvGraphicFramePr>
        <p:xfrm>
          <a:off x="952500" y="3723300"/>
          <a:ext cx="7239000" cy="1273984"/>
        </p:xfrm>
        <a:graphic>
          <a:graphicData uri="http://schemas.openxmlformats.org/drawingml/2006/table">
            <a:tbl>
              <a:tblPr>
                <a:noFill/>
                <a:tableStyleId>{BD898DE2-DDB9-46D5-9242-14AB78FBF3D9}</a:tableStyleId>
              </a:tblPr>
              <a:tblGrid>
                <a:gridCol w="3619500"/>
                <a:gridCol w="3619500"/>
              </a:tblGrid>
              <a:tr h="664424"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Naive Bayes</a:t>
                      </a:r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SVM</a:t>
                      </a:r>
                    </a:p>
                  </a:txBody>
                  <a:tcPr marL="91425" marR="91425" marT="121900" marB="121900" anchor="ctr"/>
                </a:tc>
              </a:tr>
              <a:tr h="60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86.2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87.5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Online Clustering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Automatically groups similar tweets into topic clusters so that each cluster corresponds to an event-specific topic.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Scalable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TF-IDF represents </a:t>
            </a:r>
            <a:r>
              <a:rPr lang="en" dirty="0" smtClean="0"/>
              <a:t>te</a:t>
            </a:r>
            <a:r>
              <a:rPr lang="en-US" dirty="0" smtClean="0"/>
              <a:t>x</a:t>
            </a:r>
            <a:r>
              <a:rPr lang="en" dirty="0" smtClean="0"/>
              <a:t>t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Cluster is represented by a centroid feature(burst detection filtered).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Similarity measurement(t is the time of posting this tweet):</a:t>
            </a:r>
          </a:p>
        </p:txBody>
      </p:sp>
      <p:pic>
        <p:nvPicPr>
          <p:cNvPr id="125" name="Shape 125" descr="Screen Shot 2016-10-24 at 10.04.3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559" y="4523480"/>
            <a:ext cx="3669150" cy="1407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Online Clustering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Training: 3500 tweets during 2011 Christchurch earthquake.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Measure: Silhouette score that describe the ratio between cluster coherence and separation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Result:</a:t>
            </a:r>
          </a:p>
        </p:txBody>
      </p:sp>
      <p:graphicFrame>
        <p:nvGraphicFramePr>
          <p:cNvPr id="132" name="Shape 132"/>
          <p:cNvGraphicFramePr/>
          <p:nvPr/>
        </p:nvGraphicFramePr>
        <p:xfrm>
          <a:off x="952500" y="3786233"/>
          <a:ext cx="7239000" cy="1328848"/>
        </p:xfrm>
        <a:graphic>
          <a:graphicData uri="http://schemas.openxmlformats.org/drawingml/2006/table">
            <a:tbl>
              <a:tblPr>
                <a:noFill/>
                <a:tableStyleId>{BD898DE2-DDB9-46D5-9242-14AB78FBF3D9}</a:tableStyleId>
              </a:tblPr>
              <a:tblGrid>
                <a:gridCol w="3619500"/>
                <a:gridCol w="3619500"/>
              </a:tblGrid>
              <a:tr h="664424"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Jaccard Sim(T_i,T_j)</a:t>
                      </a:r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Cosine Sim(T_i,T_j)</a:t>
                      </a:r>
                    </a:p>
                  </a:txBody>
                  <a:tcPr marL="91425" marR="91425" marT="121900" marB="121900" anchor="ctr"/>
                </a:tc>
              </a:tr>
              <a:tr h="664424"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0.42</a:t>
                      </a:r>
                    </a:p>
                  </a:txBody>
                  <a:tcPr marL="91425" marR="91425" marT="121900" marB="121900" anchor="ctr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0.34</a:t>
                      </a:r>
                    </a:p>
                  </a:txBody>
                  <a:tcPr marL="91425" marR="91425" marT="121900" marB="1219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Geotagging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Displays the content of a tweet at its geographic location on a map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Using the geographic tags that if tweets have or the location of user profile.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	 	 	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 		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31" y="2584066"/>
            <a:ext cx="6875467" cy="4086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Visualization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Visualization interfaces for exploring and interacting with the information the system generated as well as the raw data extracted from Twitter.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3" y="2397057"/>
            <a:ext cx="7333085" cy="4150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0-27 at 3.22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536634"/>
            <a:ext cx="8520600" cy="47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The System clearly provides useful situation awareness </a:t>
            </a:r>
            <a:r>
              <a:rPr lang="en" dirty="0" smtClean="0"/>
              <a:t>information</a:t>
            </a:r>
            <a:endParaRPr lang="en-US" dirty="0" smtClean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 smtClean="0"/>
              <a:t>Use NLP </a:t>
            </a:r>
            <a:r>
              <a:rPr lang="en" dirty="0" smtClean="0"/>
              <a:t> 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Tightly integrated components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Enhance timely situation awareness across a range of crisis types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dirty="0"/>
              <a:t>Future we test on the overall performance on the whole </a:t>
            </a:r>
            <a:r>
              <a:rPr lang="en" dirty="0" smtClean="0"/>
              <a:t>system</a:t>
            </a:r>
            <a:endParaRPr lang="en-US" dirty="0" smtClean="0"/>
          </a:p>
          <a:p>
            <a:pPr marL="228600" lvl="0">
              <a:spcBef>
                <a:spcPts val="0"/>
              </a:spcBef>
            </a:pP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Yin, </a:t>
            </a:r>
            <a:r>
              <a:rPr lang="en-US" dirty="0" err="1"/>
              <a:t>Jie</a:t>
            </a:r>
            <a:r>
              <a:rPr lang="en-US" dirty="0"/>
              <a:t>, et al. "Using social media to enhance emergency situation awareness." </a:t>
            </a:r>
            <a:r>
              <a:rPr lang="en-US" i="1" dirty="0"/>
              <a:t>IEEE Intelligent Systems</a:t>
            </a:r>
            <a:r>
              <a:rPr lang="en-US" dirty="0"/>
              <a:t> 27.6 (2012): 52-59.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9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Situation Awareness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Perception, comprehension and projection.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Critical part of making effective decisions for emergency response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Social Media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Twitter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Source of information and rapid communication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Record real-world events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CCC: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Australian government’s Crisis Coordination Centre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Response to national security and natural disaster incidents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Hazard monitoring and situation awareness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Disaster: </a:t>
            </a:r>
            <a:r>
              <a:rPr lang="en-US" dirty="0" err="1" smtClean="0"/>
              <a:t>ChristChurch</a:t>
            </a:r>
            <a:r>
              <a:rPr lang="en-US" dirty="0"/>
              <a:t> </a:t>
            </a:r>
            <a:r>
              <a:rPr lang="en-US" dirty="0" smtClean="0"/>
              <a:t>in new Zealand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46897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1" y="2413170"/>
            <a:ext cx="3719018" cy="2846046"/>
          </a:xfrm>
          <a:prstGeom prst="rect">
            <a:avLst/>
          </a:prstGeom>
        </p:spPr>
      </p:pic>
      <p:pic>
        <p:nvPicPr>
          <p:cNvPr id="5" name="Picture 4" descr="Christchurch_-_2011_earthquake_damage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76" y="2367471"/>
            <a:ext cx="4373924" cy="28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Traffic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0-27 at 3.2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536634"/>
            <a:ext cx="8520600" cy="4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 system that extracts situation awareness information from Twitter messages generated during various disasters and crises.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Data sources are high-speed text streams retrieved from Twitter during natural disasters and crises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System Overview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endParaRPr/>
          </a:p>
        </p:txBody>
      </p:sp>
      <p:pic>
        <p:nvPicPr>
          <p:cNvPr id="76" name="Shape 76" descr="Screen Shot 2016-10-24 at 7.19.5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240" y="2200318"/>
            <a:ext cx="4219575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Capture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Component that gathers raw Twitter messages and forwards to other component.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Location: Australia, New Zealand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/>
              <a:t>66 millions distinct Tweets from 2.51 million distinct Twitter profiles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Covers: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/>
              <a:t>tropical cyclone Ului (March 2010)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/>
              <a:t>the Brisbane storms (June 2010)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/>
              <a:t>the gunman in Melbourne (June 2010)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/>
              <a:t>the Christchurch earthquake (September 2010)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1800"/>
              <a:t>the Qantas A380 incident (November 2010</a:t>
            </a:r>
            <a:r>
              <a:rPr lang="en"/>
              <a:t>)</a:t>
            </a:r>
            <a:r>
              <a:rPr lang="en" sz="1800"/>
              <a:t>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Burst Detection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Continuously monitors a Twitter feed and raises an alert for immediate attention when it detects an unexpected incident with real-time efficiency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For word </a:t>
            </a:r>
            <a:r>
              <a:rPr lang="en" dirty="0" smtClean="0"/>
              <a:t>f_</a:t>
            </a:r>
            <a:r>
              <a:rPr lang="en-US" dirty="0" smtClean="0"/>
              <a:t>j</a:t>
            </a:r>
            <a:r>
              <a:rPr lang="en" dirty="0" smtClean="0"/>
              <a:t> </a:t>
            </a:r>
            <a:r>
              <a:rPr lang="en" dirty="0"/>
              <a:t>in time window W_i, the probability that the number of tweets will contain </a:t>
            </a:r>
            <a:r>
              <a:rPr lang="en" dirty="0" smtClean="0"/>
              <a:t>f_</a:t>
            </a:r>
            <a:r>
              <a:rPr lang="en-US" dirty="0" smtClean="0"/>
              <a:t>j</a:t>
            </a:r>
            <a:r>
              <a:rPr lang="en" dirty="0" smtClean="0"/>
              <a:t> </a:t>
            </a:r>
            <a:r>
              <a:rPr lang="en" dirty="0"/>
              <a:t>is binomial distribution: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9" name="Shape 89" descr="Screen Shot 2016-10-24 at 9.37.4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753" y="3811302"/>
            <a:ext cx="3461175" cy="138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Burst Detection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Determine whether a word </a:t>
            </a:r>
            <a:r>
              <a:rPr lang="en" dirty="0" smtClean="0"/>
              <a:t>f_</a:t>
            </a:r>
            <a:r>
              <a:rPr lang="en-US" dirty="0" smtClean="0"/>
              <a:t>j</a:t>
            </a:r>
            <a:r>
              <a:rPr lang="en" dirty="0" smtClean="0"/>
              <a:t> </a:t>
            </a:r>
            <a:r>
              <a:rPr lang="en" dirty="0"/>
              <a:t>is bursty by comparing the actual probability that the word </a:t>
            </a:r>
            <a:r>
              <a:rPr lang="en" dirty="0" smtClean="0"/>
              <a:t>f_</a:t>
            </a:r>
            <a:r>
              <a:rPr lang="en-US" dirty="0" smtClean="0"/>
              <a:t>j</a:t>
            </a:r>
            <a:r>
              <a:rPr lang="en" dirty="0" smtClean="0"/>
              <a:t> </a:t>
            </a:r>
            <a:r>
              <a:rPr lang="en" dirty="0"/>
              <a:t>occurs in the time window W_i against the expected probability </a:t>
            </a:r>
            <a:r>
              <a:rPr lang="en" dirty="0" smtClean="0"/>
              <a:t>P_</a:t>
            </a:r>
            <a:r>
              <a:rPr lang="en-US" dirty="0" smtClean="0"/>
              <a:t>j that this word occurs in a random window(L is the number of time windows containing </a:t>
            </a:r>
            <a:r>
              <a:rPr lang="en-US" dirty="0" err="1" smtClean="0"/>
              <a:t>f_j</a:t>
            </a:r>
            <a:r>
              <a:rPr lang="en-US" dirty="0" smtClean="0"/>
              <a:t>)</a:t>
            </a:r>
            <a:r>
              <a:rPr lang="en" dirty="0" smtClean="0"/>
              <a:t> </a:t>
            </a:r>
            <a:r>
              <a:rPr lang="en" dirty="0"/>
              <a:t>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6" name="Shape 96" descr="Screen Shot 2016-10-24 at 9.40.2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213" y="3183131"/>
            <a:ext cx="1853039" cy="12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740225" y="3287833"/>
            <a:ext cx="1345200" cy="5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vs</a:t>
            </a:r>
          </a:p>
        </p:txBody>
      </p:sp>
      <p:pic>
        <p:nvPicPr>
          <p:cNvPr id="98" name="Shape 98" descr="Screen Shot 2016-10-24 at 9.40.1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900" y="3287816"/>
            <a:ext cx="2827834" cy="126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675</Words>
  <Application>Microsoft Macintosh PowerPoint</Application>
  <PresentationFormat>On-screen Show (4:3)</PresentationFormat>
  <Paragraphs>110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Proxima Nova</vt:lpstr>
      <vt:lpstr>Alfa Slab One</vt:lpstr>
      <vt:lpstr>gameday</vt:lpstr>
      <vt:lpstr>Using Social Media to Enhance Emergency Situation Awareness</vt:lpstr>
      <vt:lpstr>Motivation</vt:lpstr>
      <vt:lpstr>Natural Disaster: ChristChurch in new Zealand</vt:lpstr>
      <vt:lpstr>Twitter Traffic</vt:lpstr>
      <vt:lpstr>Introduction</vt:lpstr>
      <vt:lpstr>Introduction</vt:lpstr>
      <vt:lpstr>Data Capture</vt:lpstr>
      <vt:lpstr>Burst Detection</vt:lpstr>
      <vt:lpstr>Burst Detection</vt:lpstr>
      <vt:lpstr>Burst Detection Evaluation</vt:lpstr>
      <vt:lpstr>Text Classification</vt:lpstr>
      <vt:lpstr>Text Classification </vt:lpstr>
      <vt:lpstr>Online Clustering</vt:lpstr>
      <vt:lpstr>Online Clustering</vt:lpstr>
      <vt:lpstr>Geotagging</vt:lpstr>
      <vt:lpstr>Visualization</vt:lpstr>
      <vt:lpstr>Visualization</vt:lpstr>
      <vt:lpstr>Conclusion</vt:lpstr>
      <vt:lpstr>Reference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Social Media to Enhance Emergency Situation Awareness</dc:title>
  <cp:lastModifiedBy>mingzhi yu</cp:lastModifiedBy>
  <cp:revision>7</cp:revision>
  <dcterms:modified xsi:type="dcterms:W3CDTF">2016-10-27T19:35:22Z</dcterms:modified>
</cp:coreProperties>
</file>