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6" r:id="rId3"/>
    <p:sldId id="308" r:id="rId4"/>
    <p:sldId id="309" r:id="rId5"/>
    <p:sldId id="312" r:id="rId6"/>
    <p:sldId id="311" r:id="rId7"/>
    <p:sldId id="314" r:id="rId8"/>
    <p:sldId id="320" r:id="rId9"/>
    <p:sldId id="307" r:id="rId10"/>
    <p:sldId id="310" r:id="rId11"/>
    <p:sldId id="318" r:id="rId12"/>
    <p:sldId id="321" r:id="rId13"/>
    <p:sldId id="324" r:id="rId14"/>
    <p:sldId id="315" r:id="rId15"/>
    <p:sldId id="319" r:id="rId16"/>
    <p:sldId id="323" r:id="rId17"/>
    <p:sldId id="325" r:id="rId18"/>
    <p:sldId id="316" r:id="rId19"/>
    <p:sldId id="322" r:id="rId20"/>
    <p:sldId id="327" r:id="rId21"/>
    <p:sldId id="330" r:id="rId22"/>
    <p:sldId id="331" r:id="rId23"/>
    <p:sldId id="326" r:id="rId24"/>
    <p:sldId id="313" r:id="rId2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433" autoAdjust="0"/>
  </p:normalViewPr>
  <p:slideViewPr>
    <p:cSldViewPr snapToGrid="0">
      <p:cViewPr varScale="1">
        <p:scale>
          <a:sx n="65" d="100"/>
          <a:sy n="65" d="100"/>
        </p:scale>
        <p:origin x="144" y="66"/>
      </p:cViewPr>
      <p:guideLst/>
    </p:cSldViewPr>
  </p:slideViewPr>
  <p:outlineViewPr>
    <p:cViewPr>
      <p:scale>
        <a:sx n="33" d="100"/>
        <a:sy n="33" d="100"/>
      </p:scale>
      <p:origin x="0" y="-26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02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A19E2A5-ECF8-44D9-ACD3-CE31710F6E4B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89B09E7-3219-44C6-8913-FF6EDB90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2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B09E7-3219-44C6-8913-FF6EDB90BE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35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B09E7-3219-44C6-8913-FF6EDB90BE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68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B09E7-3219-44C6-8913-FF6EDB90BE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44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B09E7-3219-44C6-8913-FF6EDB90BE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06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B09E7-3219-44C6-8913-FF6EDB90BE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3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End-to-end learning of values Q(s; a) from pixels s</a:t>
            </a:r>
          </a:p>
          <a:p>
            <a:r>
              <a:rPr lang="en-US" dirty="0" smtClean="0"/>
              <a:t>Input state s is stack of raw pixels from last 4 frames</a:t>
            </a:r>
          </a:p>
          <a:p>
            <a:r>
              <a:rPr lang="en-US" dirty="0" smtClean="0"/>
              <a:t>Output is Q(s; a) for 18 joystick/button positions</a:t>
            </a:r>
          </a:p>
          <a:p>
            <a:r>
              <a:rPr lang="en-US" dirty="0" smtClean="0"/>
              <a:t>Reward is change in score for that step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B09E7-3219-44C6-8913-FF6EDB90BE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76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 | Schematic illustration of the convolutional neural network. The</a:t>
            </a:r>
            <a:r>
              <a:rPr lang="en-US" baseline="0" dirty="0" smtClean="0"/>
              <a:t> </a:t>
            </a:r>
            <a:r>
              <a:rPr lang="en-US" dirty="0" smtClean="0"/>
              <a:t>details of the architecture are explained in the Methods. The input to the neural</a:t>
            </a:r>
            <a:r>
              <a:rPr lang="en-US" baseline="0" dirty="0" smtClean="0"/>
              <a:t> </a:t>
            </a:r>
            <a:r>
              <a:rPr lang="en-US" dirty="0" smtClean="0"/>
              <a:t>network consists of an 8438434 image produced by the preprocessing</a:t>
            </a:r>
            <a:r>
              <a:rPr lang="en-US" baseline="0" dirty="0" smtClean="0"/>
              <a:t> </a:t>
            </a:r>
            <a:r>
              <a:rPr lang="en-US" dirty="0" smtClean="0"/>
              <a:t>map w, followed by three convolutional layers (note: snaking blue lin</a:t>
            </a:r>
            <a:r>
              <a:rPr lang="en-US" baseline="0" dirty="0" smtClean="0"/>
              <a:t>e symbolizes sliding of each filter across input image) and two fully connected layers with a single output for each valid action. Each hidden layer is followed by a rectifier nonlinearity (that is, max(0,x)).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B09E7-3219-44C6-8913-FF6EDB90BE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4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B09E7-3219-44C6-8913-FF6EDB90BE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76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B09E7-3219-44C6-8913-FF6EDB90BE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47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 | Training curves tracking the agent’s average score and average</a:t>
            </a:r>
            <a:r>
              <a:rPr lang="en-US" baseline="0" dirty="0" smtClean="0"/>
              <a:t> </a:t>
            </a:r>
            <a:r>
              <a:rPr lang="en-US" dirty="0" smtClean="0"/>
              <a:t>predicted action-value. a, Each point is the average score achieved per episode</a:t>
            </a:r>
            <a:r>
              <a:rPr lang="en-US" baseline="0" dirty="0" smtClean="0"/>
              <a:t> </a:t>
            </a:r>
            <a:r>
              <a:rPr lang="en-US" dirty="0" smtClean="0"/>
              <a:t>after the agent is run with e-greedy policy (e50.05) for 520 k frames on Space</a:t>
            </a:r>
            <a:r>
              <a:rPr lang="en-US" baseline="0" dirty="0" smtClean="0"/>
              <a:t> </a:t>
            </a:r>
            <a:r>
              <a:rPr lang="en-US" dirty="0" smtClean="0"/>
              <a:t>Invaders. b, Average score achieved per episode for </a:t>
            </a:r>
            <a:r>
              <a:rPr lang="en-US" dirty="0" err="1" smtClean="0"/>
              <a:t>Seaquest</a:t>
            </a:r>
            <a:r>
              <a:rPr lang="en-US" dirty="0" smtClean="0"/>
              <a:t>. c, Average</a:t>
            </a:r>
            <a:r>
              <a:rPr lang="en-US" baseline="0" dirty="0" smtClean="0"/>
              <a:t> </a:t>
            </a:r>
            <a:r>
              <a:rPr lang="en-US" dirty="0" smtClean="0"/>
              <a:t>predicted action-value on a held-out set of states on Space Invaders. Each point</a:t>
            </a:r>
          </a:p>
          <a:p>
            <a:r>
              <a:rPr lang="en-US" dirty="0" smtClean="0"/>
              <a:t>on the curve is the average of the action-value Q computed over the held-out</a:t>
            </a:r>
            <a:r>
              <a:rPr lang="en-US" baseline="0" dirty="0" smtClean="0"/>
              <a:t> </a:t>
            </a:r>
            <a:r>
              <a:rPr lang="en-US" dirty="0" smtClean="0"/>
              <a:t>set of states. Note that Q-values are scaled due to clipping of rewards (see</a:t>
            </a:r>
            <a:r>
              <a:rPr lang="en-US" baseline="0" dirty="0" smtClean="0"/>
              <a:t> </a:t>
            </a:r>
            <a:r>
              <a:rPr lang="en-US" dirty="0" smtClean="0"/>
              <a:t>Methods). d, Average predicted action-value on </a:t>
            </a:r>
            <a:r>
              <a:rPr lang="en-US" dirty="0" err="1" smtClean="0"/>
              <a:t>Seaquest</a:t>
            </a:r>
            <a:r>
              <a:rPr lang="en-US" dirty="0" smtClean="0"/>
              <a:t>. See Supplementary</a:t>
            </a:r>
            <a:r>
              <a:rPr lang="en-US" baseline="0" dirty="0" smtClean="0"/>
              <a:t> </a:t>
            </a:r>
            <a:r>
              <a:rPr lang="en-US" dirty="0" smtClean="0"/>
              <a:t>Discussion for details.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B09E7-3219-44C6-8913-FF6EDB90BE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88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3 | Comparison of the DQN agent with the best reinforcement</a:t>
            </a:r>
            <a:r>
              <a:rPr lang="en-US" baseline="0" dirty="0" smtClean="0"/>
              <a:t> </a:t>
            </a:r>
            <a:r>
              <a:rPr lang="en-US" dirty="0" smtClean="0"/>
              <a:t>learning methods</a:t>
            </a:r>
            <a:r>
              <a:rPr lang="en-US" baseline="0" dirty="0" smtClean="0"/>
              <a:t> </a:t>
            </a:r>
            <a:r>
              <a:rPr lang="en-US" dirty="0" smtClean="0"/>
              <a:t>in the literature. The performance of </a:t>
            </a:r>
            <a:r>
              <a:rPr lang="en-US" dirty="0" err="1" smtClean="0"/>
              <a:t>DQNis</a:t>
            </a:r>
            <a:r>
              <a:rPr lang="en-US" dirty="0" smtClean="0"/>
              <a:t> normalized</a:t>
            </a:r>
            <a:r>
              <a:rPr lang="en-US" baseline="0" dirty="0" smtClean="0"/>
              <a:t> </a:t>
            </a:r>
            <a:r>
              <a:rPr lang="en-US" dirty="0" smtClean="0"/>
              <a:t>with respect to a professional human games tester (that is, 100% level) and</a:t>
            </a:r>
            <a:r>
              <a:rPr lang="en-US" baseline="0" dirty="0" smtClean="0"/>
              <a:t> </a:t>
            </a:r>
            <a:r>
              <a:rPr lang="en-US" dirty="0" smtClean="0"/>
              <a:t>random play (that is, 0%level).Note that the normalized performance of DQN,</a:t>
            </a:r>
            <a:r>
              <a:rPr lang="en-US" baseline="0" dirty="0" smtClean="0"/>
              <a:t> </a:t>
            </a:r>
            <a:r>
              <a:rPr lang="en-US" dirty="0" smtClean="0"/>
              <a:t>expressed as a percentage, is calculated as: 1003(DQN score2random play</a:t>
            </a:r>
            <a:r>
              <a:rPr lang="en-US" baseline="0" dirty="0" smtClean="0"/>
              <a:t> </a:t>
            </a:r>
            <a:r>
              <a:rPr lang="en-US" dirty="0" smtClean="0"/>
              <a:t>score)/(human score2random play score). It can be seen that DQN</a:t>
            </a:r>
            <a:r>
              <a:rPr lang="en-US" baseline="0" dirty="0" smtClean="0"/>
              <a:t> </a:t>
            </a:r>
            <a:r>
              <a:rPr lang="en-US" dirty="0" smtClean="0"/>
              <a:t>outperforms competing methods (also see Extended Data Table 2) in almost all</a:t>
            </a:r>
            <a:r>
              <a:rPr lang="en-US" baseline="0" dirty="0" smtClean="0"/>
              <a:t> </a:t>
            </a:r>
            <a:r>
              <a:rPr lang="en-US" dirty="0" smtClean="0"/>
              <a:t>the games, and performs at a level that is broadly comparable with or superior</a:t>
            </a:r>
            <a:r>
              <a:rPr lang="en-US" baseline="0" dirty="0" smtClean="0"/>
              <a:t> </a:t>
            </a:r>
            <a:r>
              <a:rPr lang="en-US" dirty="0" smtClean="0"/>
              <a:t>to a professional human games tester (that is, operationalized as a level of</a:t>
            </a:r>
            <a:r>
              <a:rPr lang="en-US" baseline="0" dirty="0" smtClean="0"/>
              <a:t> </a:t>
            </a:r>
            <a:r>
              <a:rPr lang="en-US" dirty="0" smtClean="0"/>
              <a:t>75% or above) in the majority of games. Audio output was disabled for both</a:t>
            </a:r>
            <a:r>
              <a:rPr lang="en-US" baseline="0" dirty="0" smtClean="0"/>
              <a:t> </a:t>
            </a:r>
            <a:r>
              <a:rPr lang="en-US" dirty="0" smtClean="0"/>
              <a:t>human players and agents. Error bars indicate </a:t>
            </a:r>
            <a:r>
              <a:rPr lang="en-US" dirty="0" err="1" smtClean="0"/>
              <a:t>s.d.</a:t>
            </a:r>
            <a:r>
              <a:rPr lang="en-US" dirty="0" smtClean="0"/>
              <a:t> across the 30 evaluation</a:t>
            </a:r>
            <a:r>
              <a:rPr lang="en-US" baseline="0" dirty="0" smtClean="0"/>
              <a:t> </a:t>
            </a:r>
            <a:r>
              <a:rPr lang="en-US" dirty="0" smtClean="0"/>
              <a:t>episodes, starting with different initial conditions.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B09E7-3219-44C6-8913-FF6EDB90BE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42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B09E7-3219-44C6-8913-FF6EDB90BE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18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 | Two-dimensional t-SNE embedding of the representations in the</a:t>
            </a:r>
            <a:r>
              <a:rPr lang="en-US" baseline="0" dirty="0" smtClean="0"/>
              <a:t> </a:t>
            </a:r>
            <a:r>
              <a:rPr lang="en-US" dirty="0" smtClean="0"/>
              <a:t>last hidden layer assigned by DQN to game states experienced while playing</a:t>
            </a:r>
            <a:r>
              <a:rPr lang="en-US" baseline="0" dirty="0" smtClean="0"/>
              <a:t> </a:t>
            </a:r>
            <a:r>
              <a:rPr lang="en-US" dirty="0" smtClean="0"/>
              <a:t>Space Invaders. The plot was generated by letting the DQN agent play for</a:t>
            </a:r>
          </a:p>
          <a:p>
            <a:r>
              <a:rPr lang="en-US" dirty="0" smtClean="0"/>
              <a:t>2 h of real game time and running the t-SNE algorithm 25</a:t>
            </a:r>
            <a:r>
              <a:rPr lang="en-US" baseline="0" dirty="0" smtClean="0"/>
              <a:t> </a:t>
            </a:r>
            <a:r>
              <a:rPr lang="en-US" dirty="0" smtClean="0"/>
              <a:t>on the last hidden layer</a:t>
            </a:r>
            <a:r>
              <a:rPr lang="en-US" baseline="0" dirty="0" smtClean="0"/>
              <a:t> </a:t>
            </a:r>
            <a:r>
              <a:rPr lang="en-US" dirty="0" smtClean="0"/>
              <a:t>representations assigned by DQN to each experienced game state. The</a:t>
            </a:r>
            <a:r>
              <a:rPr lang="en-US" baseline="0" dirty="0" smtClean="0"/>
              <a:t> </a:t>
            </a:r>
            <a:r>
              <a:rPr lang="en-US" dirty="0" smtClean="0"/>
              <a:t>points are </a:t>
            </a:r>
            <a:r>
              <a:rPr lang="en-US" dirty="0" err="1" smtClean="0"/>
              <a:t>coloured</a:t>
            </a:r>
            <a:r>
              <a:rPr lang="en-US" dirty="0" smtClean="0"/>
              <a:t> according to the state values (V, maximum expected reward</a:t>
            </a:r>
            <a:r>
              <a:rPr lang="en-US" baseline="0" dirty="0" smtClean="0"/>
              <a:t> </a:t>
            </a:r>
            <a:r>
              <a:rPr lang="en-US" dirty="0" smtClean="0"/>
              <a:t>of a state) predicted by DQN for the corresponding game states (ranging</a:t>
            </a:r>
            <a:r>
              <a:rPr lang="en-US" baseline="0" dirty="0" smtClean="0"/>
              <a:t> </a:t>
            </a:r>
            <a:r>
              <a:rPr lang="en-US" dirty="0" smtClean="0"/>
              <a:t>from dark red (highest V) to dark blue (lowest V)). The screenshots</a:t>
            </a:r>
            <a:r>
              <a:rPr lang="en-US" baseline="0" dirty="0" smtClean="0"/>
              <a:t> </a:t>
            </a:r>
            <a:r>
              <a:rPr lang="en-US" dirty="0" smtClean="0"/>
              <a:t>corresponding to a selected number of points are shown. The DQN agent</a:t>
            </a:r>
            <a:r>
              <a:rPr lang="en-US" baseline="0" dirty="0" smtClean="0"/>
              <a:t> </a:t>
            </a:r>
            <a:r>
              <a:rPr lang="en-US" dirty="0" smtClean="0"/>
              <a:t>predicts high state values for both full (top right</a:t>
            </a:r>
            <a:r>
              <a:rPr lang="en-US" baseline="0" dirty="0" smtClean="0"/>
              <a:t> </a:t>
            </a:r>
            <a:r>
              <a:rPr lang="en-US" dirty="0" smtClean="0"/>
              <a:t>screenshots) and nearly</a:t>
            </a:r>
            <a:r>
              <a:rPr lang="en-US" baseline="0" dirty="0" smtClean="0"/>
              <a:t> </a:t>
            </a:r>
            <a:r>
              <a:rPr lang="en-US" dirty="0" smtClean="0"/>
              <a:t>complete screens (bottom left screenshots) because it has learned that</a:t>
            </a:r>
            <a:r>
              <a:rPr lang="en-US" baseline="0" dirty="0" smtClean="0"/>
              <a:t> </a:t>
            </a:r>
            <a:r>
              <a:rPr lang="en-US" dirty="0" smtClean="0"/>
              <a:t>completing a screen leads to a new screen full of enemy ships. Partially</a:t>
            </a:r>
            <a:r>
              <a:rPr lang="en-US" baseline="0" dirty="0" smtClean="0"/>
              <a:t> </a:t>
            </a:r>
            <a:r>
              <a:rPr lang="en-US" dirty="0" smtClean="0"/>
              <a:t>completed screens (bottom screenshots) are assigned lower state values because</a:t>
            </a:r>
            <a:r>
              <a:rPr lang="en-US" baseline="0" dirty="0" smtClean="0"/>
              <a:t> </a:t>
            </a:r>
            <a:r>
              <a:rPr lang="en-US" dirty="0" smtClean="0"/>
              <a:t>less immediate reward is available. The screens shown on the bottom right</a:t>
            </a:r>
            <a:r>
              <a:rPr lang="en-US" baseline="0" dirty="0" smtClean="0"/>
              <a:t> </a:t>
            </a:r>
            <a:r>
              <a:rPr lang="en-US" dirty="0" smtClean="0"/>
              <a:t>and top left and middle are less perceptually similar than the other examples but</a:t>
            </a:r>
            <a:r>
              <a:rPr lang="en-US" baseline="0" dirty="0" smtClean="0"/>
              <a:t> </a:t>
            </a:r>
            <a:r>
              <a:rPr lang="en-US" dirty="0" smtClean="0"/>
              <a:t>are still mapped to nearby representations and similar values because the</a:t>
            </a:r>
            <a:r>
              <a:rPr lang="en-US" baseline="0" dirty="0" smtClean="0"/>
              <a:t> </a:t>
            </a:r>
            <a:r>
              <a:rPr lang="en-US" dirty="0" smtClean="0"/>
              <a:t>orange bunkers do not carry great</a:t>
            </a:r>
            <a:r>
              <a:rPr lang="en-US" baseline="0" dirty="0" smtClean="0"/>
              <a:t> </a:t>
            </a:r>
            <a:r>
              <a:rPr lang="en-US" dirty="0" smtClean="0"/>
              <a:t>significance near the end of a level. With</a:t>
            </a:r>
            <a:r>
              <a:rPr lang="en-US" baseline="0" dirty="0" smtClean="0"/>
              <a:t> </a:t>
            </a:r>
            <a:r>
              <a:rPr lang="en-US" dirty="0" smtClean="0"/>
              <a:t>permission from Square </a:t>
            </a:r>
            <a:r>
              <a:rPr lang="en-US" dirty="0" err="1" smtClean="0"/>
              <a:t>Enix</a:t>
            </a:r>
            <a:r>
              <a:rPr lang="en-US" dirty="0" smtClean="0"/>
              <a:t> Limited.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B09E7-3219-44C6-8913-FF6EDB90BE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4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Extended Data Figure 2 | Visualization of learned value functions on two</a:t>
            </a:r>
            <a:r>
              <a:rPr lang="en-US" baseline="0" dirty="0" smtClean="0"/>
              <a:t> </a:t>
            </a:r>
            <a:r>
              <a:rPr lang="en-US" dirty="0" smtClean="0"/>
              <a:t>games, Breakout and Pong. a, A visualization of the learned value function on</a:t>
            </a:r>
            <a:r>
              <a:rPr lang="en-US" baseline="0" dirty="0" smtClean="0"/>
              <a:t> </a:t>
            </a:r>
            <a:r>
              <a:rPr lang="en-US" dirty="0" smtClean="0"/>
              <a:t>the game Breakout. At time points 1 and 2, the state value is predicted to be,17</a:t>
            </a:r>
            <a:r>
              <a:rPr lang="en-US" baseline="0" dirty="0" smtClean="0"/>
              <a:t> </a:t>
            </a:r>
            <a:r>
              <a:rPr lang="en-US" dirty="0" smtClean="0"/>
              <a:t>and the agent is clearing the bricks at the lowest level. Each of the peaks in</a:t>
            </a:r>
            <a:r>
              <a:rPr lang="en-US" baseline="0" dirty="0" smtClean="0"/>
              <a:t> </a:t>
            </a:r>
            <a:r>
              <a:rPr lang="en-US" dirty="0" smtClean="0"/>
              <a:t>the value function curve corresponds to a reward obtained by clearing a brick.</a:t>
            </a:r>
            <a:r>
              <a:rPr lang="en-US" baseline="0" dirty="0" smtClean="0"/>
              <a:t> </a:t>
            </a:r>
            <a:r>
              <a:rPr lang="en-US" dirty="0" smtClean="0"/>
              <a:t>At time point 3, the agent is about to break through to the top level of bricks and</a:t>
            </a:r>
            <a:r>
              <a:rPr lang="en-US" baseline="0" dirty="0" smtClean="0"/>
              <a:t> </a:t>
            </a:r>
            <a:r>
              <a:rPr lang="en-US" dirty="0" smtClean="0"/>
              <a:t>the value increases to ,21 in anticipation of breaking out and clearing a</a:t>
            </a:r>
            <a:r>
              <a:rPr lang="en-US" baseline="0" dirty="0" smtClean="0"/>
              <a:t> </a:t>
            </a:r>
            <a:r>
              <a:rPr lang="en-US" dirty="0" smtClean="0"/>
              <a:t>large set of bricks. At point 4, the value is above 23 and the agent has broken</a:t>
            </a:r>
            <a:r>
              <a:rPr lang="en-US" baseline="0" dirty="0" smtClean="0"/>
              <a:t> </a:t>
            </a:r>
            <a:r>
              <a:rPr lang="en-US" dirty="0" smtClean="0"/>
              <a:t>through. After this point, the ball will bounce at the upper part of the bricks</a:t>
            </a:r>
            <a:r>
              <a:rPr lang="en-US" baseline="0" dirty="0" smtClean="0"/>
              <a:t> </a:t>
            </a:r>
            <a:r>
              <a:rPr lang="en-US" dirty="0" smtClean="0"/>
              <a:t>clearing many of them by itself. b, A visualization of the learned action-value</a:t>
            </a:r>
            <a:r>
              <a:rPr lang="en-US" baseline="0" dirty="0" smtClean="0"/>
              <a:t> </a:t>
            </a:r>
            <a:r>
              <a:rPr lang="en-US" dirty="0" smtClean="0"/>
              <a:t>function on the game Pong. At time point 1, the ball is moving towards the</a:t>
            </a:r>
            <a:r>
              <a:rPr lang="en-US" baseline="0" dirty="0" smtClean="0"/>
              <a:t> </a:t>
            </a:r>
            <a:r>
              <a:rPr lang="en-US" dirty="0" smtClean="0"/>
              <a:t>paddle controlled by the agent on the right side of the screen and the values of</a:t>
            </a:r>
            <a:r>
              <a:rPr lang="en-US" baseline="0" dirty="0" smtClean="0"/>
              <a:t> </a:t>
            </a:r>
            <a:r>
              <a:rPr lang="en-US" dirty="0" smtClean="0"/>
              <a:t>all actions are around 0.7, reflecting the expected value of this state based on</a:t>
            </a:r>
            <a:r>
              <a:rPr lang="en-US" baseline="0" dirty="0" smtClean="0"/>
              <a:t> </a:t>
            </a:r>
            <a:r>
              <a:rPr lang="en-US" dirty="0" smtClean="0"/>
              <a:t>previous experience. At time point 2, the agent starts moving the paddle</a:t>
            </a:r>
            <a:r>
              <a:rPr lang="en-US" baseline="0" dirty="0" smtClean="0"/>
              <a:t> </a:t>
            </a:r>
            <a:r>
              <a:rPr lang="en-US" dirty="0" smtClean="0"/>
              <a:t>towards the ball and the value of the ‘up’ action stays high while the value of the</a:t>
            </a:r>
            <a:r>
              <a:rPr lang="en-US" baseline="0" dirty="0" smtClean="0"/>
              <a:t> </a:t>
            </a:r>
            <a:r>
              <a:rPr lang="en-US" dirty="0" smtClean="0"/>
              <a:t>‘down’ action falls to20.9. This reflects the fact that pressing ‘down’ would lead</a:t>
            </a:r>
            <a:r>
              <a:rPr lang="en-US" baseline="0" dirty="0" smtClean="0"/>
              <a:t> </a:t>
            </a:r>
            <a:r>
              <a:rPr lang="en-US" dirty="0" smtClean="0"/>
              <a:t>to the agent losing the ball and incurring a reward of 21. At time point 3,</a:t>
            </a:r>
            <a:r>
              <a:rPr lang="en-US" baseline="0" dirty="0" smtClean="0"/>
              <a:t> </a:t>
            </a:r>
            <a:r>
              <a:rPr lang="en-US" dirty="0" smtClean="0"/>
              <a:t>the agent hits the ball by pressing ‘up’ and the expected reward keeps increasing</a:t>
            </a:r>
            <a:r>
              <a:rPr lang="en-US" baseline="0" dirty="0" smtClean="0"/>
              <a:t> </a:t>
            </a:r>
            <a:r>
              <a:rPr lang="en-US" dirty="0" smtClean="0"/>
              <a:t>until time point 4,when the ball reaches the left edge of the screen and the value</a:t>
            </a:r>
            <a:r>
              <a:rPr lang="en-US" baseline="0" dirty="0" smtClean="0"/>
              <a:t> </a:t>
            </a:r>
            <a:r>
              <a:rPr lang="en-US" dirty="0" smtClean="0"/>
              <a:t>of all actions reflects that the agent is about to receive a reward of 1. Note,</a:t>
            </a:r>
            <a:r>
              <a:rPr lang="en-US" baseline="0" dirty="0" smtClean="0"/>
              <a:t> </a:t>
            </a:r>
            <a:r>
              <a:rPr lang="en-US" dirty="0" smtClean="0"/>
              <a:t>the dashed line shows the past trajectory of the ball purely for illustrative</a:t>
            </a:r>
            <a:r>
              <a:rPr lang="en-US" baseline="0" dirty="0" smtClean="0"/>
              <a:t> </a:t>
            </a:r>
            <a:r>
              <a:rPr lang="en-US" dirty="0" smtClean="0"/>
              <a:t>purposes (that is, not shown during the game). With permission from Atari</a:t>
            </a:r>
          </a:p>
          <a:p>
            <a:r>
              <a:rPr lang="en-US" dirty="0" smtClean="0"/>
              <a:t>Interactive,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B09E7-3219-44C6-8913-FF6EDB90BE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322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Extended Data Figure 2 | Visualization of learned value functions on two</a:t>
            </a:r>
            <a:r>
              <a:rPr lang="en-US" baseline="0" dirty="0" smtClean="0"/>
              <a:t> </a:t>
            </a:r>
            <a:r>
              <a:rPr lang="en-US" dirty="0" smtClean="0"/>
              <a:t>games, Breakout and Pong. a, A visualization of the learned value function on</a:t>
            </a:r>
            <a:r>
              <a:rPr lang="en-US" baseline="0" dirty="0" smtClean="0"/>
              <a:t> </a:t>
            </a:r>
            <a:r>
              <a:rPr lang="en-US" dirty="0" smtClean="0"/>
              <a:t>the game Breakout. At time points 1 and 2, the state value is predicted to be,17</a:t>
            </a:r>
            <a:r>
              <a:rPr lang="en-US" baseline="0" dirty="0" smtClean="0"/>
              <a:t> </a:t>
            </a:r>
            <a:r>
              <a:rPr lang="en-US" dirty="0" smtClean="0"/>
              <a:t>and the agent is clearing the bricks at the lowest level. Each of the peaks in</a:t>
            </a:r>
            <a:r>
              <a:rPr lang="en-US" baseline="0" dirty="0" smtClean="0"/>
              <a:t> </a:t>
            </a:r>
            <a:r>
              <a:rPr lang="en-US" dirty="0" smtClean="0"/>
              <a:t>the value function curve corresponds to a reward obtained by clearing a brick.</a:t>
            </a:r>
            <a:r>
              <a:rPr lang="en-US" baseline="0" dirty="0" smtClean="0"/>
              <a:t> </a:t>
            </a:r>
            <a:r>
              <a:rPr lang="en-US" dirty="0" smtClean="0"/>
              <a:t>At time point 3, the agent is about to break through to the top level of bricks and</a:t>
            </a:r>
            <a:r>
              <a:rPr lang="en-US" baseline="0" dirty="0" smtClean="0"/>
              <a:t> </a:t>
            </a:r>
            <a:r>
              <a:rPr lang="en-US" dirty="0" smtClean="0"/>
              <a:t>the value increases to ,21 in anticipation of breaking out and clearing a</a:t>
            </a:r>
            <a:r>
              <a:rPr lang="en-US" baseline="0" dirty="0" smtClean="0"/>
              <a:t> </a:t>
            </a:r>
            <a:r>
              <a:rPr lang="en-US" dirty="0" smtClean="0"/>
              <a:t>large set of bricks. At point 4, the value is above 23 and the agent has broken</a:t>
            </a:r>
            <a:r>
              <a:rPr lang="en-US" baseline="0" dirty="0" smtClean="0"/>
              <a:t> </a:t>
            </a:r>
            <a:r>
              <a:rPr lang="en-US" dirty="0" smtClean="0"/>
              <a:t>through. After this point, the ball will bounce at the upper part of the bricks</a:t>
            </a:r>
            <a:r>
              <a:rPr lang="en-US" baseline="0" dirty="0" smtClean="0"/>
              <a:t> </a:t>
            </a:r>
            <a:r>
              <a:rPr lang="en-US" dirty="0" smtClean="0"/>
              <a:t>clearing many of them by itself. b, A visualization of the learned action-value</a:t>
            </a:r>
            <a:r>
              <a:rPr lang="en-US" baseline="0" dirty="0" smtClean="0"/>
              <a:t> </a:t>
            </a:r>
            <a:r>
              <a:rPr lang="en-US" dirty="0" smtClean="0"/>
              <a:t>function on the game Pong. At time point 1, the ball is moving towards the</a:t>
            </a:r>
            <a:r>
              <a:rPr lang="en-US" baseline="0" dirty="0" smtClean="0"/>
              <a:t> </a:t>
            </a:r>
            <a:r>
              <a:rPr lang="en-US" dirty="0" smtClean="0"/>
              <a:t>paddle controlled by the agent on the right side of the screen and the values of</a:t>
            </a:r>
            <a:r>
              <a:rPr lang="en-US" baseline="0" dirty="0" smtClean="0"/>
              <a:t> </a:t>
            </a:r>
            <a:r>
              <a:rPr lang="en-US" dirty="0" smtClean="0"/>
              <a:t>all actions are around 0.7, reflecting the expected value of this state based on</a:t>
            </a:r>
            <a:r>
              <a:rPr lang="en-US" baseline="0" dirty="0" smtClean="0"/>
              <a:t> </a:t>
            </a:r>
            <a:r>
              <a:rPr lang="en-US" dirty="0" smtClean="0"/>
              <a:t>previous experience. At time point 2, the agent starts moving the paddle</a:t>
            </a:r>
            <a:r>
              <a:rPr lang="en-US" baseline="0" dirty="0" smtClean="0"/>
              <a:t> </a:t>
            </a:r>
            <a:r>
              <a:rPr lang="en-US" dirty="0" smtClean="0"/>
              <a:t>towards the ball and the value of the ‘up’ action stays high while the value of the</a:t>
            </a:r>
            <a:r>
              <a:rPr lang="en-US" baseline="0" dirty="0" smtClean="0"/>
              <a:t> </a:t>
            </a:r>
            <a:r>
              <a:rPr lang="en-US" dirty="0" smtClean="0"/>
              <a:t>‘down’ action falls to20.9. This reflects the fact that pressing ‘down’ would lead</a:t>
            </a:r>
            <a:r>
              <a:rPr lang="en-US" baseline="0" dirty="0" smtClean="0"/>
              <a:t> </a:t>
            </a:r>
            <a:r>
              <a:rPr lang="en-US" dirty="0" smtClean="0"/>
              <a:t>to the agent losing the ball and incurring a reward of 21. At time point 3,</a:t>
            </a:r>
            <a:r>
              <a:rPr lang="en-US" baseline="0" dirty="0" smtClean="0"/>
              <a:t> </a:t>
            </a:r>
            <a:r>
              <a:rPr lang="en-US" dirty="0" smtClean="0"/>
              <a:t>the agent hits the ball by pressing ‘up’ and the expected reward keeps increasing</a:t>
            </a:r>
            <a:r>
              <a:rPr lang="en-US" baseline="0" dirty="0" smtClean="0"/>
              <a:t> </a:t>
            </a:r>
            <a:r>
              <a:rPr lang="en-US" dirty="0" smtClean="0"/>
              <a:t>until time point 4,when the ball reaches the left edge of the screen and the value</a:t>
            </a:r>
            <a:r>
              <a:rPr lang="en-US" baseline="0" dirty="0" smtClean="0"/>
              <a:t> </a:t>
            </a:r>
            <a:r>
              <a:rPr lang="en-US" dirty="0" smtClean="0"/>
              <a:t>of all actions reflects that the agent is about to receive a reward of 1. Note,</a:t>
            </a:r>
            <a:r>
              <a:rPr lang="en-US" baseline="0" dirty="0" smtClean="0"/>
              <a:t> </a:t>
            </a:r>
            <a:r>
              <a:rPr lang="en-US" dirty="0" smtClean="0"/>
              <a:t>the dashed line shows the past trajectory of the ball purely for illustrative</a:t>
            </a:r>
            <a:r>
              <a:rPr lang="en-US" baseline="0" dirty="0" smtClean="0"/>
              <a:t> </a:t>
            </a:r>
            <a:r>
              <a:rPr lang="en-US" dirty="0" smtClean="0"/>
              <a:t>purposes (that is, not shown during the game). With permission from Atari</a:t>
            </a:r>
          </a:p>
          <a:p>
            <a:r>
              <a:rPr lang="en-US" dirty="0" smtClean="0"/>
              <a:t>Interactive,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B09E7-3219-44C6-8913-FF6EDB90BE8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92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B09E7-3219-44C6-8913-FF6EDB90BE8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376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B09E7-3219-44C6-8913-FF6EDB90BE8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8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B09E7-3219-44C6-8913-FF6EDB90BE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02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B09E7-3219-44C6-8913-FF6EDB90BE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55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B09E7-3219-44C6-8913-FF6EDB90BE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9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B09E7-3219-44C6-8913-FF6EDB90BE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66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B09E7-3219-44C6-8913-FF6EDB90BE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00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B09E7-3219-44C6-8913-FF6EDB90BE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38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B09E7-3219-44C6-8913-FF6EDB90BE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6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414334C1-300F-4E18-8798-575DDFEED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6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4C1-300F-4E18-8798-575DDFEED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23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4C1-300F-4E18-8798-575DDFEED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0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414334C1-300F-4E18-8798-575DDFEED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743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4C1-300F-4E18-8798-575DDFEED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81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414334C1-300F-4E18-8798-575DDFEED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54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4C1-300F-4E18-8798-575DDFEED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18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4C1-300F-4E18-8798-575DDFEED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4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4C1-300F-4E18-8798-575DDFEED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61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4C1-300F-4E18-8798-575DDFEED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3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4C1-300F-4E18-8798-575DDFEED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7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1">
                <a:lumMod val="95000"/>
              </a:schemeClr>
            </a:gs>
            <a:gs pos="44000">
              <a:schemeClr val="bg2">
                <a:lumMod val="90000"/>
              </a:schemeClr>
            </a:gs>
            <a:gs pos="65000">
              <a:schemeClr val="accent1">
                <a:lumMod val="40000"/>
                <a:lumOff val="60000"/>
              </a:schemeClr>
            </a:gs>
            <a:gs pos="8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334C1-300F-4E18-8798-575DDFEED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9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DeepMind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149" y="2949873"/>
            <a:ext cx="10892051" cy="151641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Deep Reinforcement Learning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15997"/>
            <a:ext cx="9144000" cy="11672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Mohammad H. </a:t>
            </a:r>
            <a:r>
              <a:rPr lang="en-US" dirty="0" err="1" smtClean="0"/>
              <a:t>Mofrad</a:t>
            </a:r>
            <a:endParaRPr lang="en-US" dirty="0" smtClean="0"/>
          </a:p>
          <a:p>
            <a:r>
              <a:rPr lang="en-US" dirty="0" smtClean="0"/>
              <a:t>University of Pittsburgh</a:t>
            </a:r>
            <a:endParaRPr lang="en-US" dirty="0"/>
          </a:p>
          <a:p>
            <a:r>
              <a:rPr lang="en-US" dirty="0" smtClean="0"/>
              <a:t>Thursday</a:t>
            </a:r>
            <a:r>
              <a:rPr lang="en-US" dirty="0" smtClean="0"/>
              <a:t>, </a:t>
            </a:r>
            <a:r>
              <a:rPr lang="en-US" dirty="0" smtClean="0"/>
              <a:t>October 27,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4C1-300F-4E18-8798-575DDFEED9F4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hasanzadeh@cs.pitt.edu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75731" y="359064"/>
            <a:ext cx="10630469" cy="15164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3331" y="277174"/>
            <a:ext cx="10782869" cy="15164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CS 2310 - Multimedia Software Engineering</a:t>
            </a:r>
          </a:p>
        </p:txBody>
      </p:sp>
    </p:spTree>
    <p:extLst>
      <p:ext uri="{BB962C8B-B14F-4D97-AF65-F5344CB8AC3E}">
        <p14:creationId xmlns:p14="http://schemas.microsoft.com/office/powerpoint/2010/main" val="267380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horts2014.quantumlah.org/sites/all/themes/cqt/img/logo-na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3323430"/>
            <a:ext cx="48006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670550" y="6131718"/>
            <a:ext cx="10515600" cy="4351338"/>
          </a:xfrm>
        </p:spPr>
        <p:txBody>
          <a:bodyPr/>
          <a:lstStyle/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Article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https://en.wikipedia.org/wiki/DeepMind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4C1-300F-4E18-8798-575DDFEED9F4}" type="slidenum">
              <a:rPr lang="en-US" smtClean="0"/>
              <a:t>10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Title: </a:t>
            </a:r>
            <a:r>
              <a:rPr lang="en-US" b="1" dirty="0"/>
              <a:t>Human-level control through deep reinforcement learning</a:t>
            </a:r>
            <a:endParaRPr lang="en-US" b="1" dirty="0" smtClean="0"/>
          </a:p>
          <a:p>
            <a:pPr lvl="1"/>
            <a:r>
              <a:rPr lang="en-US" dirty="0" smtClean="0"/>
              <a:t>Authors</a:t>
            </a:r>
            <a:r>
              <a:rPr lang="en-US" dirty="0"/>
              <a:t>: </a:t>
            </a:r>
            <a:r>
              <a:rPr lang="en-US" dirty="0" err="1"/>
              <a:t>Volodymyr</a:t>
            </a:r>
            <a:r>
              <a:rPr lang="en-US" dirty="0"/>
              <a:t> </a:t>
            </a:r>
            <a:r>
              <a:rPr lang="en-US" dirty="0" err="1" smtClean="0"/>
              <a:t>Mnih</a:t>
            </a:r>
            <a:r>
              <a:rPr lang="en-US" dirty="0" smtClean="0"/>
              <a:t> et al.</a:t>
            </a:r>
          </a:p>
          <a:p>
            <a:pPr lvl="1"/>
            <a:r>
              <a:rPr lang="en-US" dirty="0" smtClean="0"/>
              <a:t>Affiliation: Google </a:t>
            </a:r>
            <a:r>
              <a:rPr lang="en-US" dirty="0" err="1" smtClean="0"/>
              <a:t>DeepMind</a:t>
            </a:r>
            <a:endParaRPr lang="en-US" dirty="0" smtClean="0"/>
          </a:p>
          <a:p>
            <a:pPr lvl="1"/>
            <a:r>
              <a:rPr lang="en-US" dirty="0" smtClean="0"/>
              <a:t>Journal: </a:t>
            </a:r>
            <a:r>
              <a:rPr lang="en-US" b="1" dirty="0" smtClean="0">
                <a:solidFill>
                  <a:srgbClr val="FF0000"/>
                </a:solidFill>
              </a:rPr>
              <a:t>Nature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International Weekly Journal of Science</a:t>
            </a:r>
          </a:p>
          <a:p>
            <a:pPr lvl="1"/>
            <a:r>
              <a:rPr lang="en-US" dirty="0" smtClean="0"/>
              <a:t>Volume: 518</a:t>
            </a:r>
          </a:p>
          <a:p>
            <a:pPr lvl="1"/>
            <a:r>
              <a:rPr lang="en-US" dirty="0" smtClean="0"/>
              <a:t>Issue: 7540</a:t>
            </a:r>
          </a:p>
          <a:p>
            <a:pPr lvl="1"/>
            <a:r>
              <a:rPr lang="en-US" dirty="0" smtClean="0"/>
              <a:t>Date: 2015</a:t>
            </a:r>
          </a:p>
          <a:p>
            <a:pPr lvl="1"/>
            <a:r>
              <a:rPr lang="en-US" dirty="0" smtClean="0"/>
              <a:t>Pages: 529 – 533</a:t>
            </a:r>
          </a:p>
          <a:p>
            <a:pPr lvl="1"/>
            <a:r>
              <a:rPr lang="en-US" dirty="0" smtClean="0"/>
              <a:t>Journal Impact Factor: </a:t>
            </a:r>
            <a:r>
              <a:rPr lang="en-US" b="1" dirty="0" smtClean="0">
                <a:solidFill>
                  <a:srgbClr val="FF0000"/>
                </a:solidFill>
              </a:rPr>
              <a:t>38.138</a:t>
            </a:r>
          </a:p>
          <a:p>
            <a:pPr lvl="1"/>
            <a:r>
              <a:rPr lang="en-US" dirty="0"/>
              <a:t>Citation: </a:t>
            </a:r>
            <a:r>
              <a:rPr lang="en-US" b="1" dirty="0" smtClean="0">
                <a:solidFill>
                  <a:srgbClr val="FF0000"/>
                </a:solidFill>
              </a:rPr>
              <a:t>542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9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Learning in Atari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David Silver,, “Deep Reinforcement Learning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4C1-300F-4E18-8798-575DDFEED9F4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1058" name="Group 1057"/>
          <p:cNvGrpSpPr/>
          <p:nvPr/>
        </p:nvGrpSpPr>
        <p:grpSpPr>
          <a:xfrm>
            <a:off x="7788642" y="1663480"/>
            <a:ext cx="3508725" cy="967753"/>
            <a:chOff x="7407642" y="1663480"/>
            <a:chExt cx="3508725" cy="967753"/>
          </a:xfrm>
        </p:grpSpPr>
        <p:cxnSp>
          <p:nvCxnSpPr>
            <p:cNvPr id="8" name="Straight Arrow Connector 10"/>
            <p:cNvCxnSpPr>
              <a:endCxn id="1026" idx="0"/>
            </p:cNvCxnSpPr>
            <p:nvPr/>
          </p:nvCxnSpPr>
          <p:spPr>
            <a:xfrm>
              <a:off x="7407642" y="1663480"/>
              <a:ext cx="2726013" cy="967753"/>
            </a:xfrm>
            <a:prstGeom prst="bentConnector2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0112942" y="1692228"/>
              <a:ext cx="8034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Action</a:t>
              </a:r>
            </a:p>
            <a:p>
              <a:pPr algn="ctr"/>
              <a:r>
                <a:rPr lang="en-US" dirty="0" smtClean="0"/>
                <a:t>a</a:t>
              </a:r>
              <a:r>
                <a:rPr lang="en-US" baseline="-25000" dirty="0" smtClean="0"/>
                <a:t>t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42864" y="4645593"/>
            <a:ext cx="2597365" cy="948997"/>
            <a:chOff x="2143170" y="3599717"/>
            <a:chExt cx="2597365" cy="1298974"/>
          </a:xfrm>
        </p:grpSpPr>
        <p:cxnSp>
          <p:nvCxnSpPr>
            <p:cNvPr id="16" name="Straight Arrow Connector 10"/>
            <p:cNvCxnSpPr>
              <a:stCxn id="6" idx="1"/>
              <a:endCxn id="1044" idx="2"/>
            </p:cNvCxnSpPr>
            <p:nvPr/>
          </p:nvCxnSpPr>
          <p:spPr>
            <a:xfrm rot="10800000">
              <a:off x="3089790" y="3599717"/>
              <a:ext cx="1650745" cy="1298974"/>
            </a:xfrm>
            <a:prstGeom prst="bentConnector2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143170" y="3746164"/>
              <a:ext cx="9105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Reward</a:t>
              </a:r>
            </a:p>
            <a:p>
              <a:pPr algn="ctr"/>
              <a:r>
                <a:rPr lang="en-US" dirty="0" err="1" smtClean="0"/>
                <a:t>r</a:t>
              </a:r>
              <a:r>
                <a:rPr lang="en-US" baseline="-25000" dirty="0" err="1" smtClean="0"/>
                <a:t>t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88245" y="3842962"/>
            <a:ext cx="4336399" cy="2428288"/>
            <a:chOff x="2352300" y="1633981"/>
            <a:chExt cx="4336399" cy="2428288"/>
          </a:xfrm>
        </p:grpSpPr>
        <p:cxnSp>
          <p:nvCxnSpPr>
            <p:cNvPr id="11" name="Straight Arrow Connector 10"/>
            <p:cNvCxnSpPr/>
            <p:nvPr/>
          </p:nvCxnSpPr>
          <p:spPr>
            <a:xfrm rot="10800000">
              <a:off x="3237058" y="1633981"/>
              <a:ext cx="3451641" cy="2428288"/>
            </a:xfrm>
            <a:prstGeom prst="bentConnector3">
              <a:avLst>
                <a:gd name="adj1" fmla="val 99999"/>
              </a:avLst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352300" y="2486012"/>
              <a:ext cx="6760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State</a:t>
              </a:r>
            </a:p>
            <a:p>
              <a:pPr algn="ctr"/>
              <a:r>
                <a:rPr lang="en-US" dirty="0" err="1" smtClean="0"/>
                <a:t>s</a:t>
              </a:r>
              <a:r>
                <a:rPr lang="en-US" baseline="-25000" dirty="0" err="1" smtClean="0"/>
                <a:t>t</a:t>
              </a:r>
              <a:endParaRPr lang="en-US" dirty="0"/>
            </a:p>
          </p:txBody>
        </p:sp>
      </p:grpSp>
      <p:pic>
        <p:nvPicPr>
          <p:cNvPr id="1026" name="Picture 2" descr="http://www.clker.com/cliparts/0/c/4/c/11970899991672979969brunurb_Retro_Joystick_002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508" y="2631233"/>
            <a:ext cx="1928294" cy="221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49"/>
          <p:cNvGrpSpPr/>
          <p:nvPr/>
        </p:nvGrpSpPr>
        <p:grpSpPr>
          <a:xfrm>
            <a:off x="5040228" y="4850992"/>
            <a:ext cx="1979777" cy="1487194"/>
            <a:chOff x="4795763" y="3230449"/>
            <a:chExt cx="1979777" cy="1487194"/>
          </a:xfrm>
        </p:grpSpPr>
        <p:sp>
          <p:nvSpPr>
            <p:cNvPr id="6" name="Rectangle 5"/>
            <p:cNvSpPr/>
            <p:nvPr/>
          </p:nvSpPr>
          <p:spPr>
            <a:xfrm>
              <a:off x="4795763" y="3230449"/>
              <a:ext cx="1979777" cy="148719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5924908" y="3460456"/>
              <a:ext cx="457200" cy="457200"/>
            </a:xfrm>
            <a:prstGeom prst="triangle">
              <a:avLst/>
            </a:pr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5924908" y="4079676"/>
              <a:ext cx="457200" cy="457200"/>
            </a:xfrm>
            <a:prstGeom prst="flowChartConnector">
              <a:avLst/>
            </a:pr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73608" y="3460456"/>
              <a:ext cx="457200" cy="457200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173608" y="4079676"/>
              <a:ext cx="457200" cy="457200"/>
              <a:chOff x="7734300" y="4335778"/>
              <a:chExt cx="457200" cy="457200"/>
            </a:xfrm>
          </p:grpSpPr>
          <p:sp>
            <p:nvSpPr>
              <p:cNvPr id="21" name="Rectangle 20"/>
              <p:cNvSpPr/>
              <p:nvPr/>
            </p:nvSpPr>
            <p:spPr>
              <a:xfrm rot="2599512">
                <a:off x="7734300" y="4495798"/>
                <a:ext cx="457200" cy="137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18736100">
                <a:off x="7734299" y="4495798"/>
                <a:ext cx="457200" cy="137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36" name="Picture 12" descr="https://cdn2.iconfinder.com/data/icons/health-care-5/512/electronic_brain-512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592" y="1559215"/>
            <a:ext cx="2755050" cy="275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Straight Arrow Connector 10"/>
          <p:cNvCxnSpPr>
            <a:stCxn id="1026" idx="2"/>
            <a:endCxn id="6" idx="3"/>
          </p:cNvCxnSpPr>
          <p:nvPr/>
        </p:nvCxnSpPr>
        <p:spPr>
          <a:xfrm rot="5400000">
            <a:off x="8205043" y="3665976"/>
            <a:ext cx="743575" cy="3113650"/>
          </a:xfrm>
          <a:prstGeom prst="bentConnector2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4" name="Picture 20" descr="http://simpleicon.com/wp-content/uploads/coin-money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72" y="3213369"/>
            <a:ext cx="1432222" cy="143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Straight Arrow Connector 10"/>
          <p:cNvCxnSpPr>
            <a:stCxn id="1044" idx="0"/>
            <a:endCxn id="1036" idx="1"/>
          </p:cNvCxnSpPr>
          <p:nvPr/>
        </p:nvCxnSpPr>
        <p:spPr>
          <a:xfrm rot="5400000" flipH="1" flipV="1">
            <a:off x="3882723" y="2443501"/>
            <a:ext cx="276628" cy="1263109"/>
          </a:xfrm>
          <a:prstGeom prst="bentConnector2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6" name="Picture 22" descr="http://logok.org/wp-content/uploads/2015/02/Super-Mario-logo-pix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0"/>
          <a:stretch/>
        </p:blipFill>
        <p:spPr bwMode="auto">
          <a:xfrm>
            <a:off x="-88771" y="2228850"/>
            <a:ext cx="3374784" cy="205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Straight Arrow Connector 10"/>
          <p:cNvCxnSpPr>
            <a:stCxn id="1046" idx="0"/>
          </p:cNvCxnSpPr>
          <p:nvPr/>
        </p:nvCxnSpPr>
        <p:spPr>
          <a:xfrm rot="5400000" flipH="1" flipV="1">
            <a:off x="2973158" y="325209"/>
            <a:ext cx="529105" cy="3278179"/>
          </a:xfrm>
          <a:prstGeom prst="bentConnector2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9" name="TextBox 1058"/>
          <p:cNvSpPr txBox="1"/>
          <p:nvPr/>
        </p:nvSpPr>
        <p:spPr>
          <a:xfrm>
            <a:off x="8035551" y="5959445"/>
            <a:ext cx="355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State representation </a:t>
            </a:r>
            <a:r>
              <a:rPr lang="en-US" dirty="0"/>
              <a:t>= </a:t>
            </a:r>
            <a:r>
              <a:rPr lang="en-US" b="1" dirty="0">
                <a:solidFill>
                  <a:srgbClr val="FF0000"/>
                </a:solidFill>
              </a:rPr>
              <a:t>Screen </a:t>
            </a:r>
            <a:r>
              <a:rPr lang="en-US" b="1" dirty="0" smtClean="0">
                <a:solidFill>
                  <a:srgbClr val="FF0000"/>
                </a:solidFill>
              </a:rPr>
              <a:t>Pixels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6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Q – Learning (DQL)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Mnih</a:t>
            </a:r>
            <a:r>
              <a:rPr lang="en-US" dirty="0"/>
              <a:t>, </a:t>
            </a:r>
            <a:r>
              <a:rPr lang="en-US" dirty="0" err="1"/>
              <a:t>Volodymyr</a:t>
            </a:r>
            <a:r>
              <a:rPr lang="en-US" dirty="0"/>
              <a:t>, et al. "Human-level control through deep reinforcement learning</a:t>
            </a:r>
            <a:r>
              <a:rPr lang="en-US" dirty="0" smtClean="0"/>
              <a:t>."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4C1-300F-4E18-8798-575DDFEED9F4}" type="slidenum">
              <a:rPr lang="en-US" smtClean="0"/>
              <a:t>12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Deep Learning</a:t>
            </a:r>
            <a:r>
              <a:rPr lang="en-US" b="1" dirty="0" smtClean="0">
                <a:solidFill>
                  <a:srgbClr val="00B050"/>
                </a:solidFill>
              </a:rPr>
              <a:t> + </a:t>
            </a:r>
            <a:r>
              <a:rPr lang="en-US" dirty="0" smtClean="0">
                <a:solidFill>
                  <a:srgbClr val="00B050"/>
                </a:solidFill>
              </a:rPr>
              <a:t>Reinforcement Learning?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Bellman Equation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0070C0"/>
                </a:solidFill>
              </a:rPr>
              <a:t>Value Function Q(s, a)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Where </a:t>
            </a:r>
            <a:r>
              <a:rPr lang="en-US" dirty="0" smtClean="0">
                <a:solidFill>
                  <a:srgbClr val="0070C0"/>
                </a:solidFill>
              </a:rPr>
              <a:t>Value Iteration Algorithm </a:t>
            </a:r>
            <a:r>
              <a:rPr lang="en-US" dirty="0" smtClean="0"/>
              <a:t>can recursively find the optimal value</a:t>
            </a:r>
          </a:p>
          <a:p>
            <a:r>
              <a:rPr lang="en-US" dirty="0" smtClean="0"/>
              <a:t>Represent the </a:t>
            </a:r>
            <a:r>
              <a:rPr lang="en-US" dirty="0" smtClean="0">
                <a:solidFill>
                  <a:srgbClr val="FF0000"/>
                </a:solidFill>
              </a:rPr>
              <a:t>Deep </a:t>
            </a:r>
            <a:r>
              <a:rPr lang="en-US" dirty="0">
                <a:solidFill>
                  <a:srgbClr val="FF0000"/>
                </a:solidFill>
              </a:rPr>
              <a:t>Q – </a:t>
            </a:r>
            <a:r>
              <a:rPr lang="en-US" dirty="0" smtClean="0">
                <a:solidFill>
                  <a:srgbClr val="FF0000"/>
                </a:solidFill>
              </a:rPr>
              <a:t>Network’s Value Function </a:t>
            </a:r>
            <a:r>
              <a:rPr lang="en-US" dirty="0" smtClean="0"/>
              <a:t>by the with weights W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0" y="2683263"/>
                <a:ext cx="12192000" cy="648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m:rPr>
                              <m:sty m:val="p"/>
                            </m:rPr>
                            <a:rPr lang="en-US" sz="3200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32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83263"/>
                <a:ext cx="12192000" cy="6481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5974" y="5032320"/>
                <a:ext cx="121920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74" y="5032320"/>
                <a:ext cx="12192000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34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Q – Learning (DQL)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Mnih</a:t>
            </a:r>
            <a:r>
              <a:rPr lang="en-US" dirty="0"/>
              <a:t>, </a:t>
            </a:r>
            <a:r>
              <a:rPr lang="en-US" dirty="0" err="1"/>
              <a:t>Volodymyr</a:t>
            </a:r>
            <a:r>
              <a:rPr lang="en-US" dirty="0"/>
              <a:t>, et al. "Human-level control through deep reinforcement learning</a:t>
            </a:r>
            <a:r>
              <a:rPr lang="en-US" dirty="0" smtClean="0"/>
              <a:t>."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4C1-300F-4E18-8798-575DDFEED9F4}" type="slidenum">
              <a:rPr lang="en-US" smtClean="0"/>
              <a:t>13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Define a new Objective Function by </a:t>
            </a:r>
            <a:r>
              <a:rPr lang="en-US" dirty="0" smtClean="0">
                <a:solidFill>
                  <a:srgbClr val="0070C0"/>
                </a:solidFill>
              </a:rPr>
              <a:t>Mean-Squared Error (MSE) </a:t>
            </a:r>
            <a:r>
              <a:rPr lang="en-US" dirty="0" smtClean="0"/>
              <a:t>in Q-values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Leading to the following </a:t>
            </a:r>
            <a:r>
              <a:rPr lang="en-US" dirty="0" smtClean="0">
                <a:solidFill>
                  <a:srgbClr val="FF0000"/>
                </a:solidFill>
              </a:rPr>
              <a:t>Q – learning  Gradient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Optimize objective function by </a:t>
            </a:r>
            <a:r>
              <a:rPr lang="en-US" dirty="0" smtClean="0">
                <a:solidFill>
                  <a:srgbClr val="0070C0"/>
                </a:solidFill>
              </a:rPr>
              <a:t>Stochastic Gradient Descent (SGD) using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" y="2538664"/>
                <a:ext cx="121919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en-US" sz="32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max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nor/>
                                        </m:rP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 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3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𝑎𝑡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538664"/>
                <a:ext cx="1219199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0" y="4106684"/>
                <a:ext cx="12191999" cy="1188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ctrlPr>
                                    <a:rPr lang="en-US" sz="3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𝑠𝑡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𝑎𝑡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06684"/>
                <a:ext cx="12191999" cy="11882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16779" y="5580961"/>
                <a:ext cx="2758440" cy="913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779" y="5580961"/>
                <a:ext cx="2758440" cy="9130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72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Convolutional Neural Network in Atari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David Silver,, “Deep Reinforcement </a:t>
            </a:r>
            <a:r>
              <a:rPr lang="en-US" dirty="0" smtClean="0"/>
              <a:t>Learning”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4C1-300F-4E18-8798-575DDFEED9F4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8634" y="2831760"/>
            <a:ext cx="1828800" cy="18288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908" y="3109119"/>
            <a:ext cx="1828800" cy="18288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3590" y="3386478"/>
            <a:ext cx="1828800" cy="18288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688" y="3663837"/>
            <a:ext cx="1828800" cy="18288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63558" y="2055784"/>
            <a:ext cx="1371600" cy="13716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66832" y="2284384"/>
            <a:ext cx="1371600" cy="13716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56899" y="2505784"/>
            <a:ext cx="1371600" cy="13716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22589" y="2719671"/>
            <a:ext cx="1371600" cy="13716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29271" y="2938915"/>
            <a:ext cx="1371600" cy="13716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21439" y="3158159"/>
            <a:ext cx="1371600" cy="13716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06422" y="3368997"/>
            <a:ext cx="1371600" cy="13716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91405" y="3614850"/>
            <a:ext cx="1371600" cy="13716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76388" y="3802628"/>
            <a:ext cx="1371600" cy="13716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34714" y="3981994"/>
            <a:ext cx="1371600" cy="13716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06368" y="4177724"/>
            <a:ext cx="1371600" cy="13716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24805" y="1411265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77205" y="1563665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9605" y="1716065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82005" y="1868465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34405" y="2020865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86805" y="2173265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39205" y="2325665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91605" y="2478065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44005" y="2630465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96405" y="2782865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48805" y="2935265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101205" y="3087665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53605" y="3240065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06005" y="3392465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558405" y="3544865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710805" y="3697265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863205" y="3849665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015605" y="4002065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168005" y="4154465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20405" y="4306865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 rot="8157971">
            <a:off x="9234028" y="1080753"/>
            <a:ext cx="547594" cy="3877255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 rot="8076606">
            <a:off x="10652012" y="1109086"/>
            <a:ext cx="547594" cy="2726595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48" name="Straight Arrow Connector 10"/>
          <p:cNvCxnSpPr/>
          <p:nvPr/>
        </p:nvCxnSpPr>
        <p:spPr>
          <a:xfrm flipV="1">
            <a:off x="9239182" y="4667796"/>
            <a:ext cx="1395700" cy="54748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10"/>
          <p:cNvCxnSpPr/>
          <p:nvPr/>
        </p:nvCxnSpPr>
        <p:spPr>
          <a:xfrm flipV="1">
            <a:off x="10959186" y="3663837"/>
            <a:ext cx="742277" cy="68627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10"/>
          <p:cNvCxnSpPr/>
          <p:nvPr/>
        </p:nvCxnSpPr>
        <p:spPr>
          <a:xfrm>
            <a:off x="6339205" y="1443429"/>
            <a:ext cx="1742358" cy="28057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10"/>
          <p:cNvCxnSpPr/>
          <p:nvPr/>
        </p:nvCxnSpPr>
        <p:spPr>
          <a:xfrm>
            <a:off x="8486635" y="1536700"/>
            <a:ext cx="1368565" cy="10343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415487" y="4306865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69" name="Straight Arrow Connector 10"/>
          <p:cNvCxnSpPr/>
          <p:nvPr/>
        </p:nvCxnSpPr>
        <p:spPr>
          <a:xfrm flipV="1">
            <a:off x="6872687" y="4726987"/>
            <a:ext cx="1871779" cy="35379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10"/>
          <p:cNvCxnSpPr/>
          <p:nvPr/>
        </p:nvCxnSpPr>
        <p:spPr>
          <a:xfrm>
            <a:off x="6884953" y="4340160"/>
            <a:ext cx="1859513" cy="381961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2150049" y="4659667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81" name="Straight Arrow Connector 10"/>
          <p:cNvCxnSpPr/>
          <p:nvPr/>
        </p:nvCxnSpPr>
        <p:spPr>
          <a:xfrm>
            <a:off x="2632075" y="4667796"/>
            <a:ext cx="3354349" cy="35808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10"/>
          <p:cNvCxnSpPr/>
          <p:nvPr/>
        </p:nvCxnSpPr>
        <p:spPr>
          <a:xfrm flipV="1">
            <a:off x="2632075" y="5025328"/>
            <a:ext cx="3361381" cy="91539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48806" y="5544696"/>
            <a:ext cx="1998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Stack of 4</a:t>
            </a:r>
          </a:p>
          <a:p>
            <a:r>
              <a:rPr lang="en-US" dirty="0" smtClean="0"/>
              <a:t>previous frames (1)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569700" y="5641403"/>
            <a:ext cx="2624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Convolutional Layer</a:t>
            </a:r>
          </a:p>
          <a:p>
            <a:pPr algn="ctr"/>
            <a:r>
              <a:rPr lang="en-US" dirty="0" smtClean="0"/>
              <a:t>of rectified linear units (2)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7617691" y="5641403"/>
            <a:ext cx="2624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Convolutional Layer</a:t>
            </a:r>
          </a:p>
          <a:p>
            <a:pPr algn="ctr"/>
            <a:r>
              <a:rPr lang="en-US" dirty="0" smtClean="0"/>
              <a:t>of rectified linear units (3)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9604261" y="4888267"/>
            <a:ext cx="2624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Fully-connected layer</a:t>
            </a:r>
          </a:p>
          <a:p>
            <a:pPr algn="ctr"/>
            <a:r>
              <a:rPr lang="en-US" dirty="0" smtClean="0"/>
              <a:t>of rectified linear units (4)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9968172" y="854468"/>
            <a:ext cx="2277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Fully-connected</a:t>
            </a:r>
          </a:p>
          <a:p>
            <a:pPr algn="ctr"/>
            <a:r>
              <a:rPr lang="en-US" dirty="0" smtClean="0"/>
              <a:t>Linear output layer 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8500"/>
                            </p:stCondLst>
                            <p:childTnLst>
                              <p:par>
                                <p:cTn id="2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9500"/>
                            </p:stCondLst>
                            <p:childTnLst>
                              <p:par>
                                <p:cTn id="2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0500"/>
                            </p:stCondLst>
                            <p:childTnLst>
                              <p:par>
                                <p:cTn id="2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1000"/>
                            </p:stCondLst>
                            <p:childTnLst>
                              <p:par>
                                <p:cTn id="2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1500"/>
                            </p:stCondLst>
                            <p:childTnLst>
                              <p:par>
                                <p:cTn id="2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2500"/>
                            </p:stCondLst>
                            <p:childTnLst>
                              <p:par>
                                <p:cTn id="2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3500"/>
                            </p:stCondLst>
                            <p:childTnLst>
                              <p:par>
                                <p:cTn id="2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6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8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9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6" grpId="0" animBg="1"/>
      <p:bldP spid="68" grpId="0" animBg="1"/>
      <p:bldP spid="80" grpId="0" animBg="1"/>
      <p:bldP spid="89" grpId="0"/>
      <p:bldP spid="90" grpId="0"/>
      <p:bldP spid="91" grpId="0"/>
      <p:bldP spid="92" grpId="0"/>
      <p:bldP spid="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 illustration of </a:t>
            </a:r>
            <a:r>
              <a:rPr lang="en-US" dirty="0" smtClean="0"/>
              <a:t>Deep Q –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Mnih</a:t>
            </a:r>
            <a:r>
              <a:rPr lang="en-US" dirty="0"/>
              <a:t>, </a:t>
            </a:r>
            <a:r>
              <a:rPr lang="en-US" dirty="0" err="1"/>
              <a:t>Volodymyr</a:t>
            </a:r>
            <a:r>
              <a:rPr lang="en-US" dirty="0"/>
              <a:t>, et al. "Human-level control through deep reinforcement learning."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4C1-300F-4E18-8798-575DDFEED9F4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225" y="1690688"/>
            <a:ext cx="818197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Q – Network characteristics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Mnih</a:t>
            </a:r>
            <a:r>
              <a:rPr lang="en-US" dirty="0"/>
              <a:t>, </a:t>
            </a:r>
            <a:r>
              <a:rPr lang="en-US" dirty="0" err="1"/>
              <a:t>Volodymyr</a:t>
            </a:r>
            <a:r>
              <a:rPr lang="en-US" dirty="0"/>
              <a:t>, et al. "Human-level control through deep reinforcement learning."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4C1-300F-4E18-8798-575DDFEED9F4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215452"/>
              </p:ext>
            </p:extLst>
          </p:nvPr>
        </p:nvGraphicFramePr>
        <p:xfrm>
          <a:off x="1060450" y="2085340"/>
          <a:ext cx="1041508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9717"/>
                <a:gridCol w="1459230"/>
                <a:gridCol w="1229170"/>
                <a:gridCol w="865505"/>
                <a:gridCol w="1065657"/>
                <a:gridCol w="2286572"/>
                <a:gridCol w="14592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Layer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Input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Filter size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Stride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# Filters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Activation Function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Output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Convolution 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84 x 84 x</a:t>
                      </a:r>
                      <a:r>
                        <a:rPr lang="en-US" sz="2000" baseline="0" dirty="0" smtClean="0"/>
                        <a:t> 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 x 8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ReLU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20 x 20 x 32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Convolution 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 x 20 x 32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 x 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ReLU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9 x 9 x 64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Convolution 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 x 9 x 64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 x 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ReLU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7 x 7 x 64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Fully connected</a:t>
                      </a:r>
                      <a:r>
                        <a:rPr lang="en-US" sz="2000" baseline="0" dirty="0" smtClean="0"/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 x 7 x 64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ReLU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512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Fully connected 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Linear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18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5581650"/>
            <a:ext cx="284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*</a:t>
            </a:r>
            <a:r>
              <a:rPr lang="en-US" dirty="0" smtClean="0"/>
              <a:t>Rectified </a:t>
            </a:r>
            <a:r>
              <a:rPr lang="en-US" dirty="0"/>
              <a:t>Linear Unit </a:t>
            </a:r>
            <a:r>
              <a:rPr lang="en-US" dirty="0" smtClean="0"/>
              <a:t>(</a:t>
            </a:r>
            <a:r>
              <a:rPr lang="en-US" dirty="0" err="1" smtClean="0"/>
              <a:t>ReLU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2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7967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/>
              <a:t>Results</a:t>
            </a:r>
            <a:endParaRPr lang="en-US" sz="7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4C1-300F-4E18-8798-575DDFEED9F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1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Curve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2951" y="9065039"/>
            <a:ext cx="7315200" cy="365125"/>
          </a:xfrm>
        </p:spPr>
        <p:txBody>
          <a:bodyPr/>
          <a:lstStyle/>
          <a:p>
            <a:r>
              <a:rPr lang="en-US" dirty="0" err="1"/>
              <a:t>Mnih</a:t>
            </a:r>
            <a:r>
              <a:rPr lang="en-US" dirty="0"/>
              <a:t>, </a:t>
            </a:r>
            <a:r>
              <a:rPr lang="en-US" dirty="0" err="1"/>
              <a:t>Volodymyr</a:t>
            </a:r>
            <a:r>
              <a:rPr lang="en-US" dirty="0"/>
              <a:t>, et al. "Human-level control through deep reinforcement learning</a:t>
            </a:r>
            <a:r>
              <a:rPr lang="en-US" dirty="0" smtClean="0"/>
              <a:t>."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4C1-300F-4E18-8798-575DDFEED9F4}" type="slidenum">
              <a:rPr lang="en-US" smtClean="0"/>
              <a:t>18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586" y="1416916"/>
            <a:ext cx="3381375" cy="4791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4834" y="1546225"/>
            <a:ext cx="3324225" cy="481012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31942" y="1432689"/>
            <a:ext cx="1632178" cy="1465937"/>
            <a:chOff x="-36764" y="1285209"/>
            <a:chExt cx="1632178" cy="1465937"/>
          </a:xfrm>
        </p:grpSpPr>
        <p:pic>
          <p:nvPicPr>
            <p:cNvPr id="1026" name="Picture 2" descr="https://i.ytimg.com/vi/opru6qPsPa4/hqdefault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1" y="1285209"/>
              <a:ext cx="1441109" cy="1080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-36764" y="2381814"/>
              <a:ext cx="1632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Space Invaders 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54087" y="1546225"/>
            <a:ext cx="1536643" cy="1472086"/>
            <a:chOff x="6280347" y="1546225"/>
            <a:chExt cx="1536643" cy="1472086"/>
          </a:xfrm>
        </p:grpSpPr>
        <p:pic>
          <p:nvPicPr>
            <p:cNvPr id="1028" name="Picture 4" descr="https://i.ytimg.com/vi/ZeRGJk7HQGc/hqdefault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0347" y="1546225"/>
              <a:ext cx="1536643" cy="1152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636025" y="2648979"/>
              <a:ext cx="1039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Seaquest</a:t>
              </a:r>
              <a:endParaRPr lang="en-US" dirty="0"/>
            </a:p>
          </p:txBody>
        </p:sp>
      </p:grpSp>
      <p:sp>
        <p:nvSpPr>
          <p:cNvPr id="17" name="Footer Placeholder 3"/>
          <p:cNvSpPr txBox="1">
            <a:spLocks/>
          </p:cNvSpPr>
          <p:nvPr/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Mnih</a:t>
            </a:r>
            <a:r>
              <a:rPr lang="en-US" dirty="0" smtClean="0"/>
              <a:t>, </a:t>
            </a:r>
            <a:r>
              <a:rPr lang="en-US" dirty="0" err="1" smtClean="0"/>
              <a:t>Volodymyr</a:t>
            </a:r>
            <a:r>
              <a:rPr lang="en-US" dirty="0" smtClean="0"/>
              <a:t>, et al. "Human-level control through deep reinforcement learning."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6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Comparing</a:t>
            </a:r>
            <a:br>
              <a:rPr lang="en-US" dirty="0" smtClean="0"/>
            </a:br>
            <a:r>
              <a:rPr lang="en-US" dirty="0" smtClean="0"/>
              <a:t> DQN </a:t>
            </a:r>
            <a:r>
              <a:rPr lang="en-US" dirty="0" smtClean="0"/>
              <a:t>performance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Mnih</a:t>
            </a:r>
            <a:r>
              <a:rPr lang="en-US" dirty="0"/>
              <a:t>, </a:t>
            </a:r>
            <a:r>
              <a:rPr lang="en-US" dirty="0" err="1"/>
              <a:t>Volodymyr</a:t>
            </a:r>
            <a:r>
              <a:rPr lang="en-US" dirty="0"/>
              <a:t>, et al. "Human-level control through deep reinforcement learning</a:t>
            </a:r>
            <a:r>
              <a:rPr lang="en-US" dirty="0" smtClean="0"/>
              <a:t>."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4C1-300F-4E18-8798-575DDFEED9F4}" type="slidenum">
              <a:rPr lang="en-US" smtClean="0"/>
              <a:t>19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1"/>
            <a:r>
              <a:rPr lang="en-US" dirty="0" smtClean="0"/>
              <a:t>Audio was disables</a:t>
            </a:r>
          </a:p>
          <a:p>
            <a:pPr lvl="1"/>
            <a:r>
              <a:rPr lang="en-US" dirty="0" smtClean="0"/>
              <a:t>30 iterations</a:t>
            </a:r>
          </a:p>
          <a:p>
            <a:pPr lvl="1"/>
            <a:r>
              <a:rPr lang="en-US" dirty="0"/>
              <a:t>Normalized results</a:t>
            </a:r>
          </a:p>
          <a:p>
            <a:pPr lvl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79425"/>
            <a:ext cx="464820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Preface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4C1-300F-4E18-8798-575DDFEED9F4}" type="slidenum">
              <a:rPr lang="en-US" smtClean="0"/>
              <a:t>2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Machine Learning</a:t>
            </a:r>
          </a:p>
          <a:p>
            <a:r>
              <a:rPr lang="en-US" dirty="0" smtClean="0"/>
              <a:t>Reinforcement </a:t>
            </a:r>
            <a:r>
              <a:rPr lang="en-US" dirty="0" smtClean="0"/>
              <a:t>Learning</a:t>
            </a:r>
          </a:p>
          <a:p>
            <a:r>
              <a:rPr lang="en-US" dirty="0" smtClean="0"/>
              <a:t>Artificial Neural Network</a:t>
            </a:r>
            <a:endParaRPr lang="en-US" dirty="0" smtClean="0"/>
          </a:p>
          <a:p>
            <a:r>
              <a:rPr lang="en-US" dirty="0" smtClean="0"/>
              <a:t>Deep Learning</a:t>
            </a:r>
          </a:p>
          <a:p>
            <a:r>
              <a:rPr lang="en-US" dirty="0" smtClean="0"/>
              <a:t>Deep Reinforcement </a:t>
            </a:r>
            <a:r>
              <a:rPr lang="en-US" dirty="0" smtClean="0"/>
              <a:t>Learning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93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hidden layer </a:t>
            </a:r>
            <a:br>
              <a:rPr lang="en-US" dirty="0" smtClean="0"/>
            </a:br>
            <a:r>
              <a:rPr lang="en-US" dirty="0" smtClean="0"/>
              <a:t>representation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Mnih</a:t>
            </a:r>
            <a:r>
              <a:rPr lang="en-US" dirty="0"/>
              <a:t>, </a:t>
            </a:r>
            <a:r>
              <a:rPr lang="en-US" dirty="0" err="1"/>
              <a:t>Volodymyr</a:t>
            </a:r>
            <a:r>
              <a:rPr lang="en-US" dirty="0"/>
              <a:t>, et al. "Human-level control through deep reinforcement learning</a:t>
            </a:r>
            <a:r>
              <a:rPr lang="en-US" dirty="0" smtClean="0"/>
              <a:t>."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4C1-300F-4E18-8798-575DDFEED9F4}" type="slidenum">
              <a:rPr lang="en-US" smtClean="0"/>
              <a:t>20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819525" cy="4351338"/>
          </a:xfrm>
        </p:spPr>
        <p:txBody>
          <a:bodyPr/>
          <a:lstStyle/>
          <a:p>
            <a:pPr lvl="1"/>
            <a:r>
              <a:rPr lang="en-US" dirty="0" err="1" smtClean="0"/>
              <a:t>tSNE</a:t>
            </a:r>
            <a:r>
              <a:rPr lang="en-US" dirty="0" smtClean="0"/>
              <a:t> representation of game states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177" y="513557"/>
            <a:ext cx="669607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7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Visualization of the </a:t>
            </a:r>
            <a:r>
              <a:rPr lang="en-US" dirty="0" smtClean="0"/>
              <a:t>learned </a:t>
            </a:r>
            <a:r>
              <a:rPr lang="en-US" dirty="0" smtClean="0"/>
              <a:t>value</a:t>
            </a:r>
            <a:br>
              <a:rPr lang="en-US" dirty="0" smtClean="0"/>
            </a:br>
            <a:r>
              <a:rPr lang="en-US" dirty="0" smtClean="0"/>
              <a:t>Function </a:t>
            </a:r>
            <a:r>
              <a:rPr lang="en-US" b="1" dirty="0" smtClean="0"/>
              <a:t>Breakout</a:t>
            </a:r>
            <a:r>
              <a:rPr lang="en-US" dirty="0" smtClean="0"/>
              <a:t> game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Mnih</a:t>
            </a:r>
            <a:r>
              <a:rPr lang="en-US" dirty="0"/>
              <a:t>, </a:t>
            </a:r>
            <a:r>
              <a:rPr lang="en-US" dirty="0" err="1"/>
              <a:t>Volodymyr</a:t>
            </a:r>
            <a:r>
              <a:rPr lang="en-US" dirty="0"/>
              <a:t>, et al. "Human-level control through deep reinforcement learning</a:t>
            </a:r>
            <a:r>
              <a:rPr lang="en-US" dirty="0" smtClean="0"/>
              <a:t>."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4C1-300F-4E18-8798-575DDFEED9F4}" type="slidenum">
              <a:rPr lang="en-US" smtClean="0"/>
              <a:t>21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72336"/>
          <a:stretch/>
        </p:blipFill>
        <p:spPr>
          <a:xfrm>
            <a:off x="2645356" y="2079166"/>
            <a:ext cx="6112727" cy="1645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-730" t="27118" r="730" b="42892"/>
          <a:stretch/>
        </p:blipFill>
        <p:spPr>
          <a:xfrm>
            <a:off x="2645356" y="3887911"/>
            <a:ext cx="6112727" cy="178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8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Visualization of the learned value</a:t>
            </a:r>
            <a:br>
              <a:rPr lang="en-US" dirty="0"/>
            </a:br>
            <a:r>
              <a:rPr lang="en-US" dirty="0"/>
              <a:t>Function </a:t>
            </a:r>
            <a:r>
              <a:rPr lang="en-US" b="1" dirty="0" smtClean="0"/>
              <a:t>Pong </a:t>
            </a:r>
            <a:r>
              <a:rPr lang="en-US" dirty="0" smtClean="0"/>
              <a:t>game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Mnih</a:t>
            </a:r>
            <a:r>
              <a:rPr lang="en-US" dirty="0"/>
              <a:t>, </a:t>
            </a:r>
            <a:r>
              <a:rPr lang="en-US" dirty="0" err="1"/>
              <a:t>Volodymyr</a:t>
            </a:r>
            <a:r>
              <a:rPr lang="en-US" dirty="0"/>
              <a:t>, et al. "Human-level control through deep reinforcement learning</a:t>
            </a:r>
            <a:r>
              <a:rPr lang="en-US" dirty="0" smtClean="0"/>
              <a:t>."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4C1-300F-4E18-8798-575DDFEED9F4}" type="slidenum">
              <a:rPr lang="en-US" smtClean="0"/>
              <a:t>22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1"/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55928" b="15194"/>
          <a:stretch/>
        </p:blipFill>
        <p:spPr>
          <a:xfrm>
            <a:off x="2807589" y="2800029"/>
            <a:ext cx="6112727" cy="1718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84811" b="1"/>
          <a:stretch/>
        </p:blipFill>
        <p:spPr>
          <a:xfrm>
            <a:off x="2822343" y="4567553"/>
            <a:ext cx="6112727" cy="90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7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4C1-300F-4E18-8798-575DDFEED9F4}" type="slidenum">
              <a:rPr lang="en-US" smtClean="0"/>
              <a:t>23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Deep nets are most suitable while dealing with 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unlimited</a:t>
            </a:r>
            <a:r>
              <a:rPr lang="en-US" altLang="zh-CN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high dimensional </a:t>
            </a:r>
            <a:r>
              <a:rPr lang="en-US" altLang="zh-CN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training data</a:t>
            </a:r>
            <a:endParaRPr lang="en-US" altLang="zh-CN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dirty="0" smtClean="0"/>
              <a:t>DQN</a:t>
            </a:r>
          </a:p>
          <a:p>
            <a:pPr lvl="1"/>
            <a:r>
              <a:rPr lang="en-US" dirty="0" smtClean="0"/>
              <a:t>Reinforcement Learning acts as the function </a:t>
            </a:r>
            <a:r>
              <a:rPr lang="en-US" dirty="0" err="1" smtClean="0"/>
              <a:t>approximator</a:t>
            </a:r>
            <a:endParaRPr lang="en-US" dirty="0" smtClean="0"/>
          </a:p>
          <a:p>
            <a:pPr lvl="1"/>
            <a:r>
              <a:rPr lang="en-US" dirty="0" smtClean="0"/>
              <a:t>Extract high level features from high dimensional raw sensory data</a:t>
            </a:r>
            <a:endParaRPr lang="en-US" dirty="0" smtClean="0"/>
          </a:p>
          <a:p>
            <a:r>
              <a:rPr lang="en-US" dirty="0" smtClean="0"/>
              <a:t>Final Quote:</a:t>
            </a:r>
          </a:p>
          <a:p>
            <a:pPr marL="0" indent="0">
              <a:buNone/>
            </a:pPr>
            <a:r>
              <a:rPr lang="en-US" dirty="0" smtClean="0"/>
              <a:t>		“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Reinforcement learning </a:t>
            </a:r>
            <a:r>
              <a:rPr lang="en-US" dirty="0"/>
              <a:t>+ </a:t>
            </a:r>
            <a:r>
              <a:rPr lang="en-US" dirty="0">
                <a:solidFill>
                  <a:srgbClr val="FF0000"/>
                </a:solidFill>
              </a:rPr>
              <a:t>deep learning </a:t>
            </a:r>
            <a:r>
              <a:rPr lang="en-US" dirty="0"/>
              <a:t>= </a:t>
            </a:r>
            <a:r>
              <a:rPr lang="en-US" dirty="0" smtClean="0">
                <a:solidFill>
                  <a:srgbClr val="7030A0"/>
                </a:solidFill>
              </a:rPr>
              <a:t>AI</a:t>
            </a:r>
            <a:r>
              <a:rPr lang="en-US" dirty="0" smtClean="0"/>
              <a:t>”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8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4C1-300F-4E18-8798-575DDFEED9F4}" type="slidenum">
              <a:rPr lang="en-US" smtClean="0"/>
              <a:t>24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[1] </a:t>
            </a:r>
            <a:r>
              <a:rPr lang="en-US" dirty="0" err="1" smtClean="0"/>
              <a:t>Mnih</a:t>
            </a:r>
            <a:r>
              <a:rPr lang="en-US" dirty="0"/>
              <a:t>, </a:t>
            </a:r>
            <a:r>
              <a:rPr lang="en-US" dirty="0" err="1"/>
              <a:t>Volodymyr</a:t>
            </a:r>
            <a:r>
              <a:rPr lang="en-US" dirty="0"/>
              <a:t>, et al. "Human-level control through deep reinforcement learning." </a:t>
            </a:r>
            <a:r>
              <a:rPr lang="en-US" i="1" dirty="0"/>
              <a:t>Nature</a:t>
            </a:r>
            <a:r>
              <a:rPr lang="en-US" dirty="0"/>
              <a:t> 518.7540 (2015): 529-533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[2] </a:t>
            </a:r>
            <a:r>
              <a:rPr lang="en-US" dirty="0" err="1"/>
              <a:t>Mnih</a:t>
            </a:r>
            <a:r>
              <a:rPr lang="en-US" dirty="0"/>
              <a:t>, </a:t>
            </a:r>
            <a:r>
              <a:rPr lang="en-US" dirty="0" err="1"/>
              <a:t>Volodymyr</a:t>
            </a:r>
            <a:r>
              <a:rPr lang="en-US" dirty="0"/>
              <a:t>, et al. "Asynchronous methods for deep reinforcement learning." </a:t>
            </a:r>
            <a:r>
              <a:rPr lang="en-US" i="1" dirty="0" err="1"/>
              <a:t>arXiv</a:t>
            </a:r>
            <a:r>
              <a:rPr lang="en-US" i="1" dirty="0"/>
              <a:t> preprint arXiv:1602.01783</a:t>
            </a:r>
            <a:r>
              <a:rPr lang="en-US" dirty="0"/>
              <a:t> (2016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/>
              <a:t>[3] </a:t>
            </a:r>
            <a:r>
              <a:rPr lang="en-US" dirty="0" err="1"/>
              <a:t>Mnih</a:t>
            </a:r>
            <a:r>
              <a:rPr lang="en-US" dirty="0"/>
              <a:t>, </a:t>
            </a:r>
            <a:r>
              <a:rPr lang="en-US" dirty="0" err="1"/>
              <a:t>Volodymyr</a:t>
            </a:r>
            <a:r>
              <a:rPr lang="en-US" dirty="0"/>
              <a:t>, et al. "Playing </a:t>
            </a:r>
            <a:r>
              <a:rPr lang="en-US" dirty="0" err="1"/>
              <a:t>atari</a:t>
            </a:r>
            <a:r>
              <a:rPr lang="en-US" dirty="0"/>
              <a:t> with deep reinforcement learning." </a:t>
            </a:r>
            <a:r>
              <a:rPr lang="en-US" i="1" dirty="0" err="1"/>
              <a:t>arXiv</a:t>
            </a:r>
            <a:r>
              <a:rPr lang="en-US" i="1" dirty="0"/>
              <a:t> preprint arXiv:1312.5602</a:t>
            </a:r>
            <a:r>
              <a:rPr lang="en-US" dirty="0"/>
              <a:t> (2013</a:t>
            </a:r>
            <a:r>
              <a:rPr lang="en-US" dirty="0" smtClean="0"/>
              <a:t>).	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2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</a:t>
            </a:r>
            <a:r>
              <a:rPr lang="en-US" dirty="0"/>
              <a:t>. Adriana </a:t>
            </a:r>
            <a:r>
              <a:rPr lang="en-US" dirty="0" err="1" smtClean="0"/>
              <a:t>Kovashka</a:t>
            </a:r>
            <a:r>
              <a:rPr lang="en-US" dirty="0" smtClean="0"/>
              <a:t>, ML basic notes, </a:t>
            </a:r>
            <a:r>
              <a:rPr lang="en-US" dirty="0"/>
              <a:t>CS 2750 @ </a:t>
            </a:r>
            <a:r>
              <a:rPr lang="en-US" dirty="0" smtClean="0"/>
              <a:t>PITT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4C1-300F-4E18-8798-575DDFEED9F4}" type="slidenum">
              <a:rPr lang="en-US" smtClean="0"/>
              <a:t>3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ML in a Nutshell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B0F0"/>
                </a:solidFill>
              </a:rPr>
              <a:t>y = f(x)</a:t>
            </a:r>
          </a:p>
          <a:p>
            <a:r>
              <a:rPr lang="en-US" dirty="0" smtClean="0"/>
              <a:t>Supervised Learning </a:t>
            </a:r>
          </a:p>
          <a:p>
            <a:pPr lvl="1"/>
            <a:r>
              <a:rPr lang="en-US" dirty="0" smtClean="0"/>
              <a:t>Discrete space:                             </a:t>
            </a:r>
            <a:r>
              <a:rPr lang="en-US" b="1" dirty="0" smtClean="0">
                <a:solidFill>
                  <a:srgbClr val="00B0F0"/>
                </a:solidFill>
              </a:rPr>
              <a:t>X </a:t>
            </a:r>
            <a:r>
              <a:rPr lang="en-US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(classification) 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Continuous space                        </a:t>
            </a:r>
            <a:r>
              <a:rPr lang="en-US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X (regression) Y</a:t>
            </a:r>
            <a:endParaRPr lang="en-US" b="1" dirty="0" smtClean="0">
              <a:solidFill>
                <a:srgbClr val="00B0F0"/>
              </a:solidFill>
            </a:endParaRPr>
          </a:p>
          <a:p>
            <a:r>
              <a:rPr lang="en-US" b="1" dirty="0" smtClean="0"/>
              <a:t>Reinforcement Learning </a:t>
            </a:r>
          </a:p>
          <a:p>
            <a:r>
              <a:rPr lang="en-US" dirty="0" smtClean="0"/>
              <a:t>Unsupervised Learning </a:t>
            </a:r>
          </a:p>
          <a:p>
            <a:pPr lvl="1"/>
            <a:r>
              <a:rPr lang="en-US" dirty="0" smtClean="0"/>
              <a:t>Discrete space:                             </a:t>
            </a:r>
            <a:r>
              <a:rPr lang="en-US" dirty="0" smtClean="0">
                <a:solidFill>
                  <a:srgbClr val="00B0F0"/>
                </a:solidFill>
              </a:rPr>
              <a:t>X (</a:t>
            </a:r>
            <a:r>
              <a:rPr lang="en-US" dirty="0" smtClean="0">
                <a:solidFill>
                  <a:srgbClr val="00B0F0"/>
                </a:solidFill>
                <a:sym typeface="Wingdings" panose="05000000000000000000" pitchFamily="2" charset="2"/>
              </a:rPr>
              <a:t>clustering)Y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Continuous space:                       </a:t>
            </a:r>
            <a:r>
              <a:rPr lang="en-US" dirty="0" smtClean="0">
                <a:solidFill>
                  <a:srgbClr val="00B0F0"/>
                </a:solidFill>
                <a:sym typeface="Wingdings" panose="05000000000000000000" pitchFamily="2" charset="2"/>
              </a:rPr>
              <a:t>X (dimensionality reduction) Y</a:t>
            </a:r>
            <a:endParaRPr lang="en-US" dirty="0" smtClean="0">
              <a:solidFill>
                <a:srgbClr val="00B0F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6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Learning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https://webdocs.cs.ualberta.ca/~sutton/book/ebook/node28.html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4C1-300F-4E18-8798-575DDFEED9F4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46292" y="3386926"/>
            <a:ext cx="2863531" cy="65288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Environment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7963" y="1972648"/>
            <a:ext cx="1380187" cy="65288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Agent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753636" y="2299092"/>
            <a:ext cx="1848379" cy="1414278"/>
            <a:chOff x="6061157" y="2913460"/>
            <a:chExt cx="1848379" cy="1414278"/>
          </a:xfrm>
        </p:grpSpPr>
        <p:cxnSp>
          <p:nvCxnSpPr>
            <p:cNvPr id="8" name="Straight Arrow Connector 10"/>
            <p:cNvCxnSpPr>
              <a:stCxn id="7" idx="3"/>
              <a:endCxn id="6" idx="3"/>
            </p:cNvCxnSpPr>
            <p:nvPr/>
          </p:nvCxnSpPr>
          <p:spPr>
            <a:xfrm>
              <a:off x="6061157" y="2913460"/>
              <a:ext cx="741673" cy="1414278"/>
            </a:xfrm>
            <a:prstGeom prst="bentConnector3">
              <a:avLst>
                <a:gd name="adj1" fmla="val 130822"/>
              </a:avLst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106111" y="3297433"/>
              <a:ext cx="8034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Action</a:t>
              </a:r>
            </a:p>
            <a:p>
              <a:pPr algn="ctr"/>
              <a:r>
                <a:rPr lang="en-US" dirty="0" smtClean="0"/>
                <a:t>a</a:t>
              </a:r>
              <a:r>
                <a:rPr lang="en-US" baseline="-25000" dirty="0" smtClean="0"/>
                <a:t>t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74565" y="2608579"/>
            <a:ext cx="2913397" cy="1414278"/>
            <a:chOff x="1782086" y="3222947"/>
            <a:chExt cx="2913397" cy="1414278"/>
          </a:xfrm>
        </p:grpSpPr>
        <p:cxnSp>
          <p:nvCxnSpPr>
            <p:cNvPr id="16" name="Straight Arrow Connector 10"/>
            <p:cNvCxnSpPr/>
            <p:nvPr/>
          </p:nvCxnSpPr>
          <p:spPr>
            <a:xfrm rot="10800000" flipH="1">
              <a:off x="3953812" y="3222947"/>
              <a:ext cx="741671" cy="1414278"/>
            </a:xfrm>
            <a:prstGeom prst="bentConnector3">
              <a:avLst>
                <a:gd name="adj1" fmla="val -180665"/>
              </a:avLst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782086" y="3709146"/>
              <a:ext cx="9105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Reward</a:t>
              </a:r>
            </a:p>
            <a:p>
              <a:pPr algn="ctr"/>
              <a:r>
                <a:rPr lang="en-US" dirty="0" err="1" smtClean="0"/>
                <a:t>r</a:t>
              </a:r>
              <a:r>
                <a:rPr lang="en-US" baseline="-25000" dirty="0" err="1" smtClean="0"/>
                <a:t>t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35570" y="1711300"/>
            <a:ext cx="2352392" cy="1706644"/>
            <a:chOff x="2343091" y="2325668"/>
            <a:chExt cx="2352392" cy="1706644"/>
          </a:xfrm>
        </p:grpSpPr>
        <p:cxnSp>
          <p:nvCxnSpPr>
            <p:cNvPr id="11" name="Straight Arrow Connector 10"/>
            <p:cNvCxnSpPr/>
            <p:nvPr/>
          </p:nvCxnSpPr>
          <p:spPr>
            <a:xfrm rot="10800000" flipH="1">
              <a:off x="3953812" y="2618034"/>
              <a:ext cx="741671" cy="1414278"/>
            </a:xfrm>
            <a:prstGeom prst="bentConnector3">
              <a:avLst>
                <a:gd name="adj1" fmla="val -114279"/>
              </a:avLst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343091" y="2325668"/>
              <a:ext cx="6760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State</a:t>
              </a:r>
            </a:p>
            <a:p>
              <a:pPr algn="ctr"/>
              <a:r>
                <a:rPr lang="en-US" dirty="0" err="1" smtClean="0"/>
                <a:t>s</a:t>
              </a:r>
              <a:r>
                <a:rPr lang="en-US" baseline="-25000" dirty="0" err="1" smtClean="0"/>
                <a:t>t</a:t>
              </a:r>
              <a:endParaRPr lang="en-US" dirty="0"/>
            </a:p>
          </p:txBody>
        </p:sp>
      </p:grpSp>
      <p:pic>
        <p:nvPicPr>
          <p:cNvPr id="1030" name="Picture 6" descr="https://openclipart.org/image/2400px/svg_to_png/168970/133230037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14185" y="2482682"/>
            <a:ext cx="935262" cy="93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freeiconspng.com/uploads/curved-up-arrow-png-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1151" y="980511"/>
            <a:ext cx="1226237" cy="173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3122" y="5352596"/>
            <a:ext cx="6051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a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s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s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 . . . , r</a:t>
            </a:r>
            <a:r>
              <a:rPr lang="en-US" sz="2400" baseline="-25000" dirty="0" smtClean="0"/>
              <a:t>n-1</a:t>
            </a:r>
            <a:r>
              <a:rPr lang="en-US" sz="2400" dirty="0" smtClean="0"/>
              <a:t>, s</a:t>
            </a:r>
            <a:r>
              <a:rPr lang="en-US" sz="2400" baseline="-25000" dirty="0" smtClean="0"/>
              <a:t>n-1</a:t>
            </a:r>
            <a:r>
              <a:rPr lang="en-US" sz="2400" dirty="0" smtClean="0"/>
              <a:t>, a</a:t>
            </a:r>
            <a:r>
              <a:rPr lang="en-US" sz="2400" baseline="-25000" dirty="0" smtClean="0"/>
              <a:t>n-1</a:t>
            </a:r>
            <a:r>
              <a:rPr lang="en-US" sz="2400" dirty="0" smtClean="0"/>
              <a:t>,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, 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n</a:t>
            </a:r>
            <a:endParaRPr lang="en-US" sz="24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6868646" y="4381074"/>
            <a:ext cx="655949" cy="1124488"/>
            <a:chOff x="6868646" y="4381074"/>
            <a:chExt cx="655949" cy="1124488"/>
          </a:xfrm>
        </p:grpSpPr>
        <p:sp>
          <p:nvSpPr>
            <p:cNvPr id="27" name="TextBox 26"/>
            <p:cNvSpPr txBox="1"/>
            <p:nvPr/>
          </p:nvSpPr>
          <p:spPr>
            <a:xfrm>
              <a:off x="6868646" y="4381074"/>
              <a:ext cx="6559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Action</a:t>
              </a:r>
              <a:endParaRPr lang="en-US" sz="1400" dirty="0"/>
            </a:p>
          </p:txBody>
        </p:sp>
        <p:cxnSp>
          <p:nvCxnSpPr>
            <p:cNvPr id="29" name="Straight Arrow Connector 10"/>
            <p:cNvCxnSpPr/>
            <p:nvPr/>
          </p:nvCxnSpPr>
          <p:spPr>
            <a:xfrm rot="16200000" flipH="1">
              <a:off x="6754648" y="5063589"/>
              <a:ext cx="883945" cy="1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6554775" y="4726682"/>
            <a:ext cx="558807" cy="771285"/>
            <a:chOff x="6554775" y="4726682"/>
            <a:chExt cx="558807" cy="771285"/>
          </a:xfrm>
        </p:grpSpPr>
        <p:sp>
          <p:nvSpPr>
            <p:cNvPr id="12" name="TextBox 11"/>
            <p:cNvSpPr txBox="1"/>
            <p:nvPr/>
          </p:nvSpPr>
          <p:spPr>
            <a:xfrm>
              <a:off x="6554775" y="4726682"/>
              <a:ext cx="5588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State</a:t>
              </a:r>
              <a:endParaRPr lang="en-US" sz="1400" dirty="0"/>
            </a:p>
          </p:txBody>
        </p:sp>
        <p:cxnSp>
          <p:nvCxnSpPr>
            <p:cNvPr id="30" name="Straight Arrow Connector 10"/>
            <p:cNvCxnSpPr/>
            <p:nvPr/>
          </p:nvCxnSpPr>
          <p:spPr>
            <a:xfrm rot="16200000" flipH="1">
              <a:off x="6567654" y="5230949"/>
              <a:ext cx="533544" cy="492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7256575" y="3960033"/>
            <a:ext cx="735651" cy="1537933"/>
            <a:chOff x="7256575" y="3960033"/>
            <a:chExt cx="735651" cy="1537933"/>
          </a:xfrm>
        </p:grpSpPr>
        <p:sp>
          <p:nvSpPr>
            <p:cNvPr id="28" name="TextBox 27"/>
            <p:cNvSpPr txBox="1"/>
            <p:nvPr/>
          </p:nvSpPr>
          <p:spPr>
            <a:xfrm>
              <a:off x="7256575" y="3960033"/>
              <a:ext cx="7356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Reward</a:t>
              </a:r>
              <a:endParaRPr lang="en-US" sz="1400" dirty="0"/>
            </a:p>
          </p:txBody>
        </p:sp>
        <p:cxnSp>
          <p:nvCxnSpPr>
            <p:cNvPr id="37" name="Straight Arrow Connector 10"/>
            <p:cNvCxnSpPr/>
            <p:nvPr/>
          </p:nvCxnSpPr>
          <p:spPr>
            <a:xfrm rot="16200000" flipH="1">
              <a:off x="6926051" y="4827837"/>
              <a:ext cx="1340257" cy="1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0690065" y="4639669"/>
            <a:ext cx="1230530" cy="848856"/>
            <a:chOff x="10690065" y="4639669"/>
            <a:chExt cx="1230530" cy="848856"/>
          </a:xfrm>
        </p:grpSpPr>
        <p:sp>
          <p:nvSpPr>
            <p:cNvPr id="40" name="TextBox 39"/>
            <p:cNvSpPr txBox="1"/>
            <p:nvPr/>
          </p:nvSpPr>
          <p:spPr>
            <a:xfrm>
              <a:off x="10690065" y="4639669"/>
              <a:ext cx="12305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Terminal State</a:t>
              </a:r>
              <a:endParaRPr lang="en-US" sz="1400" dirty="0"/>
            </a:p>
          </p:txBody>
        </p:sp>
        <p:cxnSp>
          <p:nvCxnSpPr>
            <p:cNvPr id="41" name="Straight Arrow Connector 10"/>
            <p:cNvCxnSpPr/>
            <p:nvPr/>
          </p:nvCxnSpPr>
          <p:spPr>
            <a:xfrm rot="16200000" flipH="1">
              <a:off x="11038804" y="5221507"/>
              <a:ext cx="533544" cy="492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4" descr="http://superiorexotics.ca/wp-content/uploads/2014/08/Gift-Card-Icon-r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4" y="262553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80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Select an action</a:t>
            </a:r>
          </a:p>
          <a:p>
            <a:r>
              <a:rPr lang="en-US" dirty="0" smtClean="0"/>
              <a:t>Observe the reward</a:t>
            </a:r>
          </a:p>
          <a:p>
            <a:r>
              <a:rPr lang="en-US" dirty="0" smtClean="0"/>
              <a:t>Update the Q – table 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– Learning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https://en.wikipedia.org/wiki/Q-learning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4C1-300F-4E18-8798-575DDFEED9F4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3494424"/>
                <a:ext cx="12192000" cy="829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r>
                                <m:rPr>
                                  <m:nor/>
                                </m:rPr>
                                <a:rPr lang="en-US" sz="3200" baseline="-2500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3200" i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94424"/>
                <a:ext cx="12192000" cy="8293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836655" y="4492644"/>
            <a:ext cx="102425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Old state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0010" y="4482413"/>
            <a:ext cx="1060079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Learning </a:t>
            </a:r>
            <a:endParaRPr lang="en-US" dirty="0" smtClean="0"/>
          </a:p>
          <a:p>
            <a:pPr algn="ctr"/>
            <a:r>
              <a:rPr lang="en-US" dirty="0" smtClean="0"/>
              <a:t>rate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93212" y="2802483"/>
            <a:ext cx="89191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Reward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4909" y="4492644"/>
            <a:ext cx="112569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New state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43257" y="4492642"/>
            <a:ext cx="1006173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Discount</a:t>
            </a:r>
          </a:p>
          <a:p>
            <a:pPr algn="ctr"/>
            <a:r>
              <a:rPr lang="en-US" dirty="0" smtClean="0"/>
              <a:t>factor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329545" y="4508024"/>
            <a:ext cx="102425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Old state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193954" y="2802483"/>
            <a:ext cx="4180114" cy="768124"/>
            <a:chOff x="5646057" y="2726300"/>
            <a:chExt cx="4180114" cy="768124"/>
          </a:xfrm>
        </p:grpSpPr>
        <p:sp>
          <p:nvSpPr>
            <p:cNvPr id="15" name="TextBox 14"/>
            <p:cNvSpPr txBox="1"/>
            <p:nvPr/>
          </p:nvSpPr>
          <p:spPr>
            <a:xfrm>
              <a:off x="7002281" y="2726300"/>
              <a:ext cx="1502142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Learned value</a:t>
              </a:r>
              <a:endParaRPr lang="en-US" dirty="0"/>
            </a:p>
          </p:txBody>
        </p:sp>
        <p:sp>
          <p:nvSpPr>
            <p:cNvPr id="16" name="Left Brace 15"/>
            <p:cNvSpPr/>
            <p:nvPr/>
          </p:nvSpPr>
          <p:spPr>
            <a:xfrm rot="16200000" flipH="1" flipV="1">
              <a:off x="7585207" y="1253460"/>
              <a:ext cx="301814" cy="4180114"/>
            </a:xfrm>
            <a:prstGeom prst="leftBrace">
              <a:avLst>
                <a:gd name="adj1" fmla="val 8333"/>
                <a:gd name="adj2" fmla="val 49078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24156" y="4139138"/>
            <a:ext cx="2015103" cy="999835"/>
            <a:chOff x="7512744" y="4153349"/>
            <a:chExt cx="2015103" cy="999835"/>
          </a:xfrm>
        </p:grpSpPr>
        <p:sp>
          <p:nvSpPr>
            <p:cNvPr id="14" name="TextBox 13"/>
            <p:cNvSpPr txBox="1"/>
            <p:nvPr/>
          </p:nvSpPr>
          <p:spPr>
            <a:xfrm>
              <a:off x="7512744" y="4506853"/>
              <a:ext cx="2015103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Estimate of optimal</a:t>
              </a:r>
            </a:p>
            <a:p>
              <a:pPr algn="ctr"/>
              <a:r>
                <a:rPr lang="en-US" dirty="0" smtClean="0"/>
                <a:t>new state</a:t>
              </a:r>
              <a:endParaRPr lang="en-US" dirty="0"/>
            </a:p>
          </p:txBody>
        </p:sp>
        <p:sp>
          <p:nvSpPr>
            <p:cNvPr id="17" name="Left Brace 16"/>
            <p:cNvSpPr/>
            <p:nvPr/>
          </p:nvSpPr>
          <p:spPr>
            <a:xfrm rot="16200000">
              <a:off x="8344866" y="3333611"/>
              <a:ext cx="319551" cy="1959027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857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system of loosely coupled neural units modeling the brain neurons connected by axons.</a:t>
            </a:r>
          </a:p>
          <a:p>
            <a:r>
              <a:rPr lang="en-US" dirty="0" smtClean="0"/>
              <a:t>Mathematical model: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f: X </a:t>
            </a:r>
            <a:r>
              <a:rPr lang="en-US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Y</a:t>
            </a:r>
            <a:endParaRPr lang="en-US" b="1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Network structure:</a:t>
            </a:r>
          </a:p>
          <a:p>
            <a:pPr lvl="1"/>
            <a:r>
              <a:rPr lang="en-US" dirty="0" smtClean="0"/>
              <a:t>f is the Neuron’s network function: </a:t>
            </a:r>
            <a:r>
              <a:rPr lang="en-US" b="1" dirty="0" smtClean="0">
                <a:solidFill>
                  <a:srgbClr val="00B0F0"/>
                </a:solidFill>
              </a:rPr>
              <a:t>f(x) = K(∑</a:t>
            </a:r>
            <a:r>
              <a:rPr lang="en-US" b="1" baseline="-25000" dirty="0" err="1" smtClean="0">
                <a:solidFill>
                  <a:srgbClr val="00B0F0"/>
                </a:solidFill>
              </a:rPr>
              <a:t>i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w</a:t>
            </a:r>
            <a:r>
              <a:rPr lang="en-US" b="1" baseline="-25000" dirty="0" err="1" smtClean="0">
                <a:solidFill>
                  <a:srgbClr val="00B0F0"/>
                </a:solidFill>
              </a:rPr>
              <a:t>i</a:t>
            </a:r>
            <a:r>
              <a:rPr lang="en-US" b="1" dirty="0" err="1" smtClean="0">
                <a:solidFill>
                  <a:srgbClr val="00B0F0"/>
                </a:solidFill>
              </a:rPr>
              <a:t>g</a:t>
            </a:r>
            <a:r>
              <a:rPr lang="en-US" b="1" baseline="-25000" dirty="0" err="1" smtClean="0">
                <a:solidFill>
                  <a:srgbClr val="00B0F0"/>
                </a:solidFill>
              </a:rPr>
              <a:t>i</a:t>
            </a:r>
            <a:r>
              <a:rPr lang="en-US" b="1" dirty="0" smtClean="0">
                <a:solidFill>
                  <a:srgbClr val="00B0F0"/>
                </a:solidFill>
              </a:rPr>
              <a:t>(x))</a:t>
            </a:r>
          </a:p>
          <a:p>
            <a:pPr lvl="1"/>
            <a:r>
              <a:rPr lang="en-US" dirty="0" smtClean="0"/>
              <a:t>x = (x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) is the input vector</a:t>
            </a:r>
          </a:p>
          <a:p>
            <a:pPr lvl="1"/>
            <a:r>
              <a:rPr lang="en-US" dirty="0" smtClean="0"/>
              <a:t>w = (w</a:t>
            </a:r>
            <a:r>
              <a:rPr lang="en-US" baseline="-25000" dirty="0" smtClean="0"/>
              <a:t>1</a:t>
            </a:r>
            <a:r>
              <a:rPr lang="en-US" dirty="0" smtClean="0"/>
              <a:t>, w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n</a:t>
            </a:r>
            <a:r>
              <a:rPr lang="en-US" dirty="0" smtClean="0"/>
              <a:t>)is </a:t>
            </a:r>
            <a:r>
              <a:rPr lang="en-US" dirty="0"/>
              <a:t>the weight </a:t>
            </a:r>
            <a:r>
              <a:rPr lang="en-US" dirty="0" smtClean="0"/>
              <a:t>vector</a:t>
            </a:r>
          </a:p>
          <a:p>
            <a:pPr lvl="1"/>
            <a:r>
              <a:rPr lang="en-US" dirty="0" smtClean="0"/>
              <a:t>g = (g</a:t>
            </a:r>
            <a:r>
              <a:rPr lang="en-US" baseline="-25000" dirty="0" smtClean="0"/>
              <a:t>1</a:t>
            </a:r>
            <a:r>
              <a:rPr lang="en-US" dirty="0" smtClean="0"/>
              <a:t>, g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n</a:t>
            </a:r>
            <a:r>
              <a:rPr lang="en-US" dirty="0" smtClean="0"/>
              <a:t>) is the composition of other functions</a:t>
            </a:r>
          </a:p>
          <a:p>
            <a:pPr lvl="1"/>
            <a:r>
              <a:rPr lang="en-US" dirty="0" smtClean="0"/>
              <a:t>K is the activation function </a:t>
            </a:r>
          </a:p>
          <a:p>
            <a:r>
              <a:rPr lang="en-US" dirty="0" smtClean="0"/>
              <a:t>Learning: ANNs learn using a cost function</a:t>
            </a:r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C = E[(f(x) - y)</a:t>
            </a:r>
            <a:r>
              <a:rPr lang="en-US" b="1" baseline="30000" dirty="0" smtClean="0">
                <a:solidFill>
                  <a:srgbClr val="00B0F0"/>
                </a:solidFill>
              </a:rPr>
              <a:t>2</a:t>
            </a:r>
            <a:r>
              <a:rPr lang="en-US" b="1" dirty="0" smtClean="0">
                <a:solidFill>
                  <a:srgbClr val="00B0F0"/>
                </a:solidFill>
              </a:rPr>
              <a:t>] </a:t>
            </a:r>
            <a:r>
              <a:rPr lang="en-US" dirty="0" smtClean="0"/>
              <a:t>like mean squared error</a:t>
            </a:r>
            <a:endParaRPr lang="en-US" dirty="0" smtClean="0">
              <a:solidFill>
                <a:srgbClr val="00B0F0"/>
              </a:solidFill>
            </a:endParaRPr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C’ = 1/N ∑</a:t>
            </a:r>
            <a:r>
              <a:rPr lang="en-US" b="1" baseline="-25000" dirty="0" err="1" smtClean="0">
                <a:solidFill>
                  <a:srgbClr val="00B0F0"/>
                </a:solidFill>
              </a:rPr>
              <a:t>i</a:t>
            </a:r>
            <a:r>
              <a:rPr lang="en-US" b="1" dirty="0" smtClean="0">
                <a:solidFill>
                  <a:srgbClr val="00B0F0"/>
                </a:solidFill>
              </a:rPr>
              <a:t> (f(x</a:t>
            </a:r>
            <a:r>
              <a:rPr lang="en-US" b="1" baseline="-25000" dirty="0" smtClean="0">
                <a:solidFill>
                  <a:srgbClr val="00B0F0"/>
                </a:solidFill>
              </a:rPr>
              <a:t>i</a:t>
            </a:r>
            <a:r>
              <a:rPr lang="en-US" b="1" dirty="0" smtClean="0">
                <a:solidFill>
                  <a:srgbClr val="00B0F0"/>
                </a:solidFill>
              </a:rPr>
              <a:t>) - </a:t>
            </a:r>
            <a:r>
              <a:rPr lang="en-US" b="1" dirty="0" err="1" smtClean="0">
                <a:solidFill>
                  <a:srgbClr val="00B0F0"/>
                </a:solidFill>
              </a:rPr>
              <a:t>y</a:t>
            </a:r>
            <a:r>
              <a:rPr lang="en-US" b="1" baseline="-25000" dirty="0" err="1" smtClean="0">
                <a:solidFill>
                  <a:srgbClr val="00B0F0"/>
                </a:solidFill>
              </a:rPr>
              <a:t>i</a:t>
            </a:r>
            <a:r>
              <a:rPr lang="en-US" b="1" dirty="0" smtClean="0">
                <a:solidFill>
                  <a:srgbClr val="00B0F0"/>
                </a:solidFill>
              </a:rPr>
              <a:t>)</a:t>
            </a:r>
            <a:r>
              <a:rPr lang="en-US" b="1" baseline="30000" dirty="0" smtClean="0">
                <a:solidFill>
                  <a:srgbClr val="00B0F0"/>
                </a:solidFill>
              </a:rPr>
              <a:t>2</a:t>
            </a:r>
            <a:r>
              <a:rPr lang="en-US" b="1" baseline="-25000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where N is the number of samples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s://upload.wikimedia.org/wikipedia/commons/thumb/4/46/Colored_neural_network.svg/2000px-Colored_neural_network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418758"/>
            <a:ext cx="3790950" cy="455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Neural Network (ANN)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https://en.wikipedia.org/wiki/Artificial_neural_network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4C1-300F-4E18-8798-575DDFEED9F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8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Learning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https://en.wikipedia.org/wiki/Deep_learning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4C1-300F-4E18-8798-575DDFEED9F4}" type="slidenum">
              <a:rPr lang="en-US" smtClean="0"/>
              <a:t>7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A class ANN which is a combination of </a:t>
            </a:r>
            <a:r>
              <a:rPr lang="en-US" dirty="0" smtClean="0">
                <a:solidFill>
                  <a:srgbClr val="FF0000"/>
                </a:solidFill>
              </a:rPr>
              <a:t>many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layers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nonlinear</a:t>
            </a:r>
            <a:r>
              <a:rPr lang="en-US" dirty="0" smtClean="0"/>
              <a:t> processing </a:t>
            </a:r>
            <a:r>
              <a:rPr lang="en-US" dirty="0" smtClean="0">
                <a:solidFill>
                  <a:srgbClr val="00B0F0"/>
                </a:solidFill>
              </a:rPr>
              <a:t>units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+ Feature extraction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+ Classification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+ pattern recognition</a:t>
            </a:r>
          </a:p>
          <a:p>
            <a:r>
              <a:rPr lang="en-US" dirty="0" smtClean="0"/>
              <a:t>Combination of heterogeneous algorithms, mainly </a:t>
            </a:r>
            <a:r>
              <a:rPr lang="en-US" dirty="0" smtClean="0">
                <a:solidFill>
                  <a:srgbClr val="00B0F0"/>
                </a:solidFill>
              </a:rPr>
              <a:t>unsupervised</a:t>
            </a:r>
          </a:p>
          <a:p>
            <a:r>
              <a:rPr lang="en-US" dirty="0" smtClean="0"/>
              <a:t>Learn different levels of </a:t>
            </a:r>
            <a:r>
              <a:rPr lang="en-US" dirty="0" smtClean="0">
                <a:solidFill>
                  <a:srgbClr val="00B0F0"/>
                </a:solidFill>
              </a:rPr>
              <a:t>representation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B0F0"/>
                </a:solidFill>
              </a:rPr>
              <a:t>output</a:t>
            </a:r>
            <a:r>
              <a:rPr lang="en-US" dirty="0" smtClean="0"/>
              <a:t> can be used as a feature vector for other classification schemes</a:t>
            </a:r>
          </a:p>
        </p:txBody>
      </p:sp>
    </p:spTree>
    <p:extLst>
      <p:ext uri="{BB962C8B-B14F-4D97-AF65-F5344CB8AC3E}">
        <p14:creationId xmlns:p14="http://schemas.microsoft.com/office/powerpoint/2010/main" val="247833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7967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/>
              <a:t>Deep Reinforcement Learning</a:t>
            </a:r>
            <a:endParaRPr lang="en-US" sz="7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4C1-300F-4E18-8798-575DDFEED9F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4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1/12/DeepMind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966107"/>
            <a:ext cx="72009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95550" y="3728244"/>
            <a:ext cx="7200900" cy="1643062"/>
            <a:chOff x="2495550" y="4764869"/>
            <a:chExt cx="7200900" cy="1643062"/>
          </a:xfrm>
        </p:grpSpPr>
        <p:pic>
          <p:nvPicPr>
            <p:cNvPr id="1030" name="Picture 6" descr="https://www.seeklogo.net/wp-content/uploads/2015/09/new-google-favicon-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5550" y="4764869"/>
              <a:ext cx="1616075" cy="1616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upload.wikimedia.org/wikipedia/commons/thumb/2/2f/Google_2015_logo.svg/2000px-Google_2015_logo.sv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925" y="4816450"/>
              <a:ext cx="4708525" cy="1591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British-based AI Company founded in 2010</a:t>
            </a:r>
          </a:p>
          <a:p>
            <a:r>
              <a:rPr lang="en-US" dirty="0" smtClean="0"/>
              <a:t>Acquired by Google in 2014</a:t>
            </a:r>
          </a:p>
          <a:p>
            <a:r>
              <a:rPr lang="en-US" dirty="0" smtClean="0"/>
              <a:t>A Neural Network that learns how to play video games</a:t>
            </a:r>
          </a:p>
          <a:p>
            <a:r>
              <a:rPr lang="en-US" dirty="0" smtClean="0"/>
              <a:t>Neural Turing </a:t>
            </a:r>
            <a:r>
              <a:rPr lang="en-US" dirty="0" smtClean="0"/>
              <a:t>Machine</a:t>
            </a:r>
            <a:endParaRPr lang="en-US" dirty="0" smtClean="0"/>
          </a:p>
          <a:p>
            <a:r>
              <a:rPr lang="en-US" dirty="0" smtClean="0"/>
              <a:t>Healthcare</a:t>
            </a:r>
          </a:p>
          <a:p>
            <a:pPr lvl="1"/>
            <a:r>
              <a:rPr lang="en-US" dirty="0" smtClean="0"/>
              <a:t>Searching </a:t>
            </a:r>
            <a:r>
              <a:rPr lang="en-US" dirty="0"/>
              <a:t>for early signs of diseases leading </a:t>
            </a:r>
            <a:r>
              <a:rPr lang="en-US" dirty="0" smtClean="0"/>
              <a:t>to blindness.</a:t>
            </a:r>
          </a:p>
          <a:p>
            <a:pPr lvl="1"/>
            <a:r>
              <a:rPr lang="en-US" dirty="0" smtClean="0"/>
              <a:t>Differentiate </a:t>
            </a:r>
            <a:r>
              <a:rPr lang="en-US" dirty="0"/>
              <a:t>between healthy and cancerous tissues in head and neck </a:t>
            </a:r>
            <a:r>
              <a:rPr lang="en-US" dirty="0" smtClean="0"/>
              <a:t>area</a:t>
            </a:r>
            <a:r>
              <a:rPr lang="en-US" dirty="0" smtClean="0"/>
              <a:t>.</a:t>
            </a:r>
          </a:p>
          <a:p>
            <a:r>
              <a:rPr lang="en-US" dirty="0" err="1">
                <a:solidFill>
                  <a:srgbClr val="7030A0"/>
                </a:solidFill>
              </a:rPr>
              <a:t>AlphaGo</a:t>
            </a:r>
            <a:endParaRPr lang="en-US" dirty="0" smtClean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DeepMind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en.wikipedia.org/wiki/DeepMind</a:t>
            </a:r>
            <a:endParaRPr lang="en-US" dirty="0" smtClean="0"/>
          </a:p>
          <a:p>
            <a:r>
              <a:rPr lang="en-US" dirty="0"/>
              <a:t>https://deepmind.com/research/alphago/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4C1-300F-4E18-8798-575DDFEED9F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0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4780</TotalTime>
  <Words>2401</Words>
  <Application>Microsoft Office PowerPoint</Application>
  <PresentationFormat>Widescreen</PresentationFormat>
  <Paragraphs>289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微软雅黑</vt:lpstr>
      <vt:lpstr>Arial</vt:lpstr>
      <vt:lpstr>Calibri</vt:lpstr>
      <vt:lpstr>Calibri Light</vt:lpstr>
      <vt:lpstr>Cambria Math</vt:lpstr>
      <vt:lpstr>Wingdings</vt:lpstr>
      <vt:lpstr>Office Theme</vt:lpstr>
      <vt:lpstr>Deep Reinforcement Learning </vt:lpstr>
      <vt:lpstr>Preface </vt:lpstr>
      <vt:lpstr>Machine Learning</vt:lpstr>
      <vt:lpstr>Reinforcement Learning </vt:lpstr>
      <vt:lpstr>Q – Learning </vt:lpstr>
      <vt:lpstr>Artificial Neural Network (ANN)</vt:lpstr>
      <vt:lpstr>Deep Learning</vt:lpstr>
      <vt:lpstr>Deep Reinforcement Learning</vt:lpstr>
      <vt:lpstr>DeepMind</vt:lpstr>
      <vt:lpstr>Selected Article</vt:lpstr>
      <vt:lpstr>Reinforcement Learning in Atari</vt:lpstr>
      <vt:lpstr>Deep Q – Learning (DQL)</vt:lpstr>
      <vt:lpstr>Deep Q – Learning (DQL)</vt:lpstr>
      <vt:lpstr>The Convolutional Neural Network in Atari </vt:lpstr>
      <vt:lpstr>Schematic illustration of Deep Q – Network</vt:lpstr>
      <vt:lpstr>Deep Q – Network characteristics </vt:lpstr>
      <vt:lpstr>Results</vt:lpstr>
      <vt:lpstr>Training Curve</vt:lpstr>
      <vt:lpstr>Comparing  DQN performance </vt:lpstr>
      <vt:lpstr>Last hidden layer  representation</vt:lpstr>
      <vt:lpstr>Visualization of the learned value Function Breakout game</vt:lpstr>
      <vt:lpstr>Visualization of the learned value Function Pong game</vt:lpstr>
      <vt:lpstr>Conclusion</vt:lpstr>
      <vt:lpstr>References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Mantevo Benchmark on Baremetal</dc:title>
  <dc:creator>ismail - [2010]</dc:creator>
  <cp:lastModifiedBy>ismail - [2010]</cp:lastModifiedBy>
  <cp:revision>449</cp:revision>
  <cp:lastPrinted>2016-09-14T14:32:37Z</cp:lastPrinted>
  <dcterms:created xsi:type="dcterms:W3CDTF">2016-01-25T04:19:05Z</dcterms:created>
  <dcterms:modified xsi:type="dcterms:W3CDTF">2016-10-27T18:09:37Z</dcterms:modified>
</cp:coreProperties>
</file>