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8"/>
  </p:notesMasterIdLst>
  <p:sldIdLst>
    <p:sldId id="256" r:id="rId4"/>
    <p:sldId id="257" r:id="rId5"/>
    <p:sldId id="260" r:id="rId6"/>
    <p:sldId id="261" r:id="rId7"/>
    <p:sldId id="262" r:id="rId9"/>
    <p:sldId id="264" r:id="rId10"/>
    <p:sldId id="267" r:id="rId11"/>
    <p:sldId id="265" r:id="rId12"/>
    <p:sldId id="266" r:id="rId13"/>
    <p:sldId id="271" r:id="rId14"/>
    <p:sldId id="275" r:id="rId15"/>
    <p:sldId id="277" r:id="rId16"/>
    <p:sldId id="286" r:id="rId17"/>
    <p:sldId id="276" r:id="rId18"/>
    <p:sldId id="278" r:id="rId19"/>
    <p:sldId id="279" r:id="rId20"/>
    <p:sldId id="295" r:id="rId21"/>
    <p:sldId id="280" r:id="rId22"/>
    <p:sldId id="296" r:id="rId23"/>
    <p:sldId id="281" r:id="rId24"/>
    <p:sldId id="273" r:id="rId25"/>
    <p:sldId id="263" r:id="rId26"/>
    <p:sldId id="28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3" d="100"/>
          <a:sy n="153" d="100"/>
        </p:scale>
        <p:origin x="-1296" y="-96"/>
      </p:cViewPr>
      <p:guideLst>
        <p:guide orient="horz" pos="214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46EC600-1866-7841-965C-24AED0CCE2A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46EC600-1866-7841-965C-24AED0CCE2A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EC600-1866-7841-965C-24AED0CCE2A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EC600-1866-7841-965C-24AED0CCE2A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46EC600-1866-7841-965C-24AED0CCE2A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46EC600-1866-7841-965C-24AED0CCE2A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846EC600-1866-7841-965C-24AED0CCE2A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46EC600-1866-7841-965C-24AED0CCE2A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46EC600-1866-7841-965C-24AED0CCE2A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EC600-1866-7841-965C-24AED0CCE2A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EC600-1866-7841-965C-24AED0CCE2A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46EC600-1866-7841-965C-24AED0CCE2A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46EC600-1866-7841-965C-24AED0CCE2A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D030-5CE8-BF40-A548-BB1108DF165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EC600-1866-7841-965C-24AED0CCE2A6}"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2D030-5CE8-BF40-A548-BB1108DF165D}" type="slidenum">
              <a:rPr lang="en-US" smtClean="0"/>
            </a:fld>
            <a:endParaRPr lang="en-US"/>
          </a:p>
        </p:txBody>
      </p:sp>
      <p:pic>
        <p:nvPicPr>
          <p:cNvPr id="8" name="Picture 7" descr="Powerpoint master 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EC600-1866-7841-965C-24AED0CCE2A6}"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2D030-5CE8-BF40-A548-BB1108DF165D}" type="slidenum">
              <a:rPr lang="en-US" smtClean="0"/>
            </a:fld>
            <a:endParaRPr lang="en-US"/>
          </a:p>
        </p:txBody>
      </p:sp>
      <p:grpSp>
        <p:nvGrpSpPr>
          <p:cNvPr id="12" name="Group 11"/>
          <p:cNvGrpSpPr/>
          <p:nvPr userDrawn="1"/>
        </p:nvGrpSpPr>
        <p:grpSpPr>
          <a:xfrm>
            <a:off x="0" y="0"/>
            <a:ext cx="9144000" cy="6858000"/>
            <a:chOff x="0" y="0"/>
            <a:chExt cx="9144000" cy="6858000"/>
          </a:xfrm>
        </p:grpSpPr>
        <p:pic>
          <p:nvPicPr>
            <p:cNvPr id="7" name="Picture 6" descr="Powerpoint master 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Inf Pitt w seal 281+4515 horiz.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81251" y="5798946"/>
              <a:ext cx="1993485" cy="753095"/>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11.jpe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5492" y="475227"/>
            <a:ext cx="5776443" cy="1737360"/>
          </a:xfrm>
          <a:prstGeom prst="rect">
            <a:avLst/>
          </a:prstGeom>
          <a:noFill/>
        </p:spPr>
        <p:txBody>
          <a:bodyPr wrap="square" rtlCol="0">
            <a:spAutoFit/>
          </a:bodyPr>
          <a:lstStyle/>
          <a:p>
            <a:r>
              <a:rPr lang="en-US" sz="3600" dirty="0">
                <a:solidFill>
                  <a:schemeClr val="bg1"/>
                </a:solidFill>
                <a:latin typeface="Georgia" panose="02040502050405020303"/>
                <a:cs typeface="Georgia" panose="02040502050405020303"/>
              </a:rPr>
              <a:t>Wireless Communication between Android Application and Sensors</a:t>
            </a:r>
            <a:endParaRPr lang="en-US" sz="3600" dirty="0">
              <a:solidFill>
                <a:schemeClr val="bg1"/>
              </a:solidFill>
              <a:latin typeface="Georgia" panose="02040502050405020303"/>
              <a:cs typeface="Georgia" panose="02040502050405020303"/>
            </a:endParaRPr>
          </a:p>
        </p:txBody>
      </p:sp>
      <p:sp>
        <p:nvSpPr>
          <p:cNvPr id="6" name="TextBox 5"/>
          <p:cNvSpPr txBox="1"/>
          <p:nvPr/>
        </p:nvSpPr>
        <p:spPr>
          <a:xfrm>
            <a:off x="3293917" y="2382399"/>
            <a:ext cx="5776443" cy="457200"/>
          </a:xfrm>
          <a:prstGeom prst="rect">
            <a:avLst/>
          </a:prstGeom>
          <a:noFill/>
        </p:spPr>
        <p:txBody>
          <a:bodyPr wrap="square" rtlCol="0">
            <a:spAutoFit/>
          </a:bodyPr>
          <a:lstStyle/>
          <a:p>
            <a:r>
              <a:rPr lang="en-US" sz="2400" dirty="0" smtClean="0">
                <a:solidFill>
                  <a:schemeClr val="bg1"/>
                </a:solidFill>
                <a:latin typeface="Georgia" panose="02040502050405020303"/>
                <a:cs typeface="Georgia" panose="02040502050405020303"/>
              </a:rPr>
              <a:t>                              CS2310 MSE Seminar </a:t>
            </a:r>
            <a:endParaRPr lang="en-US" sz="2400" dirty="0" smtClean="0">
              <a:solidFill>
                <a:schemeClr val="bg1"/>
              </a:solidFill>
              <a:latin typeface="Georgia" panose="02040502050405020303"/>
              <a:cs typeface="Georgia" panose="02040502050405020303"/>
            </a:endParaRPr>
          </a:p>
        </p:txBody>
      </p:sp>
      <p:sp>
        <p:nvSpPr>
          <p:cNvPr id="7" name="TextBox 6"/>
          <p:cNvSpPr txBox="1"/>
          <p:nvPr/>
        </p:nvSpPr>
        <p:spPr>
          <a:xfrm>
            <a:off x="3293815" y="3194005"/>
            <a:ext cx="5678120" cy="1188720"/>
          </a:xfrm>
          <a:prstGeom prst="rect">
            <a:avLst/>
          </a:prstGeom>
          <a:noFill/>
        </p:spPr>
        <p:txBody>
          <a:bodyPr wrap="square" rtlCol="0">
            <a:spAutoFit/>
          </a:bodyPr>
          <a:lstStyle/>
          <a:p>
            <a:pPr marL="342900" indent="-342900">
              <a:buFont typeface="Arial" panose="020B0604020202020204"/>
              <a:buChar char="•"/>
            </a:pPr>
            <a:r>
              <a:rPr lang="en-US" sz="2400" dirty="0" smtClean="0">
                <a:solidFill>
                  <a:schemeClr val="bg1"/>
                </a:solidFill>
                <a:latin typeface="Georgia" panose="02040502050405020303"/>
                <a:cs typeface="Georgia" panose="02040502050405020303"/>
                <a:sym typeface="+mn-ea"/>
              </a:rPr>
              <a:t>Android Application</a:t>
            </a:r>
            <a:endParaRPr lang="en-US" sz="2400" dirty="0" smtClean="0">
              <a:solidFill>
                <a:schemeClr val="bg1"/>
              </a:solidFill>
              <a:latin typeface="Georgia" panose="02040502050405020303"/>
              <a:cs typeface="Georgia" panose="02040502050405020303"/>
            </a:endParaRPr>
          </a:p>
          <a:p>
            <a:pPr marL="342900" indent="-342900">
              <a:buFont typeface="Arial" panose="020B0604020202020204"/>
              <a:buChar char="•"/>
            </a:pPr>
            <a:r>
              <a:rPr lang="en-US" sz="2400" dirty="0" smtClean="0">
                <a:solidFill>
                  <a:schemeClr val="bg1"/>
                </a:solidFill>
                <a:latin typeface="Georgia" panose="02040502050405020303"/>
                <a:cs typeface="Georgia" panose="02040502050405020303"/>
                <a:sym typeface="+mn-ea"/>
              </a:rPr>
              <a:t>Sensors</a:t>
            </a:r>
            <a:endParaRPr lang="en-US" sz="2400" dirty="0" smtClean="0">
              <a:solidFill>
                <a:schemeClr val="bg1"/>
              </a:solidFill>
              <a:latin typeface="Georgia" panose="02040502050405020303"/>
              <a:cs typeface="Georgia" panose="02040502050405020303"/>
            </a:endParaRPr>
          </a:p>
          <a:p>
            <a:pPr marL="342900" indent="-342900">
              <a:buFont typeface="Arial" panose="020B0604020202020204"/>
              <a:buChar char="•"/>
            </a:pPr>
            <a:r>
              <a:rPr lang="en-US" sz="2400" dirty="0">
                <a:solidFill>
                  <a:schemeClr val="bg1"/>
                </a:solidFill>
                <a:latin typeface="Georgia" panose="02040502050405020303"/>
                <a:cs typeface="Georgia" panose="02040502050405020303"/>
              </a:rPr>
              <a:t>Bluetooth(Bluetooth Low Energy)</a:t>
            </a:r>
            <a:endParaRPr lang="en-US" sz="2400" dirty="0">
              <a:solidFill>
                <a:schemeClr val="bg1"/>
              </a:solidFill>
              <a:latin typeface="Georgia" panose="02040502050405020303"/>
              <a:cs typeface="Georgia" panose="0204050205040502030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18872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 Get prepared</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779270"/>
            <a:ext cx="8613775" cy="118872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Android IDE</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Android Studio(IntelliJ,</a:t>
            </a:r>
            <a:r>
              <a:rPr lang="en-US" sz="2400" dirty="0" smtClean="0">
                <a:solidFill>
                  <a:srgbClr val="001F5B"/>
                </a:solidFill>
                <a:latin typeface="Georgia" panose="02040502050405020303"/>
                <a:cs typeface="Georgia" panose="02040502050405020303"/>
                <a:sym typeface="+mn-ea"/>
              </a:rPr>
              <a:t>Alternative: Eclipse)</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endParaRPr lang="en-US" sz="2400" dirty="0">
              <a:solidFill>
                <a:schemeClr val="tx1"/>
              </a:solidFill>
              <a:latin typeface="Georgia" panose="02040502050405020303"/>
              <a:cs typeface="Georgia" panose="02040502050405020303"/>
            </a:endParaRPr>
          </a:p>
        </p:txBody>
      </p:sp>
      <p:pic>
        <p:nvPicPr>
          <p:cNvPr id="2" name="图片 1"/>
          <p:cNvPicPr>
            <a:picLocks noChangeAspect="1"/>
          </p:cNvPicPr>
          <p:nvPr/>
        </p:nvPicPr>
        <p:blipFill>
          <a:blip r:embed="rId2"/>
          <a:stretch>
            <a:fillRect/>
          </a:stretch>
        </p:blipFill>
        <p:spPr>
          <a:xfrm>
            <a:off x="1410970" y="2684780"/>
            <a:ext cx="6322695" cy="40398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18872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 Get prepared</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779270"/>
            <a:ext cx="8613775" cy="192024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 Android components - Activities</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An activity represents a single screen with a user interface.</a:t>
            </a: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An activity is implemented as a subclass of Activity.</a:t>
            </a:r>
            <a:endParaRPr lang="en-US" sz="2400" dirty="0">
              <a:solidFill>
                <a:schemeClr val="tx1"/>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18872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 Get prepared - BLE Types</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5194300"/>
            <a:ext cx="8613775" cy="1615440"/>
          </a:xfrm>
          <a:prstGeom prst="rect">
            <a:avLst/>
          </a:prstGeom>
          <a:noFill/>
        </p:spPr>
        <p:txBody>
          <a:bodyPr wrap="square" rtlCol="0">
            <a:spAutoFit/>
          </a:bodyPr>
          <a:lstStyle/>
          <a:p>
            <a:pPr marL="342900" indent="-342900">
              <a:buFont typeface="Wingdings" panose="05000000000000000000" charset="0"/>
              <a:buChar char="Ø"/>
            </a:pPr>
            <a:r>
              <a:rPr lang="en-US" sz="2000" dirty="0" smtClean="0">
                <a:solidFill>
                  <a:srgbClr val="001F5B"/>
                </a:solidFill>
                <a:latin typeface="Georgia" panose="02040502050405020303"/>
                <a:cs typeface="Georgia" panose="02040502050405020303"/>
                <a:sym typeface="+mn-ea"/>
              </a:rPr>
              <a:t>Think of a Bluetooth LE peripheral device(server) as a bulletin board and central devices(clients) as viewers of the board. Central devices view the services, get the data, then move on. Each transaction is quick (a few milliseconds), so multiple central devices can get data from one peripheral.</a:t>
            </a:r>
            <a:endParaRPr lang="en-US" sz="2000" dirty="0" smtClean="0">
              <a:solidFill>
                <a:srgbClr val="001F5B"/>
              </a:solidFill>
              <a:latin typeface="Georgia" panose="02040502050405020303"/>
              <a:cs typeface="Georgia" panose="02040502050405020303"/>
              <a:sym typeface="+mn-ea"/>
            </a:endParaRPr>
          </a:p>
        </p:txBody>
      </p:sp>
      <p:pic>
        <p:nvPicPr>
          <p:cNvPr id="2" name="图片 1"/>
          <p:cNvPicPr>
            <a:picLocks noChangeAspect="1"/>
          </p:cNvPicPr>
          <p:nvPr/>
        </p:nvPicPr>
        <p:blipFill>
          <a:blip r:embed="rId2"/>
          <a:stretch>
            <a:fillRect/>
          </a:stretch>
        </p:blipFill>
        <p:spPr>
          <a:xfrm>
            <a:off x="2081530" y="1663700"/>
            <a:ext cx="4559300" cy="3530600"/>
          </a:xfrm>
          <a:prstGeom prst="rect">
            <a:avLst/>
          </a:prstGeom>
        </p:spPr>
      </p:pic>
      <p:sp>
        <p:nvSpPr>
          <p:cNvPr id="3" name="文本框 2"/>
          <p:cNvSpPr txBox="1"/>
          <p:nvPr/>
        </p:nvSpPr>
        <p:spPr>
          <a:xfrm>
            <a:off x="3984625" y="4303395"/>
            <a:ext cx="2717165" cy="581660"/>
          </a:xfrm>
          <a:prstGeom prst="rect">
            <a:avLst/>
          </a:prstGeom>
          <a:noFill/>
        </p:spPr>
        <p:txBody>
          <a:bodyPr wrap="none" rtlCol="0">
            <a:spAutoFit/>
          </a:bodyPr>
          <a:p>
            <a:pPr algn="l"/>
            <a:r>
              <a:rPr lang="en-US" altLang="zh-CN" sz="1600">
                <a:solidFill>
                  <a:srgbClr val="FF0000"/>
                </a:solidFill>
              </a:rPr>
              <a:t>Length limit of a</a:t>
            </a:r>
            <a:r>
              <a:rPr lang="zh-CN" altLang="en-US" sz="1600">
                <a:solidFill>
                  <a:srgbClr val="FF0000"/>
                </a:solidFill>
              </a:rPr>
              <a:t> characteristic</a:t>
            </a:r>
            <a:r>
              <a:rPr lang="en-US" altLang="zh-CN" sz="1600">
                <a:solidFill>
                  <a:srgbClr val="FF0000"/>
                </a:solidFill>
              </a:rPr>
              <a:t>:</a:t>
            </a:r>
            <a:endParaRPr lang="en-US" altLang="zh-CN" sz="1600">
              <a:solidFill>
                <a:srgbClr val="FF0000"/>
              </a:solidFill>
            </a:endParaRPr>
          </a:p>
          <a:p>
            <a:pPr algn="l"/>
            <a:r>
              <a:rPr lang="en-US" altLang="zh-CN" sz="1600">
                <a:solidFill>
                  <a:srgbClr val="FF0000"/>
                </a:solidFill>
              </a:rPr>
              <a:t>                   </a:t>
            </a:r>
            <a:r>
              <a:rPr lang="zh-CN" altLang="en-US" sz="1600">
                <a:solidFill>
                  <a:srgbClr val="FF0000"/>
                </a:solidFill>
              </a:rPr>
              <a:t>20 bytes long</a:t>
            </a:r>
            <a:r>
              <a:rPr lang="en-US" altLang="zh-CN" sz="1600">
                <a:solidFill>
                  <a:srgbClr val="FF0000"/>
                </a:solidFill>
              </a:rPr>
              <a:t>.</a:t>
            </a:r>
            <a:endParaRPr lang="en-US" altLang="zh-CN" sz="160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18872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 Get prepared</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779270"/>
            <a:ext cx="8613775" cy="4663440"/>
          </a:xfrm>
          <a:prstGeom prst="rect">
            <a:avLst/>
          </a:prstGeom>
          <a:noFill/>
        </p:spPr>
        <p:txBody>
          <a:bodyPr wrap="square" rtlCol="0">
            <a:spAutoFit/>
          </a:bodyPr>
          <a:lstStyle/>
          <a:p>
            <a:pPr marL="342900" indent="-342900">
              <a:buFont typeface="Wingdings" panose="05000000000000000000" charset="0"/>
              <a:buChar char="Ø"/>
            </a:pPr>
            <a:endParaRPr lang="en-US" sz="2000" dirty="0" smtClean="0">
              <a:solidFill>
                <a:srgbClr val="001F5B"/>
              </a:solidFill>
              <a:latin typeface="Georgia" panose="02040502050405020303"/>
              <a:cs typeface="Georgia" panose="02040502050405020303"/>
              <a:sym typeface="+mn-ea"/>
            </a:endParaRPr>
          </a:p>
          <a:p>
            <a:pPr marL="342900" indent="-342900">
              <a:buFont typeface="Wingdings" panose="05000000000000000000" charset="0"/>
              <a:buChar char="Ø"/>
            </a:pPr>
            <a:r>
              <a:rPr lang="en-US" sz="2000" dirty="0" smtClean="0">
                <a:solidFill>
                  <a:srgbClr val="001F5B"/>
                </a:solidFill>
                <a:latin typeface="Georgia" panose="02040502050405020303"/>
                <a:cs typeface="Georgia" panose="02040502050405020303"/>
                <a:sym typeface="+mn-ea"/>
              </a:rPr>
              <a:t>Generic Attribute Profile (GATT): The GATT profile is a general specification for sending and receiving short pieces of data known as "attributes" over a BLE link. All current Low Energy application profiles are based on GATT.</a:t>
            </a:r>
            <a:endParaRPr lang="en-US" sz="2000" dirty="0" smtClean="0">
              <a:solidFill>
                <a:srgbClr val="001F5B"/>
              </a:solidFill>
              <a:latin typeface="Georgia" panose="02040502050405020303"/>
              <a:cs typeface="Georgia" panose="02040502050405020303"/>
              <a:sym typeface="+mn-ea"/>
            </a:endParaRPr>
          </a:p>
          <a:p>
            <a:pPr marL="342900" indent="-342900">
              <a:buFont typeface="Wingdings" panose="05000000000000000000" charset="0"/>
              <a:buChar char="Ø"/>
            </a:pPr>
            <a:endParaRPr lang="en-US" sz="2000" dirty="0" smtClean="0">
              <a:solidFill>
                <a:srgbClr val="001F5B"/>
              </a:solidFill>
              <a:latin typeface="Georgia" panose="02040502050405020303"/>
              <a:cs typeface="Georgia" panose="02040502050405020303"/>
              <a:sym typeface="+mn-ea"/>
            </a:endParaRPr>
          </a:p>
          <a:p>
            <a:pPr marL="342900" indent="-342900">
              <a:buFont typeface="Wingdings" panose="05000000000000000000" charset="0"/>
              <a:buChar char="Ø"/>
            </a:pPr>
            <a:r>
              <a:rPr lang="en-US" sz="2000" dirty="0" smtClean="0">
                <a:solidFill>
                  <a:srgbClr val="001F5B"/>
                </a:solidFill>
                <a:latin typeface="Georgia" panose="02040502050405020303"/>
                <a:cs typeface="Georgia" panose="02040502050405020303"/>
                <a:sym typeface="+mn-ea"/>
              </a:rPr>
              <a:t>Attribute Protocol (ATT)—GATT is built on top of the Attribute Protocol (ATT). This is also referred to as GATT/ATT. ATT is optimized to run on BLE devices. To this end, it uses as few bytes as possible. Each attribute is uniquely identified by a Universally Unique Identifier (UUID), which is a standardized 128-bit format for a string ID used to uniquely identify information. The attributes transported by ATT are formatted as characteristics and services.</a:t>
            </a:r>
            <a:endParaRPr lang="en-US" sz="2000" dirty="0" smtClean="0">
              <a:solidFill>
                <a:srgbClr val="001F5B"/>
              </a:solidFill>
              <a:latin typeface="Georgia" panose="02040502050405020303"/>
              <a:cs typeface="Georgia" panose="02040502050405020303"/>
              <a:sym typeface="+mn-ea"/>
            </a:endParaRPr>
          </a:p>
          <a:p>
            <a:pPr marL="342900" indent="-342900">
              <a:buFont typeface="Wingdings" panose="05000000000000000000" charset="0"/>
              <a:buChar char="Ø"/>
            </a:pPr>
            <a:r>
              <a:rPr lang="en-US" sz="2000" dirty="0" smtClean="0">
                <a:solidFill>
                  <a:srgbClr val="001F5B"/>
                </a:solidFill>
                <a:latin typeface="Georgia" panose="02040502050405020303"/>
                <a:cs typeface="Georgia" panose="02040502050405020303"/>
                <a:sym typeface="+mn-ea"/>
              </a:rPr>
              <a:t>GATT is the layer that defines services and characteristics and enables read/write/notify/indicate operations on them.</a:t>
            </a:r>
            <a:endParaRPr lang="en-US" sz="2000" dirty="0" smtClean="0">
              <a:solidFill>
                <a:srgbClr val="001F5B"/>
              </a:solidFill>
              <a:latin typeface="Georgia" panose="02040502050405020303"/>
              <a:cs typeface="Georgia" panose="02040502050405020303"/>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18872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 Bluetooth APIs</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779270"/>
            <a:ext cx="8613775" cy="423672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BLE Permissions</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In order to use Bluetooth features in the application, we must declare the Bluetooth permission BLUETOOTH. we need this permission to perform any Bluetooth communication, such as requesting a connection, accepting a connection, and transferring data.</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Declare the Bluetooth permission(s) in the application manifest file. For example:</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&lt;uses-permission android:name="android.permission.BLUETOOTH"/&gt;</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&lt;uses-permission android:name="android.permission.BLUETOOTH_ADMIN"/&gt;</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1600" dirty="0" smtClean="0">
              <a:solidFill>
                <a:srgbClr val="001F5B"/>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73736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a:t>
            </a:r>
            <a:r>
              <a:rPr lang="en-US" altLang="zh-CN" sz="3600">
                <a:solidFill>
                  <a:schemeClr val="bg2"/>
                </a:solidFill>
                <a:effectLst>
                  <a:innerShdw blurRad="63500" dist="50800" dir="13500000">
                    <a:srgbClr val="000000">
                      <a:alpha val="50000"/>
                    </a:srgbClr>
                  </a:innerShdw>
                </a:effectLst>
                <a:latin typeface="Georgia" panose="02040502050405020303" charset="0"/>
                <a:sym typeface="+mn-ea"/>
              </a:rPr>
              <a:t>- Bluetooth APIs</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779270"/>
            <a:ext cx="8613775" cy="484632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Setting up BLE</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Get the BluetoothAdapter</a:t>
            </a: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Initializes Bluetooth adapter.</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final BluetoothManager bluetoothManager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(BluetoothManager) getSystemService(Context.BLUETOOTH_SERVICE);</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mBluetoothAdapter = bluetoothManager.getAdapter();</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16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sym typeface="+mn-ea"/>
              </a:rPr>
              <a:t>Enable Bluetooth</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sym typeface="+mn-ea"/>
              </a:rPr>
              <a:t>// Ensures Bluetooth is available on the device and it is enabled. If not,</a:t>
            </a:r>
            <a:endParaRPr lang="en-US" sz="16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sym typeface="+mn-ea"/>
              </a:rPr>
              <a:t>// displays a dialog requesting user permission to enable Bluetooth.</a:t>
            </a:r>
            <a:endParaRPr lang="en-US" sz="16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sym typeface="+mn-ea"/>
              </a:rPr>
              <a:t>if (mBluetoothAdapter == null || !mBluetoothAdapter.isEnabled()) {</a:t>
            </a:r>
            <a:endParaRPr lang="en-US" sz="16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sym typeface="+mn-ea"/>
              </a:rPr>
              <a:t>    Intent enableBtIntent = new Intent(BluetoothAdapter.ACTION_REQUEST_ENABLE);</a:t>
            </a:r>
            <a:endParaRPr lang="en-US" sz="16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sym typeface="+mn-ea"/>
              </a:rPr>
              <a:t>    startActivityForResult(enableBtIntent, REQUEST_ENABLE_BT);</a:t>
            </a:r>
            <a:endParaRPr lang="en-US" sz="16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sym typeface="+mn-ea"/>
              </a:rPr>
              <a:t>}</a:t>
            </a:r>
            <a:endParaRPr lang="en-US" sz="16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endParaRPr lang="en-US" sz="1600" dirty="0" smtClean="0">
              <a:solidFill>
                <a:srgbClr val="001F5B"/>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73736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a:t>
            </a:r>
            <a:r>
              <a:rPr lang="en-US" altLang="zh-CN" sz="3600">
                <a:solidFill>
                  <a:schemeClr val="bg2"/>
                </a:solidFill>
                <a:effectLst>
                  <a:innerShdw blurRad="63500" dist="50800" dir="13500000">
                    <a:srgbClr val="000000">
                      <a:alpha val="50000"/>
                    </a:srgbClr>
                  </a:innerShdw>
                </a:effectLst>
                <a:latin typeface="Georgia" panose="02040502050405020303" charset="0"/>
                <a:sym typeface="+mn-ea"/>
              </a:rPr>
              <a:t>- Bluetooth APIs</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779270"/>
            <a:ext cx="8613775" cy="399288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Finding BLE services</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Device scan callback.</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private BluetoothAdapter.LeScanCallback mLeScanCallback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new BluetoothAdapter.LeScanCallback()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public void onLeScan(final BluetoothDevice device, int rssi, byte[] scanRecord)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runOnUiThread(new Runnable()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@Override</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public void run()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//find a device</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1600" dirty="0" smtClean="0">
              <a:solidFill>
                <a:srgbClr val="001F5B"/>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73736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a:t>
            </a:r>
            <a:r>
              <a:rPr lang="en-US" altLang="zh-CN" sz="3600">
                <a:solidFill>
                  <a:schemeClr val="bg2"/>
                </a:solidFill>
                <a:effectLst>
                  <a:innerShdw blurRad="63500" dist="50800" dir="13500000">
                    <a:srgbClr val="000000">
                      <a:alpha val="50000"/>
                    </a:srgbClr>
                  </a:innerShdw>
                </a:effectLst>
                <a:latin typeface="Georgia" panose="02040502050405020303" charset="0"/>
                <a:sym typeface="+mn-ea"/>
              </a:rPr>
              <a:t>- A simple demo</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pic>
        <p:nvPicPr>
          <p:cNvPr id="2" name="图片 1" descr="Screenshot_2016-11-02-15-47-59"/>
          <p:cNvPicPr>
            <a:picLocks noChangeAspect="1"/>
          </p:cNvPicPr>
          <p:nvPr/>
        </p:nvPicPr>
        <p:blipFill>
          <a:blip r:embed="rId2"/>
          <a:stretch>
            <a:fillRect/>
          </a:stretch>
        </p:blipFill>
        <p:spPr>
          <a:xfrm>
            <a:off x="1137285" y="1760855"/>
            <a:ext cx="2788285" cy="4957445"/>
          </a:xfrm>
          <a:prstGeom prst="rect">
            <a:avLst/>
          </a:prstGeom>
        </p:spPr>
      </p:pic>
      <p:pic>
        <p:nvPicPr>
          <p:cNvPr id="3" name="图片 2" descr="Screenshot_2016-11-02-15-48-11"/>
          <p:cNvPicPr>
            <a:picLocks noChangeAspect="1"/>
          </p:cNvPicPr>
          <p:nvPr/>
        </p:nvPicPr>
        <p:blipFill>
          <a:blip r:embed="rId3"/>
          <a:stretch>
            <a:fillRect/>
          </a:stretch>
        </p:blipFill>
        <p:spPr>
          <a:xfrm>
            <a:off x="4976495" y="1760855"/>
            <a:ext cx="2767330" cy="49199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73736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a:t>
            </a:r>
            <a:r>
              <a:rPr lang="en-US" altLang="zh-CN" sz="3600">
                <a:solidFill>
                  <a:schemeClr val="bg2"/>
                </a:solidFill>
                <a:effectLst>
                  <a:innerShdw blurRad="63500" dist="50800" dir="13500000">
                    <a:srgbClr val="000000">
                      <a:alpha val="50000"/>
                    </a:srgbClr>
                  </a:innerShdw>
                </a:effectLst>
                <a:latin typeface="Georgia" panose="02040502050405020303" charset="0"/>
                <a:sym typeface="+mn-ea"/>
              </a:rPr>
              <a:t>- Bluetooth APIs</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779270"/>
            <a:ext cx="8613775" cy="505968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Connecting to a GATT server</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dirty="0" smtClean="0">
                <a:solidFill>
                  <a:srgbClr val="001F5B"/>
                </a:solidFill>
                <a:latin typeface="Georgia" panose="02040502050405020303"/>
                <a:cs typeface="Georgia" panose="02040502050405020303"/>
              </a:rPr>
              <a:t>The first step in interacting with a BLE device is connecting to it— more specifically, connecting to the GATT server on the device. </a:t>
            </a:r>
            <a:r>
              <a:rPr lang="en-US" sz="2400" dirty="0" smtClean="0">
                <a:solidFill>
                  <a:srgbClr val="001F5B"/>
                </a:solidFill>
                <a:latin typeface="Georgia" panose="02040502050405020303"/>
                <a:cs typeface="Georgia" panose="02040502050405020303"/>
              </a:rPr>
              <a:t> </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mBluetoothGatt = device.connectGatt(this, false, mGattCallback);</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private final BluetoothGattCallback mGattCallback = new BluetoothGattCallback()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@Override</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public void onConnectionStateChange(BluetoothGatt gatt, int status,</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int newState)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String intentAction;</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if (newState == BluetoothProfile.STATE_CONNECTED)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 else if (newState == BluetoothProfile.STATE_DISCONNECTED)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public void onServicesDiscovered(BluetoothGatt gatt, int status)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if (status == BluetoothGatt.GATT_SUCCESS)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 else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public void onCharacteristicRead(BluetoothGatt gatt,</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BluetoothGattCharacteristic characteristic,int status)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if (status == BluetoothGatt.GATT_SUCCESS)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    };</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a:t>
            </a:r>
            <a:endParaRPr lang="en-US" sz="1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000" dirty="0" smtClean="0">
                <a:solidFill>
                  <a:srgbClr val="001F5B"/>
                </a:solidFill>
                <a:latin typeface="Georgia" panose="02040502050405020303"/>
                <a:cs typeface="Georgia" panose="02040502050405020303"/>
              </a:rPr>
              <a:t>}</a:t>
            </a:r>
            <a:endParaRPr lang="en-US" sz="1000" dirty="0" smtClean="0">
              <a:solidFill>
                <a:srgbClr val="001F5B"/>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73736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a:t>
            </a:r>
            <a:r>
              <a:rPr lang="en-US" altLang="zh-CN" sz="3600">
                <a:solidFill>
                  <a:schemeClr val="bg2"/>
                </a:solidFill>
                <a:effectLst>
                  <a:innerShdw blurRad="63500" dist="50800" dir="13500000">
                    <a:srgbClr val="000000">
                      <a:alpha val="50000"/>
                    </a:srgbClr>
                  </a:innerShdw>
                </a:effectLst>
                <a:latin typeface="Georgia" panose="02040502050405020303" charset="0"/>
                <a:sym typeface="+mn-ea"/>
              </a:rPr>
              <a:t>- A simple demo</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pic>
        <p:nvPicPr>
          <p:cNvPr id="3" name="图片 2" descr="Screenshot_2016-11-02-15-47-13"/>
          <p:cNvPicPr>
            <a:picLocks noChangeAspect="1"/>
          </p:cNvPicPr>
          <p:nvPr/>
        </p:nvPicPr>
        <p:blipFill>
          <a:blip r:embed="rId2"/>
          <a:stretch>
            <a:fillRect/>
          </a:stretch>
        </p:blipFill>
        <p:spPr>
          <a:xfrm>
            <a:off x="2950210" y="1731010"/>
            <a:ext cx="2840355" cy="50501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64795" y="2167255"/>
            <a:ext cx="8613775" cy="3749040"/>
          </a:xfrm>
          <a:prstGeom prst="rect">
            <a:avLst/>
          </a:prstGeom>
          <a:noFill/>
        </p:spPr>
        <p:txBody>
          <a:bodyPr wrap="square" rtlCol="0">
            <a:spAutoFit/>
          </a:bodyPr>
          <a:lstStyle/>
          <a:p>
            <a:pPr marL="342900" indent="-342900">
              <a:buFont typeface="Arial" panose="020B0604020202020204"/>
              <a:buChar char="•"/>
            </a:pPr>
            <a:r>
              <a:rPr lang="en-US" sz="2400" dirty="0" smtClean="0">
                <a:solidFill>
                  <a:srgbClr val="001F5B"/>
                </a:solidFill>
                <a:latin typeface="Georgia" panose="02040502050405020303"/>
                <a:cs typeface="Georgia" panose="02040502050405020303"/>
              </a:rPr>
              <a:t>Wireless communication among devices in local environment</a:t>
            </a:r>
            <a:endParaRPr lang="en-US" sz="2400" dirty="0" smtClean="0">
              <a:solidFill>
                <a:srgbClr val="001F5B"/>
              </a:solidFill>
              <a:latin typeface="Georgia" panose="02040502050405020303"/>
              <a:cs typeface="Georgia" panose="02040502050405020303"/>
            </a:endParaRPr>
          </a:p>
          <a:p>
            <a:pPr marL="342900" indent="-342900">
              <a:buFont typeface="Arial" panose="020B0604020202020204"/>
              <a:buChar char="•"/>
            </a:pPr>
            <a:endParaRPr lang="en-US" sz="2400" dirty="0" smtClean="0">
              <a:solidFill>
                <a:srgbClr val="001F5B"/>
              </a:solidFill>
              <a:latin typeface="Georgia" panose="02040502050405020303"/>
              <a:cs typeface="Georgia" panose="02040502050405020303"/>
            </a:endParaRPr>
          </a:p>
          <a:p>
            <a:pPr marL="342900" indent="-342900">
              <a:buFont typeface="Arial" panose="020B0604020202020204"/>
              <a:buChar char="•"/>
            </a:pPr>
            <a:r>
              <a:rPr lang="en-US" sz="2400" dirty="0" smtClean="0">
                <a:solidFill>
                  <a:srgbClr val="001F5B"/>
                </a:solidFill>
                <a:latin typeface="Georgia" panose="02040502050405020303"/>
                <a:cs typeface="Georgia" panose="02040502050405020303"/>
              </a:rPr>
              <a:t>Wireless communication between sensors &amp; Android application</a:t>
            </a:r>
            <a:endParaRPr lang="en-US" sz="2400" dirty="0" smtClean="0">
              <a:solidFill>
                <a:srgbClr val="001F5B"/>
              </a:solidFill>
              <a:latin typeface="Georgia" panose="02040502050405020303"/>
              <a:cs typeface="Georgia" panose="02040502050405020303"/>
            </a:endParaRPr>
          </a:p>
          <a:p>
            <a:pPr marL="342900" indent="-342900">
              <a:buFont typeface="Arial" panose="020B0604020202020204"/>
              <a:buChar char="•"/>
            </a:pPr>
            <a:endParaRPr lang="en-US" sz="2400" dirty="0" smtClean="0">
              <a:solidFill>
                <a:srgbClr val="001F5B"/>
              </a:solidFill>
              <a:latin typeface="Georgia" panose="02040502050405020303"/>
              <a:cs typeface="Georgia" panose="02040502050405020303"/>
            </a:endParaRPr>
          </a:p>
          <a:p>
            <a:pPr marL="342900" indent="-342900">
              <a:buFont typeface="Arial" panose="020B0604020202020204"/>
              <a:buChar char="•"/>
            </a:pPr>
            <a:r>
              <a:rPr lang="en-US" sz="2400" dirty="0">
                <a:solidFill>
                  <a:srgbClr val="001F5B"/>
                </a:solidFill>
                <a:latin typeface="Georgia" panose="02040502050405020303"/>
                <a:cs typeface="Georgia" panose="02040502050405020303"/>
              </a:rPr>
              <a:t>Development of Android application</a:t>
            </a:r>
            <a:endParaRPr lang="en-US" sz="2400" dirty="0">
              <a:solidFill>
                <a:srgbClr val="001F5B"/>
              </a:solidFill>
              <a:latin typeface="Georgia" panose="02040502050405020303"/>
              <a:cs typeface="Georgia" panose="02040502050405020303"/>
            </a:endParaRPr>
          </a:p>
          <a:p>
            <a:pPr marL="342900" indent="-342900">
              <a:buFont typeface="Arial" panose="020B0604020202020204"/>
              <a:buChar char="•"/>
            </a:pPr>
            <a:endParaRPr lang="en-US" sz="2400" dirty="0">
              <a:solidFill>
                <a:srgbClr val="001F5B"/>
              </a:solidFill>
              <a:latin typeface="Georgia" panose="02040502050405020303"/>
              <a:cs typeface="Georgia" panose="02040502050405020303"/>
            </a:endParaRPr>
          </a:p>
          <a:p>
            <a:pPr marL="342900" indent="-342900">
              <a:buFont typeface="Arial" panose="020B0604020202020204"/>
              <a:buChar char="•"/>
            </a:pPr>
            <a:r>
              <a:rPr lang="en-US" sz="2400" dirty="0">
                <a:solidFill>
                  <a:srgbClr val="FF0000"/>
                </a:solidFill>
                <a:latin typeface="Georgia" panose="02040502050405020303"/>
                <a:cs typeface="Georgia" panose="02040502050405020303"/>
              </a:rPr>
              <a:t>Wireless communication between sensors &amp; Android application via Bluetooth</a:t>
            </a:r>
            <a:endParaRPr lang="en-US" sz="2400" dirty="0">
              <a:solidFill>
                <a:srgbClr val="FF0000"/>
              </a:solidFill>
              <a:latin typeface="Georgia" panose="02040502050405020303"/>
              <a:cs typeface="Georgia" panose="02040502050405020303"/>
            </a:endParaRPr>
          </a:p>
        </p:txBody>
      </p:sp>
      <p:sp>
        <p:nvSpPr>
          <p:cNvPr id="5" name="文本框 4"/>
          <p:cNvSpPr txBox="1"/>
          <p:nvPr/>
        </p:nvSpPr>
        <p:spPr>
          <a:xfrm>
            <a:off x="3378835" y="450850"/>
            <a:ext cx="4089400" cy="701040"/>
          </a:xfrm>
          <a:prstGeom prst="rect">
            <a:avLst/>
          </a:prstGeom>
          <a:noFill/>
        </p:spPr>
        <p:txBody>
          <a:bodyPr wrap="square" rtlCol="0">
            <a:spAutoFit/>
            <a:scene3d>
              <a:camera prst="orthographicFront"/>
              <a:lightRig rig="threePt" dir="t"/>
            </a:scene3d>
          </a:bodyPr>
          <a:p>
            <a:r>
              <a:rPr lang="en-US" altLang="zh-CN" sz="4000">
                <a:solidFill>
                  <a:schemeClr val="bg2"/>
                </a:solidFill>
                <a:effectLst>
                  <a:innerShdw blurRad="63500" dist="50800" dir="13500000">
                    <a:srgbClr val="000000">
                      <a:alpha val="50000"/>
                    </a:srgbClr>
                  </a:innerShdw>
                </a:effectLst>
                <a:latin typeface="Georgia" panose="02040502050405020303" charset="0"/>
              </a:rPr>
              <a:t>Topics</a:t>
            </a:r>
            <a:endParaRPr lang="en-US" altLang="zh-CN" sz="4000">
              <a:solidFill>
                <a:schemeClr val="bg2"/>
              </a:solidFill>
              <a:effectLst>
                <a:innerShdw blurRad="63500" dist="50800" dir="13500000">
                  <a:srgbClr val="000000">
                    <a:alpha val="50000"/>
                  </a:srgbClr>
                </a:innerShdw>
              </a:effectLst>
              <a:latin typeface="Georgia" panose="02040502050405020303"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73736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a:t>
            </a:r>
            <a:r>
              <a:rPr lang="en-US" altLang="zh-CN" sz="3600">
                <a:solidFill>
                  <a:schemeClr val="bg2"/>
                </a:solidFill>
                <a:effectLst>
                  <a:innerShdw blurRad="63500" dist="50800" dir="13500000">
                    <a:srgbClr val="000000">
                      <a:alpha val="50000"/>
                    </a:srgbClr>
                  </a:innerShdw>
                </a:effectLst>
                <a:latin typeface="Georgia" panose="02040502050405020303" charset="0"/>
                <a:sym typeface="+mn-ea"/>
              </a:rPr>
              <a:t>- Bluetooth APIs</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779270"/>
            <a:ext cx="8613775" cy="457200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Reading BLE attributes</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2400" dirty="0" smtClean="0">
              <a:solidFill>
                <a:srgbClr val="001F5B"/>
              </a:solidFill>
              <a:latin typeface="Georgia" panose="02040502050405020303"/>
              <a:cs typeface="Georgia" panose="02040502050405020303"/>
            </a:endParaRPr>
          </a:p>
          <a:p>
            <a:pPr marL="285750" indent="-285750">
              <a:buFont typeface="Wingdings" panose="05000000000000000000" charset="0"/>
              <a:buChar char="Ø"/>
            </a:pPr>
            <a:r>
              <a:rPr lang="en-US" dirty="0" smtClean="0">
                <a:solidFill>
                  <a:srgbClr val="001F5B"/>
                </a:solidFill>
                <a:latin typeface="Georgia" panose="02040502050405020303"/>
                <a:cs typeface="Georgia" panose="02040502050405020303"/>
              </a:rPr>
              <a:t>Once the Android application has connected to a GATT server and discovered services, it can read and write attributes, where supported. </a:t>
            </a:r>
            <a:endParaRPr lang="en-US"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Reading BLE services</a:t>
            </a:r>
            <a:endParaRPr lang="en-US" sz="2400" dirty="0" smtClean="0">
              <a:solidFill>
                <a:srgbClr val="001F5B"/>
              </a:solidFill>
              <a:latin typeface="Georgia" panose="02040502050405020303"/>
              <a:cs typeface="Georgia" panose="02040502050405020303"/>
            </a:endParaRPr>
          </a:p>
          <a:p>
            <a:pPr marL="285750" indent="-285750">
              <a:buFont typeface="Wingdings" panose="05000000000000000000" charset="0"/>
              <a:buChar char="Ø"/>
            </a:pPr>
            <a:endParaRPr lang="en-US" dirty="0" smtClean="0">
              <a:solidFill>
                <a:srgbClr val="001F5B"/>
              </a:solidFill>
              <a:latin typeface="Georgia" panose="02040502050405020303"/>
              <a:cs typeface="Georgia" panose="02040502050405020303"/>
            </a:endParaRPr>
          </a:p>
          <a:p>
            <a:pPr marL="285750" indent="-285750">
              <a:buFont typeface="Wingdings" panose="05000000000000000000" charset="0"/>
              <a:buChar char="Ø"/>
            </a:pPr>
            <a:r>
              <a:rPr lang="en-US" dirty="0" smtClean="0">
                <a:solidFill>
                  <a:srgbClr val="001F5B"/>
                </a:solidFill>
                <a:latin typeface="Georgia" panose="02040502050405020303"/>
                <a:cs typeface="Georgia" panose="02040502050405020303"/>
              </a:rPr>
              <a:t>Once your Android app has connected to a GATT server and discovered services, it can read and write attributes, where supported.</a:t>
            </a:r>
            <a:endParaRPr lang="en-US" dirty="0" smtClean="0">
              <a:solidFill>
                <a:srgbClr val="001F5B"/>
              </a:solidFill>
              <a:latin typeface="Georgia" panose="02040502050405020303"/>
              <a:cs typeface="Georgia" panose="02040502050405020303"/>
            </a:endParaRPr>
          </a:p>
          <a:p>
            <a:pPr marL="285750" indent="-285750">
              <a:buFont typeface="Wingdings" panose="05000000000000000000" charset="0"/>
              <a:buChar char="Ø"/>
            </a:pPr>
            <a:endParaRPr lang="en-US"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Closing the application</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endParaRPr lang="en-US" sz="2400" dirty="0" smtClean="0">
              <a:solidFill>
                <a:srgbClr val="001F5B"/>
              </a:solidFill>
              <a:latin typeface="Georgia" panose="02040502050405020303"/>
              <a:cs typeface="Georgia" panose="02040502050405020303"/>
              <a:sym typeface="+mn-ea"/>
            </a:endParaRPr>
          </a:p>
          <a:p>
            <a:pPr marL="285750" indent="-285750">
              <a:buFont typeface="Wingdings" panose="05000000000000000000" charset="0"/>
              <a:buChar char="Ø"/>
            </a:pPr>
            <a:r>
              <a:rPr lang="en-US" sz="1600" dirty="0" smtClean="0">
                <a:solidFill>
                  <a:srgbClr val="001F5B"/>
                </a:solidFill>
                <a:latin typeface="Georgia" panose="02040502050405020303"/>
                <a:cs typeface="Georgia" panose="02040502050405020303"/>
                <a:sym typeface="+mn-ea"/>
              </a:rPr>
              <a:t>Once the application has finished using a BLE device, it should call close() so the system can release resources appropriately.</a:t>
            </a:r>
            <a:endParaRPr lang="en-US" sz="1600" dirty="0" smtClean="0">
              <a:solidFill>
                <a:srgbClr val="001F5B"/>
              </a:solidFill>
              <a:latin typeface="Georgia" panose="02040502050405020303"/>
              <a:cs typeface="Georgia" panose="02040502050405020303"/>
              <a:sym typeface="+mn-ea"/>
            </a:endParaRPr>
          </a:p>
          <a:p>
            <a:pPr marL="285750" indent="-285750">
              <a:buFont typeface="Wingdings" panose="05000000000000000000" charset="0"/>
              <a:buChar char="Ø"/>
            </a:pPr>
            <a:endParaRPr lang="en-US" sz="1600" dirty="0" smtClean="0">
              <a:solidFill>
                <a:srgbClr val="001F5B"/>
              </a:solidFill>
              <a:latin typeface="Georgia" panose="02040502050405020303"/>
              <a:cs typeface="Georgia" panose="02040502050405020303"/>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118872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4: Developement on Android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a:p>
            <a:r>
              <a:rPr lang="en-US" altLang="zh-CN" sz="3600">
                <a:solidFill>
                  <a:schemeClr val="bg2"/>
                </a:solidFill>
                <a:effectLst>
                  <a:innerShdw blurRad="63500" dist="50800" dir="13500000">
                    <a:srgbClr val="000000">
                      <a:alpha val="50000"/>
                    </a:srgbClr>
                  </a:innerShdw>
                </a:effectLst>
                <a:latin typeface="Georgia" panose="02040502050405020303" charset="0"/>
              </a:rPr>
              <a:t>      </a:t>
            </a:r>
            <a:r>
              <a:rPr lang="en-US" altLang="zh-CN" sz="2800">
                <a:solidFill>
                  <a:schemeClr val="bg2"/>
                </a:solidFill>
                <a:effectLst>
                  <a:innerShdw blurRad="63500" dist="50800" dir="13500000">
                    <a:srgbClr val="000000">
                      <a:alpha val="50000"/>
                    </a:srgbClr>
                  </a:innerShdw>
                </a:effectLst>
                <a:latin typeface="Georgia" panose="02040502050405020303" charset="0"/>
              </a:rPr>
              <a:t>Uniform &amp; Bluetooth-form independent solution</a:t>
            </a:r>
            <a:endParaRPr lang="en-US" altLang="zh-CN" sz="28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5430" y="1681480"/>
            <a:ext cx="8613775" cy="515112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Bluetooth signal can come from different forms:</a:t>
            </a: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000" dirty="0" smtClean="0">
                <a:solidFill>
                  <a:srgbClr val="001F5B"/>
                </a:solidFill>
                <a:latin typeface="Georgia" panose="02040502050405020303"/>
                <a:cs typeface="Georgia" panose="02040502050405020303"/>
                <a:sym typeface="+mn-ea"/>
              </a:rPr>
              <a:t>Classic Bluetooth: </a:t>
            </a:r>
            <a:r>
              <a:rPr lang="en-US" sz="2000" dirty="0" smtClean="0">
                <a:solidFill>
                  <a:srgbClr val="001F5B"/>
                </a:solidFill>
                <a:latin typeface="Georgia" panose="02040502050405020303"/>
                <a:cs typeface="Georgia" panose="02040502050405020303"/>
              </a:rPr>
              <a:t>PC or mobile devices. </a:t>
            </a:r>
            <a:endParaRPr lang="en-US" sz="20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000" dirty="0" smtClean="0">
                <a:solidFill>
                  <a:srgbClr val="001F5B"/>
                </a:solidFill>
                <a:latin typeface="Georgia" panose="02040502050405020303"/>
                <a:cs typeface="Georgia" panose="02040502050405020303"/>
              </a:rPr>
              <a:t>Bluetooth Low Energy (BLE): Arduino, Single-chip microcomputers, etc.</a:t>
            </a:r>
            <a:endParaRPr lang="en-US" sz="20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2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000" dirty="0" smtClean="0">
                <a:solidFill>
                  <a:srgbClr val="001F5B"/>
                </a:solidFill>
                <a:latin typeface="Georgia" panose="02040502050405020303"/>
                <a:cs typeface="Georgia" panose="02040502050405020303"/>
              </a:rPr>
              <a:t>A general communication interface could be utilized:</a:t>
            </a:r>
            <a:endParaRPr lang="en-US" sz="20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20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public class TDRCommunicationInterface {</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a:t>
            </a:r>
            <a:r>
              <a:rPr lang="en-US" sz="1600" dirty="0" smtClean="0">
                <a:solidFill>
                  <a:schemeClr val="accent3"/>
                </a:solidFill>
                <a:latin typeface="Georgia" panose="02040502050405020303"/>
                <a:cs typeface="Georgia" panose="02040502050405020303"/>
              </a:rPr>
              <a:t>//get sensor name</a:t>
            </a:r>
            <a:endParaRPr lang="en-US" sz="1600" dirty="0" smtClean="0">
              <a:solidFill>
                <a:schemeClr val="accent3"/>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String getSensorName();</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a:t>
            </a:r>
            <a:r>
              <a:rPr lang="en-US" sz="1600" dirty="0" smtClean="0">
                <a:solidFill>
                  <a:schemeClr val="accent3"/>
                </a:solidFill>
                <a:latin typeface="Georgia" panose="02040502050405020303"/>
                <a:cs typeface="Georgia" panose="02040502050405020303"/>
              </a:rPr>
              <a:t>//read data from the serial port</a:t>
            </a:r>
            <a:endParaRPr lang="en-US" sz="1600" dirty="0" smtClean="0">
              <a:solidFill>
                <a:schemeClr val="accent3"/>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Boolean connectToSensor();</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String collectData();</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    Boolean stopSensor();</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1600" dirty="0" smtClean="0">
                <a:solidFill>
                  <a:srgbClr val="001F5B"/>
                </a:solidFill>
                <a:latin typeface="Georgia" panose="02040502050405020303"/>
                <a:cs typeface="Georgia" panose="02040502050405020303"/>
              </a:rPr>
              <a:t>}</a:t>
            </a:r>
            <a:endParaRPr lang="en-US" sz="1600" dirty="0" smtClean="0">
              <a:solidFill>
                <a:srgbClr val="001F5B"/>
              </a:solidFill>
              <a:latin typeface="Georgia" panose="02040502050405020303"/>
              <a:cs typeface="Georgia" panose="02040502050405020303"/>
            </a:endParaRPr>
          </a:p>
          <a:p>
            <a:pPr indent="0">
              <a:buFont typeface="Wingdings" panose="05000000000000000000" charset="0"/>
              <a:buNone/>
            </a:pPr>
            <a:endParaRPr lang="en-US" sz="1600" dirty="0">
              <a:solidFill>
                <a:srgbClr val="FF0000"/>
              </a:solidFill>
              <a:latin typeface="Georgia" panose="02040502050405020303"/>
              <a:cs typeface="Georgia" panose="02040502050405020303"/>
            </a:endParaRPr>
          </a:p>
          <a:p>
            <a:pPr indent="0">
              <a:buFont typeface="Wingdings" panose="05000000000000000000" charset="0"/>
              <a:buNone/>
            </a:pPr>
            <a:r>
              <a:rPr lang="en-US" sz="1600" dirty="0">
                <a:solidFill>
                  <a:srgbClr val="FF0000"/>
                </a:solidFill>
                <a:latin typeface="Georgia" panose="02040502050405020303"/>
                <a:cs typeface="Georgia" panose="02040502050405020303"/>
              </a:rPr>
              <a:t>We can also utilize the Java Reflection Technology for dynamically loading Bluetooth drivers if needed by using the interface above. In that case, we won't have to update the application version whenever a new sensor comes in.</a:t>
            </a:r>
            <a:endParaRPr lang="en-US" sz="1600" dirty="0">
              <a:solidFill>
                <a:srgbClr val="FF0000"/>
              </a:solidFill>
              <a:latin typeface="Georgia" panose="02040502050405020303"/>
              <a:cs typeface="Georgia" panose="02040502050405020303"/>
            </a:endParaRPr>
          </a:p>
          <a:p>
            <a:pPr indent="0">
              <a:buFont typeface="Wingdings" panose="05000000000000000000" charset="0"/>
              <a:buNone/>
            </a:pPr>
            <a:r>
              <a:rPr lang="en-US" sz="1600" dirty="0">
                <a:solidFill>
                  <a:srgbClr val="FF0000"/>
                </a:solidFill>
                <a:latin typeface="Georgia" panose="02040502050405020303"/>
                <a:cs typeface="Georgia" panose="02040502050405020303"/>
              </a:rPr>
              <a:t>https://developer.android.com/reference/android/bluetooth/BluetoothHealthCallback.html</a:t>
            </a:r>
            <a:endParaRPr lang="en-US" sz="1600" dirty="0">
              <a:solidFill>
                <a:srgbClr val="FF0000"/>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5260" y="138430"/>
            <a:ext cx="8794115" cy="64008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REFERENCES</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2132330"/>
            <a:ext cx="8613775" cy="32613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1F5B"/>
                </a:solidFill>
                <a:latin typeface="Georgia" panose="02040502050405020303"/>
                <a:cs typeface="Georgia" panose="02040502050405020303"/>
              </a:rPr>
              <a:t>https://publications.theseus.fi/bitstream/handle/10024/78079/Patanen_Marko.pdf?sequence=1</a:t>
            </a: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r>
              <a:rPr lang="en-US" sz="1600" dirty="0" smtClean="0">
                <a:solidFill>
                  <a:srgbClr val="001F5B"/>
                </a:solidFill>
                <a:latin typeface="Georgia" panose="02040502050405020303"/>
                <a:cs typeface="Georgia" panose="02040502050405020303"/>
              </a:rPr>
              <a:t>http://mips.lrdc.pitt.edu/courses/cs2610/restricted/HW2.pdf</a:t>
            </a: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r>
              <a:rPr lang="en-US" sz="1600" dirty="0" smtClean="0">
                <a:solidFill>
                  <a:srgbClr val="001F5B"/>
                </a:solidFill>
                <a:latin typeface="Georgia" panose="02040502050405020303"/>
                <a:cs typeface="Georgia" panose="02040502050405020303"/>
              </a:rPr>
              <a:t>http://ieeexplore.ieee.org/document/6196980/?reload=true&amp;arnumber=6196980</a:t>
            </a: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r>
              <a:rPr lang="en-US" sz="1600" dirty="0" smtClean="0">
                <a:solidFill>
                  <a:srgbClr val="001F5B"/>
                </a:solidFill>
                <a:latin typeface="Georgia" panose="02040502050405020303"/>
                <a:cs typeface="Georgia" panose="02040502050405020303"/>
              </a:rPr>
              <a:t>https://developer.android.com/guide/topics/connectivity/bluetooth.html</a:t>
            </a: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r>
              <a:rPr lang="en-US" sz="1600" dirty="0" smtClean="0">
                <a:solidFill>
                  <a:srgbClr val="001F5B"/>
                </a:solidFill>
                <a:latin typeface="Georgia" panose="02040502050405020303"/>
                <a:cs typeface="Georgia" panose="02040502050405020303"/>
              </a:rPr>
              <a:t>https://developer.android.com/guide/topics/connectivity/bluetooth-le.html#read</a:t>
            </a: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r>
              <a:rPr lang="en-US" sz="1600" dirty="0" smtClean="0">
                <a:solidFill>
                  <a:srgbClr val="001F5B"/>
                </a:solidFill>
                <a:latin typeface="Georgia" panose="02040502050405020303"/>
                <a:cs typeface="Georgia" panose="02040502050405020303"/>
              </a:rPr>
              <a:t>https://www.arduino.cc/en/Reference/CurieBLE</a:t>
            </a: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endParaRPr lang="en-US" sz="1600" dirty="0" smtClean="0">
              <a:solidFill>
                <a:srgbClr val="001F5B"/>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65430" y="3391535"/>
            <a:ext cx="8613775" cy="1005840"/>
          </a:xfrm>
          <a:prstGeom prst="rect">
            <a:avLst/>
          </a:prstGeom>
          <a:noFill/>
        </p:spPr>
        <p:txBody>
          <a:bodyPr wrap="square" rtlCol="0">
            <a:spAutoFit/>
          </a:bodyPr>
          <a:lstStyle/>
          <a:p>
            <a:pPr indent="0">
              <a:buFont typeface="Arial" panose="020B0604020202020204" pitchFamily="34" charset="0"/>
              <a:buNone/>
            </a:pPr>
            <a:r>
              <a:rPr lang="en-US" sz="1600" dirty="0" smtClean="0">
                <a:solidFill>
                  <a:srgbClr val="001F5B"/>
                </a:solidFill>
                <a:latin typeface="Georgia" panose="02040502050405020303"/>
                <a:cs typeface="Georgia" panose="02040502050405020303"/>
              </a:rPr>
              <a:t>                                             </a:t>
            </a:r>
            <a:r>
              <a:rPr lang="en-US" sz="6000" dirty="0" smtClean="0">
                <a:solidFill>
                  <a:srgbClr val="001F5B"/>
                </a:solidFill>
                <a:latin typeface="Georgia" panose="02040502050405020303"/>
                <a:cs typeface="Georgia" panose="02040502050405020303"/>
              </a:rPr>
              <a:t>Thank you!</a:t>
            </a:r>
            <a:endParaRPr lang="en-US" sz="6000" dirty="0" smtClean="0">
              <a:solidFill>
                <a:srgbClr val="001F5B"/>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200025"/>
            <a:ext cx="8794115" cy="1310640"/>
          </a:xfrm>
          <a:prstGeom prst="rect">
            <a:avLst/>
          </a:prstGeom>
          <a:noFill/>
        </p:spPr>
        <p:txBody>
          <a:bodyPr wrap="square" rtlCol="0">
            <a:spAutoFit/>
            <a:scene3d>
              <a:camera prst="orthographicFront"/>
              <a:lightRig rig="threePt" dir="t"/>
            </a:scene3d>
          </a:bodyPr>
          <a:p>
            <a:r>
              <a:rPr lang="en-US" altLang="zh-CN" sz="4000">
                <a:solidFill>
                  <a:schemeClr val="bg2"/>
                </a:solidFill>
                <a:effectLst>
                  <a:innerShdw blurRad="63500" dist="50800" dir="13500000">
                    <a:srgbClr val="000000">
                      <a:alpha val="50000"/>
                    </a:srgbClr>
                  </a:innerShdw>
                </a:effectLst>
                <a:latin typeface="Georgia" panose="02040502050405020303" charset="0"/>
              </a:rPr>
              <a:t>Wireless communication among devices in local environment</a:t>
            </a:r>
            <a:endParaRPr lang="en-US" altLang="zh-CN" sz="40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2167255"/>
            <a:ext cx="8793480" cy="4480560"/>
          </a:xfrm>
          <a:prstGeom prst="rect">
            <a:avLst/>
          </a:prstGeom>
          <a:noFill/>
        </p:spPr>
        <p:txBody>
          <a:bodyPr wrap="square" rtlCol="0">
            <a:spAutoFit/>
          </a:bodyPr>
          <a:lstStyle/>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Devices on the same local network</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Network Service Discovery (NSD)</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a:t>
            </a:r>
            <a:r>
              <a:rPr lang="en-US" sz="2400" dirty="0" smtClean="0">
                <a:solidFill>
                  <a:schemeClr val="accent3"/>
                </a:solidFill>
                <a:latin typeface="Georgia" panose="02040502050405020303"/>
                <a:cs typeface="Georgia" panose="02040502050405020303"/>
              </a:rPr>
              <a:t>Server Socket and Client Socket(not exactly local)</a:t>
            </a:r>
            <a:endParaRPr lang="en-US" sz="2400" dirty="0" smtClean="0">
              <a:solidFill>
                <a:schemeClr val="accent3"/>
              </a:solidFill>
              <a:latin typeface="Georgia" panose="02040502050405020303"/>
              <a:cs typeface="Georgia" panose="02040502050405020303"/>
            </a:endParaRPr>
          </a:p>
          <a:p>
            <a:pPr indent="0">
              <a:buFont typeface="Wingdings" panose="05000000000000000000" charset="0"/>
              <a:buNone/>
            </a:pPr>
            <a:endParaRPr lang="en-US" sz="2400" dirty="0" smtClean="0">
              <a:solidFill>
                <a:schemeClr val="accent3"/>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Peer to peer</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a:t>
            </a:r>
            <a:r>
              <a:rPr lang="en-US" sz="2400" dirty="0" smtClean="0">
                <a:solidFill>
                  <a:srgbClr val="001F5B"/>
                </a:solidFill>
                <a:latin typeface="Georgia" panose="02040502050405020303"/>
                <a:cs typeface="Georgia" panose="02040502050405020303"/>
                <a:sym typeface="+mn-ea"/>
              </a:rPr>
              <a:t>Near Field Communication (NFC)</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WiFi-P2P</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endParaRPr lang="zh-CN" altLang="en-US" sz="2400" dirty="0" smtClean="0">
              <a:solidFill>
                <a:srgbClr val="001F5B"/>
              </a:solidFill>
              <a:latin typeface="Georgia" panose="02040502050405020303"/>
              <a:cs typeface="Georgia" panose="02040502050405020303"/>
              <a:sym typeface="+mn-ea"/>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Bluetooth-based communication between devices or sensors</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Classic Bluetooth</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Bluetooth Low Energy</a:t>
            </a:r>
            <a:endParaRPr lang="en-US" sz="2400" dirty="0" smtClean="0">
              <a:solidFill>
                <a:srgbClr val="001F5B"/>
              </a:solidFill>
              <a:latin typeface="Georgia" panose="02040502050405020303"/>
              <a:cs typeface="Georgia" panose="02040502050405020303"/>
            </a:endParaRPr>
          </a:p>
          <a:p>
            <a:pPr marL="342900" indent="-342900">
              <a:buFont typeface="Arial" panose="020B0604020202020204"/>
              <a:buChar char="•"/>
            </a:pPr>
            <a:endParaRPr lang="en-US" sz="2400" dirty="0">
              <a:solidFill>
                <a:srgbClr val="FF0000"/>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200025"/>
            <a:ext cx="8794115" cy="1310640"/>
          </a:xfrm>
          <a:prstGeom prst="rect">
            <a:avLst/>
          </a:prstGeom>
          <a:noFill/>
        </p:spPr>
        <p:txBody>
          <a:bodyPr wrap="square" rtlCol="0">
            <a:spAutoFit/>
            <a:scene3d>
              <a:camera prst="orthographicFront"/>
              <a:lightRig rig="threePt" dir="t"/>
            </a:scene3d>
          </a:bodyPr>
          <a:p>
            <a:r>
              <a:rPr lang="en-US" altLang="zh-CN" sz="4000">
                <a:solidFill>
                  <a:schemeClr val="bg2"/>
                </a:solidFill>
                <a:effectLst>
                  <a:innerShdw blurRad="63500" dist="50800" dir="13500000">
                    <a:srgbClr val="000000">
                      <a:alpha val="50000"/>
                    </a:srgbClr>
                  </a:innerShdw>
                </a:effectLst>
                <a:latin typeface="Georgia" panose="02040502050405020303" charset="0"/>
              </a:rPr>
              <a:t>Wireless communication between sensors &amp; Android application</a:t>
            </a:r>
            <a:endParaRPr lang="en-US" altLang="zh-CN" sz="40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737995"/>
            <a:ext cx="8613775" cy="484632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Bluetooth Low Energy:</a:t>
            </a: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sym typeface="+mn-ea"/>
              </a:rPr>
              <a:t>In contrast to Classic Bluetooth, Bluetooth Low Energy (BLE) is designed to provide significantly lower power consumption. This allows Android apps to communicate with BLE devices that have low power requirements, such as proximity sensors, heart rate monitors, fitness devices, and so on.</a:t>
            </a: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Classic Bluetooth: </a:t>
            </a:r>
            <a:endParaRPr lang="en-US" sz="2400" dirty="0" smtClean="0">
              <a:solidFill>
                <a:srgbClr val="001F5B"/>
              </a:solidFill>
              <a:latin typeface="Georgia" panose="02040502050405020303"/>
              <a:cs typeface="Georgia" panose="02040502050405020303"/>
              <a:sym typeface="+mn-ea"/>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sym typeface="+mn-ea"/>
              </a:rPr>
              <a:t>A device to wirelessly exchange data with other Bluetooth devices.  Classic Bluetooth is the right choice for more battery-intensive operations such as streaming and communicating between Android devices.</a:t>
            </a:r>
            <a:endParaRPr lang="en-US" sz="2400" dirty="0" smtClean="0">
              <a:solidFill>
                <a:srgbClr val="001F5B"/>
              </a:solidFill>
              <a:latin typeface="Georgia" panose="02040502050405020303"/>
              <a:cs typeface="Georgia" panose="02040502050405020303"/>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5260" y="138430"/>
            <a:ext cx="8794115" cy="118872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Wireless communication between sensors &amp; Android application via Bluetooth</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5430" y="1745615"/>
            <a:ext cx="8613775" cy="472440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What do we need?</a:t>
            </a: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Sensors</a:t>
            </a: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Arduino &amp; Arduino IDE(Integrated Development Environment)</a:t>
            </a:r>
            <a:endParaRPr lang="en-US" sz="24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r>
              <a:rPr lang="en-US" sz="1600" dirty="0" smtClean="0">
                <a:solidFill>
                  <a:srgbClr val="001F5B"/>
                </a:solidFill>
                <a:latin typeface="Georgia" panose="02040502050405020303"/>
                <a:cs typeface="Georgia" panose="02040502050405020303"/>
              </a:rPr>
              <a:t> Alternative platforms: Galileo, Raspberry Pi, Single-chip microcomputers, etc.</a:t>
            </a: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r>
              <a:rPr lang="en-US" sz="1600" dirty="0" smtClean="0">
                <a:solidFill>
                  <a:srgbClr val="001F5B"/>
                </a:solidFill>
                <a:latin typeface="Georgia" panose="02040502050405020303"/>
                <a:cs typeface="Georgia" panose="02040502050405020303"/>
              </a:rPr>
              <a:t> Arduino is an open-source physical computing platform based on a simple     microcontroller board, and a development environment for writing software for the board.</a:t>
            </a:r>
            <a:endParaRPr lang="en-US" sz="1600" dirty="0" smtClean="0">
              <a:solidFill>
                <a:srgbClr val="001F5B"/>
              </a:solidFill>
              <a:latin typeface="Georgia" panose="02040502050405020303"/>
              <a:cs typeface="Georgia" panose="02040502050405020303"/>
            </a:endParaRPr>
          </a:p>
          <a:p>
            <a:pPr marL="285750" indent="-285750">
              <a:buFont typeface="Arial" panose="020B0604020202020204" pitchFamily="34" charset="0"/>
              <a:buChar char="•"/>
            </a:pPr>
            <a:endParaRPr lang="en-US" sz="16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Bluetooth module</a:t>
            </a: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sym typeface="+mn-ea"/>
              </a:rPr>
              <a:t>Android development environment</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Java environment &amp; Android IDE</a:t>
            </a:r>
            <a:endParaRPr lang="en-US" sz="2400" dirty="0">
              <a:solidFill>
                <a:srgbClr val="FF0000"/>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5260" y="375920"/>
            <a:ext cx="8794115" cy="64008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1: Hardware setup</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1880235"/>
            <a:ext cx="8613775" cy="118872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Connect the Bluetooth module to Arduino board</a:t>
            </a: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endParaRPr lang="en-US" sz="2400" dirty="0" smtClean="0">
              <a:solidFill>
                <a:srgbClr val="001F5B"/>
              </a:solidFill>
              <a:latin typeface="Georgia" panose="02040502050405020303"/>
              <a:cs typeface="Georgia" panose="02040502050405020303"/>
            </a:endParaRPr>
          </a:p>
          <a:p>
            <a:pPr marL="342900" indent="-342900">
              <a:buFont typeface="Arial" panose="020B0604020202020204"/>
              <a:buChar char="•"/>
            </a:pPr>
            <a:endParaRPr lang="en-US" sz="2400" dirty="0">
              <a:solidFill>
                <a:srgbClr val="FF0000"/>
              </a:solidFill>
              <a:latin typeface="Georgia" panose="02040502050405020303"/>
              <a:cs typeface="Georgia" panose="02040502050405020303"/>
            </a:endParaRPr>
          </a:p>
        </p:txBody>
      </p:sp>
      <p:pic>
        <p:nvPicPr>
          <p:cNvPr id="2" name="图片 1" descr="C:\Users\范振江\Downloads\microMsg.1477766416308.jpgmicroMsg.1477766416308"/>
          <p:cNvPicPr>
            <a:picLocks noChangeAspect="1"/>
          </p:cNvPicPr>
          <p:nvPr/>
        </p:nvPicPr>
        <p:blipFill>
          <a:blip r:embed="rId2"/>
          <a:srcRect/>
          <a:stretch>
            <a:fillRect/>
          </a:stretch>
        </p:blipFill>
        <p:spPr>
          <a:xfrm rot="16200000">
            <a:off x="2543810" y="1851660"/>
            <a:ext cx="3880485" cy="51758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5260" y="132080"/>
            <a:ext cx="8794115" cy="118872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2: Communication serial port &amp; pin configuration</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2167255"/>
            <a:ext cx="8613775" cy="3017520"/>
          </a:xfrm>
          <a:prstGeom prst="rect">
            <a:avLst/>
          </a:prstGeom>
          <a:noFill/>
        </p:spPr>
        <p:txBody>
          <a:bodyPr wrap="square" rtlCol="0">
            <a:spAutoFit/>
          </a:bodyPr>
          <a:lstStyle/>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Choose a serial port to be used as communication port</a:t>
            </a:r>
            <a:endParaRPr lang="en-US" sz="2400" dirty="0" smtClean="0">
              <a:solidFill>
                <a:srgbClr val="001F5B"/>
              </a:solidFill>
              <a:latin typeface="Georgia" panose="02040502050405020303"/>
              <a:cs typeface="Georgia" panose="02040502050405020303"/>
            </a:endParaRPr>
          </a:p>
          <a:p>
            <a:pPr indent="0">
              <a:buFont typeface="Arial" panose="020B0604020202020204" pitchFamily="34" charset="0"/>
              <a:buNone/>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rPr>
              <a:t>Choose pins on the Arduino to be configured as inputs</a:t>
            </a:r>
            <a:endParaRPr lang="en-US" sz="2400" dirty="0" smtClean="0">
              <a:solidFill>
                <a:srgbClr val="001F5B"/>
              </a:solidFill>
              <a:latin typeface="Georgia" panose="02040502050405020303"/>
              <a:cs typeface="Georgia" panose="02040502050405020303"/>
            </a:endParaRPr>
          </a:p>
          <a:p>
            <a:pPr indent="0">
              <a:buFont typeface="Arial" panose="020B0604020202020204" pitchFamily="34" charset="0"/>
              <a:buNone/>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endParaRPr lang="en-US" sz="2400" dirty="0" smtClean="0">
              <a:solidFill>
                <a:srgbClr val="001F5B"/>
              </a:solidFill>
              <a:latin typeface="Georgia" panose="02040502050405020303"/>
              <a:cs typeface="Georgia" panose="02040502050405020303"/>
            </a:endParaRPr>
          </a:p>
          <a:p>
            <a:pPr marL="342900" indent="-342900">
              <a:buFont typeface="Wingdings" panose="05000000000000000000" charset="0"/>
              <a:buChar char="Ø"/>
            </a:pPr>
            <a:r>
              <a:rPr lang="en-US" sz="2400" dirty="0" smtClean="0">
                <a:solidFill>
                  <a:srgbClr val="001F5B"/>
                </a:solidFill>
                <a:latin typeface="Georgia" panose="02040502050405020303"/>
                <a:cs typeface="Georgia" panose="02040502050405020303"/>
                <a:sym typeface="+mn-ea"/>
              </a:rPr>
              <a:t>Choose pins on the Arduino to be configured as outputs</a:t>
            </a:r>
            <a:endParaRPr lang="en-US" sz="2400" dirty="0" smtClean="0">
              <a:solidFill>
                <a:srgbClr val="001F5B"/>
              </a:solidFill>
              <a:latin typeface="Georgia" panose="02040502050405020303"/>
              <a:cs typeface="Georgia" panose="02040502050405020303"/>
            </a:endParaRPr>
          </a:p>
          <a:p>
            <a:pPr marL="342900" indent="-342900">
              <a:buFont typeface="Arial" panose="020B0604020202020204"/>
              <a:buChar char="•"/>
            </a:pPr>
            <a:endParaRPr lang="en-US" sz="2400" dirty="0">
              <a:solidFill>
                <a:srgbClr val="FF0000"/>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64008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3: Developement on Arduino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4795" y="2160270"/>
            <a:ext cx="8613775" cy="411480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void setup() {</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a:t>
            </a:r>
            <a:r>
              <a:rPr lang="en-US" sz="2400" dirty="0" smtClean="0">
                <a:solidFill>
                  <a:schemeClr val="accent3"/>
                </a:solidFill>
                <a:latin typeface="Georgia" panose="02040502050405020303"/>
                <a:cs typeface="Georgia" panose="02040502050405020303"/>
                <a:sym typeface="+mn-ea"/>
              </a:rPr>
              <a:t>// initialize serial communications</a:t>
            </a:r>
            <a:r>
              <a:rPr lang="en-US" sz="2400" dirty="0" smtClean="0">
                <a:solidFill>
                  <a:srgbClr val="001F5B"/>
                </a:solidFill>
                <a:latin typeface="Georgia" panose="02040502050405020303"/>
                <a:cs typeface="Georgia" panose="02040502050405020303"/>
                <a:sym typeface="+mn-ea"/>
              </a:rPr>
              <a:t> </a:t>
            </a:r>
            <a:r>
              <a:rPr lang="en-US" sz="2400" dirty="0" smtClean="0">
                <a:solidFill>
                  <a:srgbClr val="001F5B"/>
                </a:solidFill>
                <a:latin typeface="Georgia" panose="02040502050405020303"/>
                <a:cs typeface="Georgia" panose="02040502050405020303"/>
              </a:rPr>
              <a:t> </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Serial.begin(9600);</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a:t>
            </a:r>
            <a:r>
              <a:rPr lang="en-US" sz="2400" dirty="0" smtClean="0">
                <a:solidFill>
                  <a:schemeClr val="accent3"/>
                </a:solidFill>
                <a:latin typeface="Georgia" panose="02040502050405020303"/>
                <a:cs typeface="Georgia" panose="02040502050405020303"/>
                <a:sym typeface="+mn-ea"/>
              </a:rPr>
              <a:t>// set pin to input</a:t>
            </a:r>
            <a:endParaRPr lang="en-US" sz="2400" dirty="0" smtClean="0">
              <a:solidFill>
                <a:schemeClr val="accent3"/>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a:t>
            </a:r>
            <a:r>
              <a:rPr lang="en-US" sz="2400" dirty="0" smtClean="0">
                <a:solidFill>
                  <a:srgbClr val="001F5B"/>
                </a:solidFill>
                <a:latin typeface="Georgia" panose="02040502050405020303"/>
                <a:cs typeface="Georgia" panose="02040502050405020303"/>
                <a:sym typeface="+mn-ea"/>
              </a:rPr>
              <a:t>pinMode(inputPinNumber, INPUT); </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a:t>
            </a:r>
            <a:r>
              <a:rPr lang="en-US" sz="2400" dirty="0" smtClean="0">
                <a:solidFill>
                  <a:schemeClr val="accent3"/>
                </a:solidFill>
                <a:latin typeface="Georgia" panose="02040502050405020303"/>
                <a:cs typeface="Georgia" panose="02040502050405020303"/>
                <a:sym typeface="+mn-ea"/>
              </a:rPr>
              <a:t>// set pin to output</a:t>
            </a:r>
            <a:endParaRPr lang="en-US" sz="2400" dirty="0" smtClean="0">
              <a:solidFill>
                <a:schemeClr val="accent3"/>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pinMode(outputPinNumber, OUTPUT); </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sym typeface="+mn-ea"/>
              </a:rPr>
              <a:t>    ...</a:t>
            </a:r>
            <a:endParaRPr lang="en-US" sz="2400" dirty="0" smtClean="0">
              <a:solidFill>
                <a:srgbClr val="001F5B"/>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a:t>
            </a:r>
            <a:endParaRPr lang="en-US" sz="2400" dirty="0">
              <a:solidFill>
                <a:srgbClr val="FF0000"/>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74625" y="151765"/>
            <a:ext cx="8794115" cy="640080"/>
          </a:xfrm>
          <a:prstGeom prst="rect">
            <a:avLst/>
          </a:prstGeom>
          <a:noFill/>
        </p:spPr>
        <p:txBody>
          <a:bodyPr wrap="square" rtlCol="0">
            <a:spAutoFit/>
            <a:scene3d>
              <a:camera prst="orthographicFront"/>
              <a:lightRig rig="threePt" dir="t"/>
            </a:scene3d>
          </a:bodyPr>
          <a:p>
            <a:r>
              <a:rPr lang="en-US" altLang="zh-CN" sz="3600">
                <a:solidFill>
                  <a:schemeClr val="bg2"/>
                </a:solidFill>
                <a:effectLst>
                  <a:innerShdw blurRad="63500" dist="50800" dir="13500000">
                    <a:srgbClr val="000000">
                      <a:alpha val="50000"/>
                    </a:srgbClr>
                  </a:innerShdw>
                </a:effectLst>
                <a:latin typeface="Georgia" panose="02040502050405020303" charset="0"/>
              </a:rPr>
              <a:t>Step 3: Developement on Arduino side</a:t>
            </a:r>
            <a:endParaRPr lang="en-US" altLang="zh-CN" sz="3600">
              <a:solidFill>
                <a:schemeClr val="bg2"/>
              </a:solidFill>
              <a:effectLst>
                <a:innerShdw blurRad="63500" dist="50800" dir="13500000">
                  <a:srgbClr val="000000">
                    <a:alpha val="50000"/>
                  </a:srgbClr>
                </a:innerShdw>
              </a:effectLst>
              <a:latin typeface="Georgia" panose="02040502050405020303" charset="0"/>
            </a:endParaRPr>
          </a:p>
        </p:txBody>
      </p:sp>
      <p:sp>
        <p:nvSpPr>
          <p:cNvPr id="7" name="TextBox 6"/>
          <p:cNvSpPr txBox="1"/>
          <p:nvPr/>
        </p:nvSpPr>
        <p:spPr>
          <a:xfrm>
            <a:off x="265430" y="2000885"/>
            <a:ext cx="8613775" cy="4480560"/>
          </a:xfrm>
          <a:prstGeom prst="rect">
            <a:avLst/>
          </a:prstGeom>
          <a:noFill/>
        </p:spPr>
        <p:txBody>
          <a:bodyPr wrap="square" rtlCol="0">
            <a:spAutoFit/>
          </a:bodyPr>
          <a:lstStyle/>
          <a:p>
            <a:pPr indent="0">
              <a:buFont typeface="Wingdings" panose="05000000000000000000" charset="0"/>
              <a:buNone/>
            </a:pPr>
            <a:r>
              <a:rPr lang="en-US" sz="2400" dirty="0" smtClean="0">
                <a:solidFill>
                  <a:srgbClr val="001F5B"/>
                </a:solidFill>
                <a:latin typeface="Georgia" panose="02040502050405020303"/>
                <a:cs typeface="Georgia" panose="02040502050405020303"/>
              </a:rPr>
              <a:t>void loop() {</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a:t>
            </a:r>
            <a:r>
              <a:rPr lang="en-US" sz="2400" dirty="0" smtClean="0">
                <a:solidFill>
                  <a:schemeClr val="accent3"/>
                </a:solidFill>
                <a:latin typeface="Georgia" panose="02040502050405020303"/>
                <a:cs typeface="Georgia" panose="02040502050405020303"/>
              </a:rPr>
              <a:t>//write data to the serial port</a:t>
            </a:r>
            <a:endParaRPr lang="en-US" sz="2400" dirty="0" smtClean="0">
              <a:solidFill>
                <a:schemeClr val="accent3"/>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Serial.println(“”);</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a:t>
            </a:r>
            <a:r>
              <a:rPr lang="en-US" sz="2400" dirty="0" smtClean="0">
                <a:solidFill>
                  <a:schemeClr val="accent3"/>
                </a:solidFill>
                <a:latin typeface="Georgia" panose="02040502050405020303"/>
                <a:cs typeface="Georgia" panose="02040502050405020303"/>
              </a:rPr>
              <a:t>//read data from the serial port</a:t>
            </a:r>
            <a:endParaRPr lang="en-US" sz="2400" dirty="0" smtClean="0">
              <a:solidFill>
                <a:schemeClr val="accent3"/>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if(Serial.available()) { </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data = Serial.read(); </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  </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a:t>
            </a:r>
            <a:r>
              <a:rPr lang="en-US" sz="2400" dirty="0" smtClean="0">
                <a:solidFill>
                  <a:schemeClr val="accent3"/>
                </a:solidFill>
                <a:latin typeface="Georgia" panose="02040502050405020303"/>
                <a:cs typeface="Georgia" panose="02040502050405020303"/>
              </a:rPr>
              <a:t>//read data from an input pin</a:t>
            </a:r>
            <a:endParaRPr lang="en-US" sz="2400" dirty="0" smtClean="0">
              <a:solidFill>
                <a:schemeClr val="accent3"/>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inputValue = analogRead(</a:t>
            </a:r>
            <a:r>
              <a:rPr lang="en-US" sz="2400" dirty="0" smtClean="0">
                <a:solidFill>
                  <a:srgbClr val="001F5B"/>
                </a:solidFill>
                <a:latin typeface="Georgia" panose="02040502050405020303"/>
                <a:cs typeface="Georgia" panose="02040502050405020303"/>
                <a:sym typeface="+mn-ea"/>
              </a:rPr>
              <a:t>inputPinNumber</a:t>
            </a:r>
            <a:r>
              <a:rPr lang="en-US" sz="2400" dirty="0" smtClean="0">
                <a:solidFill>
                  <a:srgbClr val="001F5B"/>
                </a:solidFill>
                <a:latin typeface="Georgia" panose="02040502050405020303"/>
                <a:cs typeface="Georgia" panose="02040502050405020303"/>
              </a:rPr>
              <a:t>);</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a:t>
            </a:r>
            <a:r>
              <a:rPr lang="en-US" sz="2400" dirty="0" smtClean="0">
                <a:solidFill>
                  <a:schemeClr val="accent3"/>
                </a:solidFill>
                <a:latin typeface="Georgia" panose="02040502050405020303"/>
                <a:cs typeface="Georgia" panose="02040502050405020303"/>
              </a:rPr>
              <a:t>//</a:t>
            </a:r>
            <a:r>
              <a:rPr lang="en-US" sz="2400" dirty="0" smtClean="0">
                <a:solidFill>
                  <a:schemeClr val="accent3"/>
                </a:solidFill>
                <a:latin typeface="Georgia" panose="02040502050405020303"/>
                <a:cs typeface="Georgia" panose="02040502050405020303"/>
                <a:sym typeface="+mn-ea"/>
              </a:rPr>
              <a:t>Write data to the output stream</a:t>
            </a:r>
            <a:endParaRPr lang="en-US" sz="2400" dirty="0" smtClean="0">
              <a:solidFill>
                <a:schemeClr val="accent3"/>
              </a:solidFill>
              <a:latin typeface="Georgia" panose="02040502050405020303"/>
              <a:cs typeface="Georgia" panose="02040502050405020303"/>
              <a:sym typeface="+mn-ea"/>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    digitalWrite(</a:t>
            </a:r>
            <a:r>
              <a:rPr lang="en-US" sz="2400" dirty="0" smtClean="0">
                <a:solidFill>
                  <a:srgbClr val="001F5B"/>
                </a:solidFill>
                <a:latin typeface="Georgia" panose="02040502050405020303"/>
                <a:cs typeface="Georgia" panose="02040502050405020303"/>
                <a:sym typeface="+mn-ea"/>
              </a:rPr>
              <a:t>outputPinNumber</a:t>
            </a:r>
            <a:r>
              <a:rPr lang="en-US" sz="2400" dirty="0" smtClean="0">
                <a:solidFill>
                  <a:srgbClr val="001F5B"/>
                </a:solidFill>
                <a:latin typeface="Georgia" panose="02040502050405020303"/>
                <a:cs typeface="Georgia" panose="02040502050405020303"/>
              </a:rPr>
              <a:t>, OUTPUT_STATUS);</a:t>
            </a:r>
            <a:endParaRPr lang="en-US" sz="2400" dirty="0" smtClean="0">
              <a:solidFill>
                <a:srgbClr val="001F5B"/>
              </a:solidFill>
              <a:latin typeface="Georgia" panose="02040502050405020303"/>
              <a:cs typeface="Georgia" panose="02040502050405020303"/>
            </a:endParaRPr>
          </a:p>
          <a:p>
            <a:pPr indent="0">
              <a:buFont typeface="Wingdings" panose="05000000000000000000" charset="0"/>
              <a:buNone/>
            </a:pPr>
            <a:r>
              <a:rPr lang="en-US" sz="2400" dirty="0" smtClean="0">
                <a:solidFill>
                  <a:srgbClr val="001F5B"/>
                </a:solidFill>
                <a:latin typeface="Georgia" panose="02040502050405020303"/>
                <a:cs typeface="Georgia" panose="02040502050405020303"/>
              </a:rPr>
              <a:t>}</a:t>
            </a:r>
            <a:endParaRPr lang="en-US" sz="2400" dirty="0">
              <a:solidFill>
                <a:srgbClr val="FF0000"/>
              </a:solidFill>
              <a:latin typeface="Georgia" panose="02040502050405020303"/>
              <a:cs typeface="Georgia" panose="02040502050405020303"/>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9017</Words>
  <Application>WPS 演示</Application>
  <PresentationFormat>On-screen Show (4:3)</PresentationFormat>
  <Paragraphs>285</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23</vt:i4>
      </vt:variant>
    </vt:vector>
  </HeadingPairs>
  <TitlesOfParts>
    <vt:vector size="34" baseType="lpstr">
      <vt:lpstr>Arial</vt:lpstr>
      <vt:lpstr>宋体</vt:lpstr>
      <vt:lpstr>Wingdings</vt:lpstr>
      <vt:lpstr>Arial</vt:lpstr>
      <vt:lpstr>Georgia</vt:lpstr>
      <vt:lpstr>Georgia</vt:lpstr>
      <vt:lpstr>Wingdings</vt:lpstr>
      <vt:lpstr>微软雅黑</vt:lpstr>
      <vt:lpstr>Calibri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 Pav Scanner 1</dc:creator>
  <cp:lastModifiedBy>范振江</cp:lastModifiedBy>
  <cp:revision>66</cp:revision>
  <dcterms:created xsi:type="dcterms:W3CDTF">2014-07-16T20:09:00Z</dcterms:created>
  <dcterms:modified xsi:type="dcterms:W3CDTF">2016-11-03T01:18:58Z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