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7"/>
  </p:notesMasterIdLst>
  <p:sldIdLst>
    <p:sldId id="256" r:id="rId2"/>
    <p:sldId id="269" r:id="rId3"/>
    <p:sldId id="257" r:id="rId4"/>
    <p:sldId id="261" r:id="rId5"/>
    <p:sldId id="262" r:id="rId6"/>
    <p:sldId id="263" r:id="rId7"/>
    <p:sldId id="264" r:id="rId8"/>
    <p:sldId id="288" r:id="rId9"/>
    <p:sldId id="265" r:id="rId10"/>
    <p:sldId id="270" r:id="rId11"/>
    <p:sldId id="287" r:id="rId12"/>
    <p:sldId id="271" r:id="rId13"/>
    <p:sldId id="289" r:id="rId14"/>
    <p:sldId id="273" r:id="rId15"/>
    <p:sldId id="290" r:id="rId16"/>
    <p:sldId id="276" r:id="rId17"/>
    <p:sldId id="277" r:id="rId18"/>
    <p:sldId id="278" r:id="rId19"/>
    <p:sldId id="291" r:id="rId20"/>
    <p:sldId id="294" r:id="rId21"/>
    <p:sldId id="293" r:id="rId22"/>
    <p:sldId id="300" r:id="rId23"/>
    <p:sldId id="295" r:id="rId24"/>
    <p:sldId id="301" r:id="rId25"/>
    <p:sldId id="302" r:id="rId26"/>
    <p:sldId id="299" r:id="rId27"/>
    <p:sldId id="298" r:id="rId28"/>
    <p:sldId id="306" r:id="rId29"/>
    <p:sldId id="307" r:id="rId30"/>
    <p:sldId id="308" r:id="rId31"/>
    <p:sldId id="310" r:id="rId32"/>
    <p:sldId id="309" r:id="rId33"/>
    <p:sldId id="311" r:id="rId34"/>
    <p:sldId id="312" r:id="rId35"/>
    <p:sldId id="313" r:id="rId36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9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F5BCA-AC51-624B-A6D3-9B8D596CFA3C}" type="datetimeFigureOut">
              <a:rPr kumimoji="1" lang="zh-CN" altLang="en-US" smtClean="0"/>
              <a:t>11/22/16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BC37B-71F1-D74D-BF9D-C0884E1A384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8092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Empirical Insights into the Perceived Benefits of Agile Software Engineering Practices: A Case Study from SAP </a:t>
            </a:r>
            <a:endParaRPr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BC37B-71F1-D74D-BF9D-C0884E1A3841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1749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BC37B-71F1-D74D-BF9D-C0884E1A3841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7520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BC37B-71F1-D74D-BF9D-C0884E1A3841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7520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given answers correlated strongly </a:t>
            </a:r>
            <a:endParaRPr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BC37B-71F1-D74D-BF9D-C0884E1A3841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9524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given answers correlated strongly </a:t>
            </a:r>
            <a:endParaRPr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BC37B-71F1-D74D-BF9D-C0884E1A3841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53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F2A3-6D7F-C646-992E-FA7977CC9296}" type="datetimeFigureOut">
              <a:rPr kumimoji="1" lang="zh-CN" altLang="en-US" smtClean="0"/>
              <a:t>11/22/16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9901-7CE6-974F-99CC-0D3BC5BE288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F2A3-6D7F-C646-992E-FA7977CC9296}" type="datetimeFigureOut">
              <a:rPr kumimoji="1" lang="zh-CN" altLang="en-US" smtClean="0"/>
              <a:t>11/22/16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9901-7CE6-974F-99CC-0D3BC5BE288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F2A3-6D7F-C646-992E-FA7977CC9296}" type="datetimeFigureOut">
              <a:rPr kumimoji="1" lang="zh-CN" altLang="en-US" smtClean="0"/>
              <a:t>11/22/16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9901-7CE6-974F-99CC-0D3BC5BE288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F2A3-6D7F-C646-992E-FA7977CC9296}" type="datetimeFigureOut">
              <a:rPr kumimoji="1" lang="zh-CN" altLang="en-US" smtClean="0"/>
              <a:t>11/22/16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9901-7CE6-974F-99CC-0D3BC5BE288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F2A3-6D7F-C646-992E-FA7977CC9296}" type="datetimeFigureOut">
              <a:rPr kumimoji="1" lang="zh-CN" altLang="en-US" smtClean="0"/>
              <a:t>11/22/16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9901-7CE6-974F-99CC-0D3BC5BE288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F2A3-6D7F-C646-992E-FA7977CC9296}" type="datetimeFigureOut">
              <a:rPr kumimoji="1" lang="zh-CN" altLang="en-US" smtClean="0"/>
              <a:t>11/22/16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9901-7CE6-974F-99CC-0D3BC5BE288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F2A3-6D7F-C646-992E-FA7977CC9296}" type="datetimeFigureOut">
              <a:rPr kumimoji="1" lang="zh-CN" altLang="en-US" smtClean="0"/>
              <a:t>11/22/16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9901-7CE6-974F-99CC-0D3BC5BE288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F2A3-6D7F-C646-992E-FA7977CC9296}" type="datetimeFigureOut">
              <a:rPr kumimoji="1" lang="zh-CN" altLang="en-US" smtClean="0"/>
              <a:t>11/22/16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9901-7CE6-974F-99CC-0D3BC5BE288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F2A3-6D7F-C646-992E-FA7977CC9296}" type="datetimeFigureOut">
              <a:rPr kumimoji="1" lang="zh-CN" altLang="en-US" smtClean="0"/>
              <a:t>11/22/16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9901-7CE6-974F-99CC-0D3BC5BE288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F2A3-6D7F-C646-992E-FA7977CC9296}" type="datetimeFigureOut">
              <a:rPr kumimoji="1" lang="zh-CN" altLang="en-US" smtClean="0"/>
              <a:t>11/22/16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9901-7CE6-974F-99CC-0D3BC5BE288B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F2A3-6D7F-C646-992E-FA7977CC9296}" type="datetimeFigureOut">
              <a:rPr kumimoji="1" lang="zh-CN" altLang="en-US" smtClean="0"/>
              <a:t>11/22/16</a:t>
            </a:fld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A29901-7CE6-974F-99CC-0D3BC5BE288B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A29901-7CE6-974F-99CC-0D3BC5BE288B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A3BF2A3-6D7F-C646-992E-FA7977CC9296}" type="datetimeFigureOut">
              <a:rPr kumimoji="1" lang="zh-CN" altLang="en-US" smtClean="0"/>
              <a:t>11/22/16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 smtClean="0"/>
              <a:t>Perceived Benefits of Agile Software Engineering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zh-CN" dirty="0" smtClean="0"/>
              <a:t>-----A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Study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SAP</a:t>
            </a:r>
          </a:p>
          <a:p>
            <a:endParaRPr kumimoji="1" lang="en-US" altLang="zh-CN" dirty="0" smtClean="0"/>
          </a:p>
          <a:p>
            <a:r>
              <a:rPr kumimoji="1" lang="en-US" altLang="zh-CN" dirty="0" err="1" smtClean="0"/>
              <a:t>Zinan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Zhang</a:t>
            </a:r>
          </a:p>
        </p:txBody>
      </p:sp>
    </p:spTree>
    <p:extLst>
      <p:ext uri="{BB962C8B-B14F-4D97-AF65-F5344CB8AC3E}">
        <p14:creationId xmlns:p14="http://schemas.microsoft.com/office/powerpoint/2010/main" val="400911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Why choose SAP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During the last years, there has been </a:t>
            </a:r>
            <a:r>
              <a:rPr lang="en-US" altLang="zh-CN" dirty="0">
                <a:solidFill>
                  <a:srgbClr val="FF6600"/>
                </a:solidFill>
              </a:rPr>
              <a:t>a growing interest</a:t>
            </a:r>
            <a:r>
              <a:rPr lang="en-US" altLang="zh-CN" dirty="0"/>
              <a:t> to understand how Agile Software Engineering impacts the development work and the performance of software </a:t>
            </a:r>
            <a:r>
              <a:rPr lang="en-US" altLang="zh-CN" dirty="0" smtClean="0"/>
              <a:t>developers. </a:t>
            </a:r>
            <a:r>
              <a:rPr lang="en-US" altLang="zh-CN" dirty="0"/>
              <a:t>But still today, research in this field remains </a:t>
            </a:r>
            <a:r>
              <a:rPr lang="en-US" altLang="zh-CN" dirty="0">
                <a:solidFill>
                  <a:srgbClr val="FF6600"/>
                </a:solidFill>
              </a:rPr>
              <a:t>limited</a:t>
            </a:r>
            <a:r>
              <a:rPr lang="en-US" altLang="zh-CN" dirty="0"/>
              <a:t> and there is a constant call for more </a:t>
            </a:r>
            <a:r>
              <a:rPr lang="en-US" altLang="zh-CN" dirty="0" smtClean="0"/>
              <a:t>empiri</a:t>
            </a:r>
            <a:r>
              <a:rPr lang="en-US" altLang="zh-CN" dirty="0"/>
              <a:t>c</a:t>
            </a:r>
            <a:r>
              <a:rPr lang="en-US" altLang="zh-CN" dirty="0" smtClean="0"/>
              <a:t>al </a:t>
            </a:r>
            <a:r>
              <a:rPr lang="en-US" altLang="zh-CN" dirty="0"/>
              <a:t>studies with professional software </a:t>
            </a:r>
            <a:r>
              <a:rPr lang="en-US" altLang="zh-CN" dirty="0" smtClean="0">
                <a:solidFill>
                  <a:srgbClr val="FF6600"/>
                </a:solidFill>
              </a:rPr>
              <a:t>developers </a:t>
            </a:r>
            <a:r>
              <a:rPr lang="en-US" altLang="zh-CN" dirty="0">
                <a:solidFill>
                  <a:srgbClr val="FF6600"/>
                </a:solidFill>
              </a:rPr>
              <a:t>as many studies are based on single case studies or student-based </a:t>
            </a:r>
            <a:r>
              <a:rPr lang="en-US" altLang="zh-CN" dirty="0" smtClean="0">
                <a:solidFill>
                  <a:srgbClr val="FF6600"/>
                </a:solidFill>
              </a:rPr>
              <a:t>experiments</a:t>
            </a:r>
            <a:r>
              <a:rPr lang="en-US" altLang="zh-CN" dirty="0"/>
              <a:t>. </a:t>
            </a:r>
          </a:p>
          <a:p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 rot="5400000">
            <a:off x="7472072" y="1497480"/>
            <a:ext cx="2775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>
                <a:solidFill>
                  <a:schemeClr val="bg1"/>
                </a:solidFill>
              </a:rPr>
              <a:t>A</a:t>
            </a:r>
            <a:r>
              <a:rPr kumimoji="1" lang="zh-CN" altLang="en-US" sz="4000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4000" dirty="0" smtClean="0">
                <a:solidFill>
                  <a:schemeClr val="bg1"/>
                </a:solidFill>
              </a:rPr>
              <a:t>case</a:t>
            </a:r>
            <a:r>
              <a:rPr kumimoji="1" lang="zh-CN" altLang="en-US" sz="4000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4000" dirty="0" smtClean="0">
                <a:solidFill>
                  <a:schemeClr val="bg1"/>
                </a:solidFill>
              </a:rPr>
              <a:t>study</a:t>
            </a:r>
            <a:endParaRPr kumimoji="1" lang="zh-CN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23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Why choose SAP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SAP AG is a </a:t>
            </a:r>
            <a:r>
              <a:rPr lang="en-US" altLang="zh-CN" dirty="0">
                <a:solidFill>
                  <a:srgbClr val="FF6600"/>
                </a:solidFill>
              </a:rPr>
              <a:t>world leader </a:t>
            </a:r>
            <a:r>
              <a:rPr lang="en-US" altLang="zh-CN" dirty="0"/>
              <a:t>in </a:t>
            </a:r>
            <a:r>
              <a:rPr lang="en-US" altLang="zh-CN" dirty="0">
                <a:solidFill>
                  <a:srgbClr val="FF6600"/>
                </a:solidFill>
              </a:rPr>
              <a:t>enterprise software and </a:t>
            </a:r>
            <a:r>
              <a:rPr lang="en-US" altLang="zh-CN" dirty="0" smtClean="0">
                <a:solidFill>
                  <a:srgbClr val="FF6600"/>
                </a:solidFill>
              </a:rPr>
              <a:t>software </a:t>
            </a:r>
            <a:r>
              <a:rPr lang="en-US" altLang="zh-CN" dirty="0">
                <a:solidFill>
                  <a:srgbClr val="FF6600"/>
                </a:solidFill>
              </a:rPr>
              <a:t>related services</a:t>
            </a:r>
            <a:r>
              <a:rPr lang="en-US" altLang="zh-CN" dirty="0"/>
              <a:t>. It is a large global organization with locations in more than 130 countries. </a:t>
            </a:r>
          </a:p>
          <a:p>
            <a:r>
              <a:rPr lang="en-US" altLang="zh-CN" dirty="0"/>
              <a:t>During the last years, SAP has </a:t>
            </a:r>
            <a:r>
              <a:rPr lang="en-US" altLang="zh-CN" dirty="0">
                <a:solidFill>
                  <a:srgbClr val="FF6600"/>
                </a:solidFill>
              </a:rPr>
              <a:t>fundamentally changed its development methodology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 rot="5400000">
            <a:off x="7472072" y="1497480"/>
            <a:ext cx="2775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>
                <a:solidFill>
                  <a:schemeClr val="bg1"/>
                </a:solidFill>
              </a:rPr>
              <a:t>A</a:t>
            </a:r>
            <a:r>
              <a:rPr kumimoji="1" lang="zh-CN" altLang="en-US" sz="4000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4000" dirty="0" smtClean="0">
                <a:solidFill>
                  <a:schemeClr val="bg1"/>
                </a:solidFill>
              </a:rPr>
              <a:t>case</a:t>
            </a:r>
            <a:r>
              <a:rPr kumimoji="1" lang="zh-CN" altLang="en-US" sz="4000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4000" dirty="0" smtClean="0">
                <a:solidFill>
                  <a:schemeClr val="bg1"/>
                </a:solidFill>
              </a:rPr>
              <a:t>study</a:t>
            </a:r>
            <a:endParaRPr kumimoji="1" lang="zh-CN" altLang="en-US" sz="40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723" y="4091822"/>
            <a:ext cx="4739433" cy="189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92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Why choose SAP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After </a:t>
            </a:r>
            <a:r>
              <a:rPr lang="en-US" altLang="zh-CN" dirty="0"/>
              <a:t>2010, the </a:t>
            </a:r>
            <a:r>
              <a:rPr lang="en-US" altLang="zh-CN" dirty="0">
                <a:solidFill>
                  <a:srgbClr val="FF6600"/>
                </a:solidFill>
              </a:rPr>
              <a:t>Agile Software Engineering training program </a:t>
            </a:r>
            <a:r>
              <a:rPr lang="en-US" altLang="zh-CN" dirty="0"/>
              <a:t>was introduced at </a:t>
            </a:r>
            <a:r>
              <a:rPr lang="en-US" altLang="zh-CN" dirty="0">
                <a:solidFill>
                  <a:srgbClr val="FF6600"/>
                </a:solidFill>
              </a:rPr>
              <a:t>large scale</a:t>
            </a:r>
            <a:r>
              <a:rPr lang="en-US" altLang="zh-CN" dirty="0"/>
              <a:t>. </a:t>
            </a:r>
          </a:p>
          <a:p>
            <a:r>
              <a:rPr lang="en-US" altLang="zh-CN" dirty="0"/>
              <a:t>The </a:t>
            </a:r>
            <a:r>
              <a:rPr lang="en-US" altLang="zh-CN" dirty="0">
                <a:solidFill>
                  <a:srgbClr val="FF6600"/>
                </a:solidFill>
              </a:rPr>
              <a:t>aim</a:t>
            </a:r>
            <a:r>
              <a:rPr lang="en-US" altLang="zh-CN" dirty="0"/>
              <a:t> of the training program was to improve development efficiency and bring innovation to customers at faster rates. </a:t>
            </a:r>
            <a:endParaRPr lang="en-US" altLang="zh-CN" dirty="0" smtClean="0"/>
          </a:p>
          <a:p>
            <a:r>
              <a:rPr lang="en-US" altLang="zh-CN" dirty="0" smtClean="0"/>
              <a:t>The </a:t>
            </a:r>
            <a:r>
              <a:rPr lang="en-US" altLang="zh-CN" dirty="0"/>
              <a:t>team-based program </a:t>
            </a:r>
            <a:r>
              <a:rPr lang="en-US" altLang="zh-CN" dirty="0">
                <a:solidFill>
                  <a:srgbClr val="FF6600"/>
                </a:solidFill>
              </a:rPr>
              <a:t>teaches</a:t>
            </a:r>
            <a:r>
              <a:rPr lang="en-US" altLang="zh-CN" dirty="0"/>
              <a:t> Agile Software Engineering practices such as </a:t>
            </a:r>
            <a:r>
              <a:rPr lang="en-US" altLang="zh-CN" dirty="0">
                <a:solidFill>
                  <a:srgbClr val="FF6600"/>
                </a:solidFill>
              </a:rPr>
              <a:t>test-driven development</a:t>
            </a:r>
            <a:r>
              <a:rPr lang="en-US" altLang="zh-CN" dirty="0"/>
              <a:t>, test isolation, continuous integration, refactoring, </a:t>
            </a:r>
            <a:r>
              <a:rPr lang="en-US" altLang="zh-CN" dirty="0">
                <a:solidFill>
                  <a:srgbClr val="FF6600"/>
                </a:solidFill>
              </a:rPr>
              <a:t>pair programming </a:t>
            </a:r>
            <a:r>
              <a:rPr lang="en-US" altLang="zh-CN" dirty="0"/>
              <a:t>besides a general Scrum refresher. </a:t>
            </a:r>
          </a:p>
          <a:p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 rot="5400000">
            <a:off x="7472072" y="1497480"/>
            <a:ext cx="2775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>
                <a:solidFill>
                  <a:schemeClr val="bg1"/>
                </a:solidFill>
              </a:rPr>
              <a:t>A</a:t>
            </a:r>
            <a:r>
              <a:rPr kumimoji="1" lang="zh-CN" altLang="en-US" sz="4000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4000" dirty="0" smtClean="0">
                <a:solidFill>
                  <a:schemeClr val="bg1"/>
                </a:solidFill>
              </a:rPr>
              <a:t>case</a:t>
            </a:r>
            <a:r>
              <a:rPr kumimoji="1" lang="zh-CN" altLang="en-US" sz="4000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4000" dirty="0" smtClean="0">
                <a:solidFill>
                  <a:schemeClr val="bg1"/>
                </a:solidFill>
              </a:rPr>
              <a:t>study</a:t>
            </a:r>
            <a:endParaRPr kumimoji="1" lang="zh-CN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2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Content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zh-CN" dirty="0" smtClean="0"/>
              <a:t>Quick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review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about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agile</a:t>
            </a:r>
          </a:p>
          <a:p>
            <a:pPr lvl="1"/>
            <a:r>
              <a:rPr kumimoji="1" lang="en-US" altLang="zh-CN" dirty="0" smtClean="0"/>
              <a:t>Agile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definition</a:t>
            </a:r>
          </a:p>
          <a:p>
            <a:pPr lvl="1"/>
            <a:r>
              <a:rPr kumimoji="1" lang="en-US" altLang="zh-CN" dirty="0" smtClean="0"/>
              <a:t>Agile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values</a:t>
            </a:r>
          </a:p>
          <a:p>
            <a:pPr lvl="1"/>
            <a:r>
              <a:rPr kumimoji="1" lang="en-US" altLang="zh-CN" dirty="0" smtClean="0"/>
              <a:t>Agile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principle</a:t>
            </a:r>
          </a:p>
          <a:p>
            <a:pPr lvl="1"/>
            <a:r>
              <a:rPr kumimoji="1" lang="en-US" altLang="zh-CN" dirty="0" smtClean="0"/>
              <a:t>Agile method</a:t>
            </a:r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study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SAP</a:t>
            </a:r>
          </a:p>
          <a:p>
            <a:pPr lvl="1"/>
            <a:r>
              <a:rPr kumimoji="1" lang="en-US" altLang="zh-CN" dirty="0" smtClean="0">
                <a:solidFill>
                  <a:srgbClr val="FF6600"/>
                </a:solidFill>
              </a:rPr>
              <a:t>Research approach</a:t>
            </a:r>
          </a:p>
          <a:p>
            <a:pPr lvl="1"/>
            <a:r>
              <a:rPr kumimoji="1" lang="en-US" altLang="zh-CN" dirty="0" smtClean="0"/>
              <a:t>Survey findings</a:t>
            </a:r>
          </a:p>
          <a:p>
            <a:pPr lvl="2"/>
            <a:r>
              <a:rPr kumimoji="1" lang="en-US" altLang="zh-CN" dirty="0"/>
              <a:t>Adoption intensity</a:t>
            </a:r>
          </a:p>
          <a:p>
            <a:pPr lvl="2"/>
            <a:r>
              <a:rPr kumimoji="1" lang="en-US" altLang="zh-CN" dirty="0"/>
              <a:t>Perceived </a:t>
            </a:r>
            <a:r>
              <a:rPr kumimoji="1" lang="en-US" altLang="zh-CN" dirty="0" smtClean="0"/>
              <a:t>benefits</a:t>
            </a:r>
          </a:p>
          <a:p>
            <a:pPr lvl="1"/>
            <a:r>
              <a:rPr kumimoji="1" lang="en-US" altLang="zh-CN" dirty="0" smtClean="0"/>
              <a:t>Insights from two high adopter team</a:t>
            </a:r>
          </a:p>
          <a:p>
            <a:pPr lvl="2"/>
            <a:r>
              <a:rPr kumimoji="1" lang="en-US" altLang="zh-CN" dirty="0"/>
              <a:t>Team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</a:p>
          <a:p>
            <a:pPr lvl="2"/>
            <a:r>
              <a:rPr kumimoji="1" lang="en-US" altLang="zh-CN" dirty="0"/>
              <a:t>Team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B</a:t>
            </a:r>
          </a:p>
          <a:p>
            <a:r>
              <a:rPr kumimoji="1" lang="en-US" altLang="zh-CN" dirty="0" smtClean="0"/>
              <a:t>Reference</a:t>
            </a:r>
            <a:r>
              <a:rPr kumimoji="1" lang="en-US" altLang="zh-CN" dirty="0"/>
              <a:t>s</a:t>
            </a:r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71917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Research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approach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Participation</a:t>
            </a:r>
            <a:r>
              <a:rPr lang="zh-CN" altLang="en-US" dirty="0"/>
              <a:t>:</a:t>
            </a:r>
            <a:endParaRPr lang="en-US" altLang="zh-CN" dirty="0"/>
          </a:p>
          <a:p>
            <a:pPr lvl="1"/>
            <a:r>
              <a:rPr lang="en-US" altLang="zh-CN" dirty="0"/>
              <a:t>More than 200 people involved the survey. The respondents included 15 product owners and 174 developers who had indicated in the questionnaire to be spending more than 20% of their working time developing software. Overall, all respondents worked in 74 development teams in five countries. </a:t>
            </a:r>
          </a:p>
          <a:p>
            <a:r>
              <a:rPr kumimoji="1" lang="en-US" altLang="zh-CN" dirty="0"/>
              <a:t>Questionnaire:</a:t>
            </a:r>
          </a:p>
          <a:p>
            <a:pPr lvl="1"/>
            <a:r>
              <a:rPr lang="en-US" altLang="zh-CN" dirty="0"/>
              <a:t>how intensively the developers used the taught development practices in their daily work </a:t>
            </a:r>
          </a:p>
          <a:p>
            <a:pPr lvl="1"/>
            <a:r>
              <a:rPr lang="en-US" altLang="zh-CN" dirty="0"/>
              <a:t>if the developers experienced a change in the quality of software they delivered </a:t>
            </a:r>
          </a:p>
          <a:p>
            <a:pPr lvl="1"/>
            <a:r>
              <a:rPr lang="en-US" altLang="zh-CN" dirty="0"/>
              <a:t>to rate how proud they were of their own work </a:t>
            </a:r>
          </a:p>
          <a:p>
            <a:pPr lvl="1"/>
            <a:endParaRPr kumimoji="1" lang="en-US" altLang="zh-CN" dirty="0"/>
          </a:p>
          <a:p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 rot="5400000">
            <a:off x="6776147" y="1939819"/>
            <a:ext cx="4167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>
                <a:solidFill>
                  <a:schemeClr val="bg1"/>
                </a:solidFill>
              </a:rPr>
              <a:t>Research</a:t>
            </a:r>
            <a:r>
              <a:rPr kumimoji="1" lang="zh-CN" altLang="en-US" sz="4000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4000" dirty="0" smtClean="0">
                <a:solidFill>
                  <a:schemeClr val="bg1"/>
                </a:solidFill>
              </a:rPr>
              <a:t>approach</a:t>
            </a:r>
            <a:endParaRPr kumimoji="1" lang="zh-CN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2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Content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zh-CN" dirty="0" smtClean="0"/>
              <a:t>Quick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review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about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agile</a:t>
            </a:r>
          </a:p>
          <a:p>
            <a:pPr lvl="1"/>
            <a:r>
              <a:rPr kumimoji="1" lang="en-US" altLang="zh-CN" dirty="0" smtClean="0"/>
              <a:t>Agile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definition</a:t>
            </a:r>
          </a:p>
          <a:p>
            <a:pPr lvl="1"/>
            <a:r>
              <a:rPr kumimoji="1" lang="en-US" altLang="zh-CN" dirty="0" smtClean="0"/>
              <a:t>Agile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values</a:t>
            </a:r>
          </a:p>
          <a:p>
            <a:pPr lvl="1"/>
            <a:r>
              <a:rPr kumimoji="1" lang="en-US" altLang="zh-CN" dirty="0" smtClean="0"/>
              <a:t>Agile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principle</a:t>
            </a:r>
          </a:p>
          <a:p>
            <a:pPr lvl="1"/>
            <a:r>
              <a:rPr kumimoji="1" lang="en-US" altLang="zh-CN" dirty="0" smtClean="0"/>
              <a:t>Agile method</a:t>
            </a:r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study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SAP</a:t>
            </a:r>
          </a:p>
          <a:p>
            <a:pPr lvl="1"/>
            <a:r>
              <a:rPr kumimoji="1" lang="en-US" altLang="zh-CN" dirty="0" smtClean="0">
                <a:solidFill>
                  <a:srgbClr val="2F2B20"/>
                </a:solidFill>
              </a:rPr>
              <a:t>Research approach</a:t>
            </a:r>
          </a:p>
          <a:p>
            <a:pPr lvl="1"/>
            <a:r>
              <a:rPr kumimoji="1" lang="en-US" altLang="zh-CN" dirty="0" smtClean="0">
                <a:solidFill>
                  <a:srgbClr val="FF6600"/>
                </a:solidFill>
              </a:rPr>
              <a:t>Survey findings</a:t>
            </a:r>
          </a:p>
          <a:p>
            <a:pPr lvl="2"/>
            <a:r>
              <a:rPr kumimoji="1" lang="en-US" altLang="zh-CN" dirty="0"/>
              <a:t>Adoption intensity</a:t>
            </a:r>
          </a:p>
          <a:p>
            <a:pPr lvl="2"/>
            <a:r>
              <a:rPr kumimoji="1" lang="en-US" altLang="zh-CN" dirty="0"/>
              <a:t>Perceived </a:t>
            </a:r>
            <a:r>
              <a:rPr kumimoji="1" lang="en-US" altLang="zh-CN" dirty="0" smtClean="0"/>
              <a:t>benefits</a:t>
            </a:r>
            <a:endParaRPr kumimoji="1" lang="en-US" altLang="zh-CN" dirty="0" smtClean="0">
              <a:solidFill>
                <a:srgbClr val="FF6600"/>
              </a:solidFill>
            </a:endParaRPr>
          </a:p>
          <a:p>
            <a:pPr lvl="1"/>
            <a:r>
              <a:rPr kumimoji="1" lang="en-US" altLang="zh-CN" dirty="0" smtClean="0"/>
              <a:t>Insights from two high adopter team</a:t>
            </a:r>
          </a:p>
          <a:p>
            <a:pPr lvl="2"/>
            <a:r>
              <a:rPr kumimoji="1" lang="en-US" altLang="zh-CN" dirty="0"/>
              <a:t>Team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</a:p>
          <a:p>
            <a:pPr lvl="2"/>
            <a:r>
              <a:rPr kumimoji="1" lang="en-US" altLang="zh-CN" dirty="0"/>
              <a:t>Team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B</a:t>
            </a:r>
          </a:p>
          <a:p>
            <a:r>
              <a:rPr kumimoji="1" lang="en-US" altLang="zh-CN" dirty="0" smtClean="0"/>
              <a:t>Reference</a:t>
            </a:r>
            <a:r>
              <a:rPr kumimoji="1" lang="en-US" altLang="zh-CN" dirty="0"/>
              <a:t>s</a:t>
            </a:r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899176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Survey Findings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authors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analysis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>
                <a:solidFill>
                  <a:srgbClr val="FF6600"/>
                </a:solidFill>
              </a:rPr>
              <a:t>adoption</a:t>
            </a:r>
            <a:r>
              <a:rPr kumimoji="1" lang="zh-CN" altLang="en-US" dirty="0" smtClean="0">
                <a:solidFill>
                  <a:srgbClr val="FF6600"/>
                </a:solidFill>
              </a:rPr>
              <a:t> </a:t>
            </a:r>
            <a:r>
              <a:rPr kumimoji="1" lang="en-US" altLang="zh-CN" dirty="0" smtClean="0">
                <a:solidFill>
                  <a:srgbClr val="FF6600"/>
                </a:solidFill>
              </a:rPr>
              <a:t>intensity</a:t>
            </a:r>
            <a:r>
              <a:rPr kumimoji="1" lang="zh-CN" altLang="en-US" dirty="0" smtClean="0">
                <a:solidFill>
                  <a:srgbClr val="FF6600"/>
                </a:solidFill>
              </a:rPr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survey.</a:t>
            </a:r>
          </a:p>
          <a:p>
            <a:r>
              <a:rPr lang="en-US" altLang="zh-CN" dirty="0" smtClean="0"/>
              <a:t>They</a:t>
            </a:r>
            <a:r>
              <a:rPr lang="zh-CN" altLang="en-US" dirty="0" smtClean="0"/>
              <a:t> </a:t>
            </a:r>
            <a:r>
              <a:rPr lang="en-US" altLang="zh-CN" dirty="0" smtClean="0"/>
              <a:t>focus </a:t>
            </a:r>
            <a:r>
              <a:rPr lang="en-US" altLang="zh-CN" dirty="0"/>
              <a:t>on two agile development practices: </a:t>
            </a:r>
            <a:r>
              <a:rPr lang="en-US" altLang="zh-CN" dirty="0" smtClean="0">
                <a:solidFill>
                  <a:srgbClr val="FF6600"/>
                </a:solidFill>
              </a:rPr>
              <a:t>pair programming</a:t>
            </a:r>
            <a:r>
              <a:rPr lang="en-US" altLang="zh-CN" dirty="0" smtClean="0"/>
              <a:t> </a:t>
            </a:r>
            <a:r>
              <a:rPr lang="en-US" altLang="zh-CN" dirty="0"/>
              <a:t>and </a:t>
            </a:r>
            <a:r>
              <a:rPr lang="en-US" altLang="zh-CN" dirty="0">
                <a:solidFill>
                  <a:srgbClr val="FF6600"/>
                </a:solidFill>
              </a:rPr>
              <a:t>test-driven development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r>
              <a:rPr lang="en-US" altLang="zh-CN" dirty="0" smtClean="0"/>
              <a:t>Both </a:t>
            </a:r>
            <a:r>
              <a:rPr lang="en-US" altLang="zh-CN" dirty="0"/>
              <a:t>development practices are not only the most widely used agile engineering </a:t>
            </a:r>
            <a:r>
              <a:rPr lang="en-US" altLang="zh-CN" dirty="0" smtClean="0"/>
              <a:t>practices, </a:t>
            </a:r>
            <a:r>
              <a:rPr lang="en-US" altLang="zh-CN" dirty="0">
                <a:solidFill>
                  <a:srgbClr val="FF6600"/>
                </a:solidFill>
              </a:rPr>
              <a:t>but</a:t>
            </a:r>
            <a:r>
              <a:rPr lang="en-US" altLang="zh-CN" dirty="0"/>
              <a:t> also the ones that most fundamentally change the way how the software is developed. Both </a:t>
            </a:r>
            <a:r>
              <a:rPr lang="en-US" altLang="zh-CN" dirty="0" smtClean="0"/>
              <a:t>practices </a:t>
            </a:r>
            <a:r>
              <a:rPr lang="en-US" altLang="zh-CN" dirty="0"/>
              <a:t>endorse core agile principles [7] </a:t>
            </a:r>
          </a:p>
          <a:p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 rot="5400000">
            <a:off x="7147088" y="1497480"/>
            <a:ext cx="3425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>
                <a:solidFill>
                  <a:schemeClr val="bg1"/>
                </a:solidFill>
              </a:rPr>
              <a:t>Survey Findings</a:t>
            </a:r>
            <a:endParaRPr kumimoji="1" lang="zh-CN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23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What is pair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programming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6600"/>
                </a:solidFill>
              </a:rPr>
              <a:t>Two developers </a:t>
            </a:r>
            <a:r>
              <a:rPr lang="en-US" altLang="zh-CN" dirty="0"/>
              <a:t>work on </a:t>
            </a:r>
            <a:r>
              <a:rPr lang="en-US" altLang="zh-CN" dirty="0" smtClean="0"/>
              <a:t>a </a:t>
            </a:r>
            <a:r>
              <a:rPr lang="en-US" altLang="zh-CN" dirty="0">
                <a:solidFill>
                  <a:srgbClr val="FF6600"/>
                </a:solidFill>
              </a:rPr>
              <a:t>single computer</a:t>
            </a:r>
            <a:r>
              <a:rPr lang="en-US" altLang="zh-CN" dirty="0"/>
              <a:t> with only one keyboard and one </a:t>
            </a:r>
            <a:r>
              <a:rPr lang="en-US" altLang="zh-CN" dirty="0" smtClean="0"/>
              <a:t>computer </a:t>
            </a:r>
            <a:r>
              <a:rPr lang="en-US" altLang="zh-CN" dirty="0"/>
              <a:t>mouse to </a:t>
            </a:r>
            <a:r>
              <a:rPr lang="en-US" altLang="zh-CN" dirty="0">
                <a:solidFill>
                  <a:srgbClr val="FF6600"/>
                </a:solidFill>
              </a:rPr>
              <a:t>collaboratively develop </a:t>
            </a:r>
            <a:r>
              <a:rPr lang="en-US" altLang="zh-CN" dirty="0" smtClean="0">
                <a:solidFill>
                  <a:srgbClr val="FF6600"/>
                </a:solidFill>
              </a:rPr>
              <a:t>software</a:t>
            </a:r>
            <a:r>
              <a:rPr lang="en-US" altLang="zh-CN" dirty="0" smtClean="0"/>
              <a:t>. 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developer </a:t>
            </a:r>
            <a:r>
              <a:rPr lang="en-US" altLang="zh-CN" dirty="0"/>
              <a:t>is the so-called </a:t>
            </a:r>
            <a:r>
              <a:rPr lang="en-US" altLang="zh-CN" dirty="0">
                <a:solidFill>
                  <a:srgbClr val="FF6600"/>
                </a:solidFill>
              </a:rPr>
              <a:t>driver</a:t>
            </a:r>
            <a:r>
              <a:rPr lang="en-US" altLang="zh-CN" dirty="0"/>
              <a:t> who has the keyboard at </a:t>
            </a:r>
            <a:r>
              <a:rPr lang="en-US" altLang="zh-CN" dirty="0" smtClean="0"/>
              <a:t>that </a:t>
            </a:r>
            <a:r>
              <a:rPr lang="en-US" altLang="zh-CN" dirty="0"/>
              <a:t>time to write new code. The partner is the </a:t>
            </a:r>
            <a:r>
              <a:rPr lang="en-US" altLang="zh-CN" dirty="0" smtClean="0">
                <a:solidFill>
                  <a:srgbClr val="FF6600"/>
                </a:solidFill>
              </a:rPr>
              <a:t>navigator</a:t>
            </a:r>
            <a:r>
              <a:rPr lang="zh-CN" altLang="en-US" dirty="0" smtClean="0">
                <a:solidFill>
                  <a:srgbClr val="FF6600"/>
                </a:solidFill>
              </a:rPr>
              <a:t> </a:t>
            </a:r>
            <a:r>
              <a:rPr lang="en-US" altLang="zh-CN" dirty="0" smtClean="0"/>
              <a:t>who </a:t>
            </a:r>
            <a:r>
              <a:rPr lang="en-US" altLang="zh-CN" dirty="0"/>
              <a:t>permanently monitors the driver, provides feedback, and gives suggestions how to better solve the </a:t>
            </a:r>
            <a:r>
              <a:rPr lang="en-US" altLang="zh-CN" dirty="0" smtClean="0"/>
              <a:t>implementation </a:t>
            </a:r>
            <a:r>
              <a:rPr lang="en-US" altLang="zh-CN" dirty="0"/>
              <a:t>tasks. The two developers frequently switch their roles. </a:t>
            </a:r>
          </a:p>
          <a:p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 rot="5400000">
            <a:off x="7147088" y="1497480"/>
            <a:ext cx="3425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>
                <a:solidFill>
                  <a:schemeClr val="bg1"/>
                </a:solidFill>
              </a:rPr>
              <a:t>Survey Findings</a:t>
            </a:r>
            <a:endParaRPr kumimoji="1" lang="zh-CN" altLang="en-US" sz="40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283" y="4294588"/>
            <a:ext cx="3146186" cy="236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23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 smtClean="0"/>
              <a:t>What is test-driven development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Before writing the software code, </a:t>
            </a:r>
            <a:r>
              <a:rPr lang="en-US" altLang="zh-CN" dirty="0" smtClean="0"/>
              <a:t>developers </a:t>
            </a:r>
            <a:r>
              <a:rPr lang="en-US" altLang="zh-CN" dirty="0"/>
              <a:t>write an automated </a:t>
            </a:r>
            <a:r>
              <a:rPr lang="en-US" altLang="zh-CN" dirty="0">
                <a:solidFill>
                  <a:srgbClr val="FF6600"/>
                </a:solidFill>
              </a:rPr>
              <a:t>test case </a:t>
            </a:r>
            <a:r>
              <a:rPr lang="en-US" altLang="zh-CN" dirty="0"/>
              <a:t>that </a:t>
            </a:r>
            <a:r>
              <a:rPr lang="en-US" altLang="zh-CN" dirty="0">
                <a:solidFill>
                  <a:srgbClr val="FF6600"/>
                </a:solidFill>
              </a:rPr>
              <a:t>covers</a:t>
            </a:r>
            <a:r>
              <a:rPr lang="en-US" altLang="zh-CN" dirty="0"/>
              <a:t> the to be implemented </a:t>
            </a:r>
            <a:r>
              <a:rPr lang="en-US" altLang="zh-CN" dirty="0">
                <a:solidFill>
                  <a:srgbClr val="FF6600"/>
                </a:solidFill>
              </a:rPr>
              <a:t>software functionality</a:t>
            </a:r>
            <a:r>
              <a:rPr lang="en-US" altLang="zh-CN" dirty="0"/>
              <a:t>. Test cases comprise a set of specified conditions under which the software code is working as originally expected. After a test cases is </a:t>
            </a:r>
            <a:r>
              <a:rPr lang="en-US" altLang="zh-CN" dirty="0" smtClean="0"/>
              <a:t>implemented</a:t>
            </a:r>
            <a:r>
              <a:rPr lang="en-US" altLang="zh-CN" dirty="0"/>
              <a:t>, </a:t>
            </a:r>
            <a:r>
              <a:rPr lang="en-US" altLang="zh-CN" dirty="0">
                <a:solidFill>
                  <a:srgbClr val="FF6600"/>
                </a:solidFill>
              </a:rPr>
              <a:t>only the necessary software code to pass exactly that newly added test case is added</a:t>
            </a:r>
            <a:r>
              <a:rPr lang="en-US" altLang="zh-CN" dirty="0"/>
              <a:t>. Once the implemented functionality passes the test cases, the productive code is </a:t>
            </a:r>
            <a:r>
              <a:rPr lang="en-US" altLang="zh-CN" dirty="0" smtClean="0">
                <a:solidFill>
                  <a:srgbClr val="FF6600"/>
                </a:solidFill>
              </a:rPr>
              <a:t>refactored</a:t>
            </a:r>
            <a:r>
              <a:rPr lang="en-US" altLang="zh-CN" dirty="0" smtClean="0"/>
              <a:t>, </a:t>
            </a:r>
            <a:r>
              <a:rPr lang="en-US" altLang="zh-CN" dirty="0"/>
              <a:t>i.e. the internal code quality is improved </a:t>
            </a:r>
            <a:r>
              <a:rPr lang="en-US" altLang="zh-CN" dirty="0" smtClean="0"/>
              <a:t>without </a:t>
            </a:r>
            <a:r>
              <a:rPr lang="en-US" altLang="zh-CN" dirty="0"/>
              <a:t>changing its external functionality, and the test-driven development </a:t>
            </a:r>
            <a:r>
              <a:rPr lang="en-US" altLang="zh-CN" dirty="0">
                <a:solidFill>
                  <a:srgbClr val="FF6600"/>
                </a:solidFill>
              </a:rPr>
              <a:t>cycle</a:t>
            </a:r>
            <a:r>
              <a:rPr lang="en-US" altLang="zh-CN" dirty="0"/>
              <a:t> is </a:t>
            </a:r>
            <a:r>
              <a:rPr lang="en-US" altLang="zh-CN" dirty="0">
                <a:solidFill>
                  <a:srgbClr val="FF6600"/>
                </a:solidFill>
              </a:rPr>
              <a:t>repeated</a:t>
            </a:r>
            <a:r>
              <a:rPr lang="en-US" altLang="zh-CN" dirty="0"/>
              <a:t>. Developers use their test cases to automatically and continuously check the quality of their software code. </a:t>
            </a:r>
          </a:p>
          <a:p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 rot="5400000">
            <a:off x="7147088" y="1497480"/>
            <a:ext cx="3425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>
                <a:solidFill>
                  <a:schemeClr val="bg1"/>
                </a:solidFill>
              </a:rPr>
              <a:t>Survey Findings</a:t>
            </a:r>
            <a:endParaRPr kumimoji="1" lang="zh-CN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23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6461" b="-6150"/>
          <a:stretch/>
        </p:blipFill>
        <p:spPr>
          <a:xfrm>
            <a:off x="1527508" y="422220"/>
            <a:ext cx="5679234" cy="5912902"/>
          </a:xfrm>
        </p:spPr>
      </p:pic>
      <p:sp>
        <p:nvSpPr>
          <p:cNvPr id="5" name="文本框 4"/>
          <p:cNvSpPr txBox="1"/>
          <p:nvPr/>
        </p:nvSpPr>
        <p:spPr>
          <a:xfrm rot="5400000">
            <a:off x="7147088" y="1497480"/>
            <a:ext cx="3425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>
                <a:solidFill>
                  <a:schemeClr val="bg1"/>
                </a:solidFill>
              </a:rPr>
              <a:t>Survey Findings</a:t>
            </a:r>
            <a:endParaRPr kumimoji="1" lang="zh-CN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Content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zh-CN" dirty="0" smtClean="0">
                <a:solidFill>
                  <a:srgbClr val="FF6600"/>
                </a:solidFill>
              </a:rPr>
              <a:t>Quick</a:t>
            </a:r>
            <a:r>
              <a:rPr kumimoji="1" lang="zh-CN" altLang="en-US" dirty="0" smtClean="0">
                <a:solidFill>
                  <a:srgbClr val="FF6600"/>
                </a:solidFill>
              </a:rPr>
              <a:t> </a:t>
            </a:r>
            <a:r>
              <a:rPr kumimoji="1" lang="en-US" altLang="zh-CN" dirty="0" smtClean="0">
                <a:solidFill>
                  <a:srgbClr val="FF6600"/>
                </a:solidFill>
              </a:rPr>
              <a:t>review</a:t>
            </a:r>
            <a:r>
              <a:rPr kumimoji="1" lang="zh-CN" altLang="en-US" dirty="0" smtClean="0">
                <a:solidFill>
                  <a:srgbClr val="FF6600"/>
                </a:solidFill>
              </a:rPr>
              <a:t> </a:t>
            </a:r>
            <a:r>
              <a:rPr kumimoji="1" lang="en-US" altLang="zh-CN" dirty="0" smtClean="0">
                <a:solidFill>
                  <a:srgbClr val="FF6600"/>
                </a:solidFill>
              </a:rPr>
              <a:t>about</a:t>
            </a:r>
            <a:r>
              <a:rPr kumimoji="1" lang="zh-CN" altLang="en-US" dirty="0" smtClean="0">
                <a:solidFill>
                  <a:srgbClr val="FF6600"/>
                </a:solidFill>
              </a:rPr>
              <a:t> </a:t>
            </a:r>
            <a:r>
              <a:rPr kumimoji="1" lang="en-US" altLang="zh-CN" dirty="0" smtClean="0">
                <a:solidFill>
                  <a:srgbClr val="FF6600"/>
                </a:solidFill>
              </a:rPr>
              <a:t>agile</a:t>
            </a:r>
          </a:p>
          <a:p>
            <a:pPr lvl="1"/>
            <a:r>
              <a:rPr kumimoji="1" lang="en-US" altLang="zh-CN" dirty="0" smtClean="0"/>
              <a:t>Agile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definition</a:t>
            </a:r>
          </a:p>
          <a:p>
            <a:pPr lvl="1"/>
            <a:r>
              <a:rPr kumimoji="1" lang="en-US" altLang="zh-CN" dirty="0" smtClean="0"/>
              <a:t>Agile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values</a:t>
            </a:r>
          </a:p>
          <a:p>
            <a:pPr lvl="1"/>
            <a:r>
              <a:rPr kumimoji="1" lang="en-US" altLang="zh-CN" dirty="0" smtClean="0"/>
              <a:t>Agile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principle</a:t>
            </a:r>
          </a:p>
          <a:p>
            <a:pPr lvl="1"/>
            <a:r>
              <a:rPr kumimoji="1" lang="en-US" altLang="zh-CN" dirty="0" smtClean="0"/>
              <a:t>Agile method</a:t>
            </a:r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study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SAP</a:t>
            </a:r>
          </a:p>
          <a:p>
            <a:pPr lvl="1"/>
            <a:r>
              <a:rPr kumimoji="1" lang="en-US" altLang="zh-CN" dirty="0" smtClean="0"/>
              <a:t>Research approach</a:t>
            </a:r>
          </a:p>
          <a:p>
            <a:pPr lvl="1"/>
            <a:r>
              <a:rPr kumimoji="1" lang="en-US" altLang="zh-CN" dirty="0" smtClean="0"/>
              <a:t>Survey findings</a:t>
            </a:r>
          </a:p>
          <a:p>
            <a:pPr lvl="2"/>
            <a:r>
              <a:rPr kumimoji="1" lang="en-US" altLang="zh-CN" dirty="0" smtClean="0"/>
              <a:t>Adoption intensity</a:t>
            </a:r>
          </a:p>
          <a:p>
            <a:pPr lvl="2"/>
            <a:r>
              <a:rPr kumimoji="1" lang="en-US" altLang="zh-CN" dirty="0" smtClean="0"/>
              <a:t>Perceived benefits</a:t>
            </a:r>
          </a:p>
          <a:p>
            <a:pPr lvl="1"/>
            <a:r>
              <a:rPr kumimoji="1" lang="en-US" altLang="zh-CN" dirty="0" smtClean="0"/>
              <a:t>Insights from two high adopter team</a:t>
            </a:r>
          </a:p>
          <a:p>
            <a:pPr lvl="2"/>
            <a:r>
              <a:rPr kumimoji="1" lang="en-US" altLang="zh-CN" dirty="0"/>
              <a:t>Team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</a:p>
          <a:p>
            <a:pPr lvl="2"/>
            <a:r>
              <a:rPr kumimoji="1" lang="en-US" altLang="zh-CN" dirty="0"/>
              <a:t>Team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B</a:t>
            </a:r>
          </a:p>
          <a:p>
            <a:r>
              <a:rPr kumimoji="1" lang="en-US" altLang="zh-CN" dirty="0" smtClean="0"/>
              <a:t>Reference</a:t>
            </a:r>
            <a:r>
              <a:rPr kumimoji="1" lang="en-US" altLang="zh-CN" dirty="0"/>
              <a:t>s</a:t>
            </a:r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046643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Content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zh-CN" dirty="0" smtClean="0"/>
              <a:t>Quick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review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about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agile</a:t>
            </a:r>
          </a:p>
          <a:p>
            <a:pPr lvl="1"/>
            <a:r>
              <a:rPr kumimoji="1" lang="en-US" altLang="zh-CN" dirty="0" smtClean="0"/>
              <a:t>Agile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definition</a:t>
            </a:r>
          </a:p>
          <a:p>
            <a:pPr lvl="1"/>
            <a:r>
              <a:rPr kumimoji="1" lang="en-US" altLang="zh-CN" dirty="0" smtClean="0"/>
              <a:t>Agile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values</a:t>
            </a:r>
          </a:p>
          <a:p>
            <a:pPr lvl="1"/>
            <a:r>
              <a:rPr kumimoji="1" lang="en-US" altLang="zh-CN" dirty="0" smtClean="0"/>
              <a:t>Agile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principle</a:t>
            </a:r>
          </a:p>
          <a:p>
            <a:pPr lvl="1"/>
            <a:r>
              <a:rPr kumimoji="1" lang="en-US" altLang="zh-CN" dirty="0" smtClean="0"/>
              <a:t>Agile method</a:t>
            </a:r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study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SAP</a:t>
            </a:r>
          </a:p>
          <a:p>
            <a:pPr lvl="1"/>
            <a:r>
              <a:rPr kumimoji="1" lang="en-US" altLang="zh-CN" dirty="0" smtClean="0">
                <a:solidFill>
                  <a:srgbClr val="2F2B20"/>
                </a:solidFill>
              </a:rPr>
              <a:t>Research approach</a:t>
            </a:r>
          </a:p>
          <a:p>
            <a:pPr lvl="1"/>
            <a:r>
              <a:rPr kumimoji="1" lang="en-US" altLang="zh-CN" dirty="0" smtClean="0"/>
              <a:t>Survey findings</a:t>
            </a:r>
          </a:p>
          <a:p>
            <a:pPr lvl="2"/>
            <a:r>
              <a:rPr kumimoji="1" lang="en-US" altLang="zh-CN" dirty="0">
                <a:solidFill>
                  <a:srgbClr val="FF6600"/>
                </a:solidFill>
              </a:rPr>
              <a:t>Adoption intensity</a:t>
            </a:r>
          </a:p>
          <a:p>
            <a:pPr lvl="2"/>
            <a:r>
              <a:rPr kumimoji="1" lang="en-US" altLang="zh-CN" dirty="0"/>
              <a:t>Perceived </a:t>
            </a:r>
            <a:r>
              <a:rPr kumimoji="1" lang="en-US" altLang="zh-CN" dirty="0" smtClean="0"/>
              <a:t>benefits</a:t>
            </a:r>
            <a:endParaRPr kumimoji="1" lang="en-US" altLang="zh-CN" dirty="0" smtClean="0">
              <a:solidFill>
                <a:srgbClr val="FF6600"/>
              </a:solidFill>
            </a:endParaRPr>
          </a:p>
          <a:p>
            <a:pPr lvl="1"/>
            <a:r>
              <a:rPr kumimoji="1" lang="en-US" altLang="zh-CN" dirty="0" smtClean="0"/>
              <a:t>Insights from two high adopter team</a:t>
            </a:r>
          </a:p>
          <a:p>
            <a:pPr lvl="2"/>
            <a:r>
              <a:rPr kumimoji="1" lang="en-US" altLang="zh-CN" dirty="0"/>
              <a:t>Team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</a:p>
          <a:p>
            <a:pPr lvl="2"/>
            <a:r>
              <a:rPr kumimoji="1" lang="en-US" altLang="zh-CN" dirty="0"/>
              <a:t>Team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B</a:t>
            </a:r>
          </a:p>
          <a:p>
            <a:r>
              <a:rPr kumimoji="1" lang="en-US" altLang="zh-CN" dirty="0" smtClean="0"/>
              <a:t>Reference</a:t>
            </a:r>
            <a:r>
              <a:rPr kumimoji="1" lang="en-US" altLang="zh-CN" dirty="0"/>
              <a:t>s</a:t>
            </a:r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451385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Adoption intensity</a:t>
            </a:r>
            <a:endParaRPr kumimoji="1" lang="zh-CN" altLang="en-US" dirty="0"/>
          </a:p>
        </p:txBody>
      </p:sp>
      <p:pic>
        <p:nvPicPr>
          <p:cNvPr id="4" name="内容占位符 3" descr="Screen Shot 2016-11-22 at 2.19.52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24" b="347"/>
          <a:stretch/>
        </p:blipFill>
        <p:spPr>
          <a:xfrm>
            <a:off x="457200" y="1212858"/>
            <a:ext cx="7620000" cy="5479266"/>
          </a:xfrm>
        </p:spPr>
      </p:pic>
      <p:sp>
        <p:nvSpPr>
          <p:cNvPr id="5" name="文本框 4"/>
          <p:cNvSpPr txBox="1"/>
          <p:nvPr/>
        </p:nvSpPr>
        <p:spPr>
          <a:xfrm rot="5400000">
            <a:off x="7147088" y="1497480"/>
            <a:ext cx="3425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>
                <a:solidFill>
                  <a:schemeClr val="bg1"/>
                </a:solidFill>
              </a:rPr>
              <a:t>Survey Findings</a:t>
            </a:r>
            <a:endParaRPr kumimoji="1" lang="zh-CN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7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Adoption intensity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 rot="5400000">
            <a:off x="7147088" y="1497480"/>
            <a:ext cx="3425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>
                <a:solidFill>
                  <a:schemeClr val="bg1"/>
                </a:solidFill>
              </a:rPr>
              <a:t>Survey Findings</a:t>
            </a:r>
            <a:endParaRPr kumimoji="1" lang="zh-CN" altLang="en-US" sz="4000" dirty="0">
              <a:solidFill>
                <a:schemeClr val="bg1"/>
              </a:solidFill>
            </a:endParaRPr>
          </a:p>
        </p:txBody>
      </p:sp>
      <p:pic>
        <p:nvPicPr>
          <p:cNvPr id="7" name="内容占位符 6" descr="Screen Shot 2016-11-22 at 2.20.00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3" b="395"/>
          <a:stretch/>
        </p:blipFill>
        <p:spPr>
          <a:xfrm>
            <a:off x="457200" y="1298473"/>
            <a:ext cx="7620000" cy="5322306"/>
          </a:xfrm>
        </p:spPr>
      </p:pic>
    </p:spTree>
    <p:extLst>
      <p:ext uri="{BB962C8B-B14F-4D97-AF65-F5344CB8AC3E}">
        <p14:creationId xmlns:p14="http://schemas.microsoft.com/office/powerpoint/2010/main" val="3812536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Content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Quick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review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about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agile</a:t>
            </a:r>
          </a:p>
          <a:p>
            <a:pPr lvl="1"/>
            <a:r>
              <a:rPr kumimoji="1" lang="en-US" altLang="zh-CN" dirty="0" smtClean="0"/>
              <a:t>Agile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definition</a:t>
            </a:r>
          </a:p>
          <a:p>
            <a:pPr lvl="1"/>
            <a:r>
              <a:rPr kumimoji="1" lang="en-US" altLang="zh-CN" dirty="0" smtClean="0"/>
              <a:t>Agile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values</a:t>
            </a:r>
          </a:p>
          <a:p>
            <a:pPr lvl="1"/>
            <a:r>
              <a:rPr kumimoji="1" lang="en-US" altLang="zh-CN" dirty="0" smtClean="0"/>
              <a:t>Agile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principle</a:t>
            </a:r>
          </a:p>
          <a:p>
            <a:pPr lvl="1"/>
            <a:r>
              <a:rPr kumimoji="1" lang="en-US" altLang="zh-CN" dirty="0" smtClean="0"/>
              <a:t>Agile method</a:t>
            </a:r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study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SAP</a:t>
            </a:r>
          </a:p>
          <a:p>
            <a:pPr lvl="1"/>
            <a:r>
              <a:rPr kumimoji="1" lang="en-US" altLang="zh-CN" dirty="0" smtClean="0">
                <a:solidFill>
                  <a:srgbClr val="2F2B20"/>
                </a:solidFill>
              </a:rPr>
              <a:t>Research approach</a:t>
            </a:r>
          </a:p>
          <a:p>
            <a:pPr lvl="1"/>
            <a:r>
              <a:rPr kumimoji="1" lang="en-US" altLang="zh-CN" dirty="0" smtClean="0"/>
              <a:t>Survey findings</a:t>
            </a:r>
          </a:p>
          <a:p>
            <a:pPr lvl="2"/>
            <a:r>
              <a:rPr kumimoji="1" lang="en-US" altLang="zh-CN" dirty="0"/>
              <a:t>Adoption intensity</a:t>
            </a:r>
          </a:p>
          <a:p>
            <a:pPr lvl="2"/>
            <a:r>
              <a:rPr kumimoji="1" lang="en-US" altLang="zh-CN" dirty="0">
                <a:solidFill>
                  <a:srgbClr val="FF6600"/>
                </a:solidFill>
              </a:rPr>
              <a:t>Perceived </a:t>
            </a:r>
            <a:r>
              <a:rPr kumimoji="1" lang="en-US" altLang="zh-CN" dirty="0" smtClean="0">
                <a:solidFill>
                  <a:srgbClr val="FF6600"/>
                </a:solidFill>
              </a:rPr>
              <a:t>benefits</a:t>
            </a:r>
          </a:p>
          <a:p>
            <a:pPr lvl="1"/>
            <a:r>
              <a:rPr kumimoji="1" lang="en-US" altLang="zh-CN" dirty="0" smtClean="0"/>
              <a:t>Insights from two high adopter team</a:t>
            </a:r>
          </a:p>
          <a:p>
            <a:pPr lvl="2"/>
            <a:r>
              <a:rPr kumimoji="1" lang="en-US" altLang="zh-CN" dirty="0" smtClean="0"/>
              <a:t>Team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</a:p>
          <a:p>
            <a:pPr lvl="2"/>
            <a:r>
              <a:rPr kumimoji="1" lang="en-US" altLang="zh-CN" dirty="0" smtClean="0"/>
              <a:t>Team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</a:t>
            </a:r>
          </a:p>
          <a:p>
            <a:r>
              <a:rPr kumimoji="1" lang="en-US" altLang="zh-CN" dirty="0" smtClean="0"/>
              <a:t>Reference</a:t>
            </a:r>
            <a:r>
              <a:rPr kumimoji="1" lang="en-US" altLang="zh-CN" dirty="0"/>
              <a:t>s</a:t>
            </a:r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59665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Perceived Benefits</a:t>
            </a:r>
            <a:endParaRPr kumimoji="1" lang="zh-CN" altLang="en-US" dirty="0"/>
          </a:p>
        </p:txBody>
      </p:sp>
      <p:pic>
        <p:nvPicPr>
          <p:cNvPr id="4" name="内容占位符 3" descr="Screen Shot 2016-11-22 at 2.21.08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" r="-34"/>
          <a:stretch/>
        </p:blipFill>
        <p:spPr>
          <a:xfrm>
            <a:off x="0" y="1214937"/>
            <a:ext cx="8391217" cy="4356101"/>
          </a:xfrm>
        </p:spPr>
      </p:pic>
    </p:spTree>
    <p:extLst>
      <p:ext uri="{BB962C8B-B14F-4D97-AF65-F5344CB8AC3E}">
        <p14:creationId xmlns:p14="http://schemas.microsoft.com/office/powerpoint/2010/main" val="3152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Screen Shot 2016-11-22 at 2.21.3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" b="800"/>
          <a:stretch/>
        </p:blipFill>
        <p:spPr>
          <a:xfrm>
            <a:off x="1584588" y="94531"/>
            <a:ext cx="5742609" cy="6677855"/>
          </a:xfrm>
        </p:spPr>
      </p:pic>
    </p:spTree>
    <p:extLst>
      <p:ext uri="{BB962C8B-B14F-4D97-AF65-F5344CB8AC3E}">
        <p14:creationId xmlns:p14="http://schemas.microsoft.com/office/powerpoint/2010/main" val="222640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Pair Programming </a:t>
            </a:r>
            <a:r>
              <a:rPr kumimoji="1" lang="en-US" altLang="zh-CN" dirty="0"/>
              <a:t>B</a:t>
            </a:r>
            <a:r>
              <a:rPr kumimoji="1" lang="en-US" altLang="zh-CN" dirty="0" smtClean="0"/>
              <a:t>enefits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</a:t>
            </a:r>
            <a:r>
              <a:rPr lang="en-US" altLang="zh-CN" dirty="0" smtClean="0"/>
              <a:t>air </a:t>
            </a:r>
            <a:r>
              <a:rPr lang="en-US" altLang="zh-CN" dirty="0"/>
              <a:t>programmers to have a </a:t>
            </a:r>
            <a:r>
              <a:rPr lang="en-US" altLang="zh-CN" dirty="0">
                <a:solidFill>
                  <a:srgbClr val="FF6600"/>
                </a:solidFill>
              </a:rPr>
              <a:t>higher team </a:t>
            </a:r>
            <a:r>
              <a:rPr lang="en-US" altLang="zh-CN" dirty="0" smtClean="0">
                <a:solidFill>
                  <a:srgbClr val="FF6600"/>
                </a:solidFill>
              </a:rPr>
              <a:t>motivation</a:t>
            </a:r>
            <a:r>
              <a:rPr lang="en-US" altLang="zh-CN" dirty="0" smtClean="0"/>
              <a:t>, </a:t>
            </a:r>
            <a:r>
              <a:rPr lang="en-US" altLang="zh-CN" dirty="0"/>
              <a:t>which is generally considered to be an </a:t>
            </a:r>
            <a:r>
              <a:rPr lang="en-US" altLang="zh-CN" dirty="0" smtClean="0"/>
              <a:t>important </a:t>
            </a:r>
            <a:r>
              <a:rPr lang="en-US" altLang="zh-CN" dirty="0"/>
              <a:t>antecedent for successful team </a:t>
            </a:r>
            <a:r>
              <a:rPr lang="en-US" altLang="zh-CN" dirty="0" smtClean="0"/>
              <a:t>work.</a:t>
            </a:r>
          </a:p>
          <a:p>
            <a:endParaRPr lang="en-US" altLang="zh-CN" dirty="0" smtClean="0"/>
          </a:p>
          <a:p>
            <a:r>
              <a:rPr lang="en-US" altLang="zh-CN" dirty="0"/>
              <a:t>pair programming helps developers </a:t>
            </a:r>
            <a:r>
              <a:rPr lang="en-US" altLang="zh-CN" dirty="0">
                <a:solidFill>
                  <a:srgbClr val="FF6600"/>
                </a:solidFill>
              </a:rPr>
              <a:t>share their ideas</a:t>
            </a:r>
            <a:r>
              <a:rPr lang="en-US" altLang="zh-CN" dirty="0"/>
              <a:t>, </a:t>
            </a:r>
            <a:r>
              <a:rPr lang="en-US" altLang="zh-CN" dirty="0">
                <a:solidFill>
                  <a:srgbClr val="FF6600"/>
                </a:solidFill>
              </a:rPr>
              <a:t>build an awareness</a:t>
            </a:r>
            <a:r>
              <a:rPr lang="en-US" altLang="zh-CN" dirty="0"/>
              <a:t> of other team members’ expertise, and develop a common understanding of what good software quality is, about common team goals, and what needs to be done for development task to be considered ’done’. </a:t>
            </a:r>
          </a:p>
          <a:p>
            <a:pPr marL="114300" indent="0">
              <a:buNone/>
            </a:pPr>
            <a:endParaRPr lang="en-US" altLang="zh-CN" dirty="0"/>
          </a:p>
          <a:p>
            <a:r>
              <a:rPr lang="en-US" altLang="zh-CN" dirty="0"/>
              <a:t>P</a:t>
            </a:r>
            <a:r>
              <a:rPr lang="en-US" altLang="zh-CN" dirty="0" smtClean="0"/>
              <a:t>air </a:t>
            </a:r>
            <a:r>
              <a:rPr lang="en-US" altLang="zh-CN" dirty="0"/>
              <a:t>programmers permanently </a:t>
            </a:r>
            <a:r>
              <a:rPr lang="en-US" altLang="zh-CN" dirty="0">
                <a:solidFill>
                  <a:srgbClr val="FF6600"/>
                </a:solidFill>
              </a:rPr>
              <a:t>learn from each other </a:t>
            </a:r>
            <a:r>
              <a:rPr lang="en-US" altLang="zh-CN" dirty="0"/>
              <a:t>on how to develop software. </a:t>
            </a:r>
          </a:p>
          <a:p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 rot="5400000">
            <a:off x="7147088" y="1497480"/>
            <a:ext cx="3425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>
                <a:solidFill>
                  <a:schemeClr val="bg1"/>
                </a:solidFill>
              </a:rPr>
              <a:t>Survey Findings</a:t>
            </a:r>
            <a:endParaRPr kumimoji="1" lang="zh-CN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09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Content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Quick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review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about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agile</a:t>
            </a:r>
          </a:p>
          <a:p>
            <a:pPr lvl="1"/>
            <a:r>
              <a:rPr kumimoji="1" lang="en-US" altLang="zh-CN" dirty="0" smtClean="0"/>
              <a:t>Agile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definition</a:t>
            </a:r>
          </a:p>
          <a:p>
            <a:pPr lvl="1"/>
            <a:r>
              <a:rPr kumimoji="1" lang="en-US" altLang="zh-CN" dirty="0" smtClean="0"/>
              <a:t>Agile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values</a:t>
            </a:r>
          </a:p>
          <a:p>
            <a:pPr lvl="1"/>
            <a:r>
              <a:rPr kumimoji="1" lang="en-US" altLang="zh-CN" dirty="0" smtClean="0"/>
              <a:t>Agile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principle</a:t>
            </a:r>
          </a:p>
          <a:p>
            <a:pPr lvl="1"/>
            <a:r>
              <a:rPr kumimoji="1" lang="en-US" altLang="zh-CN" dirty="0" smtClean="0"/>
              <a:t>Agile method</a:t>
            </a:r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study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SAP</a:t>
            </a:r>
          </a:p>
          <a:p>
            <a:pPr lvl="1"/>
            <a:r>
              <a:rPr kumimoji="1" lang="en-US" altLang="zh-CN" dirty="0" smtClean="0">
                <a:solidFill>
                  <a:srgbClr val="2F2B20"/>
                </a:solidFill>
              </a:rPr>
              <a:t>Research approach</a:t>
            </a:r>
          </a:p>
          <a:p>
            <a:pPr lvl="1"/>
            <a:r>
              <a:rPr kumimoji="1" lang="en-US" altLang="zh-CN" dirty="0" smtClean="0"/>
              <a:t>Survey findings</a:t>
            </a:r>
          </a:p>
          <a:p>
            <a:pPr lvl="2"/>
            <a:r>
              <a:rPr kumimoji="1" lang="en-US" altLang="zh-CN" dirty="0"/>
              <a:t>Adoption intensity</a:t>
            </a:r>
          </a:p>
          <a:p>
            <a:pPr lvl="2"/>
            <a:r>
              <a:rPr kumimoji="1" lang="en-US" altLang="zh-CN" dirty="0"/>
              <a:t>Perceived </a:t>
            </a:r>
            <a:r>
              <a:rPr kumimoji="1" lang="en-US" altLang="zh-CN" dirty="0" smtClean="0"/>
              <a:t>benefits</a:t>
            </a:r>
            <a:endParaRPr kumimoji="1" lang="en-US" altLang="zh-CN" dirty="0" smtClean="0">
              <a:solidFill>
                <a:srgbClr val="FF6600"/>
              </a:solidFill>
            </a:endParaRPr>
          </a:p>
          <a:p>
            <a:pPr lvl="1"/>
            <a:r>
              <a:rPr kumimoji="1" lang="en-US" altLang="zh-CN" dirty="0" smtClean="0">
                <a:solidFill>
                  <a:srgbClr val="FF6600"/>
                </a:solidFill>
              </a:rPr>
              <a:t>Insights from two high adopter team</a:t>
            </a:r>
          </a:p>
          <a:p>
            <a:pPr lvl="2"/>
            <a:r>
              <a:rPr kumimoji="1" lang="en-US" altLang="zh-CN" dirty="0" smtClean="0"/>
              <a:t>Team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</a:p>
          <a:p>
            <a:pPr lvl="2"/>
            <a:r>
              <a:rPr kumimoji="1" lang="en-US" altLang="zh-CN" dirty="0" smtClean="0"/>
              <a:t>Team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</a:t>
            </a:r>
          </a:p>
          <a:p>
            <a:r>
              <a:rPr kumimoji="1" lang="en-US" altLang="zh-CN" dirty="0" smtClean="0"/>
              <a:t>Reference</a:t>
            </a:r>
            <a:r>
              <a:rPr kumimoji="1" lang="en-US" altLang="zh-CN" dirty="0"/>
              <a:t>s</a:t>
            </a:r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34832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 smtClean="0"/>
              <a:t>Insights from two high adopter teams</a:t>
            </a:r>
            <a:endParaRPr kumimoji="1"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 lvl="1" indent="0">
              <a:buNone/>
            </a:pPr>
            <a:r>
              <a:rPr lang="en-US" altLang="zh-CN" sz="2400" dirty="0" smtClean="0"/>
              <a:t>The</a:t>
            </a:r>
            <a:r>
              <a:rPr lang="zh-CN" altLang="en-US" sz="2400" dirty="0" smtClean="0"/>
              <a:t> </a:t>
            </a:r>
            <a:r>
              <a:rPr lang="en-US" altLang="zh-CN" sz="2400" dirty="0">
                <a:solidFill>
                  <a:srgbClr val="FF6600"/>
                </a:solidFill>
              </a:rPr>
              <a:t>d</a:t>
            </a:r>
            <a:r>
              <a:rPr lang="en-US" altLang="zh-CN" sz="2400" dirty="0" smtClean="0">
                <a:solidFill>
                  <a:srgbClr val="FF6600"/>
                </a:solidFill>
              </a:rPr>
              <a:t>eficient</a:t>
            </a:r>
            <a:r>
              <a:rPr lang="zh-CN" altLang="en-US" sz="2400" dirty="0" smtClean="0">
                <a:solidFill>
                  <a:srgbClr val="FF6600"/>
                </a:solidFill>
              </a:rPr>
              <a:t> </a:t>
            </a:r>
            <a:r>
              <a:rPr lang="en-US" altLang="zh-CN" sz="2400" dirty="0" smtClean="0"/>
              <a:t>of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the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previous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survey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approach:</a:t>
            </a:r>
          </a:p>
          <a:p>
            <a:pPr lvl="1"/>
            <a:r>
              <a:rPr lang="en-US" altLang="zh-CN" dirty="0" smtClean="0"/>
              <a:t>Their data is based on developers’ </a:t>
            </a:r>
            <a:r>
              <a:rPr lang="en-US" altLang="zh-CN" dirty="0" smtClean="0">
                <a:solidFill>
                  <a:srgbClr val="FF6600"/>
                </a:solidFill>
              </a:rPr>
              <a:t>subjective perceptions </a:t>
            </a:r>
            <a:r>
              <a:rPr lang="en-US" altLang="zh-CN" dirty="0" smtClean="0"/>
              <a:t>asked about six months after the trainings. </a:t>
            </a:r>
          </a:p>
          <a:p>
            <a:pPr lvl="1"/>
            <a:r>
              <a:rPr lang="en-US" altLang="zh-CN" dirty="0" smtClean="0"/>
              <a:t>Developers answers are based on </a:t>
            </a:r>
            <a:r>
              <a:rPr lang="en-US" altLang="zh-CN" dirty="0" smtClean="0">
                <a:solidFill>
                  <a:srgbClr val="FF6600"/>
                </a:solidFill>
              </a:rPr>
              <a:t>subjective self-assessment </a:t>
            </a:r>
            <a:r>
              <a:rPr lang="en-US" altLang="zh-CN" dirty="0" smtClean="0"/>
              <a:t>which might be biased towards individuals’ expectations. </a:t>
            </a:r>
          </a:p>
          <a:p>
            <a:pPr lvl="1"/>
            <a:r>
              <a:rPr lang="en-US" altLang="zh-CN" dirty="0" smtClean="0"/>
              <a:t>The survey findings do not allow 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authors to study team specific context factors to understand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So,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choose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specific</a:t>
            </a:r>
            <a:r>
              <a:rPr lang="zh-CN" altLang="en-US" dirty="0" smtClean="0"/>
              <a:t> </a:t>
            </a:r>
            <a:r>
              <a:rPr lang="en-US" altLang="zh-CN" dirty="0" smtClean="0"/>
              <a:t>teams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study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585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Team</a:t>
            </a:r>
            <a:r>
              <a:rPr kumimoji="1" lang="en-US" altLang="zh-CN" dirty="0" smtClean="0"/>
              <a:t> A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Team A is located in Germany and develops software with Java technology. </a:t>
            </a:r>
            <a:endParaRPr lang="en-US" altLang="zh-CN" dirty="0"/>
          </a:p>
          <a:p>
            <a:r>
              <a:rPr lang="en-US" altLang="zh-CN" dirty="0"/>
              <a:t>before the training, the team </a:t>
            </a:r>
            <a:r>
              <a:rPr lang="en-US" altLang="zh-CN" dirty="0">
                <a:solidFill>
                  <a:srgbClr val="FF6600"/>
                </a:solidFill>
              </a:rPr>
              <a:t>had faced many quality issues </a:t>
            </a:r>
            <a:r>
              <a:rPr lang="en-US" altLang="zh-CN" dirty="0"/>
              <a:t>at the end of their development cycles of previous releases causing </a:t>
            </a:r>
            <a:r>
              <a:rPr lang="en-US" altLang="zh-CN" dirty="0">
                <a:solidFill>
                  <a:srgbClr val="FF6600"/>
                </a:solidFill>
              </a:rPr>
              <a:t>a lot of stress and bug fix efforts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r>
              <a:rPr lang="en-US" altLang="zh-CN" dirty="0"/>
              <a:t>Release x was developed before the training and release x+1 was developed shortly afterward. </a:t>
            </a:r>
            <a:endParaRPr lang="en-US" altLang="zh-CN" dirty="0"/>
          </a:p>
          <a:p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284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agile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term </a:t>
            </a:r>
            <a:r>
              <a:rPr lang="en-US" altLang="zh-CN" i="1" dirty="0"/>
              <a:t>agile</a:t>
            </a:r>
            <a:r>
              <a:rPr lang="en-US" altLang="zh-CN" dirty="0"/>
              <a:t> was first coined for this in 2001, in the </a:t>
            </a:r>
            <a:r>
              <a:rPr lang="en-US" altLang="zh-CN" i="1" dirty="0"/>
              <a:t>Manifesto for Agile Software Development (</a:t>
            </a:r>
            <a:r>
              <a:rPr lang="en-US" altLang="zh-CN" dirty="0"/>
              <a:t>Agile Manifesto</a:t>
            </a:r>
            <a:r>
              <a:rPr lang="en-US" altLang="zh-CN" i="1" dirty="0"/>
              <a:t>)</a:t>
            </a:r>
            <a:endParaRPr kumimoji="1" lang="en-US" altLang="zh-CN" dirty="0" smtClean="0"/>
          </a:p>
          <a:p>
            <a:r>
              <a:rPr kumimoji="1" lang="en-US" altLang="zh-CN" dirty="0" smtClean="0"/>
              <a:t>Agile </a:t>
            </a:r>
            <a:r>
              <a:rPr kumimoji="1" lang="en-US" altLang="zh-CN" dirty="0"/>
              <a:t>software development describes a set of </a:t>
            </a:r>
            <a:r>
              <a:rPr kumimoji="1" lang="en-US" altLang="zh-CN" b="1" i="1" dirty="0"/>
              <a:t>principles</a:t>
            </a:r>
            <a:r>
              <a:rPr kumimoji="1" lang="en-US" altLang="zh-CN" dirty="0"/>
              <a:t> for software development under which requirements and solutions evolve through the </a:t>
            </a:r>
            <a:r>
              <a:rPr kumimoji="1" lang="en-US" altLang="zh-CN" b="1" i="1" dirty="0"/>
              <a:t>collaborative</a:t>
            </a:r>
            <a:r>
              <a:rPr kumimoji="1" lang="en-US" altLang="zh-CN" dirty="0"/>
              <a:t> effort of self-organizing cross-functional teams.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481" y="3935804"/>
            <a:ext cx="3500719" cy="26278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5400000">
            <a:off x="7415591" y="1497480"/>
            <a:ext cx="2888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>
                <a:solidFill>
                  <a:schemeClr val="bg1"/>
                </a:solidFill>
              </a:rPr>
              <a:t>Quick</a:t>
            </a:r>
            <a:r>
              <a:rPr kumimoji="1" lang="zh-CN" altLang="en-US" sz="4000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4000" dirty="0" smtClean="0">
                <a:solidFill>
                  <a:schemeClr val="bg1"/>
                </a:solidFill>
              </a:rPr>
              <a:t>review</a:t>
            </a:r>
            <a:endParaRPr kumimoji="1" lang="zh-CN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1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Screen Shot 2016-11-22 at 2.55.4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4" b="-780"/>
          <a:stretch/>
        </p:blipFill>
        <p:spPr>
          <a:xfrm>
            <a:off x="457200" y="865310"/>
            <a:ext cx="7620000" cy="5387307"/>
          </a:xfrm>
        </p:spPr>
      </p:pic>
    </p:spTree>
    <p:extLst>
      <p:ext uri="{BB962C8B-B14F-4D97-AF65-F5344CB8AC3E}">
        <p14:creationId xmlns:p14="http://schemas.microsoft.com/office/powerpoint/2010/main" val="184684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Positive</a:t>
            </a:r>
            <a:r>
              <a:rPr kumimoji="1" lang="en-US" altLang="zh-CN" dirty="0" smtClean="0"/>
              <a:t> impact to Team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</a:t>
            </a:r>
            <a:r>
              <a:rPr lang="en-US" altLang="zh-CN" dirty="0"/>
              <a:t>high test coverage helped the team not only to deliver </a:t>
            </a:r>
            <a:r>
              <a:rPr lang="en-US" altLang="zh-CN" dirty="0">
                <a:solidFill>
                  <a:srgbClr val="FF6600"/>
                </a:solidFill>
              </a:rPr>
              <a:t>better software quality </a:t>
            </a:r>
            <a:r>
              <a:rPr lang="en-US" altLang="zh-CN" dirty="0"/>
              <a:t>but also </a:t>
            </a:r>
            <a:r>
              <a:rPr lang="en-US" altLang="zh-CN" dirty="0">
                <a:solidFill>
                  <a:srgbClr val="FF6600"/>
                </a:solidFill>
              </a:rPr>
              <a:t>to reduce the work stress </a:t>
            </a:r>
            <a:r>
              <a:rPr lang="en-US" altLang="zh-CN" dirty="0"/>
              <a:t>during the development sprints and before the end of the releases </a:t>
            </a:r>
            <a:endParaRPr lang="en-US" altLang="zh-CN" dirty="0"/>
          </a:p>
          <a:p>
            <a:r>
              <a:rPr lang="en-US" altLang="zh-CN" dirty="0"/>
              <a:t>Due to pair </a:t>
            </a:r>
            <a:r>
              <a:rPr lang="en-US" altLang="zh-CN" dirty="0" smtClean="0"/>
              <a:t>programming</a:t>
            </a:r>
            <a:r>
              <a:rPr lang="en-US" altLang="zh-CN" dirty="0"/>
              <a:t>, developers appreciated the </a:t>
            </a:r>
            <a:r>
              <a:rPr lang="en-US" altLang="zh-CN" dirty="0">
                <a:solidFill>
                  <a:srgbClr val="FF6600"/>
                </a:solidFill>
              </a:rPr>
              <a:t>improved knowledge </a:t>
            </a:r>
            <a:r>
              <a:rPr lang="en-US" altLang="zh-CN" dirty="0" smtClean="0">
                <a:solidFill>
                  <a:srgbClr val="FF6600"/>
                </a:solidFill>
              </a:rPr>
              <a:t>transfer </a:t>
            </a:r>
            <a:r>
              <a:rPr lang="en-US" altLang="zh-CN" dirty="0">
                <a:solidFill>
                  <a:srgbClr val="FF6600"/>
                </a:solidFill>
              </a:rPr>
              <a:t>in the team </a:t>
            </a:r>
            <a:r>
              <a:rPr lang="en-US" altLang="zh-CN" dirty="0"/>
              <a:t>and the continuous partner who reviewed the code. Both practices helped the developers to </a:t>
            </a:r>
            <a:r>
              <a:rPr lang="en-US" altLang="zh-CN" dirty="0">
                <a:solidFill>
                  <a:srgbClr val="FF6600"/>
                </a:solidFill>
              </a:rPr>
              <a:t>“sleep well at night” </a:t>
            </a:r>
            <a:r>
              <a:rPr lang="en-US" altLang="zh-CN" dirty="0"/>
              <a:t>knowing the software they build is safeguarded by automated tests while being away from their desk. </a:t>
            </a:r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2934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Team</a:t>
            </a:r>
            <a:r>
              <a:rPr kumimoji="1" lang="en-US" altLang="zh-CN" dirty="0" smtClean="0"/>
              <a:t> B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Team B is located in India and is a little less experienced </a:t>
            </a:r>
            <a:r>
              <a:rPr lang="en-US" altLang="zh-CN" dirty="0" smtClean="0"/>
              <a:t>than </a:t>
            </a:r>
            <a:r>
              <a:rPr lang="en-US" altLang="zh-CN" dirty="0"/>
              <a:t>Team A with young developers who are mostly new to </a:t>
            </a:r>
            <a:r>
              <a:rPr lang="en-US" altLang="zh-CN" dirty="0" smtClean="0"/>
              <a:t>the </a:t>
            </a:r>
            <a:r>
              <a:rPr lang="en-US" altLang="zh-CN" dirty="0"/>
              <a:t>used technology. </a:t>
            </a:r>
            <a:endParaRPr lang="en-US" altLang="zh-CN" dirty="0"/>
          </a:p>
          <a:p>
            <a:r>
              <a:rPr lang="en-US" altLang="zh-CN" dirty="0"/>
              <a:t>They worked on a release </a:t>
            </a:r>
            <a:r>
              <a:rPr lang="en-US" altLang="zh-CN" dirty="0" smtClean="0"/>
              <a:t>without </a:t>
            </a:r>
            <a:r>
              <a:rPr lang="en-US" altLang="zh-CN" dirty="0"/>
              <a:t>Agile Software Engineering practices and took the </a:t>
            </a:r>
            <a:r>
              <a:rPr lang="en-US" altLang="zh-CN" dirty="0" smtClean="0"/>
              <a:t>Release </a:t>
            </a:r>
            <a:r>
              <a:rPr lang="en-US" altLang="zh-CN" dirty="0"/>
              <a:t>y Release y+1 </a:t>
            </a:r>
            <a:r>
              <a:rPr lang="en-US" altLang="zh-CN" dirty="0" smtClean="0"/>
              <a:t>training </a:t>
            </a:r>
            <a:r>
              <a:rPr lang="en-US" altLang="zh-CN" dirty="0"/>
              <a:t>just before the release y+1. </a:t>
            </a:r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4004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Screen Shot 2016-11-22 at 2.55.48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4" b="-99"/>
          <a:stretch/>
        </p:blipFill>
        <p:spPr>
          <a:xfrm>
            <a:off x="219966" y="697838"/>
            <a:ext cx="7984786" cy="5498961"/>
          </a:xfrm>
        </p:spPr>
      </p:pic>
    </p:spTree>
    <p:extLst>
      <p:ext uri="{BB962C8B-B14F-4D97-AF65-F5344CB8AC3E}">
        <p14:creationId xmlns:p14="http://schemas.microsoft.com/office/powerpoint/2010/main" val="2916928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Conclusion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survey </a:t>
            </a:r>
            <a:r>
              <a:rPr lang="en-US" altLang="zh-CN" dirty="0"/>
              <a:t>results indicate that the studied engineering practices are well established among more than half of the responding developers. </a:t>
            </a:r>
            <a:endParaRPr lang="en-US" altLang="zh-CN" dirty="0" smtClean="0"/>
          </a:p>
          <a:p>
            <a:r>
              <a:rPr lang="en-US" altLang="zh-CN" dirty="0" smtClean="0">
                <a:solidFill>
                  <a:srgbClr val="FF6600"/>
                </a:solidFill>
              </a:rPr>
              <a:t>High </a:t>
            </a:r>
            <a:r>
              <a:rPr lang="en-US" altLang="zh-CN" dirty="0">
                <a:solidFill>
                  <a:srgbClr val="FF6600"/>
                </a:solidFill>
              </a:rPr>
              <a:t>adopters </a:t>
            </a:r>
            <a:r>
              <a:rPr lang="en-US" altLang="zh-CN" dirty="0"/>
              <a:t>report a </a:t>
            </a:r>
            <a:r>
              <a:rPr lang="en-US" altLang="zh-CN" dirty="0">
                <a:solidFill>
                  <a:srgbClr val="FF6600"/>
                </a:solidFill>
              </a:rPr>
              <a:t>positive </a:t>
            </a:r>
            <a:r>
              <a:rPr lang="en-US" altLang="zh-CN" dirty="0" smtClean="0">
                <a:solidFill>
                  <a:srgbClr val="FF6600"/>
                </a:solidFill>
              </a:rPr>
              <a:t>impact </a:t>
            </a:r>
            <a:r>
              <a:rPr lang="en-US" altLang="zh-CN" dirty="0"/>
              <a:t>on the </a:t>
            </a:r>
            <a:r>
              <a:rPr lang="en-US" altLang="zh-CN" dirty="0">
                <a:solidFill>
                  <a:srgbClr val="FF6600"/>
                </a:solidFill>
              </a:rPr>
              <a:t>software quality </a:t>
            </a:r>
            <a:r>
              <a:rPr lang="en-US" altLang="zh-CN" dirty="0"/>
              <a:t>while delivering the same scope of features. In particular, </a:t>
            </a:r>
            <a:r>
              <a:rPr lang="en-US" altLang="zh-CN" dirty="0" smtClean="0"/>
              <a:t>respondents</a:t>
            </a:r>
            <a:r>
              <a:rPr lang="en-US" altLang="zh-CN" dirty="0"/>
              <a:t>’ answers confirm </a:t>
            </a:r>
            <a:r>
              <a:rPr lang="en-US" altLang="zh-CN" dirty="0" smtClean="0"/>
              <a:t>the </a:t>
            </a:r>
            <a:r>
              <a:rPr lang="en-US" altLang="zh-CN" dirty="0"/>
              <a:t>expectations that pair programming helps developers </a:t>
            </a:r>
            <a:r>
              <a:rPr lang="en-US" altLang="zh-CN" dirty="0" smtClean="0"/>
              <a:t>deliver </a:t>
            </a:r>
            <a:r>
              <a:rPr lang="en-US" altLang="zh-CN" dirty="0"/>
              <a:t>better internal software </a:t>
            </a:r>
            <a:r>
              <a:rPr lang="en-US" altLang="zh-CN" dirty="0" smtClean="0"/>
              <a:t>quality. </a:t>
            </a:r>
          </a:p>
          <a:p>
            <a:r>
              <a:rPr lang="en-US" altLang="zh-CN" dirty="0" smtClean="0"/>
              <a:t>High </a:t>
            </a:r>
            <a:r>
              <a:rPr lang="en-US" altLang="zh-CN" dirty="0"/>
              <a:t>adopters report a </a:t>
            </a:r>
            <a:r>
              <a:rPr lang="en-US" altLang="zh-CN" dirty="0">
                <a:solidFill>
                  <a:srgbClr val="FF6600"/>
                </a:solidFill>
              </a:rPr>
              <a:t>positive impact </a:t>
            </a:r>
            <a:r>
              <a:rPr lang="en-US" altLang="zh-CN" dirty="0"/>
              <a:t>on </a:t>
            </a:r>
            <a:r>
              <a:rPr lang="en-US" altLang="zh-CN" dirty="0">
                <a:solidFill>
                  <a:srgbClr val="FF6600"/>
                </a:solidFill>
              </a:rPr>
              <a:t>different team work </a:t>
            </a:r>
            <a:r>
              <a:rPr lang="en-US" altLang="zh-CN" dirty="0"/>
              <a:t>factors, i.e. high adopters of pair programming experience a positive effect for their team work. They see a higher motivation in their team, a </a:t>
            </a:r>
            <a:r>
              <a:rPr lang="en-US" altLang="zh-CN" dirty="0" smtClean="0"/>
              <a:t>better </a:t>
            </a:r>
            <a:r>
              <a:rPr lang="en-US" altLang="zh-CN" dirty="0"/>
              <a:t>common understanding among team members, and an improved knowledge transfer within the development team. </a:t>
            </a:r>
            <a:endParaRPr lang="en-US" altLang="zh-CN" dirty="0" smtClean="0"/>
          </a:p>
          <a:p>
            <a:r>
              <a:rPr lang="en-US" altLang="zh-CN" dirty="0" smtClean="0"/>
              <a:t>Finally</a:t>
            </a:r>
            <a:r>
              <a:rPr lang="en-US" altLang="zh-CN" dirty="0"/>
              <a:t>, high adopters of both practices are more </a:t>
            </a:r>
            <a:r>
              <a:rPr lang="en-US" altLang="zh-CN" dirty="0">
                <a:solidFill>
                  <a:srgbClr val="FF6600"/>
                </a:solidFill>
              </a:rPr>
              <a:t>proud of their contributions. </a:t>
            </a:r>
            <a:endParaRPr lang="en-US" altLang="zh-CN" dirty="0">
              <a:solidFill>
                <a:srgbClr val="FF6600"/>
              </a:solidFill>
            </a:endParaRP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78099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Reference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Schmidt C T, </a:t>
            </a:r>
            <a:r>
              <a:rPr lang="en-US" altLang="zh-CN" dirty="0" err="1"/>
              <a:t>Ganesha</a:t>
            </a:r>
            <a:r>
              <a:rPr lang="en-US" altLang="zh-CN" dirty="0"/>
              <a:t> </a:t>
            </a:r>
            <a:r>
              <a:rPr lang="en-US" altLang="zh-CN" dirty="0" err="1"/>
              <a:t>Venkatesha</a:t>
            </a:r>
            <a:r>
              <a:rPr lang="en-US" altLang="zh-CN" dirty="0"/>
              <a:t> S, </a:t>
            </a:r>
            <a:r>
              <a:rPr lang="en-US" altLang="zh-CN" dirty="0" err="1"/>
              <a:t>Heymann</a:t>
            </a:r>
            <a:r>
              <a:rPr lang="en-US" altLang="zh-CN" dirty="0"/>
              <a:t> J. Empirical insights into the perceived benefits of agile software engineering practices: A case study from SAP[C]//Companion Proceedings of the 36th International Conference on Software Engineering. ACM, 2014: 84-92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M. Fowler and J. </a:t>
            </a:r>
            <a:r>
              <a:rPr lang="en-US" altLang="zh-CN" dirty="0" err="1"/>
              <a:t>Highsmith</a:t>
            </a:r>
            <a:r>
              <a:rPr lang="en-US" altLang="zh-CN" dirty="0"/>
              <a:t>. The agile manifesto. Software Development, 9(8):28–35, 2001. </a:t>
            </a:r>
            <a:endParaRPr lang="en-US" altLang="zh-CN" dirty="0"/>
          </a:p>
          <a:p>
            <a:r>
              <a:rPr lang="en-US" altLang="zh-CN" dirty="0"/>
              <a:t>J. </a:t>
            </a:r>
            <a:r>
              <a:rPr lang="en-US" altLang="zh-CN" dirty="0" err="1"/>
              <a:t>Schnitter</a:t>
            </a:r>
            <a:r>
              <a:rPr lang="en-US" altLang="zh-CN" dirty="0"/>
              <a:t> and O. </a:t>
            </a:r>
            <a:r>
              <a:rPr lang="en-US" altLang="zh-CN" dirty="0" err="1"/>
              <a:t>Mackert</a:t>
            </a:r>
            <a:r>
              <a:rPr lang="en-US" altLang="zh-CN" dirty="0"/>
              <a:t>. Large-Scale Agile Software Development at SAP AG, volume 230 of Communications in Computer and Information Science, chapter 15, pages 209–220. Springer Berlin Heidelberg, 2011.</a:t>
            </a:r>
            <a:br>
              <a:rPr lang="en-US" altLang="zh-CN" dirty="0"/>
            </a:br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6430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What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agile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valued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i="1" dirty="0">
                <a:solidFill>
                  <a:srgbClr val="FF6600"/>
                </a:solidFill>
              </a:rPr>
              <a:t>Individuals and interactions </a:t>
            </a:r>
            <a:r>
              <a:rPr lang="en-US" altLang="zh-CN" sz="2400" dirty="0"/>
              <a:t>over </a:t>
            </a:r>
            <a:r>
              <a:rPr lang="en-US" altLang="zh-CN" sz="2400" dirty="0">
                <a:solidFill>
                  <a:srgbClr val="3366FF"/>
                </a:solidFill>
              </a:rPr>
              <a:t>processes and tools</a:t>
            </a:r>
            <a:r>
              <a:rPr lang="en-US" altLang="zh-CN" sz="2400" dirty="0"/>
              <a:t>. </a:t>
            </a:r>
            <a:endParaRPr lang="en-US" altLang="zh-CN" sz="2400" dirty="0" smtClean="0"/>
          </a:p>
          <a:p>
            <a:r>
              <a:rPr lang="en-US" altLang="zh-CN" sz="2400" i="1" dirty="0" smtClean="0">
                <a:solidFill>
                  <a:srgbClr val="FF6600"/>
                </a:solidFill>
              </a:rPr>
              <a:t>Working </a:t>
            </a:r>
            <a:r>
              <a:rPr lang="en-US" altLang="zh-CN" sz="2400" i="1" dirty="0">
                <a:solidFill>
                  <a:srgbClr val="FF6600"/>
                </a:solidFill>
              </a:rPr>
              <a:t>software </a:t>
            </a:r>
            <a:r>
              <a:rPr lang="en-US" altLang="zh-CN" sz="2400" dirty="0"/>
              <a:t>over </a:t>
            </a:r>
            <a:r>
              <a:rPr lang="en-US" altLang="zh-CN" sz="2400" dirty="0">
                <a:solidFill>
                  <a:srgbClr val="3366FF"/>
                </a:solidFill>
              </a:rPr>
              <a:t>comprehensive documentation</a:t>
            </a:r>
            <a:r>
              <a:rPr lang="en-US" altLang="zh-CN" sz="2400" dirty="0"/>
              <a:t>. </a:t>
            </a:r>
            <a:endParaRPr lang="en-US" altLang="zh-CN" sz="2400" dirty="0" smtClean="0"/>
          </a:p>
          <a:p>
            <a:r>
              <a:rPr lang="en-US" altLang="zh-CN" sz="2400" i="1" dirty="0" smtClean="0">
                <a:solidFill>
                  <a:srgbClr val="FF6600"/>
                </a:solidFill>
              </a:rPr>
              <a:t>Customer </a:t>
            </a:r>
            <a:r>
              <a:rPr lang="en-US" altLang="zh-CN" sz="2400" i="1" dirty="0">
                <a:solidFill>
                  <a:srgbClr val="FF6600"/>
                </a:solidFill>
              </a:rPr>
              <a:t>collaboration </a:t>
            </a:r>
            <a:r>
              <a:rPr lang="en-US" altLang="zh-CN" sz="2400" dirty="0"/>
              <a:t>over </a:t>
            </a:r>
            <a:r>
              <a:rPr lang="en-US" altLang="zh-CN" sz="2400" dirty="0">
                <a:solidFill>
                  <a:srgbClr val="3366FF"/>
                </a:solidFill>
              </a:rPr>
              <a:t>contract negotiation</a:t>
            </a:r>
            <a:r>
              <a:rPr lang="en-US" altLang="zh-CN" sz="2400" dirty="0"/>
              <a:t>. </a:t>
            </a:r>
            <a:endParaRPr lang="en-US" altLang="zh-CN" sz="2400" dirty="0" smtClean="0"/>
          </a:p>
          <a:p>
            <a:r>
              <a:rPr lang="en-US" altLang="zh-CN" sz="2400" i="1" dirty="0" smtClean="0">
                <a:solidFill>
                  <a:srgbClr val="FF6600"/>
                </a:solidFill>
              </a:rPr>
              <a:t>Responding </a:t>
            </a:r>
            <a:r>
              <a:rPr lang="en-US" altLang="zh-CN" sz="2400" i="1" dirty="0">
                <a:solidFill>
                  <a:srgbClr val="FF6600"/>
                </a:solidFill>
              </a:rPr>
              <a:t>to change </a:t>
            </a:r>
            <a:r>
              <a:rPr lang="en-US" altLang="zh-CN" sz="2400" dirty="0"/>
              <a:t>over </a:t>
            </a:r>
            <a:r>
              <a:rPr lang="en-US" altLang="zh-CN" sz="2400" dirty="0">
                <a:solidFill>
                  <a:srgbClr val="3366FF"/>
                </a:solidFill>
              </a:rPr>
              <a:t>following a plan</a:t>
            </a:r>
            <a:r>
              <a:rPr lang="en-US" altLang="zh-CN" sz="2400" dirty="0"/>
              <a:t>. </a:t>
            </a:r>
          </a:p>
          <a:p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 rot="5400000">
            <a:off x="7415591" y="1497480"/>
            <a:ext cx="2888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>
                <a:solidFill>
                  <a:schemeClr val="bg1"/>
                </a:solidFill>
              </a:rPr>
              <a:t>Quick</a:t>
            </a:r>
            <a:r>
              <a:rPr kumimoji="1" lang="zh-CN" altLang="en-US" sz="4000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4000" dirty="0" smtClean="0">
                <a:solidFill>
                  <a:schemeClr val="bg1"/>
                </a:solidFill>
              </a:rPr>
              <a:t>review</a:t>
            </a:r>
            <a:endParaRPr kumimoji="1" lang="zh-CN" altLang="en-US" sz="40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26" y="3560843"/>
            <a:ext cx="67691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01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Agile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Principle	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Customer satisfaction by early and continuous delivery of valuable software</a:t>
            </a:r>
          </a:p>
          <a:p>
            <a:r>
              <a:rPr lang="en-US" altLang="zh-CN" dirty="0"/>
              <a:t>Welcome changing requirements, even in late development</a:t>
            </a:r>
          </a:p>
          <a:p>
            <a:r>
              <a:rPr lang="en-US" altLang="zh-CN" dirty="0"/>
              <a:t>Working software is delivered frequently (weeks rather than months)</a:t>
            </a:r>
          </a:p>
          <a:p>
            <a:r>
              <a:rPr lang="en-US" altLang="zh-CN" dirty="0"/>
              <a:t>Close, daily cooperation between business people and developers</a:t>
            </a:r>
          </a:p>
          <a:p>
            <a:r>
              <a:rPr lang="en-US" altLang="zh-CN" dirty="0"/>
              <a:t>Projects are built around motivated individuals, who should be trusted</a:t>
            </a:r>
          </a:p>
          <a:p>
            <a:r>
              <a:rPr lang="en-US" altLang="zh-CN" dirty="0"/>
              <a:t>Face-to-face conversation is the best form of communication (co-location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 rot="5400000">
            <a:off x="7415591" y="1497480"/>
            <a:ext cx="2888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>
                <a:solidFill>
                  <a:schemeClr val="bg1"/>
                </a:solidFill>
              </a:rPr>
              <a:t>Quick</a:t>
            </a:r>
            <a:r>
              <a:rPr kumimoji="1" lang="zh-CN" altLang="en-US" sz="4000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4000" dirty="0" smtClean="0">
                <a:solidFill>
                  <a:schemeClr val="bg1"/>
                </a:solidFill>
              </a:rPr>
              <a:t>review</a:t>
            </a:r>
            <a:endParaRPr kumimoji="1" lang="zh-CN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5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Agile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Principle	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Working software is the principal measure of progress</a:t>
            </a:r>
          </a:p>
          <a:p>
            <a:r>
              <a:rPr lang="en-US" altLang="zh-CN" dirty="0"/>
              <a:t>Sustainable development, able to maintain a constant pace</a:t>
            </a:r>
          </a:p>
          <a:p>
            <a:r>
              <a:rPr lang="en-US" altLang="zh-CN" dirty="0"/>
              <a:t>Continuous attention to technical excellence and good design</a:t>
            </a:r>
          </a:p>
          <a:p>
            <a:r>
              <a:rPr lang="en-US" altLang="zh-CN" dirty="0"/>
              <a:t>Simplicity—the art of maximizing the amount of work not done—is essential</a:t>
            </a:r>
          </a:p>
          <a:p>
            <a:r>
              <a:rPr lang="en-US" altLang="zh-CN" dirty="0"/>
              <a:t>Best architectures, requirements, and designs emerge from self-organizing teams</a:t>
            </a:r>
          </a:p>
          <a:p>
            <a:r>
              <a:rPr lang="en-US" altLang="zh-CN" dirty="0"/>
              <a:t>Regularly, the team reflects on how to become more effective, and adjusts accordingly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 rot="5400000">
            <a:off x="7415591" y="1497480"/>
            <a:ext cx="2888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>
                <a:solidFill>
                  <a:schemeClr val="bg1"/>
                </a:solidFill>
              </a:rPr>
              <a:t>Quick</a:t>
            </a:r>
            <a:r>
              <a:rPr kumimoji="1" lang="zh-CN" altLang="en-US" sz="4000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4000" dirty="0" smtClean="0">
                <a:solidFill>
                  <a:schemeClr val="bg1"/>
                </a:solidFill>
              </a:rPr>
              <a:t>review</a:t>
            </a:r>
            <a:endParaRPr kumimoji="1" lang="zh-CN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59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What method is included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Agile methods support a broad range of the software development life cycle</a:t>
            </a:r>
            <a:r>
              <a:rPr kumimoji="1" lang="en-US" altLang="zh-CN" dirty="0" smtClean="0"/>
              <a:t>.</a:t>
            </a:r>
          </a:p>
          <a:p>
            <a:r>
              <a:rPr kumimoji="1" lang="en-US" altLang="zh-CN" dirty="0" smtClean="0"/>
              <a:t> Some </a:t>
            </a:r>
            <a:r>
              <a:rPr kumimoji="1" lang="en-US" altLang="zh-CN" dirty="0"/>
              <a:t>focus on the practices (e.g., </a:t>
            </a:r>
            <a:r>
              <a:rPr kumimoji="1" lang="en-US" altLang="zh-CN" dirty="0">
                <a:solidFill>
                  <a:srgbClr val="FF6600"/>
                </a:solidFill>
              </a:rPr>
              <a:t>XP, pragmatic programming, agile modeling</a:t>
            </a:r>
            <a:r>
              <a:rPr kumimoji="1" lang="en-US" altLang="zh-CN" dirty="0"/>
              <a:t>), </a:t>
            </a:r>
            <a:endParaRPr kumimoji="1" lang="en-US" altLang="zh-CN" dirty="0" smtClean="0"/>
          </a:p>
          <a:p>
            <a:r>
              <a:rPr kumimoji="1" lang="en-US" altLang="zh-CN" dirty="0" smtClean="0"/>
              <a:t>while </a:t>
            </a:r>
            <a:r>
              <a:rPr kumimoji="1" lang="en-US" altLang="zh-CN" dirty="0"/>
              <a:t>some focus on managing the flow of work (e.g., </a:t>
            </a:r>
            <a:r>
              <a:rPr kumimoji="1" lang="en-US" altLang="zh-CN" dirty="0">
                <a:solidFill>
                  <a:srgbClr val="FF6600"/>
                </a:solidFill>
              </a:rPr>
              <a:t>Scrum, </a:t>
            </a:r>
            <a:r>
              <a:rPr kumimoji="1" lang="en-US" altLang="zh-CN" dirty="0" err="1">
                <a:solidFill>
                  <a:srgbClr val="FF6600"/>
                </a:solidFill>
              </a:rPr>
              <a:t>Kanban</a:t>
            </a:r>
            <a:r>
              <a:rPr kumimoji="1" lang="en-US" altLang="zh-CN" dirty="0"/>
              <a:t>). </a:t>
            </a:r>
            <a:endParaRPr kumimoji="1" lang="en-US" altLang="zh-CN" dirty="0" smtClean="0"/>
          </a:p>
          <a:p>
            <a:r>
              <a:rPr kumimoji="1" lang="en-US" altLang="zh-CN" dirty="0" smtClean="0"/>
              <a:t>Some </a:t>
            </a:r>
            <a:r>
              <a:rPr kumimoji="1" lang="en-US" altLang="zh-CN" dirty="0"/>
              <a:t>support activities for requirements specification and development (e.g., </a:t>
            </a:r>
            <a:r>
              <a:rPr kumimoji="1" lang="en-US" altLang="zh-CN" dirty="0">
                <a:solidFill>
                  <a:srgbClr val="FF6600"/>
                </a:solidFill>
              </a:rPr>
              <a:t>FDD</a:t>
            </a:r>
            <a:r>
              <a:rPr kumimoji="1" lang="en-US" altLang="zh-CN" dirty="0"/>
              <a:t>), </a:t>
            </a:r>
            <a:endParaRPr kumimoji="1" lang="en-US" altLang="zh-CN" dirty="0" smtClean="0"/>
          </a:p>
          <a:p>
            <a:r>
              <a:rPr kumimoji="1" lang="en-US" altLang="zh-CN" dirty="0" smtClean="0"/>
              <a:t>while </a:t>
            </a:r>
            <a:r>
              <a:rPr kumimoji="1" lang="en-US" altLang="zh-CN" dirty="0"/>
              <a:t>some seek to cover the full development life cycle (e.g., </a:t>
            </a:r>
            <a:r>
              <a:rPr kumimoji="1" lang="en-US" altLang="zh-CN" dirty="0">
                <a:solidFill>
                  <a:srgbClr val="FF6600"/>
                </a:solidFill>
              </a:rPr>
              <a:t>DSDM, RUP</a:t>
            </a:r>
            <a:r>
              <a:rPr kumimoji="1" lang="en-US" altLang="zh-CN" dirty="0"/>
              <a:t>).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 rot="5400000">
            <a:off x="7415591" y="1497480"/>
            <a:ext cx="2888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>
                <a:solidFill>
                  <a:schemeClr val="bg1"/>
                </a:solidFill>
              </a:rPr>
              <a:t>Quick</a:t>
            </a:r>
            <a:r>
              <a:rPr kumimoji="1" lang="zh-CN" altLang="en-US" sz="4000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4000" dirty="0" smtClean="0">
                <a:solidFill>
                  <a:schemeClr val="bg1"/>
                </a:solidFill>
              </a:rPr>
              <a:t>review</a:t>
            </a:r>
            <a:endParaRPr kumimoji="1" lang="zh-CN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59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Content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zh-CN" dirty="0" smtClean="0"/>
              <a:t>Quick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review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about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agile</a:t>
            </a:r>
          </a:p>
          <a:p>
            <a:pPr lvl="1"/>
            <a:r>
              <a:rPr kumimoji="1" lang="en-US" altLang="zh-CN" dirty="0" smtClean="0"/>
              <a:t>Agile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definition</a:t>
            </a:r>
          </a:p>
          <a:p>
            <a:pPr lvl="1"/>
            <a:r>
              <a:rPr kumimoji="1" lang="en-US" altLang="zh-CN" dirty="0" smtClean="0"/>
              <a:t>Agile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values</a:t>
            </a:r>
          </a:p>
          <a:p>
            <a:pPr lvl="1"/>
            <a:r>
              <a:rPr kumimoji="1" lang="en-US" altLang="zh-CN" dirty="0" smtClean="0"/>
              <a:t>Agile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principle</a:t>
            </a:r>
          </a:p>
          <a:p>
            <a:pPr lvl="1"/>
            <a:r>
              <a:rPr kumimoji="1" lang="en-US" altLang="zh-CN" dirty="0" smtClean="0"/>
              <a:t>Agile method</a:t>
            </a:r>
          </a:p>
          <a:p>
            <a:r>
              <a:rPr kumimoji="1" lang="en-US" altLang="zh-CN" dirty="0" smtClean="0">
                <a:solidFill>
                  <a:srgbClr val="FF6600"/>
                </a:solidFill>
              </a:rPr>
              <a:t>A</a:t>
            </a:r>
            <a:r>
              <a:rPr kumimoji="1" lang="zh-CN" altLang="en-US" dirty="0" smtClean="0">
                <a:solidFill>
                  <a:srgbClr val="FF6600"/>
                </a:solidFill>
              </a:rPr>
              <a:t> </a:t>
            </a:r>
            <a:r>
              <a:rPr kumimoji="1" lang="en-US" altLang="zh-CN" dirty="0" smtClean="0">
                <a:solidFill>
                  <a:srgbClr val="FF6600"/>
                </a:solidFill>
              </a:rPr>
              <a:t>case</a:t>
            </a:r>
            <a:r>
              <a:rPr kumimoji="1" lang="zh-CN" altLang="en-US" dirty="0" smtClean="0">
                <a:solidFill>
                  <a:srgbClr val="FF6600"/>
                </a:solidFill>
              </a:rPr>
              <a:t> </a:t>
            </a:r>
            <a:r>
              <a:rPr kumimoji="1" lang="en-US" altLang="zh-CN" dirty="0" smtClean="0">
                <a:solidFill>
                  <a:srgbClr val="FF6600"/>
                </a:solidFill>
              </a:rPr>
              <a:t>study</a:t>
            </a:r>
            <a:r>
              <a:rPr kumimoji="1" lang="zh-CN" altLang="en-US" dirty="0" smtClean="0">
                <a:solidFill>
                  <a:srgbClr val="FF6600"/>
                </a:solidFill>
              </a:rPr>
              <a:t> </a:t>
            </a:r>
            <a:r>
              <a:rPr kumimoji="1" lang="en-US" altLang="zh-CN" dirty="0" smtClean="0">
                <a:solidFill>
                  <a:srgbClr val="FF6600"/>
                </a:solidFill>
              </a:rPr>
              <a:t>from</a:t>
            </a:r>
            <a:r>
              <a:rPr kumimoji="1" lang="zh-CN" altLang="en-US" dirty="0" smtClean="0">
                <a:solidFill>
                  <a:srgbClr val="FF6600"/>
                </a:solidFill>
              </a:rPr>
              <a:t> </a:t>
            </a:r>
            <a:r>
              <a:rPr kumimoji="1" lang="en-US" altLang="zh-CN" dirty="0" smtClean="0">
                <a:solidFill>
                  <a:srgbClr val="FF6600"/>
                </a:solidFill>
              </a:rPr>
              <a:t>SAP</a:t>
            </a:r>
          </a:p>
          <a:p>
            <a:pPr lvl="1"/>
            <a:r>
              <a:rPr kumimoji="1" lang="en-US" altLang="zh-CN" dirty="0" smtClean="0"/>
              <a:t>Research approach</a:t>
            </a:r>
          </a:p>
          <a:p>
            <a:pPr lvl="1"/>
            <a:r>
              <a:rPr kumimoji="1" lang="en-US" altLang="zh-CN" dirty="0" smtClean="0"/>
              <a:t>Survey findings</a:t>
            </a:r>
          </a:p>
          <a:p>
            <a:pPr lvl="2"/>
            <a:r>
              <a:rPr kumimoji="1" lang="en-US" altLang="zh-CN" dirty="0"/>
              <a:t>Adoption intensity</a:t>
            </a:r>
          </a:p>
          <a:p>
            <a:pPr lvl="2"/>
            <a:r>
              <a:rPr kumimoji="1" lang="en-US" altLang="zh-CN" dirty="0"/>
              <a:t>Perceived </a:t>
            </a:r>
            <a:r>
              <a:rPr kumimoji="1" lang="en-US" altLang="zh-CN" dirty="0" smtClean="0"/>
              <a:t>benefits</a:t>
            </a:r>
          </a:p>
          <a:p>
            <a:pPr lvl="1"/>
            <a:r>
              <a:rPr kumimoji="1" lang="en-US" altLang="zh-CN" dirty="0" smtClean="0"/>
              <a:t>Insights from two high adopter team</a:t>
            </a:r>
          </a:p>
          <a:p>
            <a:pPr lvl="2"/>
            <a:r>
              <a:rPr kumimoji="1" lang="en-US" altLang="zh-CN" dirty="0"/>
              <a:t>Team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</a:p>
          <a:p>
            <a:pPr lvl="2"/>
            <a:r>
              <a:rPr kumimoji="1" lang="en-US" altLang="zh-CN" dirty="0"/>
              <a:t>Team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B</a:t>
            </a:r>
          </a:p>
          <a:p>
            <a:r>
              <a:rPr kumimoji="1" lang="en-US" altLang="zh-CN" dirty="0" smtClean="0"/>
              <a:t>Reference</a:t>
            </a:r>
            <a:r>
              <a:rPr kumimoji="1" lang="en-US" altLang="zh-CN" dirty="0"/>
              <a:t>s</a:t>
            </a:r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91154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43409"/>
            <a:ext cx="7620000" cy="1143000"/>
          </a:xfrm>
        </p:spPr>
        <p:txBody>
          <a:bodyPr/>
          <a:lstStyle/>
          <a:p>
            <a:r>
              <a:rPr lang="en-US" altLang="zh-CN" b="1" dirty="0" smtClean="0"/>
              <a:t>Insights </a:t>
            </a:r>
            <a:r>
              <a:rPr lang="en-US" altLang="zh-CN" b="1" dirty="0"/>
              <a:t>into the Perceived Benefits of Agile Software Engineering Practices </a:t>
            </a:r>
            <a:r>
              <a:rPr lang="en-US" altLang="zh-CN" dirty="0"/>
              <a:t/>
            </a:r>
            <a:br>
              <a:rPr lang="en-US" altLang="zh-CN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297030"/>
            <a:ext cx="7620000" cy="4800600"/>
          </a:xfrm>
        </p:spPr>
        <p:txBody>
          <a:bodyPr/>
          <a:lstStyle/>
          <a:p>
            <a:endParaRPr lang="en-US" altLang="zh-CN" b="1" dirty="0" smtClean="0"/>
          </a:p>
          <a:p>
            <a:pPr marL="114300" indent="0">
              <a:buNone/>
            </a:pPr>
            <a:r>
              <a:rPr kumimoji="1" lang="en-US" altLang="zh-CN" dirty="0" smtClean="0"/>
              <a:t>-------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case</a:t>
            </a:r>
            <a:r>
              <a:rPr kumimoji="1" lang="zh-CN" altLang="en-US" dirty="0"/>
              <a:t> </a:t>
            </a:r>
            <a:r>
              <a:rPr kumimoji="1" lang="en-US" altLang="zh-CN" dirty="0"/>
              <a:t>study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SAP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 rot="5400000">
            <a:off x="7472072" y="1497480"/>
            <a:ext cx="2775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>
                <a:solidFill>
                  <a:schemeClr val="bg1"/>
                </a:solidFill>
              </a:rPr>
              <a:t>A</a:t>
            </a:r>
            <a:r>
              <a:rPr kumimoji="1" lang="zh-CN" altLang="en-US" sz="4000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4000" dirty="0" smtClean="0">
                <a:solidFill>
                  <a:schemeClr val="bg1"/>
                </a:solidFill>
              </a:rPr>
              <a:t>case</a:t>
            </a:r>
            <a:r>
              <a:rPr kumimoji="1" lang="zh-CN" altLang="en-US" sz="4000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4000" dirty="0" smtClean="0">
                <a:solidFill>
                  <a:schemeClr val="bg1"/>
                </a:solidFill>
              </a:rPr>
              <a:t>study</a:t>
            </a:r>
            <a:endParaRPr kumimoji="1" lang="zh-CN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69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邻">
  <a:themeElements>
    <a:clrScheme name="相邻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相邻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邻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相邻.thmx</Template>
  <TotalTime>262</TotalTime>
  <Words>1857</Words>
  <Application>Microsoft Macintosh PowerPoint</Application>
  <PresentationFormat>全屏显示(4:3)</PresentationFormat>
  <Paragraphs>226</Paragraphs>
  <Slides>35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相邻</vt:lpstr>
      <vt:lpstr>Perceived Benefits of Agile Software Engineering</vt:lpstr>
      <vt:lpstr>Content</vt:lpstr>
      <vt:lpstr>What is agile</vt:lpstr>
      <vt:lpstr>What is agile valued</vt:lpstr>
      <vt:lpstr>Agile Principle </vt:lpstr>
      <vt:lpstr>Agile Principle </vt:lpstr>
      <vt:lpstr>What method is included</vt:lpstr>
      <vt:lpstr>Content</vt:lpstr>
      <vt:lpstr>Insights into the Perceived Benefits of Agile Software Engineering Practices  </vt:lpstr>
      <vt:lpstr>Why choose SAP</vt:lpstr>
      <vt:lpstr>Why choose SAP</vt:lpstr>
      <vt:lpstr>Why choose SAP</vt:lpstr>
      <vt:lpstr>Content</vt:lpstr>
      <vt:lpstr>Research approach</vt:lpstr>
      <vt:lpstr>Content</vt:lpstr>
      <vt:lpstr>Survey Findings</vt:lpstr>
      <vt:lpstr>What is pair programming</vt:lpstr>
      <vt:lpstr>What is test-driven development</vt:lpstr>
      <vt:lpstr>PowerPoint 演示文稿</vt:lpstr>
      <vt:lpstr>Content</vt:lpstr>
      <vt:lpstr>Adoption intensity</vt:lpstr>
      <vt:lpstr>Adoption intensity</vt:lpstr>
      <vt:lpstr>Content</vt:lpstr>
      <vt:lpstr>Perceived Benefits</vt:lpstr>
      <vt:lpstr>PowerPoint 演示文稿</vt:lpstr>
      <vt:lpstr>Pair Programming Benefits</vt:lpstr>
      <vt:lpstr>Content</vt:lpstr>
      <vt:lpstr>Insights from two high adopter teams</vt:lpstr>
      <vt:lpstr>Team A</vt:lpstr>
      <vt:lpstr>PowerPoint 演示文稿</vt:lpstr>
      <vt:lpstr>Positive impact to Team A</vt:lpstr>
      <vt:lpstr>Team B</vt:lpstr>
      <vt:lpstr>PowerPoint 演示文稿</vt:lpstr>
      <vt:lpstr>Conclusion </vt:lpstr>
      <vt:lpstr>Reference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Perceived Benefits of Agile Software Engineering</dc:title>
  <dc:creator>zzn</dc:creator>
  <cp:lastModifiedBy>zzn</cp:lastModifiedBy>
  <cp:revision>35</cp:revision>
  <dcterms:created xsi:type="dcterms:W3CDTF">2016-11-22T16:14:54Z</dcterms:created>
  <dcterms:modified xsi:type="dcterms:W3CDTF">2016-11-22T20:39:07Z</dcterms:modified>
</cp:coreProperties>
</file>