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592"/>
  </p:normalViewPr>
  <p:slideViewPr>
    <p:cSldViewPr snapToGrid="0" snapToObjects="1">
      <p:cViewPr varScale="1">
        <p:scale>
          <a:sx n="81" d="100"/>
          <a:sy n="81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0763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2222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846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977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921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56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59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710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451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241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07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971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70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84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50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22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352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427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60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Learning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dirty="0" smtClean="0"/>
              <a:t> </a:t>
            </a:r>
            <a:r>
              <a:rPr lang="en-US" sz="2000" dirty="0"/>
              <a:t>Amin </a:t>
            </a:r>
            <a:r>
              <a:rPr lang="en-US" sz="2000" dirty="0" err="1"/>
              <a:t>Sobhani</a:t>
            </a:r>
            <a:endParaRPr lang="en-US" sz="2000"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Multi Layer Neural Network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838200" y="4393975"/>
            <a:ext cx="10515600" cy="2336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Distort the input space to make the classes of data (ex: red and blue lines) linearly separable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Illustrative example with only two input units, two hidden units and one output unit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0600" y="1439450"/>
            <a:ext cx="7904849" cy="3081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Shape 132"/>
          <p:cNvCxnSpPr/>
          <p:nvPr/>
        </p:nvCxnSpPr>
        <p:spPr>
          <a:xfrm rot="10800000" flipH="1">
            <a:off x="887075" y="13203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10515600" cy="1325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Feed Forward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l="8164" r="31361"/>
          <a:stretch/>
        </p:blipFill>
        <p:spPr>
          <a:xfrm>
            <a:off x="6963100" y="1247544"/>
            <a:ext cx="4369974" cy="52400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762000" y="1471450"/>
            <a:ext cx="5849100" cy="49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28600" lvl="0" indent="-2286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a fixed-size input (Ex: an image) to a fixed-size output (Ex: a probability for each of several categories)</a:t>
            </a:r>
          </a:p>
          <a:p>
            <a:pPr marL="228600" lvl="0" indent="-2286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set of units compute a weighted sum of their inputs from the previous layer</a:t>
            </a:r>
          </a:p>
          <a:p>
            <a:pPr marL="228600" lvl="0" indent="-2286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the result through a nonlinear function</a:t>
            </a:r>
          </a:p>
        </p:txBody>
      </p:sp>
      <p:cxnSp>
        <p:nvCxnSpPr>
          <p:cNvPr id="140" name="Shape 140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Backpropagation to Train Multilayer Architectures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Feed Forward the input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Calculate the error function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Calculate the gradient backward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086" y="1978023"/>
            <a:ext cx="5817589" cy="4351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Shape 148"/>
          <p:cNvCxnSpPr/>
          <p:nvPr/>
        </p:nvCxnSpPr>
        <p:spPr>
          <a:xfrm rot="10800000" flipH="1">
            <a:off x="887075" y="17013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Convolutional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Neural Networks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</a:pPr>
            <a:r>
              <a:rPr lang="en-US"/>
              <a:t>Use many different copies of the same feature detector with different positions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</a:pPr>
            <a:r>
              <a:rPr lang="en-US"/>
              <a:t>Replication greatly reduces the number of features to be learned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</a:pPr>
            <a:r>
              <a:rPr lang="en-US"/>
              <a:t>Enhanced generalization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</a:pPr>
            <a:r>
              <a:rPr lang="en-US"/>
              <a:t>Use several different feature type, each with its own map of replicated detectors. </a:t>
            </a:r>
          </a:p>
        </p:txBody>
      </p:sp>
      <p:cxnSp>
        <p:nvCxnSpPr>
          <p:cNvPr id="155" name="Shape 155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Convolutional Neural Networks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t="3006"/>
          <a:stretch/>
        </p:blipFill>
        <p:spPr>
          <a:xfrm>
            <a:off x="914400" y="1825625"/>
            <a:ext cx="10515600" cy="4351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Shape 162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Understanding with Deep </a:t>
            </a:r>
            <a:r>
              <a:rPr lang="en-US"/>
              <a:t>Convolutional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Networks 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75" y="1966775"/>
            <a:ext cx="10813651" cy="4599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Shape 169"/>
          <p:cNvCxnSpPr/>
          <p:nvPr/>
        </p:nvCxnSpPr>
        <p:spPr>
          <a:xfrm rot="10800000" flipH="1">
            <a:off x="887075" y="17013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Representation and Language Processing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Data is represented as a vector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Each element is not </a:t>
            </a:r>
            <a:r>
              <a:rPr lang="en-US" dirty="0" smtClean="0"/>
              <a:t>mutually dependent</a:t>
            </a:r>
            <a:endParaRPr lang="en-US" dirty="0"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Many possible combination for the same input (stochastic representation)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Enhanced classification accuracy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176" name="Shape 176"/>
          <p:cNvCxnSpPr/>
          <p:nvPr/>
        </p:nvCxnSpPr>
        <p:spPr>
          <a:xfrm rot="10800000" flipH="1">
            <a:off x="887075" y="17013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Recurrent Neural Networks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028275" y="19718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dirty="0"/>
              <a:t>RNNs process an input sequence one element at a time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dirty="0"/>
              <a:t>Tasks that </a:t>
            </a:r>
            <a:r>
              <a:rPr lang="en-US" dirty="0" smtClean="0"/>
              <a:t>involve </a:t>
            </a:r>
            <a:r>
              <a:rPr lang="en-US" dirty="0"/>
              <a:t>sequential input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speech, language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Trained by </a:t>
            </a:r>
            <a:r>
              <a:rPr lang="en-US" dirty="0" err="1"/>
              <a:t>backpropagation</a:t>
            </a:r>
            <a:endParaRPr lang="en-US" dirty="0"/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problematic because the back propagated gradients either grow or shrink at each time step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over many time steps they typically explode or vanish</a:t>
            </a:r>
          </a:p>
        </p:txBody>
      </p:sp>
      <p:cxnSp>
        <p:nvCxnSpPr>
          <p:cNvPr id="183" name="Shape 183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350" y="4796225"/>
            <a:ext cx="7048500" cy="187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View Over Future 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Deep Learning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838200" y="1528699"/>
            <a:ext cx="10515600" cy="47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 unsupervised learning to become</a:t>
            </a:r>
            <a:r>
              <a:rPr lang="en-US" dirty="0"/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important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and animal learning is largely unsupervised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progress in vision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trained end-to-end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ConvN</a:t>
            </a:r>
            <a:r>
              <a:rPr lang="en-US" dirty="0" err="1"/>
              <a:t>e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RNNS that use reinforcement learning to decide where to look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language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RNNs systems will become better when they learn strategies for selectively attending to one part at a time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Ultimate progress </a:t>
            </a:r>
            <a:r>
              <a:rPr lang="en-US" dirty="0"/>
              <a:t>→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that combine representation learning with complex reasoning</a:t>
            </a:r>
          </a:p>
        </p:txBody>
      </p:sp>
      <p:cxnSp>
        <p:nvCxnSpPr>
          <p:cNvPr id="191" name="Shape 191"/>
          <p:cNvCxnSpPr/>
          <p:nvPr/>
        </p:nvCxnSpPr>
        <p:spPr>
          <a:xfrm rot="10800000" flipH="1">
            <a:off x="887075" y="14727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Deep Learning has already drastically improved the state-of-the-art in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image recognition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speech recognition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natural language understanding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Deep Learning requires very little engineering by hand and thus has the potential to be applied to many fields</a:t>
            </a:r>
          </a:p>
        </p:txBody>
      </p:sp>
      <p:cxnSp>
        <p:nvCxnSpPr>
          <p:cNvPr id="205" name="Shape 205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Conventional Machine </a:t>
            </a:r>
            <a:r>
              <a:rPr lang="en-US"/>
              <a:t>Learning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natural data in raw form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Constructing features by hand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domain expertise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 and time consuming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4631150" y="4288125"/>
            <a:ext cx="2715000" cy="144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Feature Extraction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(SIFT, HOG)</a:t>
            </a:r>
          </a:p>
        </p:txBody>
      </p:sp>
      <p:sp>
        <p:nvSpPr>
          <p:cNvPr id="69" name="Shape 69"/>
          <p:cNvSpPr/>
          <p:nvPr/>
        </p:nvSpPr>
        <p:spPr>
          <a:xfrm>
            <a:off x="8221675" y="4288125"/>
            <a:ext cx="2715000" cy="144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Learning System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(Classifier)</a:t>
            </a:r>
          </a:p>
        </p:txBody>
      </p:sp>
      <p:sp>
        <p:nvSpPr>
          <p:cNvPr id="70" name="Shape 70"/>
          <p:cNvSpPr/>
          <p:nvPr/>
        </p:nvSpPr>
        <p:spPr>
          <a:xfrm>
            <a:off x="939150" y="4288050"/>
            <a:ext cx="2715000" cy="14463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Raw Input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(pixels from an image)</a:t>
            </a:r>
          </a:p>
        </p:txBody>
      </p:sp>
      <p:cxnSp>
        <p:nvCxnSpPr>
          <p:cNvPr id="71" name="Shape 71"/>
          <p:cNvCxnSpPr>
            <a:stCxn id="70" idx="3"/>
            <a:endCxn id="68" idx="1"/>
          </p:cNvCxnSpPr>
          <p:nvPr/>
        </p:nvCxnSpPr>
        <p:spPr>
          <a:xfrm>
            <a:off x="3654150" y="5011200"/>
            <a:ext cx="977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72"/>
          <p:cNvCxnSpPr>
            <a:stCxn id="68" idx="3"/>
            <a:endCxn id="69" idx="1"/>
          </p:cNvCxnSpPr>
          <p:nvPr/>
        </p:nvCxnSpPr>
        <p:spPr>
          <a:xfrm>
            <a:off x="7346150" y="5011275"/>
            <a:ext cx="875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3" name="Shape 73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References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Y. </a:t>
            </a:r>
            <a:r>
              <a:rPr lang="en-US" sz="18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LeCun</a:t>
            </a:r>
            <a:r>
              <a:rPr lang="en-US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Y. </a:t>
            </a:r>
            <a:r>
              <a:rPr lang="en-US" sz="18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Bengio</a:t>
            </a:r>
            <a:r>
              <a:rPr lang="en-US" sz="18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G. Hinton (2015). Deep Learning. Nature 521, 436-444.</a:t>
            </a:r>
          </a:p>
        </p:txBody>
      </p:sp>
      <p:cxnSp>
        <p:nvCxnSpPr>
          <p:cNvPr id="198" name="Shape 198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30568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 Learning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3D85C6"/>
                </a:solidFill>
              </a:rPr>
              <a:t>Representation Learning</a:t>
            </a:r>
            <a:r>
              <a:rPr lang="en-US"/>
              <a:t>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a machine to be fed with raw data and to automatically discover representations needed for detection/classification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i="0" strike="noStrike" cap="none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Deep Learning: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representation learning with multiple layers of representation (more than 3)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ransformed into higher, slightly more abstract level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complex functions can be learned</a:t>
            </a:r>
          </a:p>
        </p:txBody>
      </p:sp>
      <p:cxnSp>
        <p:nvCxnSpPr>
          <p:cNvPr id="80" name="Shape 80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Learning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Layers are not </a:t>
            </a:r>
            <a:r>
              <a:rPr lang="en-US" dirty="0"/>
              <a:t>handcrafted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are learned from raw data via a general-purpose learning algorithm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025" y="3729800"/>
            <a:ext cx="9913274" cy="22233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887825" y="5883450"/>
            <a:ext cx="94191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/>
              <a:t>https://devblogs.nvidia.com/parallelforall/accelerate-machine-learning-cudnn-deep-neural-network-library/</a:t>
            </a:r>
          </a:p>
        </p:txBody>
      </p:sp>
      <p:cxnSp>
        <p:nvCxnSpPr>
          <p:cNvPr id="89" name="Shape 89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of Deep Learning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08900" y="1613525"/>
            <a:ext cx="10515600" cy="470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Domains in science, business and government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Beat current records in image and speech recognition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Beaten other machine-learning techniques at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Predicting activity of potential drug molecules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Analyzing particle accelerator data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Reconstructing brain circuits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promising results in natural language understanding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classification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Sentiment analysis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answering</a:t>
            </a:r>
          </a:p>
        </p:txBody>
      </p:sp>
      <p:cxnSp>
        <p:nvCxnSpPr>
          <p:cNvPr id="96" name="Shape 96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Supervised Learning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Backpropagation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Train Multilayer Architectures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Convolution Neural Networks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Understanding with Deep Convolution </a:t>
            </a:r>
            <a:r>
              <a:rPr lang="en-US" dirty="0" smtClean="0"/>
              <a:t>Networks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Representation and Language Processing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Recurrent Neural Networks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of Deep Learning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Shape 103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Supervised Learning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 form of machine learning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set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Labeling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</a:t>
            </a:r>
            <a:r>
              <a:rPr lang="en-US"/>
              <a:t>ning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data set (tuning </a:t>
            </a:r>
            <a:r>
              <a:rPr lang="en-US"/>
              <a:t>parameters,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gradient descent)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-US"/>
              <a:t>ing</a:t>
            </a:r>
          </a:p>
          <a:p>
            <a: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>
                <a:solidFill>
                  <a:srgbClr val="3D85C6"/>
                </a:solidFill>
              </a:rPr>
              <a:t>Objective function:</a:t>
            </a:r>
            <a:r>
              <a:rPr lang="en-US"/>
              <a:t> measures error between output scores and the desired pattern of scores</a:t>
            </a:r>
          </a:p>
          <a:p>
            <a:pPr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Modifies internal adjustable parameters (weights) to reduce error</a:t>
            </a:r>
          </a:p>
        </p:txBody>
      </p:sp>
      <p:cxnSp>
        <p:nvCxnSpPr>
          <p:cNvPr id="110" name="Shape 110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Supervised Learning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</a:pPr>
            <a:r>
              <a:rPr lang="en-US" dirty="0"/>
              <a:t>Objective Function → “Hilly landscape” in high dimensional space of weight values</a:t>
            </a:r>
          </a:p>
          <a:p>
            <a:pPr lvl="0">
              <a:spcBef>
                <a:spcPts val="500"/>
              </a:spcBef>
              <a:spcAft>
                <a:spcPts val="0"/>
              </a:spcAft>
            </a:pPr>
            <a:r>
              <a:rPr lang="en-US" dirty="0"/>
              <a:t>Computes a gradient vector 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Indicates how much the error would increase or decrease if the weight were increased by a tiny amount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Negative gradient vector indicates the direction of steepest descent in this landscape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Taking it closer to a minimum, where the output error is low on average</a:t>
            </a:r>
          </a:p>
        </p:txBody>
      </p:sp>
      <p:cxnSp>
        <p:nvCxnSpPr>
          <p:cNvPr id="117" name="Shape 117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Stochastic Gradient Descent (SGD)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/>
              <a:t>Input vector for a few examples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Compute the outputs and the errors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Compute the average gradient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Adjusting the weights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2400"/>
              <a:t>R</a:t>
            </a:r>
            <a:r>
              <a:rPr lang="en-US"/>
              <a:t>epeated for many small sets from the training set until the average of the objective function stops decreasing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u="sng"/>
              <a:t>Stochastic</a:t>
            </a:r>
            <a:r>
              <a:rPr lang="en-US"/>
              <a:t>: small set gives a noisy estimate of the average gradient over all examples</a:t>
            </a:r>
          </a:p>
        </p:txBody>
      </p:sp>
      <p:cxnSp>
        <p:nvCxnSpPr>
          <p:cNvPr id="124" name="Shape 124"/>
          <p:cNvCxnSpPr/>
          <p:nvPr/>
        </p:nvCxnSpPr>
        <p:spPr>
          <a:xfrm rot="10800000" flipH="1">
            <a:off x="887075" y="1548950"/>
            <a:ext cx="10446000" cy="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732</Words>
  <Application>Microsoft Macintosh PowerPoint</Application>
  <PresentationFormat>Widescreen</PresentationFormat>
  <Paragraphs>114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simple-light-2</vt:lpstr>
      <vt:lpstr>Deep Learning</vt:lpstr>
      <vt:lpstr>Conventional Machine Learning</vt:lpstr>
      <vt:lpstr>Representation Learning</vt:lpstr>
      <vt:lpstr>Deep Learning</vt:lpstr>
      <vt:lpstr>Applications of Deep Learning</vt:lpstr>
      <vt:lpstr>Overview</vt:lpstr>
      <vt:lpstr>Supervised Learning</vt:lpstr>
      <vt:lpstr>Supervised Learning</vt:lpstr>
      <vt:lpstr>Stochastic Gradient Descent (SGD)</vt:lpstr>
      <vt:lpstr>Multi Layer Neural Network</vt:lpstr>
      <vt:lpstr>Feed Forward</vt:lpstr>
      <vt:lpstr>Backpropagation to Train Multilayer Architectures</vt:lpstr>
      <vt:lpstr>Convolutional Neural Networks</vt:lpstr>
      <vt:lpstr>Convolutional Neural Networks</vt:lpstr>
      <vt:lpstr>Image Understanding with Deep Convolutional Networks </vt:lpstr>
      <vt:lpstr>Distributed Representation and Language Processing</vt:lpstr>
      <vt:lpstr>Recurrent Neural Networks</vt:lpstr>
      <vt:lpstr>My View Over Future of Deep Learning</vt:lpstr>
      <vt:lpstr>Discussion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</dc:title>
  <cp:lastModifiedBy>Sobhani, Amin</cp:lastModifiedBy>
  <cp:revision>6</cp:revision>
  <dcterms:modified xsi:type="dcterms:W3CDTF">2016-11-29T17:10:31Z</dcterms:modified>
</cp:coreProperties>
</file>