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  <p:sldId id="280" r:id="rId26"/>
    <p:sldId id="282" r:id="rId27"/>
    <p:sldId id="281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Too Long; Didn’t Watch</a:t>
            </a:r>
            <a:r>
              <a:rPr lang="en-US" sz="2800" b="1" dirty="0" smtClean="0"/>
              <a:t>!</a:t>
            </a:r>
            <a:br>
              <a:rPr lang="en-US" sz="2800" b="1" dirty="0" smtClean="0"/>
            </a:br>
            <a:r>
              <a:rPr lang="en-US" sz="3100" b="1" dirty="0" smtClean="0"/>
              <a:t>Extracting </a:t>
            </a:r>
            <a:r>
              <a:rPr lang="en-US" sz="3100" b="1" dirty="0"/>
              <a:t>Relevant Fragments</a:t>
            </a:r>
            <a:br>
              <a:rPr lang="en-US" sz="3100" b="1" dirty="0"/>
            </a:br>
            <a:r>
              <a:rPr lang="en-US" sz="3100" b="1" dirty="0"/>
              <a:t>from Software Development Video Tutorials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Manali Shimpi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28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Metadata and transcripts are given to </a:t>
            </a:r>
            <a:r>
              <a:rPr lang="en-US" b="1" dirty="0"/>
              <a:t>Video Tutorial </a:t>
            </a:r>
            <a:r>
              <a:rPr lang="en-US" b="1" dirty="0" smtClean="0"/>
              <a:t>Analyzer </a:t>
            </a:r>
            <a:r>
              <a:rPr lang="en-US" dirty="0" smtClean="0"/>
              <a:t>as input.</a:t>
            </a:r>
          </a:p>
          <a:p>
            <a:r>
              <a:rPr lang="en-US" dirty="0"/>
              <a:t>E</a:t>
            </a:r>
            <a:r>
              <a:rPr lang="en-US" dirty="0" smtClean="0"/>
              <a:t>xtracts </a:t>
            </a:r>
            <a:r>
              <a:rPr lang="en-US" dirty="0"/>
              <a:t>pieces of information to isolate </a:t>
            </a:r>
            <a:r>
              <a:rPr lang="en-US" dirty="0" smtClean="0"/>
              <a:t>video fragments </a:t>
            </a:r>
            <a:r>
              <a:rPr lang="en-US" dirty="0"/>
              <a:t>related to a </a:t>
            </a:r>
            <a:r>
              <a:rPr lang="en-US" dirty="0" smtClean="0"/>
              <a:t>specific topic</a:t>
            </a:r>
          </a:p>
          <a:p>
            <a:r>
              <a:rPr lang="en-US" dirty="0"/>
              <a:t>A</a:t>
            </a:r>
            <a:r>
              <a:rPr lang="en-US" dirty="0" smtClean="0"/>
              <a:t>ims </a:t>
            </a:r>
            <a:r>
              <a:rPr lang="en-US" dirty="0"/>
              <a:t>at characterizing each video frame with </a:t>
            </a:r>
            <a:r>
              <a:rPr lang="en-US" dirty="0" smtClean="0"/>
              <a:t>the text </a:t>
            </a:r>
            <a:r>
              <a:rPr lang="en-US" dirty="0"/>
              <a:t>and the source code it </a:t>
            </a:r>
            <a:r>
              <a:rPr lang="en-US" dirty="0" smtClean="0"/>
              <a:t>contains</a:t>
            </a:r>
          </a:p>
          <a:p>
            <a:r>
              <a:rPr lang="en-US" dirty="0" smtClean="0"/>
              <a:t>Uses multi-threading to analyze batches of videos.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48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Frame Extraction </a:t>
            </a:r>
          </a:p>
          <a:p>
            <a:r>
              <a:rPr lang="en-US" dirty="0" smtClean="0"/>
              <a:t>Downloads video at maximum resolution using </a:t>
            </a:r>
            <a:r>
              <a:rPr lang="en-US" dirty="0"/>
              <a:t>multimedia framework </a:t>
            </a:r>
            <a:r>
              <a:rPr lang="en-US" b="1" dirty="0" smtClean="0"/>
              <a:t>FFmpeg </a:t>
            </a:r>
            <a:r>
              <a:rPr lang="en-US" dirty="0" smtClean="0"/>
              <a:t>and saves frames in png format</a:t>
            </a:r>
          </a:p>
          <a:p>
            <a:r>
              <a:rPr lang="en-US" dirty="0"/>
              <a:t>C</a:t>
            </a:r>
            <a:r>
              <a:rPr lang="en-US" dirty="0" smtClean="0"/>
              <a:t>ompare subsequent pairs </a:t>
            </a:r>
            <a:r>
              <a:rPr lang="en-US" dirty="0"/>
              <a:t>of frames (</a:t>
            </a:r>
            <a:r>
              <a:rPr lang="en-US" dirty="0" smtClean="0"/>
              <a:t>fi, </a:t>
            </a:r>
            <a:r>
              <a:rPr lang="en-US" dirty="0"/>
              <a:t>fi+1) to measure their dissimilarity </a:t>
            </a:r>
            <a:r>
              <a:rPr lang="en-US" dirty="0" smtClean="0"/>
              <a:t>in terms </a:t>
            </a:r>
            <a:r>
              <a:rPr lang="en-US" dirty="0"/>
              <a:t>of their pixel matrices.</a:t>
            </a:r>
            <a:endParaRPr lang="en-US" dirty="0" smtClean="0"/>
          </a:p>
          <a:p>
            <a:r>
              <a:rPr lang="en-US" dirty="0" smtClean="0"/>
              <a:t>If the difference is less than 10% , keeps only one such frame for analysis </a:t>
            </a:r>
          </a:p>
          <a:p>
            <a:r>
              <a:rPr lang="en-US" dirty="0"/>
              <a:t>R</a:t>
            </a:r>
            <a:r>
              <a:rPr lang="en-US" dirty="0" smtClean="0"/>
              <a:t>educes </a:t>
            </a:r>
            <a:r>
              <a:rPr lang="en-US" dirty="0"/>
              <a:t>the </a:t>
            </a:r>
            <a:r>
              <a:rPr lang="en-US" dirty="0" smtClean="0"/>
              <a:t>computational cost </a:t>
            </a:r>
            <a:r>
              <a:rPr lang="en-US" dirty="0"/>
              <a:t>without losing important information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6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English Terms </a:t>
            </a:r>
            <a:r>
              <a:rPr lang="en-US" b="1" dirty="0" smtClean="0"/>
              <a:t>Extraction</a:t>
            </a:r>
          </a:p>
          <a:p>
            <a:r>
              <a:rPr lang="en-US" dirty="0" smtClean="0"/>
              <a:t>Uses optical character recognition tool </a:t>
            </a:r>
            <a:r>
              <a:rPr lang="en-US" b="1" dirty="0" smtClean="0"/>
              <a:t>tesseractor </a:t>
            </a:r>
            <a:r>
              <a:rPr lang="en-US" dirty="0"/>
              <a:t>to extract the </a:t>
            </a:r>
            <a:r>
              <a:rPr lang="en-US" dirty="0" smtClean="0"/>
              <a:t>text from </a:t>
            </a:r>
            <a:r>
              <a:rPr lang="en-US" dirty="0"/>
              <a:t>the </a:t>
            </a:r>
            <a:r>
              <a:rPr lang="en-US" dirty="0" smtClean="0"/>
              <a:t>frame</a:t>
            </a:r>
          </a:p>
          <a:p>
            <a:r>
              <a:rPr lang="en-US" dirty="0" smtClean="0"/>
              <a:t>High variability </a:t>
            </a:r>
            <a:r>
              <a:rPr lang="en-US" dirty="0"/>
              <a:t>of the background, and the potential low </a:t>
            </a:r>
            <a:r>
              <a:rPr lang="en-US" dirty="0" smtClean="0"/>
              <a:t>quality of </a:t>
            </a:r>
            <a:r>
              <a:rPr lang="en-US" dirty="0"/>
              <a:t>a frame can result in a high amount of </a:t>
            </a:r>
            <a:r>
              <a:rPr lang="en-US" dirty="0" smtClean="0"/>
              <a:t>noise</a:t>
            </a:r>
          </a:p>
          <a:p>
            <a:r>
              <a:rPr lang="en-US" dirty="0"/>
              <a:t>D</a:t>
            </a:r>
            <a:r>
              <a:rPr lang="en-US" dirty="0" smtClean="0"/>
              <a:t>ictionary-based filtering is used to ignore strings </a:t>
            </a:r>
            <a:r>
              <a:rPr lang="en-US" dirty="0"/>
              <a:t>that are invalid English </a:t>
            </a:r>
            <a:r>
              <a:rPr lang="en-US" dirty="0" smtClean="0"/>
              <a:t>words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02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Java Code </a:t>
            </a:r>
            <a:r>
              <a:rPr lang="en-US" b="1" dirty="0" smtClean="0"/>
              <a:t>Identification</a:t>
            </a:r>
          </a:p>
          <a:p>
            <a:r>
              <a:rPr lang="en-US" dirty="0"/>
              <a:t>To limit the noise produced </a:t>
            </a:r>
            <a:r>
              <a:rPr lang="en-US" dirty="0" smtClean="0"/>
              <a:t>by the </a:t>
            </a:r>
            <a:r>
              <a:rPr lang="en-US" dirty="0"/>
              <a:t>OCR 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dirty="0" smtClean="0"/>
              <a:t>sub-frames </a:t>
            </a:r>
            <a:r>
              <a:rPr lang="en-US" dirty="0"/>
              <a:t>containing code </a:t>
            </a:r>
            <a:r>
              <a:rPr lang="en-US" dirty="0" smtClean="0"/>
              <a:t>are identified using :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hape Detection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rame Segmentation</a:t>
            </a:r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991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0181" y="710322"/>
            <a:ext cx="5718734" cy="5134338"/>
          </a:xfrm>
        </p:spPr>
      </p:pic>
    </p:spTree>
    <p:extLst>
      <p:ext uri="{BB962C8B-B14F-4D97-AF65-F5344CB8AC3E}">
        <p14:creationId xmlns:p14="http://schemas.microsoft.com/office/powerpoint/2010/main" val="39130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Shape Detection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BoofCV</a:t>
            </a:r>
            <a:r>
              <a:rPr lang="en-US" dirty="0" smtClean="0"/>
              <a:t> to apply shape detection on frames</a:t>
            </a:r>
          </a:p>
          <a:p>
            <a:pPr lvl="1"/>
            <a:r>
              <a:rPr lang="en-US" dirty="0" smtClean="0"/>
              <a:t>identifies </a:t>
            </a:r>
            <a:r>
              <a:rPr lang="en-US" dirty="0"/>
              <a:t>all quadrilaterals by </a:t>
            </a:r>
            <a:r>
              <a:rPr lang="en-US" dirty="0" smtClean="0"/>
              <a:t>using the difference in </a:t>
            </a:r>
            <a:r>
              <a:rPr lang="en-US" dirty="0"/>
              <a:t>contrast in the </a:t>
            </a:r>
            <a:r>
              <a:rPr lang="en-US" dirty="0" smtClean="0"/>
              <a:t>corners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uccessful </a:t>
            </a:r>
            <a:r>
              <a:rPr lang="en-US" dirty="0"/>
              <a:t>to detect code editors in the </a:t>
            </a:r>
            <a:r>
              <a:rPr lang="en-US" dirty="0" smtClean="0"/>
              <a:t>IDE</a:t>
            </a:r>
          </a:p>
          <a:p>
            <a:r>
              <a:rPr lang="en-US" b="1" dirty="0" smtClean="0"/>
              <a:t>Frame Segmentation</a:t>
            </a:r>
          </a:p>
          <a:p>
            <a:pPr lvl="1"/>
            <a:r>
              <a:rPr lang="en-US" dirty="0" smtClean="0"/>
              <a:t>Sampling of small sub-images</a:t>
            </a:r>
            <a:r>
              <a:rPr lang="en-US" dirty="0"/>
              <a:t> </a:t>
            </a:r>
            <a:r>
              <a:rPr lang="en-US" dirty="0" smtClean="0"/>
              <a:t>having </a:t>
            </a:r>
            <a:r>
              <a:rPr lang="en-US" dirty="0"/>
              <a:t>height and width equal to 20% of the </a:t>
            </a:r>
            <a:r>
              <a:rPr lang="en-US" dirty="0" smtClean="0"/>
              <a:t>original frame size</a:t>
            </a:r>
          </a:p>
          <a:p>
            <a:pPr lvl="1"/>
            <a:r>
              <a:rPr lang="en-US" dirty="0" smtClean="0"/>
              <a:t>Mark all </a:t>
            </a:r>
            <a:r>
              <a:rPr lang="en-US" dirty="0"/>
              <a:t>sub-images S</a:t>
            </a:r>
            <a:r>
              <a:rPr lang="en-US" sz="600" dirty="0"/>
              <a:t>m </a:t>
            </a:r>
            <a:r>
              <a:rPr lang="en-US" dirty="0"/>
              <a:t>containing at least one valid English </a:t>
            </a:r>
            <a:r>
              <a:rPr lang="en-US" dirty="0" smtClean="0"/>
              <a:t>word and/or </a:t>
            </a:r>
            <a:r>
              <a:rPr lang="en-US" dirty="0"/>
              <a:t>Java </a:t>
            </a:r>
            <a:r>
              <a:rPr lang="en-US" dirty="0" smtClean="0"/>
              <a:t>keyword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/>
              <a:t>an island </a:t>
            </a:r>
            <a:r>
              <a:rPr lang="en-US" dirty="0" smtClean="0"/>
              <a:t>parser </a:t>
            </a:r>
            <a:r>
              <a:rPr lang="en-US" dirty="0"/>
              <a:t>on </a:t>
            </a:r>
            <a:r>
              <a:rPr lang="en-US" dirty="0" smtClean="0"/>
              <a:t>the extracted </a:t>
            </a:r>
            <a:r>
              <a:rPr lang="en-US" dirty="0"/>
              <a:t>text to cope with the noise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982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Video 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</a:p>
          <a:p>
            <a:pPr lvl="1"/>
            <a:r>
              <a:rPr lang="en-US" dirty="0" smtClean="0"/>
              <a:t>Incremental writing in a tutorial</a:t>
            </a:r>
          </a:p>
          <a:p>
            <a:pPr lvl="1"/>
            <a:r>
              <a:rPr lang="en-US" dirty="0" smtClean="0"/>
              <a:t>Scrolling</a:t>
            </a:r>
            <a:r>
              <a:rPr lang="en-US" b="1" dirty="0" smtClean="0"/>
              <a:t> </a:t>
            </a:r>
            <a:r>
              <a:rPr lang="en-US" dirty="0"/>
              <a:t>causes frames showing the </a:t>
            </a:r>
            <a:r>
              <a:rPr lang="en-US" dirty="0" smtClean="0"/>
              <a:t>same code </a:t>
            </a:r>
            <a:r>
              <a:rPr lang="en-US" dirty="0"/>
              <a:t>snippet to show </a:t>
            </a:r>
            <a:r>
              <a:rPr lang="en-US" dirty="0" smtClean="0"/>
              <a:t>different “portions</a:t>
            </a:r>
            <a:r>
              <a:rPr lang="en-US" dirty="0"/>
              <a:t>" of it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utor could </a:t>
            </a:r>
            <a:r>
              <a:rPr lang="en-US" dirty="0"/>
              <a:t>interleave two frames showing the same snippet of </a:t>
            </a:r>
            <a:r>
              <a:rPr lang="en-US" dirty="0" smtClean="0"/>
              <a:t>code with </a:t>
            </a:r>
            <a:r>
              <a:rPr lang="en-US" dirty="0"/>
              <a:t>slides or other material (e.g., the Android emulator).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576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Identifying Video 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ompute </a:t>
            </a:r>
            <a:r>
              <a:rPr lang="en-US" dirty="0"/>
              <a:t>the Longest Common </a:t>
            </a:r>
            <a:r>
              <a:rPr lang="en-US" dirty="0" smtClean="0"/>
              <a:t>Substring (LCS</a:t>
            </a:r>
            <a:r>
              <a:rPr lang="en-US" dirty="0"/>
              <a:t>) between the pixel matrices representing </a:t>
            </a:r>
            <a:r>
              <a:rPr lang="en-US" dirty="0" smtClean="0"/>
              <a:t>the code frames.</a:t>
            </a:r>
          </a:p>
          <a:p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pixel is converted to a 8-bit grayscale representation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Two frames are showing same code snippet if the LCS  between them includes more than </a:t>
            </a:r>
            <a:r>
              <a:rPr lang="el-GR" dirty="0" smtClean="0"/>
              <a:t>α</a:t>
            </a:r>
            <a:r>
              <a:rPr lang="en-US" dirty="0" smtClean="0"/>
              <a:t> pixels.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15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Identifying Video Fragments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630" y="1123837"/>
            <a:ext cx="8061356" cy="4580860"/>
          </a:xfrm>
        </p:spPr>
      </p:pic>
    </p:spTree>
    <p:extLst>
      <p:ext uri="{BB962C8B-B14F-4D97-AF65-F5344CB8AC3E}">
        <p14:creationId xmlns:p14="http://schemas.microsoft.com/office/powerpoint/2010/main" val="41575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Identifying Video 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CodeTube </a:t>
            </a:r>
            <a:r>
              <a:rPr lang="en-US" dirty="0"/>
              <a:t>analyzes the audio </a:t>
            </a:r>
            <a:r>
              <a:rPr lang="en-US" dirty="0" smtClean="0"/>
              <a:t>transcripts to refine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already </a:t>
            </a:r>
            <a:r>
              <a:rPr lang="en-US" dirty="0" smtClean="0"/>
              <a:t>identified </a:t>
            </a:r>
            <a:r>
              <a:rPr lang="en-US" dirty="0"/>
              <a:t>code </a:t>
            </a:r>
            <a:r>
              <a:rPr lang="en-US" dirty="0" smtClean="0"/>
              <a:t>intervals</a:t>
            </a:r>
          </a:p>
          <a:p>
            <a:r>
              <a:rPr lang="en-US" dirty="0"/>
              <a:t>CodeTube uses the </a:t>
            </a:r>
            <a:r>
              <a:rPr lang="en-US" dirty="0" smtClean="0"/>
              <a:t>beginning of </a:t>
            </a:r>
            <a:r>
              <a:rPr lang="en-US" dirty="0"/>
              <a:t>the </a:t>
            </a:r>
            <a:r>
              <a:rPr lang="en-US" dirty="0" smtClean="0"/>
              <a:t>first </a:t>
            </a:r>
            <a:r>
              <a:rPr lang="en-US" dirty="0"/>
              <a:t>and the end of the last relevant </a:t>
            </a:r>
            <a:r>
              <a:rPr lang="en-US" dirty="0" smtClean="0"/>
              <a:t>audio transcript </a:t>
            </a:r>
            <a:r>
              <a:rPr lang="en-US" dirty="0"/>
              <a:t>for a code interval to extend its duration and </a:t>
            </a:r>
            <a:r>
              <a:rPr lang="en-US" dirty="0" smtClean="0"/>
              <a:t>avoid that </a:t>
            </a:r>
            <a:r>
              <a:rPr lang="en-US" dirty="0"/>
              <a:t>the code interval starts or ends with a broken sentence.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4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Background</a:t>
            </a:r>
          </a:p>
          <a:p>
            <a:r>
              <a:rPr lang="en-US" sz="2400" dirty="0" smtClean="0"/>
              <a:t>Introduction</a:t>
            </a:r>
          </a:p>
          <a:p>
            <a:r>
              <a:rPr lang="en-US" sz="2400" dirty="0" smtClean="0"/>
              <a:t>CodeTube Overview</a:t>
            </a:r>
          </a:p>
          <a:p>
            <a:r>
              <a:rPr lang="en-US" sz="2400" dirty="0" smtClean="0"/>
              <a:t>Crawling and Analyzing Video Tutorials</a:t>
            </a:r>
          </a:p>
          <a:p>
            <a:r>
              <a:rPr lang="en-US" sz="2400" dirty="0" smtClean="0"/>
              <a:t>Identifying Video Fragments </a:t>
            </a:r>
          </a:p>
          <a:p>
            <a:r>
              <a:rPr lang="en-US" sz="2400" dirty="0" smtClean="0"/>
              <a:t>CodeTube Parameters and Estimating </a:t>
            </a:r>
            <a:r>
              <a:rPr lang="en-US" sz="2400" dirty="0"/>
              <a:t>Video Fragments </a:t>
            </a:r>
            <a:r>
              <a:rPr lang="en-US" sz="2400" dirty="0" smtClean="0"/>
              <a:t>Similarity</a:t>
            </a:r>
          </a:p>
          <a:p>
            <a:r>
              <a:rPr lang="en-US" sz="2400" dirty="0" smtClean="0"/>
              <a:t>CodeTube Evaluation</a:t>
            </a:r>
          </a:p>
          <a:p>
            <a:r>
              <a:rPr lang="en-US" sz="2400" dirty="0" smtClean="0"/>
              <a:t>Conclusion</a:t>
            </a:r>
          </a:p>
          <a:p>
            <a:r>
              <a:rPr lang="en-US" sz="2400" dirty="0" smtClean="0"/>
              <a:t>Discussion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41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CodeTube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 smtClean="0"/>
              <a:t>α</a:t>
            </a:r>
            <a:r>
              <a:rPr lang="en-US" dirty="0" smtClean="0"/>
              <a:t> - minimum </a:t>
            </a:r>
            <a:r>
              <a:rPr lang="en-US" dirty="0"/>
              <a:t>percentage of LCS overlap between two </a:t>
            </a:r>
            <a:r>
              <a:rPr lang="en-US" dirty="0" smtClean="0"/>
              <a:t>frames to </a:t>
            </a:r>
            <a:r>
              <a:rPr lang="en-US" dirty="0"/>
              <a:t>consider them as containing the same code </a:t>
            </a:r>
            <a:r>
              <a:rPr lang="en-US" dirty="0" smtClean="0"/>
              <a:t>fragment</a:t>
            </a:r>
            <a:endParaRPr lang="en-US" dirty="0"/>
          </a:p>
          <a:p>
            <a:r>
              <a:rPr lang="en-US" dirty="0"/>
              <a:t> </a:t>
            </a:r>
            <a:r>
              <a:rPr lang="el-GR" b="1" dirty="0" smtClean="0"/>
              <a:t>β</a:t>
            </a:r>
            <a:r>
              <a:rPr lang="en-US" dirty="0" smtClean="0"/>
              <a:t> - minimum </a:t>
            </a:r>
            <a:r>
              <a:rPr lang="en-US" dirty="0"/>
              <a:t>textual similarity between two fragments </a:t>
            </a:r>
            <a:r>
              <a:rPr lang="en-US" dirty="0" smtClean="0"/>
              <a:t>to merge </a:t>
            </a:r>
            <a:r>
              <a:rPr lang="en-US" dirty="0"/>
              <a:t>them in a single </a:t>
            </a:r>
            <a:r>
              <a:rPr lang="en-US" dirty="0" smtClean="0"/>
              <a:t>fragment</a:t>
            </a:r>
            <a:endParaRPr lang="en-US" dirty="0"/>
          </a:p>
          <a:p>
            <a:r>
              <a:rPr lang="en-US" dirty="0"/>
              <a:t> </a:t>
            </a:r>
            <a:r>
              <a:rPr lang="el-GR" b="1" dirty="0"/>
              <a:t>γ</a:t>
            </a:r>
            <a:r>
              <a:rPr lang="en-US" dirty="0" smtClean="0"/>
              <a:t> - minimum </a:t>
            </a:r>
            <a:r>
              <a:rPr lang="en-US" dirty="0"/>
              <a:t>video fragment </a:t>
            </a:r>
            <a:r>
              <a:rPr lang="en-US" dirty="0" smtClean="0"/>
              <a:t>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90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Estimating Video Fragments </a:t>
            </a:r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MoJo </a:t>
            </a:r>
            <a:r>
              <a:rPr lang="en-US" dirty="0" smtClean="0"/>
              <a:t>effectiveness </a:t>
            </a:r>
            <a:r>
              <a:rPr lang="en-US" dirty="0"/>
              <a:t>Measure (MoJoFM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9268" y="3424428"/>
            <a:ext cx="7038975" cy="9906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3869268" y="4322785"/>
                <a:ext cx="6096000" cy="163121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en-US" sz="2000" dirty="0" err="1" smtClean="0"/>
                  <a:t>mno</a:t>
                </a:r>
                <a:r>
                  <a:rPr lang="en-US" sz="2000" dirty="0" smtClean="0"/>
                  <a:t>(A,B</a:t>
                </a:r>
                <a:r>
                  <a:rPr lang="en-US" sz="2000" dirty="0"/>
                  <a:t>) is the minimum number of Move or Join</a:t>
                </a:r>
              </a:p>
              <a:p>
                <a:r>
                  <a:rPr lang="en-US" sz="2000" dirty="0"/>
                  <a:t>operations needed to transform a partition A into a </a:t>
                </a:r>
                <a:r>
                  <a:rPr lang="en-US" sz="2000" dirty="0" smtClean="0"/>
                  <a:t>partition B</a:t>
                </a:r>
              </a:p>
              <a:p>
                <a:r>
                  <a:rPr lang="en-US" sz="2000" dirty="0" smtClean="0"/>
                  <a:t>max(</a:t>
                </a:r>
                <a:r>
                  <a:rPr lang="en-US" sz="2000" dirty="0" err="1" smtClean="0"/>
                  <a:t>mno</a:t>
                </a:r>
                <a:r>
                  <a:rPr lang="en-US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sz="2000" dirty="0" smtClean="0"/>
                  <a:t> E</a:t>
                </a:r>
                <a:r>
                  <a:rPr lang="en-US" sz="1400" dirty="0" smtClean="0"/>
                  <a:t>A</a:t>
                </a:r>
                <a:r>
                  <a:rPr lang="en-US" sz="2000" dirty="0" smtClean="0"/>
                  <a:t>,B</a:t>
                </a:r>
                <a:r>
                  <a:rPr lang="en-US" sz="2000" dirty="0"/>
                  <a:t>)) is the maximum </a:t>
                </a:r>
                <a:r>
                  <a:rPr lang="en-US" sz="2000" dirty="0" smtClean="0"/>
                  <a:t>possible distance </a:t>
                </a:r>
                <a:r>
                  <a:rPr lang="en-US" sz="2000" dirty="0"/>
                  <a:t>of any partition A from the partition B</a:t>
                </a:r>
                <a:endParaRPr lang="en-US" sz="20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9268" y="4322785"/>
                <a:ext cx="6096000" cy="1631216"/>
              </a:xfrm>
              <a:prstGeom prst="rect">
                <a:avLst/>
              </a:prstGeom>
              <a:blipFill rotWithShape="0">
                <a:blip r:embed="rId3"/>
                <a:stretch>
                  <a:fillRect l="-1100" t="-1866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089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Integrating 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Mining and extraction of </a:t>
            </a:r>
            <a:r>
              <a:rPr lang="en-US" dirty="0"/>
              <a:t>discussions related to the topics of the </a:t>
            </a:r>
            <a:r>
              <a:rPr lang="en-US" dirty="0" smtClean="0"/>
              <a:t>extracted video </a:t>
            </a:r>
            <a:r>
              <a:rPr lang="en-US" dirty="0"/>
              <a:t>tutorials</a:t>
            </a:r>
            <a:endParaRPr lang="en-US" dirty="0" smtClean="0"/>
          </a:p>
          <a:p>
            <a:r>
              <a:rPr lang="en-US" dirty="0" smtClean="0"/>
              <a:t>Indexing </a:t>
            </a:r>
            <a:r>
              <a:rPr lang="en-US" dirty="0"/>
              <a:t>both the extracted video fragments </a:t>
            </a:r>
            <a:r>
              <a:rPr lang="en-US" dirty="0" smtClean="0"/>
              <a:t>and the </a:t>
            </a:r>
            <a:r>
              <a:rPr lang="en-US" dirty="0"/>
              <a:t>Stack </a:t>
            </a:r>
            <a:r>
              <a:rPr lang="en-US" dirty="0" smtClean="0"/>
              <a:t>Overflow </a:t>
            </a:r>
            <a:r>
              <a:rPr lang="en-US" dirty="0"/>
              <a:t>discussions, using Lucene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42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CodeTube </a:t>
            </a:r>
            <a:br>
              <a:rPr lang="en-US" dirty="0" smtClean="0"/>
            </a:br>
            <a:r>
              <a:rPr lang="en-US" dirty="0" smtClean="0"/>
              <a:t>User Interface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630" y="340361"/>
            <a:ext cx="7057623" cy="5779748"/>
          </a:xfrm>
        </p:spPr>
      </p:pic>
    </p:spTree>
    <p:extLst>
      <p:ext uri="{BB962C8B-B14F-4D97-AF65-F5344CB8AC3E}">
        <p14:creationId xmlns:p14="http://schemas.microsoft.com/office/powerpoint/2010/main" val="35646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I: INTRINSIC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 is to determine </a:t>
            </a:r>
            <a:r>
              <a:rPr lang="en-US" dirty="0"/>
              <a:t>the quality of the extracted </a:t>
            </a:r>
            <a:r>
              <a:rPr lang="en-US" dirty="0" smtClean="0"/>
              <a:t>video fragments </a:t>
            </a:r>
            <a:r>
              <a:rPr lang="en-US" dirty="0"/>
              <a:t>and related Stack </a:t>
            </a:r>
            <a:r>
              <a:rPr lang="en-US" dirty="0" smtClean="0"/>
              <a:t>Overflow </a:t>
            </a:r>
            <a:r>
              <a:rPr lang="en-US" dirty="0"/>
              <a:t>discussions </a:t>
            </a:r>
            <a:r>
              <a:rPr lang="en-US" dirty="0" smtClean="0"/>
              <a:t>perceived by </a:t>
            </a:r>
            <a:r>
              <a:rPr lang="en-US" dirty="0"/>
              <a:t>developers</a:t>
            </a:r>
            <a:r>
              <a:rPr lang="en-US" dirty="0" smtClean="0"/>
              <a:t>.</a:t>
            </a:r>
          </a:p>
          <a:p>
            <a:r>
              <a:rPr lang="en-US" b="1" dirty="0"/>
              <a:t>The four research </a:t>
            </a:r>
            <a:r>
              <a:rPr lang="en-US" b="1" dirty="0" smtClean="0"/>
              <a:t>questions:</a:t>
            </a:r>
          </a:p>
          <a:p>
            <a:r>
              <a:rPr lang="en-US" b="1" dirty="0"/>
              <a:t>RQ1</a:t>
            </a:r>
            <a:r>
              <a:rPr lang="en-US" dirty="0"/>
              <a:t>: What are the perceived </a:t>
            </a:r>
            <a:r>
              <a:rPr lang="en-US" dirty="0" smtClean="0"/>
              <a:t>benefits </a:t>
            </a:r>
            <a:r>
              <a:rPr lang="en-US" dirty="0"/>
              <a:t>and obstacles of </a:t>
            </a:r>
            <a:r>
              <a:rPr lang="en-US" dirty="0" smtClean="0"/>
              <a:t>using video tutorial?</a:t>
            </a:r>
          </a:p>
          <a:p>
            <a:r>
              <a:rPr lang="en-US" b="1" dirty="0"/>
              <a:t>RQ2</a:t>
            </a:r>
            <a:r>
              <a:rPr lang="en-US" dirty="0"/>
              <a:t>: To what extent are the extracted video tutorial </a:t>
            </a:r>
            <a:r>
              <a:rPr lang="en-US" dirty="0" smtClean="0"/>
              <a:t>fragments are cohesive </a:t>
            </a:r>
            <a:r>
              <a:rPr lang="en-US" dirty="0"/>
              <a:t>and self-contained</a:t>
            </a:r>
            <a:r>
              <a:rPr lang="en-US" dirty="0" smtClean="0"/>
              <a:t>?</a:t>
            </a:r>
          </a:p>
          <a:p>
            <a:r>
              <a:rPr lang="en-US" b="1" dirty="0"/>
              <a:t>RQ3</a:t>
            </a:r>
            <a:r>
              <a:rPr lang="en-US" dirty="0"/>
              <a:t>: To what extent are the Stack </a:t>
            </a:r>
            <a:r>
              <a:rPr lang="en-US" dirty="0" smtClean="0"/>
              <a:t>Overflow discussions identified </a:t>
            </a:r>
            <a:r>
              <a:rPr lang="en-US" dirty="0"/>
              <a:t>by CodeTube relevant and complementary </a:t>
            </a:r>
            <a:r>
              <a:rPr lang="en-US" dirty="0" smtClean="0"/>
              <a:t>to the </a:t>
            </a:r>
            <a:r>
              <a:rPr lang="en-US" dirty="0"/>
              <a:t>linked video fragments?</a:t>
            </a:r>
            <a:endParaRPr lang="en-US" dirty="0" smtClean="0"/>
          </a:p>
          <a:p>
            <a:r>
              <a:rPr lang="en-US" b="1" dirty="0"/>
              <a:t>RQ4: </a:t>
            </a:r>
            <a:r>
              <a:rPr lang="en-US" dirty="0"/>
              <a:t>To what extent is CodeTube able to return </a:t>
            </a:r>
            <a:r>
              <a:rPr lang="en-US" dirty="0" smtClean="0"/>
              <a:t>results relevant </a:t>
            </a:r>
            <a:r>
              <a:rPr lang="en-US" dirty="0"/>
              <a:t>to a textual query?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65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I: INTRINSIC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40  Participants </a:t>
            </a:r>
          </a:p>
          <a:p>
            <a:r>
              <a:rPr lang="en-US" dirty="0" smtClean="0"/>
              <a:t>4,747 Videos</a:t>
            </a:r>
          </a:p>
          <a:p>
            <a:r>
              <a:rPr lang="en-US" dirty="0" smtClean="0"/>
              <a:t>38,783 Fragments</a:t>
            </a:r>
          </a:p>
          <a:p>
            <a:r>
              <a:rPr lang="en-US" dirty="0" smtClean="0"/>
              <a:t>Survey included 3 sections</a:t>
            </a:r>
          </a:p>
          <a:p>
            <a:r>
              <a:rPr lang="en-US" dirty="0" smtClean="0"/>
              <a:t>Section 1 addresses RQ1 </a:t>
            </a:r>
          </a:p>
          <a:p>
            <a:r>
              <a:rPr lang="en-US" dirty="0" smtClean="0"/>
              <a:t>In Section 2, respondents were shown 3 video fragments and the original video  to address RQ2 and RQ3 </a:t>
            </a:r>
          </a:p>
          <a:p>
            <a:r>
              <a:rPr lang="en-US" dirty="0"/>
              <a:t>The third section aims to assess the relevance of the </a:t>
            </a:r>
            <a:r>
              <a:rPr lang="en-US" dirty="0" smtClean="0"/>
              <a:t>top three returned </a:t>
            </a:r>
            <a:r>
              <a:rPr lang="en-US" dirty="0"/>
              <a:t>video fragments to a given query (RQ4</a:t>
            </a:r>
            <a:r>
              <a:rPr lang="en-US" dirty="0" smtClean="0"/>
              <a:t>).</a:t>
            </a:r>
          </a:p>
          <a:p>
            <a:r>
              <a:rPr lang="en-US" dirty="0"/>
              <a:t>All </a:t>
            </a:r>
            <a:r>
              <a:rPr lang="en-US" dirty="0" smtClean="0"/>
              <a:t>assessment related questions </a:t>
            </a:r>
            <a:r>
              <a:rPr lang="en-US" dirty="0"/>
              <a:t>follow a 3-level Likert scale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17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I: INTRINSIC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population who completed </a:t>
            </a:r>
            <a:r>
              <a:rPr lang="en-US" dirty="0" smtClean="0"/>
              <a:t>the </a:t>
            </a:r>
            <a:r>
              <a:rPr lang="en-US" dirty="0"/>
              <a:t>survey is composed of</a:t>
            </a:r>
          </a:p>
          <a:p>
            <a:pPr lvl="1"/>
            <a:r>
              <a:rPr lang="en-US" dirty="0"/>
              <a:t>70.6% of professional and open source </a:t>
            </a:r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17.6% </a:t>
            </a:r>
            <a:r>
              <a:rPr lang="en-US" dirty="0" smtClean="0"/>
              <a:t>of master students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/>
              <a:t>11.8% of PhD students.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63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73% of fragments were found to be cohesive and only one fragment was not cohesive.</a:t>
            </a:r>
          </a:p>
          <a:p>
            <a:r>
              <a:rPr lang="en-US" dirty="0" smtClean="0"/>
              <a:t>47 % of fragments scored 3 on self –containment.</a:t>
            </a:r>
          </a:p>
          <a:p>
            <a:r>
              <a:rPr lang="en-US" smtClean="0"/>
              <a:t>82% Stack </a:t>
            </a:r>
            <a:r>
              <a:rPr lang="en-US" dirty="0" smtClean="0"/>
              <a:t>Overflow </a:t>
            </a:r>
            <a:r>
              <a:rPr lang="en-US" dirty="0"/>
              <a:t>discussions were considered as complementary.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5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II: EXTRINSIC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</a:t>
            </a:r>
            <a:r>
              <a:rPr lang="en-US" dirty="0"/>
              <a:t>question </a:t>
            </a:r>
            <a:r>
              <a:rPr lang="en-US" dirty="0" smtClean="0"/>
              <a:t> aimed  to answer </a:t>
            </a:r>
            <a:r>
              <a:rPr lang="en-US" dirty="0"/>
              <a:t>with this second evaluation </a:t>
            </a:r>
            <a:r>
              <a:rPr lang="en-US" dirty="0" smtClean="0"/>
              <a:t>is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b="1" dirty="0" smtClean="0"/>
              <a:t>RQ5</a:t>
            </a:r>
            <a:r>
              <a:rPr lang="en-US" dirty="0"/>
              <a:t>: Would CodeTube be useful for practitioners</a:t>
            </a:r>
            <a:r>
              <a:rPr lang="en-US" dirty="0" smtClean="0"/>
              <a:t>?</a:t>
            </a:r>
          </a:p>
          <a:p>
            <a:r>
              <a:rPr lang="en-US" dirty="0"/>
              <a:t>The context of the study is represented by three </a:t>
            </a:r>
            <a:r>
              <a:rPr lang="en-US" dirty="0" smtClean="0"/>
              <a:t>leading developers ,all </a:t>
            </a:r>
            <a:r>
              <a:rPr lang="en-US" dirty="0"/>
              <a:t>with more than </a:t>
            </a:r>
            <a:r>
              <a:rPr lang="en-US" dirty="0"/>
              <a:t>5</a:t>
            </a:r>
            <a:r>
              <a:rPr lang="en-US" dirty="0" smtClean="0"/>
              <a:t> </a:t>
            </a:r>
            <a:r>
              <a:rPr lang="en-US" dirty="0"/>
              <a:t>years of experience in </a:t>
            </a:r>
            <a:r>
              <a:rPr lang="en-US" dirty="0" smtClean="0"/>
              <a:t>app Development and are part of </a:t>
            </a:r>
            <a:r>
              <a:rPr lang="en-US" dirty="0"/>
              <a:t>three Italian software companies, </a:t>
            </a:r>
            <a:r>
              <a:rPr lang="en-US" dirty="0" smtClean="0"/>
              <a:t>namely Next</a:t>
            </a:r>
            <a:r>
              <a:rPr lang="en-US" dirty="0"/>
              <a:t>, IdeaSoftware, and </a:t>
            </a:r>
            <a:r>
              <a:rPr lang="en-US" dirty="0" smtClean="0"/>
              <a:t>Genialapps</a:t>
            </a:r>
          </a:p>
        </p:txBody>
      </p:sp>
    </p:spTree>
    <p:extLst>
      <p:ext uri="{BB962C8B-B14F-4D97-AF65-F5344CB8AC3E}">
        <p14:creationId xmlns:p14="http://schemas.microsoft.com/office/powerpoint/2010/main" val="13282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CodeTube is a novel </a:t>
            </a:r>
            <a:r>
              <a:rPr lang="en-US" dirty="0"/>
              <a:t>approach to extract </a:t>
            </a:r>
            <a:r>
              <a:rPr lang="en-US" dirty="0" smtClean="0"/>
              <a:t>relevant fragments </a:t>
            </a:r>
            <a:r>
              <a:rPr lang="en-US" dirty="0"/>
              <a:t>from software development video </a:t>
            </a:r>
            <a:r>
              <a:rPr lang="en-US" dirty="0" smtClean="0"/>
              <a:t>tutorials</a:t>
            </a:r>
          </a:p>
          <a:p>
            <a:r>
              <a:rPr lang="en-US" dirty="0"/>
              <a:t>M</a:t>
            </a:r>
            <a:r>
              <a:rPr lang="en-US" dirty="0" smtClean="0"/>
              <a:t>ixes </a:t>
            </a:r>
            <a:r>
              <a:rPr lang="en-US" dirty="0"/>
              <a:t>several existing approaches and </a:t>
            </a:r>
            <a:r>
              <a:rPr lang="en-US" dirty="0" smtClean="0"/>
              <a:t>technologies like </a:t>
            </a:r>
            <a:r>
              <a:rPr lang="en-US" dirty="0"/>
              <a:t>OCR and island parsing to analyze the </a:t>
            </a:r>
            <a:r>
              <a:rPr lang="en-US" dirty="0" smtClean="0"/>
              <a:t>complex unstructured </a:t>
            </a:r>
            <a:r>
              <a:rPr lang="en-US" dirty="0"/>
              <a:t>contents of the video tutorials</a:t>
            </a:r>
            <a:endParaRPr lang="en-US" dirty="0" smtClean="0"/>
          </a:p>
          <a:p>
            <a:r>
              <a:rPr lang="en-US" dirty="0" smtClean="0"/>
              <a:t>CodeTube </a:t>
            </a:r>
            <a:r>
              <a:rPr lang="en-US" dirty="0"/>
              <a:t>is the </a:t>
            </a:r>
            <a:r>
              <a:rPr lang="en-US" dirty="0" smtClean="0"/>
              <a:t>first, and </a:t>
            </a:r>
            <a:r>
              <a:rPr lang="en-US" dirty="0"/>
              <a:t>freely </a:t>
            </a:r>
            <a:r>
              <a:rPr lang="en-US" dirty="0" smtClean="0"/>
              <a:t>available </a:t>
            </a:r>
            <a:r>
              <a:rPr lang="en-US" dirty="0"/>
              <a:t>approach to perform video </a:t>
            </a:r>
            <a:r>
              <a:rPr lang="en-US" dirty="0" smtClean="0"/>
              <a:t>fragment analysis </a:t>
            </a:r>
            <a:r>
              <a:rPr lang="en-US" dirty="0"/>
              <a:t>for software development.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5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Developers need to continuously acquire new </a:t>
            </a:r>
            <a:r>
              <a:rPr lang="en-US" dirty="0" smtClean="0"/>
              <a:t>knowledge to </a:t>
            </a:r>
            <a:r>
              <a:rPr lang="en-US" dirty="0"/>
              <a:t>keep up with their daily tasks</a:t>
            </a:r>
            <a:r>
              <a:rPr lang="en-US" dirty="0" smtClean="0"/>
              <a:t>. E.g. </a:t>
            </a:r>
            <a:r>
              <a:rPr lang="en-US" dirty="0"/>
              <a:t>learn a new programming language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Source of information:</a:t>
            </a:r>
          </a:p>
          <a:p>
            <a:pPr lvl="1"/>
            <a:r>
              <a:rPr lang="en-US" dirty="0" smtClean="0"/>
              <a:t>Blogs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Q&amp;A Websites</a:t>
            </a:r>
          </a:p>
          <a:p>
            <a:pPr lvl="1"/>
            <a:r>
              <a:rPr lang="en-US" dirty="0" smtClean="0"/>
              <a:t>Video Tutorials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Discussion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Tool solves an important and challenging problem</a:t>
            </a:r>
          </a:p>
          <a:p>
            <a:pPr lvl="1"/>
            <a:r>
              <a:rPr lang="en-US" dirty="0" smtClean="0"/>
              <a:t>It’s a better approach and has enormous potential.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Limited to android related videos </a:t>
            </a:r>
          </a:p>
          <a:p>
            <a:pPr lvl="1"/>
            <a:r>
              <a:rPr lang="en-US" dirty="0" smtClean="0"/>
              <a:t>User study could have been expanded to include more participants  </a:t>
            </a:r>
          </a:p>
          <a:p>
            <a:pPr lvl="1"/>
            <a:r>
              <a:rPr lang="en-US" dirty="0" smtClean="0"/>
              <a:t>User experience can be improved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0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4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Video Tutorials are the recent and rapidly emerging source of information.</a:t>
            </a:r>
          </a:p>
          <a:p>
            <a:r>
              <a:rPr lang="en-US" dirty="0" smtClean="0"/>
              <a:t>Advantages of Video Tutorial 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bility to visually </a:t>
            </a:r>
            <a:r>
              <a:rPr lang="en-US" dirty="0"/>
              <a:t>follow the changes made to the source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Can see the environment </a:t>
            </a:r>
            <a:r>
              <a:rPr lang="en-US" dirty="0"/>
              <a:t>where the program is </a:t>
            </a:r>
            <a:r>
              <a:rPr lang="en-US" dirty="0" smtClean="0"/>
              <a:t>executed</a:t>
            </a:r>
          </a:p>
          <a:p>
            <a:pPr lvl="1"/>
            <a:r>
              <a:rPr lang="en-US" dirty="0" smtClean="0"/>
              <a:t>View execution results</a:t>
            </a:r>
          </a:p>
          <a:p>
            <a:pPr marL="5029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5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Limited support for helping developers to find the relevant information they require within video tutorials.</a:t>
            </a:r>
          </a:p>
          <a:p>
            <a:r>
              <a:rPr lang="en-US" dirty="0"/>
              <a:t>V</a:t>
            </a:r>
            <a:r>
              <a:rPr lang="en-US" dirty="0" smtClean="0"/>
              <a:t>ideo </a:t>
            </a:r>
            <a:r>
              <a:rPr lang="en-US" dirty="0"/>
              <a:t>tutorials </a:t>
            </a:r>
            <a:r>
              <a:rPr lang="en-US" dirty="0" smtClean="0"/>
              <a:t>are lengthy</a:t>
            </a:r>
          </a:p>
          <a:p>
            <a:r>
              <a:rPr lang="en-US" dirty="0" smtClean="0"/>
              <a:t>Difficult to find specific fragment of interest.</a:t>
            </a:r>
          </a:p>
          <a:p>
            <a:r>
              <a:rPr lang="en-US" dirty="0"/>
              <a:t>N</a:t>
            </a:r>
            <a:r>
              <a:rPr lang="en-US" dirty="0" smtClean="0"/>
              <a:t>o </a:t>
            </a:r>
            <a:r>
              <a:rPr lang="en-US" dirty="0"/>
              <a:t>approach aimed at leveraging relevant </a:t>
            </a:r>
            <a:r>
              <a:rPr lang="en-US" dirty="0" smtClean="0"/>
              <a:t>information found </a:t>
            </a:r>
            <a:r>
              <a:rPr lang="en-US" dirty="0"/>
              <a:t>within fragments of video tutorials and </a:t>
            </a:r>
            <a:r>
              <a:rPr lang="en-US" dirty="0" smtClean="0"/>
              <a:t>linking these </a:t>
            </a:r>
            <a:r>
              <a:rPr lang="en-US" dirty="0"/>
              <a:t>fragments to other relevant sources of information.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66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CodeTube , an approach which mines video tutorials found on the web, and enables developers to query their </a:t>
            </a:r>
            <a:r>
              <a:rPr lang="en-US" dirty="0" smtClean="0"/>
              <a:t>contents</a:t>
            </a:r>
          </a:p>
          <a:p>
            <a:r>
              <a:rPr lang="fr-FR" dirty="0" smtClean="0"/>
              <a:t>Recommands </a:t>
            </a:r>
            <a:r>
              <a:rPr lang="fr-FR" dirty="0"/>
              <a:t>video tutorial fragments </a:t>
            </a:r>
            <a:r>
              <a:rPr lang="fr-FR" dirty="0" smtClean="0"/>
              <a:t>relevant </a:t>
            </a:r>
            <a:r>
              <a:rPr lang="en-US" dirty="0" smtClean="0"/>
              <a:t>to </a:t>
            </a:r>
            <a:r>
              <a:rPr lang="en-US" dirty="0"/>
              <a:t>a given textual </a:t>
            </a:r>
            <a:r>
              <a:rPr lang="en-US" dirty="0" smtClean="0"/>
              <a:t>query</a:t>
            </a:r>
          </a:p>
          <a:p>
            <a:r>
              <a:rPr lang="en-US" dirty="0"/>
              <a:t>C</a:t>
            </a:r>
            <a:r>
              <a:rPr lang="en-US" dirty="0" smtClean="0"/>
              <a:t>omplements video fragments with Stack Overflow discussions</a:t>
            </a:r>
          </a:p>
          <a:p>
            <a:r>
              <a:rPr lang="en-US" dirty="0" smtClean="0"/>
              <a:t>Currently available through web interface</a:t>
            </a:r>
          </a:p>
          <a:p>
            <a:r>
              <a:rPr lang="en-US" dirty="0"/>
              <a:t>http://codetube.inf.usi.ch/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11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CodeTube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CodeTube is a multi-source documentation miner to </a:t>
            </a:r>
            <a:r>
              <a:rPr lang="en-US" dirty="0" smtClean="0"/>
              <a:t>locate useful </a:t>
            </a:r>
            <a:r>
              <a:rPr lang="en-US" dirty="0"/>
              <a:t>pieces of information for a given task at </a:t>
            </a:r>
            <a:r>
              <a:rPr lang="en-US" dirty="0" smtClean="0"/>
              <a:t>hand</a:t>
            </a:r>
          </a:p>
          <a:p>
            <a:r>
              <a:rPr lang="en-US" dirty="0"/>
              <a:t>The results are fragments of video tutorials relevant for </a:t>
            </a:r>
            <a:r>
              <a:rPr lang="en-US" dirty="0" smtClean="0"/>
              <a:t>a given </a:t>
            </a:r>
            <a:r>
              <a:rPr lang="en-US" dirty="0"/>
              <a:t>textual query, augmented with additional </a:t>
            </a:r>
            <a:r>
              <a:rPr lang="en-US" dirty="0" smtClean="0"/>
              <a:t>information mined </a:t>
            </a:r>
            <a:r>
              <a:rPr lang="en-US" dirty="0"/>
              <a:t>from other \classical", text-based online resources.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1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CodeTube Overview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223" y="863600"/>
            <a:ext cx="5602229" cy="5121275"/>
          </a:xfrm>
        </p:spPr>
      </p:pic>
    </p:spTree>
    <p:extLst>
      <p:ext uri="{BB962C8B-B14F-4D97-AF65-F5344CB8AC3E}">
        <p14:creationId xmlns:p14="http://schemas.microsoft.com/office/powerpoint/2010/main" val="32604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Crawling and Analyzing Video Tutorials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provides  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set of queries Q </a:t>
            </a:r>
            <a:r>
              <a:rPr lang="en-US" dirty="0" smtClean="0"/>
              <a:t>describing the </a:t>
            </a:r>
            <a:r>
              <a:rPr lang="en-US" dirty="0"/>
              <a:t>video tutorials she is interested </a:t>
            </a:r>
            <a:r>
              <a:rPr lang="en-US" dirty="0" smtClean="0"/>
              <a:t>in. (e.g.  Android Development)</a:t>
            </a:r>
          </a:p>
          <a:p>
            <a:pPr lvl="1"/>
            <a:r>
              <a:rPr lang="en-US" dirty="0"/>
              <a:t>a set of related tags T to identify </a:t>
            </a:r>
            <a:r>
              <a:rPr lang="en-US" dirty="0" smtClean="0"/>
              <a:t>and index </a:t>
            </a:r>
            <a:r>
              <a:rPr lang="en-US" dirty="0"/>
              <a:t>relevant Stack </a:t>
            </a:r>
            <a:r>
              <a:rPr lang="en-US" dirty="0" smtClean="0"/>
              <a:t>Overflow discussions (e.g. Android)</a:t>
            </a:r>
          </a:p>
          <a:p>
            <a:r>
              <a:rPr lang="en-US" dirty="0" smtClean="0"/>
              <a:t>Each query </a:t>
            </a:r>
            <a:r>
              <a:rPr lang="en-US" dirty="0"/>
              <a:t>in Q is run by the Video Tutorials Crawler </a:t>
            </a:r>
            <a:r>
              <a:rPr lang="en-US" dirty="0" smtClean="0"/>
              <a:t>using the </a:t>
            </a:r>
            <a:r>
              <a:rPr lang="en-US" b="1" dirty="0"/>
              <a:t>YouTube Data </a:t>
            </a:r>
            <a:r>
              <a:rPr lang="en-US" b="1" dirty="0" smtClean="0"/>
              <a:t>API </a:t>
            </a:r>
            <a:r>
              <a:rPr lang="en-US" dirty="0"/>
              <a:t>to get the list of YouTube </a:t>
            </a:r>
            <a:r>
              <a:rPr lang="en-US" dirty="0" smtClean="0"/>
              <a:t>channels relevant </a:t>
            </a:r>
            <a:r>
              <a:rPr lang="en-US" dirty="0"/>
              <a:t>to the given query</a:t>
            </a:r>
            <a:endParaRPr lang="en-US" dirty="0" smtClean="0"/>
          </a:p>
          <a:p>
            <a:r>
              <a:rPr lang="en-US" dirty="0" smtClean="0"/>
              <a:t>Metadata and audio transcripts are extracted for each channel by Video Tutorials Crawler using </a:t>
            </a:r>
            <a:r>
              <a:rPr lang="en-US" b="1" dirty="0" smtClean="0"/>
              <a:t>Google2Srt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1883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1904</TotalTime>
  <Words>1267</Words>
  <Application>Microsoft Office PowerPoint</Application>
  <PresentationFormat>Widescreen</PresentationFormat>
  <Paragraphs>146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Cambria Math</vt:lpstr>
      <vt:lpstr>Corbel</vt:lpstr>
      <vt:lpstr>Wingdings 2</vt:lpstr>
      <vt:lpstr>Frame</vt:lpstr>
      <vt:lpstr>Too Long; Didn’t Watch! Extracting Relevant Fragments from Software Development Video Tutorials</vt:lpstr>
      <vt:lpstr>Overview</vt:lpstr>
      <vt:lpstr>Background</vt:lpstr>
      <vt:lpstr>Background</vt:lpstr>
      <vt:lpstr>Background</vt:lpstr>
      <vt:lpstr>Introduction</vt:lpstr>
      <vt:lpstr>CodeTube Overview</vt:lpstr>
      <vt:lpstr>CodeTube Overview</vt:lpstr>
      <vt:lpstr>Crawling and Analyzing Video Tutorials</vt:lpstr>
      <vt:lpstr>Crawling and Analyzing Video Tutorials</vt:lpstr>
      <vt:lpstr>Crawling and Analyzing Video Tutorials</vt:lpstr>
      <vt:lpstr>Crawling and Analyzing Video Tutorials</vt:lpstr>
      <vt:lpstr>Crawling and Analyzing Video Tutorials</vt:lpstr>
      <vt:lpstr>Crawling and Analyzing Video Tutorials</vt:lpstr>
      <vt:lpstr>Crawling and Analyzing Video Tutorials</vt:lpstr>
      <vt:lpstr>Identifying Video Fragments</vt:lpstr>
      <vt:lpstr>Identifying Video Fragments</vt:lpstr>
      <vt:lpstr>Identifying Video Fragments</vt:lpstr>
      <vt:lpstr>Identifying Video Fragments</vt:lpstr>
      <vt:lpstr>CodeTube Parameters</vt:lpstr>
      <vt:lpstr>Estimating Video Fragments Similarity</vt:lpstr>
      <vt:lpstr>Integrating Other Resources</vt:lpstr>
      <vt:lpstr>CodeTube  User Interface</vt:lpstr>
      <vt:lpstr>STUDY I: INTRINSIC EVALUATION</vt:lpstr>
      <vt:lpstr>STUDY I: INTRINSIC EVALUATION</vt:lpstr>
      <vt:lpstr>STUDY I: INTRINSIC EVALUATION</vt:lpstr>
      <vt:lpstr>Study Results </vt:lpstr>
      <vt:lpstr>STUDY II: EXTRINSIC EVALUATION</vt:lpstr>
      <vt:lpstr>Conclusion</vt:lpstr>
      <vt:lpstr>Discussion 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 Long; Didn’t Watch! Extracting Relevant Fragments from Software Development Video Tutorials</dc:title>
  <dc:creator>Manali Shimpi</dc:creator>
  <cp:lastModifiedBy>Manali Shimpi</cp:lastModifiedBy>
  <cp:revision>37</cp:revision>
  <dcterms:created xsi:type="dcterms:W3CDTF">2016-11-29T17:28:24Z</dcterms:created>
  <dcterms:modified xsi:type="dcterms:W3CDTF">2016-12-01T01:12:55Z</dcterms:modified>
</cp:coreProperties>
</file>