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22"/>
  </p:notesMasterIdLst>
  <p:handoutMasterIdLst>
    <p:handoutMasterId r:id="rId23"/>
  </p:handoutMasterIdLst>
  <p:sldIdLst>
    <p:sldId id="284" r:id="rId4"/>
    <p:sldId id="259" r:id="rId5"/>
    <p:sldId id="286" r:id="rId6"/>
    <p:sldId id="271" r:id="rId7"/>
    <p:sldId id="272" r:id="rId8"/>
    <p:sldId id="273" r:id="rId9"/>
    <p:sldId id="277" r:id="rId10"/>
    <p:sldId id="276" r:id="rId11"/>
    <p:sldId id="275" r:id="rId12"/>
    <p:sldId id="274" r:id="rId13"/>
    <p:sldId id="278" r:id="rId14"/>
    <p:sldId id="280" r:id="rId15"/>
    <p:sldId id="281" r:id="rId16"/>
    <p:sldId id="266" r:id="rId17"/>
    <p:sldId id="282" r:id="rId18"/>
    <p:sldId id="285" r:id="rId19"/>
    <p:sldId id="270"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84" autoAdjust="0"/>
  </p:normalViewPr>
  <p:slideViewPr>
    <p:cSldViewPr snapToGrid="0">
      <p:cViewPr varScale="1">
        <p:scale>
          <a:sx n="89" d="100"/>
          <a:sy n="89" d="100"/>
        </p:scale>
        <p:origin x="1374" y="96"/>
      </p:cViewPr>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409B0-8AC5-4972-B928-B810ED7C4C64}" type="datetimeFigureOut">
              <a:rPr lang="en-US" smtClean="0"/>
              <a:t>10/20/2016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5C4A6D-6AC2-47E9-AEA1-B2364D54DA36}" type="slidenum">
              <a:rPr lang="en-US" smtClean="0"/>
              <a:t>‹#›</a:t>
            </a:fld>
            <a:endParaRPr lang="en-US"/>
          </a:p>
        </p:txBody>
      </p:sp>
    </p:spTree>
    <p:extLst>
      <p:ext uri="{BB962C8B-B14F-4D97-AF65-F5344CB8AC3E}">
        <p14:creationId xmlns:p14="http://schemas.microsoft.com/office/powerpoint/2010/main" val="1888149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F228-FD28-4486-B12E-CC8CCDA7B98E}" type="datetimeFigureOut">
              <a:rPr lang="en-US" smtClean="0"/>
              <a:t>10/20/2016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B0A17-C634-4E0C-9850-802A7E30DAFA}" type="slidenum">
              <a:rPr lang="en-US" smtClean="0"/>
              <a:t>‹#›</a:t>
            </a:fld>
            <a:endParaRPr lang="en-US"/>
          </a:p>
        </p:txBody>
      </p:sp>
    </p:spTree>
    <p:extLst>
      <p:ext uri="{BB962C8B-B14F-4D97-AF65-F5344CB8AC3E}">
        <p14:creationId xmlns:p14="http://schemas.microsoft.com/office/powerpoint/2010/main" val="263452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a:t>
            </a:fld>
            <a:endParaRPr lang="en-US"/>
          </a:p>
        </p:txBody>
      </p:sp>
    </p:spTree>
    <p:extLst>
      <p:ext uri="{BB962C8B-B14F-4D97-AF65-F5344CB8AC3E}">
        <p14:creationId xmlns:p14="http://schemas.microsoft.com/office/powerpoint/2010/main" val="143012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Novation</a:t>
            </a:r>
            <a:r>
              <a:rPr lang="en-US" baseline="0" dirty="0"/>
              <a:t> Launchpad</a:t>
            </a:r>
          </a:p>
          <a:p>
            <a:r>
              <a:rPr lang="en-US" baseline="0" dirty="0"/>
              <a:t>AKAI Drum Pads</a:t>
            </a:r>
          </a:p>
          <a:p>
            <a:r>
              <a:rPr lang="en-US" baseline="0" dirty="0" err="1"/>
              <a:t>Alesis</a:t>
            </a:r>
            <a:r>
              <a:rPr lang="en-US" baseline="0" dirty="0"/>
              <a:t> Keyboard</a:t>
            </a:r>
          </a:p>
          <a:p>
            <a:r>
              <a:rPr lang="en-US" baseline="0" dirty="0"/>
              <a:t>MIDI Turntable</a:t>
            </a:r>
          </a:p>
          <a:p>
            <a:r>
              <a:rPr lang="en-US" baseline="0" dirty="0"/>
              <a:t>MIDI Violin</a:t>
            </a:r>
          </a:p>
          <a:p>
            <a:r>
              <a:rPr lang="en-US" baseline="0" dirty="0"/>
              <a:t>MIDI Drum Glove</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11</a:t>
            </a:fld>
            <a:endParaRPr lang="en-US"/>
          </a:p>
        </p:txBody>
      </p:sp>
    </p:spTree>
    <p:extLst>
      <p:ext uri="{BB962C8B-B14F-4D97-AF65-F5344CB8AC3E}">
        <p14:creationId xmlns:p14="http://schemas.microsoft.com/office/powerpoint/2010/main" val="173429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DAWs (Digital Audio Workstations) are the backbone</a:t>
            </a:r>
            <a:r>
              <a:rPr lang="en-US" baseline="0" dirty="0"/>
              <a:t> of music production.</a:t>
            </a:r>
          </a:p>
          <a:p>
            <a:r>
              <a:rPr lang="en-US" baseline="0" dirty="0"/>
              <a:t>Native Instrument </a:t>
            </a:r>
            <a:r>
              <a:rPr lang="en-US" baseline="0" dirty="0" err="1"/>
              <a:t>Komplete</a:t>
            </a:r>
            <a:endParaRPr lang="en-US" baseline="0" dirty="0"/>
          </a:p>
          <a:p>
            <a:r>
              <a:rPr lang="en-US" baseline="0" dirty="0" err="1"/>
              <a:t>Ableton</a:t>
            </a:r>
            <a:r>
              <a:rPr lang="en-US" baseline="0" dirty="0"/>
              <a:t> Live</a:t>
            </a:r>
          </a:p>
          <a:p>
            <a:r>
              <a:rPr lang="en-US" baseline="0" dirty="0" err="1"/>
              <a:t>Ardour</a:t>
            </a:r>
            <a:endParaRPr lang="en-US" baseline="0" dirty="0"/>
          </a:p>
          <a:p>
            <a:r>
              <a:rPr lang="en-US" baseline="0" dirty="0"/>
              <a:t>FL Studio</a:t>
            </a:r>
          </a:p>
        </p:txBody>
      </p:sp>
      <p:sp>
        <p:nvSpPr>
          <p:cNvPr id="4" name="Slide Number Placeholder 3"/>
          <p:cNvSpPr>
            <a:spLocks noGrp="1"/>
          </p:cNvSpPr>
          <p:nvPr>
            <p:ph type="sldNum" sz="quarter" idx="10"/>
          </p:nvPr>
        </p:nvSpPr>
        <p:spPr/>
        <p:txBody>
          <a:bodyPr/>
          <a:lstStyle/>
          <a:p>
            <a:fld id="{19BB0A17-C634-4E0C-9850-802A7E30DAFA}" type="slidenum">
              <a:rPr lang="en-US" smtClean="0"/>
              <a:t>12</a:t>
            </a:fld>
            <a:endParaRPr lang="en-US"/>
          </a:p>
        </p:txBody>
      </p:sp>
    </p:spTree>
    <p:extLst>
      <p:ext uri="{BB962C8B-B14F-4D97-AF65-F5344CB8AC3E}">
        <p14:creationId xmlns:p14="http://schemas.microsoft.com/office/powerpoint/2010/main" val="107680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Finale – Music Notation Software</a:t>
            </a:r>
          </a:p>
          <a:p>
            <a:r>
              <a:rPr lang="en-US" dirty="0"/>
              <a:t>Band in a Box –</a:t>
            </a:r>
            <a:r>
              <a:rPr lang="en-US" baseline="0" dirty="0"/>
              <a:t> Accompaniment Software</a:t>
            </a:r>
          </a:p>
          <a:p>
            <a:r>
              <a:rPr lang="en-US" baseline="0" dirty="0"/>
              <a:t>Apple Motion – create animation based on MIDI!</a:t>
            </a:r>
          </a:p>
          <a:p>
            <a:r>
              <a:rPr lang="en-US" baseline="0" dirty="0"/>
              <a:t>Grapefruit JUCE – Program plugins and instruments for DAWs</a:t>
            </a:r>
          </a:p>
          <a:p>
            <a:r>
              <a:rPr lang="en-US" baseline="0" dirty="0" err="1"/>
              <a:t>LightJams</a:t>
            </a:r>
            <a:r>
              <a:rPr lang="en-US" baseline="0" dirty="0"/>
              <a:t> – Synchronize a lightshow using MIDI</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13</a:t>
            </a:fld>
            <a:endParaRPr lang="en-US"/>
          </a:p>
        </p:txBody>
      </p:sp>
    </p:spTree>
    <p:extLst>
      <p:ext uri="{BB962C8B-B14F-4D97-AF65-F5344CB8AC3E}">
        <p14:creationId xmlns:p14="http://schemas.microsoft.com/office/powerpoint/2010/main" val="418916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ChucK</a:t>
            </a:r>
            <a:r>
              <a:rPr lang="en-US" sz="1200" b="0" i="0" kern="1200" dirty="0">
                <a:solidFill>
                  <a:schemeClr val="tx1"/>
                </a:solidFill>
                <a:effectLst/>
                <a:latin typeface="+mn-lt"/>
                <a:ea typeface="+mn-ea"/>
                <a:cs typeface="+mn-cs"/>
              </a:rPr>
              <a:t>: A Strongly Timed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Computer Music Language</a:t>
            </a:r>
          </a:p>
          <a:p>
            <a:r>
              <a:rPr lang="en-US" sz="1200" b="0" i="0" kern="1200" dirty="0">
                <a:solidFill>
                  <a:schemeClr val="tx1"/>
                </a:solidFill>
                <a:effectLst/>
                <a:latin typeface="+mn-lt"/>
                <a:ea typeface="+mn-ea"/>
                <a:cs typeface="+mn-cs"/>
              </a:rPr>
              <a:t>Developed at Stanford</a:t>
            </a:r>
          </a:p>
          <a:p>
            <a:r>
              <a:rPr lang="en-US" sz="1200" b="0" i="0" kern="1200" dirty="0">
                <a:solidFill>
                  <a:schemeClr val="tx1"/>
                </a:solidFill>
                <a:effectLst/>
                <a:latin typeface="+mn-lt"/>
                <a:ea typeface="+mn-ea"/>
                <a:cs typeface="+mn-cs"/>
              </a:rPr>
              <a:t>Allows</a:t>
            </a:r>
            <a:r>
              <a:rPr lang="en-US" sz="1200" b="0" i="0" kern="1200" baseline="0" dirty="0">
                <a:solidFill>
                  <a:schemeClr val="tx1"/>
                </a:solidFill>
                <a:effectLst/>
                <a:latin typeface="+mn-lt"/>
                <a:ea typeface="+mn-ea"/>
                <a:cs typeface="+mn-cs"/>
              </a:rPr>
              <a:t> for live coding music performance in a way never implemented before. Allows you to code instruments to be played with MIDI, or even play themselves!</a:t>
            </a:r>
            <a:br>
              <a:rPr lang="en-US" dirty="0"/>
            </a:b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14</a:t>
            </a:fld>
            <a:endParaRPr lang="en-US"/>
          </a:p>
        </p:txBody>
      </p:sp>
    </p:spTree>
    <p:extLst>
      <p:ext uri="{BB962C8B-B14F-4D97-AF65-F5344CB8AC3E}">
        <p14:creationId xmlns:p14="http://schemas.microsoft.com/office/powerpoint/2010/main" val="404217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a:t>
            </a:r>
          </a:p>
          <a:p>
            <a:r>
              <a:rPr lang="en-US" dirty="0"/>
              <a:t>Enabling Collaborative Musical Activities through Wireless</a:t>
            </a:r>
            <a:r>
              <a:rPr lang="en-US" baseline="0" dirty="0"/>
              <a:t> </a:t>
            </a:r>
            <a:r>
              <a:rPr lang="en-US" dirty="0"/>
              <a:t>Sensor Network</a:t>
            </a:r>
          </a:p>
          <a:p>
            <a:r>
              <a:rPr lang="en-US" dirty="0"/>
              <a:t>Wireless</a:t>
            </a:r>
            <a:r>
              <a:rPr lang="en-US" baseline="0" dirty="0"/>
              <a:t> MIDI is the future. Just like an orchestra can make live music with each other using analog instruments, so too will ensembles be able to use MIDI instruments.</a:t>
            </a:r>
          </a:p>
          <a:p>
            <a:r>
              <a:rPr lang="en-US" baseline="0" dirty="0"/>
              <a:t>Each instrument will be able to react to the other instruments in the ensemble using wireless sensors and a host application.</a:t>
            </a:r>
          </a:p>
          <a:p>
            <a:r>
              <a:rPr lang="en-US" baseline="0" dirty="0"/>
              <a:t>Allows for development of AI musicians that will adapt how they play to help accompany the human (or the human can accompany it!)</a:t>
            </a:r>
          </a:p>
          <a:p>
            <a:r>
              <a:rPr lang="en-US" baseline="0" dirty="0"/>
              <a:t>Could also be used to make the scoring/music annotation process for traditional ensembles more efficient.</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15</a:t>
            </a:fld>
            <a:endParaRPr lang="en-US"/>
          </a:p>
        </p:txBody>
      </p:sp>
    </p:spTree>
    <p:extLst>
      <p:ext uri="{BB962C8B-B14F-4D97-AF65-F5344CB8AC3E}">
        <p14:creationId xmlns:p14="http://schemas.microsoft.com/office/powerpoint/2010/main" val="12363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18</a:t>
            </a:fld>
            <a:endParaRPr lang="en-US"/>
          </a:p>
        </p:txBody>
      </p:sp>
    </p:spTree>
    <p:extLst>
      <p:ext uri="{BB962C8B-B14F-4D97-AF65-F5344CB8AC3E}">
        <p14:creationId xmlns:p14="http://schemas.microsoft.com/office/powerpoint/2010/main" val="91177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MIDI stands</a:t>
            </a:r>
            <a:r>
              <a:rPr lang="en-US" baseline="0" dirty="0"/>
              <a:t> for Musical Instrument Digital Interface, but it actually refers to a lot more than just a digital interface. MIDI is now considered a technical standard, and is used by almost every modern digital instrument manufacturer and every music software company. As a technical standard, MIDI describes a communication protocol, a digital interface, and the physical connectors themselves.</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2</a:t>
            </a:fld>
            <a:endParaRPr lang="en-US"/>
          </a:p>
        </p:txBody>
      </p:sp>
    </p:spTree>
    <p:extLst>
      <p:ext uri="{BB962C8B-B14F-4D97-AF65-F5344CB8AC3E}">
        <p14:creationId xmlns:p14="http://schemas.microsoft.com/office/powerpoint/2010/main" val="178030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MIDI is</a:t>
            </a:r>
            <a:r>
              <a:rPr lang="en-US" baseline="0" dirty="0"/>
              <a:t> intrinsically connected to the advent of the synthesizer. Robert Moog, whose company is  now a widely-popular keyboard and synthesizer manufacturer, is credited as being the first person to modularize the massive music computing devices being developed in universities enough to be purchased and used by musicians. Once other companies caught on to the technology, synthesizers were being produced left and right by companies like Roland and Sequential Circuits. This gave rise to fears of compatibility issues that would inhibit users from making full use of synths. </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4</a:t>
            </a:fld>
            <a:endParaRPr lang="en-US"/>
          </a:p>
        </p:txBody>
      </p:sp>
    </p:spTree>
    <p:extLst>
      <p:ext uri="{BB962C8B-B14F-4D97-AF65-F5344CB8AC3E}">
        <p14:creationId xmlns:p14="http://schemas.microsoft.com/office/powerpoint/2010/main" val="18845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leaders of two leading keyboard companies, Dave Smith of Sequential Circuits and Ikutaru Kakehashi of Roland, decided a universal standard was needed. They began developing what would become MIDI, and in January, 1982, leaders from all major synth manufacturers met to discuss and refine the standard. It was announced to the public shortly afterward, and less than a year later, devices began shipping with MIDI. Then, in 1983, it was demonstrated that with MIDI a Roland synth was able to communicate with a Sequential Circuits synth, demonstrating that whether your keyboard was made in America or Japan, MIDI could make their music work together.</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5</a:t>
            </a:fld>
            <a:endParaRPr lang="en-US"/>
          </a:p>
        </p:txBody>
      </p:sp>
    </p:spTree>
    <p:extLst>
      <p:ext uri="{BB962C8B-B14F-4D97-AF65-F5344CB8AC3E}">
        <p14:creationId xmlns:p14="http://schemas.microsoft.com/office/powerpoint/2010/main" val="44827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a:t>
            </a:r>
            <a:r>
              <a:rPr lang="en-US" baseline="0" dirty="0"/>
              <a:t> of producers that use MIDI: All of them.</a:t>
            </a:r>
          </a:p>
          <a:p>
            <a:r>
              <a:rPr lang="en-US" baseline="0" dirty="0"/>
              <a:t>DAWs and score-writing software are the cornerstones of modern music.</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6</a:t>
            </a:fld>
            <a:endParaRPr lang="en-US"/>
          </a:p>
        </p:txBody>
      </p:sp>
    </p:spTree>
    <p:extLst>
      <p:ext uri="{BB962C8B-B14F-4D97-AF65-F5344CB8AC3E}">
        <p14:creationId xmlns:p14="http://schemas.microsoft.com/office/powerpoint/2010/main" val="164141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Omni on and </a:t>
            </a:r>
            <a:r>
              <a:rPr lang="en-US" dirty="0" err="1"/>
              <a:t>omni</a:t>
            </a:r>
            <a:r>
              <a:rPr lang="en-US" dirty="0"/>
              <a:t> off means that the device can be configured</a:t>
            </a:r>
            <a:r>
              <a:rPr lang="en-US" baseline="0" dirty="0"/>
              <a:t> to listen to all channels, or just data from a specific channel.</a:t>
            </a:r>
          </a:p>
          <a:p>
            <a:r>
              <a:rPr lang="en-US" baseline="0" dirty="0"/>
              <a:t>Monophonic means that the device counts the start of a new note as an end-note command for the previous note.</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7</a:t>
            </a:fld>
            <a:endParaRPr lang="en-US"/>
          </a:p>
        </p:txBody>
      </p:sp>
    </p:spTree>
    <p:extLst>
      <p:ext uri="{BB962C8B-B14F-4D97-AF65-F5344CB8AC3E}">
        <p14:creationId xmlns:p14="http://schemas.microsoft.com/office/powerpoint/2010/main" val="22552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transmission rate is one</a:t>
            </a:r>
            <a:r>
              <a:rPr lang="en-US" baseline="0" dirty="0"/>
              <a:t> of the few remnants of the early days of the standard, being as it was an exact division of 1 MHz, an early microprocessor speed.</a:t>
            </a:r>
            <a:endParaRPr lang="en-US" dirty="0"/>
          </a:p>
          <a:p>
            <a:r>
              <a:rPr lang="en-US" dirty="0"/>
              <a:t>The</a:t>
            </a:r>
            <a:r>
              <a:rPr lang="en-US" baseline="0" dirty="0"/>
              <a:t> start and stop bits are added for framing purposes, so that means that each message actually requires 10 bits to transfer.</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8</a:t>
            </a:fld>
            <a:endParaRPr lang="en-US"/>
          </a:p>
        </p:txBody>
      </p:sp>
    </p:spTree>
    <p:extLst>
      <p:ext uri="{BB962C8B-B14F-4D97-AF65-F5344CB8AC3E}">
        <p14:creationId xmlns:p14="http://schemas.microsoft.com/office/powerpoint/2010/main" val="2580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Voice</a:t>
            </a:r>
            <a:r>
              <a:rPr lang="en-US" baseline="0" dirty="0"/>
              <a:t> = real time performance data on one channel. Ex. Note on, note off, velocity.</a:t>
            </a:r>
          </a:p>
          <a:p>
            <a:r>
              <a:rPr lang="en-US" baseline="0" dirty="0"/>
              <a:t>Channel mode = controls polyphonic, monophonic, </a:t>
            </a:r>
            <a:r>
              <a:rPr lang="en-US" baseline="0" dirty="0" err="1"/>
              <a:t>omni</a:t>
            </a:r>
            <a:r>
              <a:rPr lang="en-US" baseline="0" dirty="0"/>
              <a:t> and not </a:t>
            </a:r>
            <a:r>
              <a:rPr lang="en-US" baseline="0" dirty="0" err="1"/>
              <a:t>omni</a:t>
            </a:r>
            <a:r>
              <a:rPr lang="en-US" baseline="0" dirty="0"/>
              <a:t> settings, as well as other general reset messages.</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9</a:t>
            </a:fld>
            <a:endParaRPr lang="en-US"/>
          </a:p>
        </p:txBody>
      </p:sp>
    </p:spTree>
    <p:extLst>
      <p:ext uri="{BB962C8B-B14F-4D97-AF65-F5344CB8AC3E}">
        <p14:creationId xmlns:p14="http://schemas.microsoft.com/office/powerpoint/2010/main" val="329032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messages are received by every device in the chain.</a:t>
            </a:r>
          </a:p>
          <a:p>
            <a:r>
              <a:rPr lang="en-US" dirty="0"/>
              <a:t>System common would</a:t>
            </a:r>
            <a:r>
              <a:rPr lang="en-US" baseline="0" dirty="0"/>
              <a:t> be like MIDI time.</a:t>
            </a:r>
          </a:p>
          <a:p>
            <a:r>
              <a:rPr lang="en-US" baseline="0" dirty="0"/>
              <a:t>System real-time would be for beat synchronization based on the MIDI clock.</a:t>
            </a:r>
          </a:p>
          <a:p>
            <a:r>
              <a:rPr lang="en-US" baseline="0" dirty="0"/>
              <a:t>System exclusive messages are manufacture proprietary messages. They are part of what makes MIDI so versatile.</a:t>
            </a:r>
            <a:endParaRPr lang="en-US" dirty="0"/>
          </a:p>
        </p:txBody>
      </p:sp>
      <p:sp>
        <p:nvSpPr>
          <p:cNvPr id="4" name="Slide Number Placeholder 3"/>
          <p:cNvSpPr>
            <a:spLocks noGrp="1"/>
          </p:cNvSpPr>
          <p:nvPr>
            <p:ph type="sldNum" sz="quarter" idx="10"/>
          </p:nvPr>
        </p:nvSpPr>
        <p:spPr/>
        <p:txBody>
          <a:bodyPr/>
          <a:lstStyle/>
          <a:p>
            <a:fld id="{19BB0A17-C634-4E0C-9850-802A7E30DAFA}" type="slidenum">
              <a:rPr lang="en-US" smtClean="0"/>
              <a:t>10</a:t>
            </a:fld>
            <a:endParaRPr lang="en-US"/>
          </a:p>
        </p:txBody>
      </p:sp>
    </p:spTree>
    <p:extLst>
      <p:ext uri="{BB962C8B-B14F-4D97-AF65-F5344CB8AC3E}">
        <p14:creationId xmlns:p14="http://schemas.microsoft.com/office/powerpoint/2010/main" val="294731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04999"/>
            <a:ext cx="5486400" cy="2888381"/>
          </a:xfrm>
        </p:spPr>
        <p:txBody>
          <a:bodyPr anchor="b">
            <a:normAutofit/>
          </a:bodyPr>
          <a:lstStyle>
            <a:lvl1pPr algn="l">
              <a:defRPr sz="5000" b="1"/>
            </a:lvl1pPr>
          </a:lstStyle>
          <a:p>
            <a:r>
              <a:rPr lang="en-US"/>
              <a:t>Click to edit Master title style</a:t>
            </a:r>
            <a:endParaRPr lang="en-US" dirty="0"/>
          </a:p>
        </p:txBody>
      </p:sp>
      <p:sp>
        <p:nvSpPr>
          <p:cNvPr id="3" name="Subtitle 2"/>
          <p:cNvSpPr>
            <a:spLocks noGrp="1"/>
          </p:cNvSpPr>
          <p:nvPr>
            <p:ph type="subTitle" idx="1"/>
          </p:nvPr>
        </p:nvSpPr>
        <p:spPr>
          <a:xfrm>
            <a:off x="6096000" y="5029200"/>
            <a:ext cx="5486400" cy="82558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2" name="Straight Connector 11"/>
          <p:cNvCxnSpPr/>
          <p:nvPr/>
        </p:nvCxnSpPr>
        <p:spPr>
          <a:xfrm>
            <a:off x="6187440" y="4860758"/>
            <a:ext cx="530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7BB9F-04DD-4BEC-B746-E3998C50229B}"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27576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06000" y="0"/>
            <a:ext cx="2286000" cy="6858000"/>
          </a:xfrm>
          <a:prstGeom prst="rect">
            <a:avLst/>
          </a:prstGeom>
          <a:gradFill flip="none" rotWithShape="1">
            <a:gsLst>
              <a:gs pos="20000">
                <a:schemeClr val="bg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10210800" y="495300"/>
            <a:ext cx="1371600" cy="5829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6017" y="495300"/>
            <a:ext cx="8527983" cy="5829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84123-CFCC-4353-8B30-DE0CCE4E62CF}"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255023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04999"/>
            <a:ext cx="5486400" cy="2888381"/>
          </a:xfrm>
        </p:spPr>
        <p:txBody>
          <a:bodyPr anchor="b">
            <a:normAutofit/>
          </a:bodyPr>
          <a:lstStyle>
            <a:lvl1pPr algn="l">
              <a:defRPr sz="5000" b="1"/>
            </a:lvl1pPr>
          </a:lstStyle>
          <a:p>
            <a:r>
              <a:rPr lang="en-US" dirty="0"/>
              <a:t>Click to edit Master title style</a:t>
            </a:r>
          </a:p>
        </p:txBody>
      </p:sp>
      <p:sp>
        <p:nvSpPr>
          <p:cNvPr id="3" name="Subtitle 2"/>
          <p:cNvSpPr>
            <a:spLocks noGrp="1"/>
          </p:cNvSpPr>
          <p:nvPr>
            <p:ph type="subTitle" idx="1"/>
          </p:nvPr>
        </p:nvSpPr>
        <p:spPr>
          <a:xfrm>
            <a:off x="6096000" y="5029200"/>
            <a:ext cx="5486400" cy="82558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p:nvCxnSpPr>
        <p:spPr>
          <a:xfrm>
            <a:off x="6187440" y="4860758"/>
            <a:ext cx="530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4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C3574-5682-4D4A-B7D7-D09D32527D76}"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41823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
          <p:cNvSpPr>
            <a:spLocks noEditPoints="1"/>
          </p:cNvSpPr>
          <p:nvPr/>
        </p:nvSpPr>
        <p:spPr bwMode="auto">
          <a:xfrm>
            <a:off x="9644514" y="197815"/>
            <a:ext cx="2333552" cy="6276549"/>
          </a:xfrm>
          <a:custGeom>
            <a:avLst/>
            <a:gdLst>
              <a:gd name="T0" fmla="*/ 520 w 728"/>
              <a:gd name="T1" fmla="*/ 954 h 1962"/>
              <a:gd name="T2" fmla="*/ 367 w 728"/>
              <a:gd name="T3" fmla="*/ 755 h 1962"/>
              <a:gd name="T4" fmla="*/ 440 w 728"/>
              <a:gd name="T5" fmla="*/ 671 h 1962"/>
              <a:gd name="T6" fmla="*/ 519 w 728"/>
              <a:gd name="T7" fmla="*/ 526 h 1962"/>
              <a:gd name="T8" fmla="*/ 536 w 728"/>
              <a:gd name="T9" fmla="*/ 215 h 1962"/>
              <a:gd name="T10" fmla="*/ 452 w 728"/>
              <a:gd name="T11" fmla="*/ 15 h 1962"/>
              <a:gd name="T12" fmla="*/ 294 w 728"/>
              <a:gd name="T13" fmla="*/ 205 h 1962"/>
              <a:gd name="T14" fmla="*/ 286 w 728"/>
              <a:gd name="T15" fmla="*/ 539 h 1962"/>
              <a:gd name="T16" fmla="*/ 128 w 728"/>
              <a:gd name="T17" fmla="*/ 793 h 1962"/>
              <a:gd name="T18" fmla="*/ 4 w 728"/>
              <a:gd name="T19" fmla="*/ 1131 h 1962"/>
              <a:gd name="T20" fmla="*/ 285 w 728"/>
              <a:gd name="T21" fmla="*/ 1491 h 1962"/>
              <a:gd name="T22" fmla="*/ 488 w 728"/>
              <a:gd name="T23" fmla="*/ 1551 h 1962"/>
              <a:gd name="T24" fmla="*/ 278 w 728"/>
              <a:gd name="T25" fmla="*/ 1894 h 1962"/>
              <a:gd name="T26" fmla="*/ 266 w 728"/>
              <a:gd name="T27" fmla="*/ 1869 h 1962"/>
              <a:gd name="T28" fmla="*/ 292 w 728"/>
              <a:gd name="T29" fmla="*/ 1866 h 1962"/>
              <a:gd name="T30" fmla="*/ 374 w 728"/>
              <a:gd name="T31" fmla="*/ 1777 h 1962"/>
              <a:gd name="T32" fmla="*/ 339 w 728"/>
              <a:gd name="T33" fmla="*/ 1681 h 1962"/>
              <a:gd name="T34" fmla="*/ 267 w 728"/>
              <a:gd name="T35" fmla="*/ 1653 h 1962"/>
              <a:gd name="T36" fmla="*/ 153 w 728"/>
              <a:gd name="T37" fmla="*/ 1776 h 1962"/>
              <a:gd name="T38" fmla="*/ 218 w 728"/>
              <a:gd name="T39" fmla="*/ 1908 h 1962"/>
              <a:gd name="T40" fmla="*/ 504 w 728"/>
              <a:gd name="T41" fmla="*/ 1889 h 1962"/>
              <a:gd name="T42" fmla="*/ 508 w 728"/>
              <a:gd name="T43" fmla="*/ 1473 h 1962"/>
              <a:gd name="T44" fmla="*/ 643 w 728"/>
              <a:gd name="T45" fmla="*/ 1050 h 1962"/>
              <a:gd name="T46" fmla="*/ 340 w 728"/>
              <a:gd name="T47" fmla="*/ 298 h 1962"/>
              <a:gd name="T48" fmla="*/ 445 w 728"/>
              <a:gd name="T49" fmla="*/ 174 h 1962"/>
              <a:gd name="T50" fmla="*/ 501 w 728"/>
              <a:gd name="T51" fmla="*/ 316 h 1962"/>
              <a:gd name="T52" fmla="*/ 333 w 728"/>
              <a:gd name="T53" fmla="*/ 576 h 1962"/>
              <a:gd name="T54" fmla="*/ 326 w 728"/>
              <a:gd name="T55" fmla="*/ 347 h 1962"/>
              <a:gd name="T56" fmla="*/ 360 w 728"/>
              <a:gd name="T57" fmla="*/ 1465 h 1962"/>
              <a:gd name="T58" fmla="*/ 188 w 728"/>
              <a:gd name="T59" fmla="*/ 1402 h 1962"/>
              <a:gd name="T60" fmla="*/ 110 w 728"/>
              <a:gd name="T61" fmla="*/ 1060 h 1962"/>
              <a:gd name="T62" fmla="*/ 298 w 728"/>
              <a:gd name="T63" fmla="*/ 818 h 1962"/>
              <a:gd name="T64" fmla="*/ 335 w 728"/>
              <a:gd name="T65" fmla="*/ 783 h 1962"/>
              <a:gd name="T66" fmla="*/ 262 w 728"/>
              <a:gd name="T67" fmla="*/ 1036 h 1962"/>
              <a:gd name="T68" fmla="*/ 273 w 728"/>
              <a:gd name="T69" fmla="*/ 1320 h 1962"/>
              <a:gd name="T70" fmla="*/ 340 w 728"/>
              <a:gd name="T71" fmla="*/ 1368 h 1962"/>
              <a:gd name="T72" fmla="*/ 374 w 728"/>
              <a:gd name="T73" fmla="*/ 1364 h 1962"/>
              <a:gd name="T74" fmla="*/ 303 w 728"/>
              <a:gd name="T75" fmla="*/ 1305 h 1962"/>
              <a:gd name="T76" fmla="*/ 394 w 728"/>
              <a:gd name="T77" fmla="*/ 1079 h 1962"/>
              <a:gd name="T78" fmla="*/ 429 w 728"/>
              <a:gd name="T79" fmla="*/ 1461 h 1962"/>
              <a:gd name="T80" fmla="*/ 580 w 728"/>
              <a:gd name="T81" fmla="*/ 1366 h 1962"/>
              <a:gd name="T82" fmla="*/ 428 w 728"/>
              <a:gd name="T83" fmla="*/ 1073 h 1962"/>
              <a:gd name="T84" fmla="*/ 607 w 728"/>
              <a:gd name="T85" fmla="*/ 130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1962">
                <a:moveTo>
                  <a:pt x="643" y="1050"/>
                </a:moveTo>
                <a:cubicBezTo>
                  <a:pt x="611" y="1003"/>
                  <a:pt x="572" y="969"/>
                  <a:pt x="520" y="954"/>
                </a:cubicBezTo>
                <a:cubicBezTo>
                  <a:pt x="456" y="933"/>
                  <a:pt x="404" y="946"/>
                  <a:pt x="404" y="946"/>
                </a:cubicBezTo>
                <a:cubicBezTo>
                  <a:pt x="367" y="755"/>
                  <a:pt x="367" y="755"/>
                  <a:pt x="367" y="755"/>
                </a:cubicBezTo>
                <a:cubicBezTo>
                  <a:pt x="380" y="743"/>
                  <a:pt x="392" y="729"/>
                  <a:pt x="405" y="714"/>
                </a:cubicBezTo>
                <a:cubicBezTo>
                  <a:pt x="417" y="700"/>
                  <a:pt x="429" y="685"/>
                  <a:pt x="440" y="671"/>
                </a:cubicBezTo>
                <a:cubicBezTo>
                  <a:pt x="452" y="652"/>
                  <a:pt x="452" y="652"/>
                  <a:pt x="452" y="652"/>
                </a:cubicBezTo>
                <a:cubicBezTo>
                  <a:pt x="480" y="612"/>
                  <a:pt x="502" y="570"/>
                  <a:pt x="519" y="526"/>
                </a:cubicBezTo>
                <a:cubicBezTo>
                  <a:pt x="547" y="452"/>
                  <a:pt x="561" y="360"/>
                  <a:pt x="550" y="281"/>
                </a:cubicBezTo>
                <a:cubicBezTo>
                  <a:pt x="547" y="260"/>
                  <a:pt x="542" y="238"/>
                  <a:pt x="536" y="215"/>
                </a:cubicBezTo>
                <a:cubicBezTo>
                  <a:pt x="522" y="164"/>
                  <a:pt x="504" y="113"/>
                  <a:pt x="482" y="65"/>
                </a:cubicBezTo>
                <a:cubicBezTo>
                  <a:pt x="474" y="48"/>
                  <a:pt x="467" y="28"/>
                  <a:pt x="452" y="15"/>
                </a:cubicBezTo>
                <a:cubicBezTo>
                  <a:pt x="433" y="0"/>
                  <a:pt x="405" y="10"/>
                  <a:pt x="388" y="24"/>
                </a:cubicBezTo>
                <a:cubicBezTo>
                  <a:pt x="338" y="67"/>
                  <a:pt x="313" y="144"/>
                  <a:pt x="294" y="205"/>
                </a:cubicBezTo>
                <a:cubicBezTo>
                  <a:pt x="286" y="232"/>
                  <a:pt x="280" y="259"/>
                  <a:pt x="277" y="286"/>
                </a:cubicBezTo>
                <a:cubicBezTo>
                  <a:pt x="267" y="370"/>
                  <a:pt x="271" y="455"/>
                  <a:pt x="286" y="539"/>
                </a:cubicBezTo>
                <a:cubicBezTo>
                  <a:pt x="289" y="561"/>
                  <a:pt x="297" y="585"/>
                  <a:pt x="302" y="607"/>
                </a:cubicBezTo>
                <a:cubicBezTo>
                  <a:pt x="302" y="607"/>
                  <a:pt x="173" y="740"/>
                  <a:pt x="128" y="793"/>
                </a:cubicBezTo>
                <a:cubicBezTo>
                  <a:pt x="110" y="814"/>
                  <a:pt x="94" y="837"/>
                  <a:pt x="78" y="860"/>
                </a:cubicBezTo>
                <a:cubicBezTo>
                  <a:pt x="24" y="942"/>
                  <a:pt x="0" y="1034"/>
                  <a:pt x="4" y="1131"/>
                </a:cubicBezTo>
                <a:cubicBezTo>
                  <a:pt x="9" y="1231"/>
                  <a:pt x="56" y="1328"/>
                  <a:pt x="125" y="1398"/>
                </a:cubicBezTo>
                <a:cubicBezTo>
                  <a:pt x="171" y="1445"/>
                  <a:pt x="227" y="1476"/>
                  <a:pt x="285" y="1491"/>
                </a:cubicBezTo>
                <a:cubicBezTo>
                  <a:pt x="386" y="1517"/>
                  <a:pt x="472" y="1487"/>
                  <a:pt x="472" y="1487"/>
                </a:cubicBezTo>
                <a:cubicBezTo>
                  <a:pt x="472" y="1487"/>
                  <a:pt x="487" y="1547"/>
                  <a:pt x="488" y="1551"/>
                </a:cubicBezTo>
                <a:cubicBezTo>
                  <a:pt x="508" y="1647"/>
                  <a:pt x="549" y="1780"/>
                  <a:pt x="477" y="1862"/>
                </a:cubicBezTo>
                <a:cubicBezTo>
                  <a:pt x="432" y="1915"/>
                  <a:pt x="337" y="1932"/>
                  <a:pt x="278" y="1894"/>
                </a:cubicBezTo>
                <a:cubicBezTo>
                  <a:pt x="268" y="1888"/>
                  <a:pt x="262" y="1879"/>
                  <a:pt x="259" y="1869"/>
                </a:cubicBezTo>
                <a:cubicBezTo>
                  <a:pt x="261" y="1869"/>
                  <a:pt x="264" y="1869"/>
                  <a:pt x="266" y="1869"/>
                </a:cubicBezTo>
                <a:cubicBezTo>
                  <a:pt x="273" y="1869"/>
                  <a:pt x="279" y="1869"/>
                  <a:pt x="285" y="1868"/>
                </a:cubicBezTo>
                <a:cubicBezTo>
                  <a:pt x="287" y="1868"/>
                  <a:pt x="290" y="1867"/>
                  <a:pt x="292" y="1866"/>
                </a:cubicBezTo>
                <a:cubicBezTo>
                  <a:pt x="317" y="1860"/>
                  <a:pt x="339" y="1845"/>
                  <a:pt x="354" y="1825"/>
                </a:cubicBezTo>
                <a:cubicBezTo>
                  <a:pt x="365" y="1812"/>
                  <a:pt x="372" y="1796"/>
                  <a:pt x="374" y="1777"/>
                </a:cubicBezTo>
                <a:cubicBezTo>
                  <a:pt x="374" y="1772"/>
                  <a:pt x="375" y="1767"/>
                  <a:pt x="375" y="1762"/>
                </a:cubicBezTo>
                <a:cubicBezTo>
                  <a:pt x="375" y="1730"/>
                  <a:pt x="361" y="1701"/>
                  <a:pt x="339" y="1681"/>
                </a:cubicBezTo>
                <a:cubicBezTo>
                  <a:pt x="332" y="1674"/>
                  <a:pt x="324" y="1669"/>
                  <a:pt x="316" y="1665"/>
                </a:cubicBezTo>
                <a:cubicBezTo>
                  <a:pt x="301" y="1657"/>
                  <a:pt x="285" y="1653"/>
                  <a:pt x="267" y="1653"/>
                </a:cubicBezTo>
                <a:cubicBezTo>
                  <a:pt x="217" y="1653"/>
                  <a:pt x="174" y="1687"/>
                  <a:pt x="162" y="1734"/>
                </a:cubicBezTo>
                <a:cubicBezTo>
                  <a:pt x="157" y="1748"/>
                  <a:pt x="154" y="1762"/>
                  <a:pt x="153" y="1776"/>
                </a:cubicBezTo>
                <a:cubicBezTo>
                  <a:pt x="151" y="1800"/>
                  <a:pt x="156" y="1824"/>
                  <a:pt x="167" y="1845"/>
                </a:cubicBezTo>
                <a:cubicBezTo>
                  <a:pt x="179" y="1867"/>
                  <a:pt x="198" y="1894"/>
                  <a:pt x="218" y="1908"/>
                </a:cubicBezTo>
                <a:cubicBezTo>
                  <a:pt x="241" y="1924"/>
                  <a:pt x="267" y="1936"/>
                  <a:pt x="294" y="1943"/>
                </a:cubicBezTo>
                <a:cubicBezTo>
                  <a:pt x="364" y="1962"/>
                  <a:pt x="453" y="1943"/>
                  <a:pt x="504" y="1889"/>
                </a:cubicBezTo>
                <a:cubicBezTo>
                  <a:pt x="574" y="1816"/>
                  <a:pt x="559" y="1712"/>
                  <a:pt x="535" y="1605"/>
                </a:cubicBezTo>
                <a:cubicBezTo>
                  <a:pt x="530" y="1581"/>
                  <a:pt x="508" y="1477"/>
                  <a:pt x="508" y="1473"/>
                </a:cubicBezTo>
                <a:cubicBezTo>
                  <a:pt x="558" y="1450"/>
                  <a:pt x="601" y="1419"/>
                  <a:pt x="632" y="1377"/>
                </a:cubicBezTo>
                <a:cubicBezTo>
                  <a:pt x="728" y="1250"/>
                  <a:pt x="686" y="1113"/>
                  <a:pt x="643" y="1050"/>
                </a:cubicBezTo>
                <a:close/>
                <a:moveTo>
                  <a:pt x="326" y="347"/>
                </a:moveTo>
                <a:cubicBezTo>
                  <a:pt x="330" y="330"/>
                  <a:pt x="334" y="314"/>
                  <a:pt x="340" y="298"/>
                </a:cubicBezTo>
                <a:cubicBezTo>
                  <a:pt x="349" y="273"/>
                  <a:pt x="361" y="248"/>
                  <a:pt x="374" y="225"/>
                </a:cubicBezTo>
                <a:cubicBezTo>
                  <a:pt x="392" y="195"/>
                  <a:pt x="416" y="178"/>
                  <a:pt x="445" y="174"/>
                </a:cubicBezTo>
                <a:cubicBezTo>
                  <a:pt x="466" y="174"/>
                  <a:pt x="482" y="182"/>
                  <a:pt x="492" y="196"/>
                </a:cubicBezTo>
                <a:cubicBezTo>
                  <a:pt x="516" y="230"/>
                  <a:pt x="510" y="278"/>
                  <a:pt x="501" y="316"/>
                </a:cubicBezTo>
                <a:cubicBezTo>
                  <a:pt x="487" y="376"/>
                  <a:pt x="460" y="434"/>
                  <a:pt x="420" y="482"/>
                </a:cubicBezTo>
                <a:cubicBezTo>
                  <a:pt x="366" y="548"/>
                  <a:pt x="335" y="574"/>
                  <a:pt x="333" y="576"/>
                </a:cubicBezTo>
                <a:cubicBezTo>
                  <a:pt x="331" y="569"/>
                  <a:pt x="318" y="523"/>
                  <a:pt x="316" y="490"/>
                </a:cubicBezTo>
                <a:cubicBezTo>
                  <a:pt x="312" y="442"/>
                  <a:pt x="315" y="394"/>
                  <a:pt x="326" y="347"/>
                </a:cubicBezTo>
                <a:close/>
                <a:moveTo>
                  <a:pt x="429" y="1461"/>
                </a:moveTo>
                <a:cubicBezTo>
                  <a:pt x="406" y="1465"/>
                  <a:pt x="383" y="1466"/>
                  <a:pt x="360" y="1465"/>
                </a:cubicBezTo>
                <a:cubicBezTo>
                  <a:pt x="329" y="1464"/>
                  <a:pt x="298" y="1456"/>
                  <a:pt x="269" y="1446"/>
                </a:cubicBezTo>
                <a:cubicBezTo>
                  <a:pt x="240" y="1436"/>
                  <a:pt x="212" y="1420"/>
                  <a:pt x="188" y="1402"/>
                </a:cubicBezTo>
                <a:cubicBezTo>
                  <a:pt x="137" y="1364"/>
                  <a:pt x="98" y="1306"/>
                  <a:pt x="87" y="1244"/>
                </a:cubicBezTo>
                <a:cubicBezTo>
                  <a:pt x="76" y="1182"/>
                  <a:pt x="86" y="1118"/>
                  <a:pt x="110" y="1060"/>
                </a:cubicBezTo>
                <a:cubicBezTo>
                  <a:pt x="140" y="986"/>
                  <a:pt x="190" y="921"/>
                  <a:pt x="246" y="865"/>
                </a:cubicBezTo>
                <a:cubicBezTo>
                  <a:pt x="263" y="849"/>
                  <a:pt x="281" y="834"/>
                  <a:pt x="298" y="818"/>
                </a:cubicBezTo>
                <a:cubicBezTo>
                  <a:pt x="304" y="811"/>
                  <a:pt x="310" y="806"/>
                  <a:pt x="317" y="800"/>
                </a:cubicBezTo>
                <a:cubicBezTo>
                  <a:pt x="323" y="795"/>
                  <a:pt x="329" y="790"/>
                  <a:pt x="335" y="783"/>
                </a:cubicBezTo>
                <a:cubicBezTo>
                  <a:pt x="342" y="816"/>
                  <a:pt x="371" y="952"/>
                  <a:pt x="369" y="953"/>
                </a:cubicBezTo>
                <a:cubicBezTo>
                  <a:pt x="329" y="968"/>
                  <a:pt x="293" y="995"/>
                  <a:pt x="262" y="1036"/>
                </a:cubicBezTo>
                <a:cubicBezTo>
                  <a:pt x="214" y="1098"/>
                  <a:pt x="199" y="1188"/>
                  <a:pt x="234" y="1260"/>
                </a:cubicBezTo>
                <a:cubicBezTo>
                  <a:pt x="244" y="1281"/>
                  <a:pt x="257" y="1303"/>
                  <a:pt x="273" y="1320"/>
                </a:cubicBezTo>
                <a:cubicBezTo>
                  <a:pt x="280" y="1328"/>
                  <a:pt x="287" y="1335"/>
                  <a:pt x="294" y="1341"/>
                </a:cubicBezTo>
                <a:cubicBezTo>
                  <a:pt x="308" y="1352"/>
                  <a:pt x="323" y="1360"/>
                  <a:pt x="340" y="1368"/>
                </a:cubicBezTo>
                <a:cubicBezTo>
                  <a:pt x="347" y="1371"/>
                  <a:pt x="355" y="1375"/>
                  <a:pt x="362" y="1375"/>
                </a:cubicBezTo>
                <a:cubicBezTo>
                  <a:pt x="368" y="1375"/>
                  <a:pt x="374" y="1370"/>
                  <a:pt x="374" y="1364"/>
                </a:cubicBezTo>
                <a:cubicBezTo>
                  <a:pt x="374" y="1358"/>
                  <a:pt x="368" y="1354"/>
                  <a:pt x="364" y="1352"/>
                </a:cubicBezTo>
                <a:cubicBezTo>
                  <a:pt x="341" y="1342"/>
                  <a:pt x="321" y="1326"/>
                  <a:pt x="303" y="1305"/>
                </a:cubicBezTo>
                <a:cubicBezTo>
                  <a:pt x="259" y="1253"/>
                  <a:pt x="274" y="1176"/>
                  <a:pt x="318" y="1129"/>
                </a:cubicBezTo>
                <a:cubicBezTo>
                  <a:pt x="341" y="1104"/>
                  <a:pt x="366" y="1087"/>
                  <a:pt x="394" y="1079"/>
                </a:cubicBezTo>
                <a:cubicBezTo>
                  <a:pt x="464" y="1453"/>
                  <a:pt x="464" y="1453"/>
                  <a:pt x="464" y="1453"/>
                </a:cubicBezTo>
                <a:cubicBezTo>
                  <a:pt x="450" y="1457"/>
                  <a:pt x="441" y="1459"/>
                  <a:pt x="429" y="1461"/>
                </a:cubicBezTo>
                <a:close/>
                <a:moveTo>
                  <a:pt x="607" y="1302"/>
                </a:moveTo>
                <a:cubicBezTo>
                  <a:pt x="602" y="1324"/>
                  <a:pt x="592" y="1347"/>
                  <a:pt x="580" y="1366"/>
                </a:cubicBezTo>
                <a:cubicBezTo>
                  <a:pt x="554" y="1408"/>
                  <a:pt x="502" y="1441"/>
                  <a:pt x="502" y="1441"/>
                </a:cubicBezTo>
                <a:cubicBezTo>
                  <a:pt x="428" y="1073"/>
                  <a:pt x="428" y="1073"/>
                  <a:pt x="428" y="1073"/>
                </a:cubicBezTo>
                <a:cubicBezTo>
                  <a:pt x="472" y="1073"/>
                  <a:pt x="510" y="1086"/>
                  <a:pt x="543" y="1111"/>
                </a:cubicBezTo>
                <a:cubicBezTo>
                  <a:pt x="598" y="1155"/>
                  <a:pt x="626" y="1234"/>
                  <a:pt x="607" y="1302"/>
                </a:cubicBezTo>
                <a:close/>
              </a:path>
            </a:pathLst>
          </a:custGeom>
          <a:gradFill>
            <a:gsLst>
              <a:gs pos="20000">
                <a:schemeClr val="bg1"/>
              </a:gs>
              <a:gs pos="100000">
                <a:schemeClr val="accent1"/>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371599" y="1905000"/>
            <a:ext cx="7772399" cy="2743200"/>
          </a:xfrm>
        </p:spPr>
        <p:txBody>
          <a:bodyPr anchor="b">
            <a:norm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1371599" y="5029200"/>
            <a:ext cx="7772400" cy="822960"/>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3" name="Straight Connector 12"/>
          <p:cNvCxnSpPr/>
          <p:nvPr/>
        </p:nvCxnSpPr>
        <p:spPr>
          <a:xfrm>
            <a:off x="1463038" y="4860758"/>
            <a:ext cx="7589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8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1" y="1904999"/>
            <a:ext cx="429768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2720" y="1904999"/>
            <a:ext cx="429768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F55E9A-42F9-486F-9660-92EBA8EB8FE1}" type="datetime1">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123664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371600"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2800952"/>
            <a:ext cx="4416552" cy="3523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3848"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3848" y="2800952"/>
            <a:ext cx="4416552" cy="352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32E85-1C3E-47BF-9080-3288461E28F3}" type="datetime1">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22632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1D36C9-2413-4908-B4FF-B601868ED00B}" type="datetime1">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334067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p:cNvSpPr>
            <a:spLocks noGrp="1"/>
          </p:cNvSpPr>
          <p:nvPr>
            <p:ph type="dt" sz="half" idx="10"/>
          </p:nvPr>
        </p:nvSpPr>
        <p:spPr/>
        <p:txBody>
          <a:bodyPr/>
          <a:lstStyle/>
          <a:p>
            <a:fld id="{D1A10925-201A-4743-8853-90813EDB94FD}" type="datetime1">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41789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10501" y="1905000"/>
            <a:ext cx="6217920" cy="4419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71601" y="1905000"/>
            <a:ext cx="27817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29BC20-88B9-463E-BD09-C473B6CD8F2E}" type="datetime1">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12221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C3574-5682-4D4A-B7D7-D09D32527D76}"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14889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477000" y="1597795"/>
            <a:ext cx="5715000" cy="5260206"/>
          </a:xfrm>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71601" y="1905000"/>
            <a:ext cx="46482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33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7BB9F-04DD-4BEC-B746-E3998C50229B}"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38625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06000" y="0"/>
            <a:ext cx="2286000" cy="6858000"/>
          </a:xfrm>
          <a:prstGeom prst="rect">
            <a:avLst/>
          </a:prstGeom>
          <a:gradFill flip="none" rotWithShape="1">
            <a:gsLst>
              <a:gs pos="20000">
                <a:schemeClr val="bg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10210800" y="495300"/>
            <a:ext cx="1371600" cy="58293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16017" y="495300"/>
            <a:ext cx="852798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84123-CFCC-4353-8B30-DE0CCE4E62CF}" type="datetime1">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14317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
          <p:cNvSpPr>
            <a:spLocks noEditPoints="1"/>
          </p:cNvSpPr>
          <p:nvPr/>
        </p:nvSpPr>
        <p:spPr bwMode="auto">
          <a:xfrm>
            <a:off x="9644514" y="197815"/>
            <a:ext cx="2333552" cy="6276549"/>
          </a:xfrm>
          <a:custGeom>
            <a:avLst/>
            <a:gdLst>
              <a:gd name="T0" fmla="*/ 520 w 728"/>
              <a:gd name="T1" fmla="*/ 954 h 1962"/>
              <a:gd name="T2" fmla="*/ 367 w 728"/>
              <a:gd name="T3" fmla="*/ 755 h 1962"/>
              <a:gd name="T4" fmla="*/ 440 w 728"/>
              <a:gd name="T5" fmla="*/ 671 h 1962"/>
              <a:gd name="T6" fmla="*/ 519 w 728"/>
              <a:gd name="T7" fmla="*/ 526 h 1962"/>
              <a:gd name="T8" fmla="*/ 536 w 728"/>
              <a:gd name="T9" fmla="*/ 215 h 1962"/>
              <a:gd name="T10" fmla="*/ 452 w 728"/>
              <a:gd name="T11" fmla="*/ 15 h 1962"/>
              <a:gd name="T12" fmla="*/ 294 w 728"/>
              <a:gd name="T13" fmla="*/ 205 h 1962"/>
              <a:gd name="T14" fmla="*/ 286 w 728"/>
              <a:gd name="T15" fmla="*/ 539 h 1962"/>
              <a:gd name="T16" fmla="*/ 128 w 728"/>
              <a:gd name="T17" fmla="*/ 793 h 1962"/>
              <a:gd name="T18" fmla="*/ 4 w 728"/>
              <a:gd name="T19" fmla="*/ 1131 h 1962"/>
              <a:gd name="T20" fmla="*/ 285 w 728"/>
              <a:gd name="T21" fmla="*/ 1491 h 1962"/>
              <a:gd name="T22" fmla="*/ 488 w 728"/>
              <a:gd name="T23" fmla="*/ 1551 h 1962"/>
              <a:gd name="T24" fmla="*/ 278 w 728"/>
              <a:gd name="T25" fmla="*/ 1894 h 1962"/>
              <a:gd name="T26" fmla="*/ 266 w 728"/>
              <a:gd name="T27" fmla="*/ 1869 h 1962"/>
              <a:gd name="T28" fmla="*/ 292 w 728"/>
              <a:gd name="T29" fmla="*/ 1866 h 1962"/>
              <a:gd name="T30" fmla="*/ 374 w 728"/>
              <a:gd name="T31" fmla="*/ 1777 h 1962"/>
              <a:gd name="T32" fmla="*/ 339 w 728"/>
              <a:gd name="T33" fmla="*/ 1681 h 1962"/>
              <a:gd name="T34" fmla="*/ 267 w 728"/>
              <a:gd name="T35" fmla="*/ 1653 h 1962"/>
              <a:gd name="T36" fmla="*/ 153 w 728"/>
              <a:gd name="T37" fmla="*/ 1776 h 1962"/>
              <a:gd name="T38" fmla="*/ 218 w 728"/>
              <a:gd name="T39" fmla="*/ 1908 h 1962"/>
              <a:gd name="T40" fmla="*/ 504 w 728"/>
              <a:gd name="T41" fmla="*/ 1889 h 1962"/>
              <a:gd name="T42" fmla="*/ 508 w 728"/>
              <a:gd name="T43" fmla="*/ 1473 h 1962"/>
              <a:gd name="T44" fmla="*/ 643 w 728"/>
              <a:gd name="T45" fmla="*/ 1050 h 1962"/>
              <a:gd name="T46" fmla="*/ 340 w 728"/>
              <a:gd name="T47" fmla="*/ 298 h 1962"/>
              <a:gd name="T48" fmla="*/ 445 w 728"/>
              <a:gd name="T49" fmla="*/ 174 h 1962"/>
              <a:gd name="T50" fmla="*/ 501 w 728"/>
              <a:gd name="T51" fmla="*/ 316 h 1962"/>
              <a:gd name="T52" fmla="*/ 333 w 728"/>
              <a:gd name="T53" fmla="*/ 576 h 1962"/>
              <a:gd name="T54" fmla="*/ 326 w 728"/>
              <a:gd name="T55" fmla="*/ 347 h 1962"/>
              <a:gd name="T56" fmla="*/ 360 w 728"/>
              <a:gd name="T57" fmla="*/ 1465 h 1962"/>
              <a:gd name="T58" fmla="*/ 188 w 728"/>
              <a:gd name="T59" fmla="*/ 1402 h 1962"/>
              <a:gd name="T60" fmla="*/ 110 w 728"/>
              <a:gd name="T61" fmla="*/ 1060 h 1962"/>
              <a:gd name="T62" fmla="*/ 298 w 728"/>
              <a:gd name="T63" fmla="*/ 818 h 1962"/>
              <a:gd name="T64" fmla="*/ 335 w 728"/>
              <a:gd name="T65" fmla="*/ 783 h 1962"/>
              <a:gd name="T66" fmla="*/ 262 w 728"/>
              <a:gd name="T67" fmla="*/ 1036 h 1962"/>
              <a:gd name="T68" fmla="*/ 273 w 728"/>
              <a:gd name="T69" fmla="*/ 1320 h 1962"/>
              <a:gd name="T70" fmla="*/ 340 w 728"/>
              <a:gd name="T71" fmla="*/ 1368 h 1962"/>
              <a:gd name="T72" fmla="*/ 374 w 728"/>
              <a:gd name="T73" fmla="*/ 1364 h 1962"/>
              <a:gd name="T74" fmla="*/ 303 w 728"/>
              <a:gd name="T75" fmla="*/ 1305 h 1962"/>
              <a:gd name="T76" fmla="*/ 394 w 728"/>
              <a:gd name="T77" fmla="*/ 1079 h 1962"/>
              <a:gd name="T78" fmla="*/ 429 w 728"/>
              <a:gd name="T79" fmla="*/ 1461 h 1962"/>
              <a:gd name="T80" fmla="*/ 580 w 728"/>
              <a:gd name="T81" fmla="*/ 1366 h 1962"/>
              <a:gd name="T82" fmla="*/ 428 w 728"/>
              <a:gd name="T83" fmla="*/ 1073 h 1962"/>
              <a:gd name="T84" fmla="*/ 607 w 728"/>
              <a:gd name="T85" fmla="*/ 130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1962">
                <a:moveTo>
                  <a:pt x="643" y="1050"/>
                </a:moveTo>
                <a:cubicBezTo>
                  <a:pt x="611" y="1003"/>
                  <a:pt x="572" y="969"/>
                  <a:pt x="520" y="954"/>
                </a:cubicBezTo>
                <a:cubicBezTo>
                  <a:pt x="456" y="933"/>
                  <a:pt x="404" y="946"/>
                  <a:pt x="404" y="946"/>
                </a:cubicBezTo>
                <a:cubicBezTo>
                  <a:pt x="367" y="755"/>
                  <a:pt x="367" y="755"/>
                  <a:pt x="367" y="755"/>
                </a:cubicBezTo>
                <a:cubicBezTo>
                  <a:pt x="380" y="743"/>
                  <a:pt x="392" y="729"/>
                  <a:pt x="405" y="714"/>
                </a:cubicBezTo>
                <a:cubicBezTo>
                  <a:pt x="417" y="700"/>
                  <a:pt x="429" y="685"/>
                  <a:pt x="440" y="671"/>
                </a:cubicBezTo>
                <a:cubicBezTo>
                  <a:pt x="452" y="652"/>
                  <a:pt x="452" y="652"/>
                  <a:pt x="452" y="652"/>
                </a:cubicBezTo>
                <a:cubicBezTo>
                  <a:pt x="480" y="612"/>
                  <a:pt x="502" y="570"/>
                  <a:pt x="519" y="526"/>
                </a:cubicBezTo>
                <a:cubicBezTo>
                  <a:pt x="547" y="452"/>
                  <a:pt x="561" y="360"/>
                  <a:pt x="550" y="281"/>
                </a:cubicBezTo>
                <a:cubicBezTo>
                  <a:pt x="547" y="260"/>
                  <a:pt x="542" y="238"/>
                  <a:pt x="536" y="215"/>
                </a:cubicBezTo>
                <a:cubicBezTo>
                  <a:pt x="522" y="164"/>
                  <a:pt x="504" y="113"/>
                  <a:pt x="482" y="65"/>
                </a:cubicBezTo>
                <a:cubicBezTo>
                  <a:pt x="474" y="48"/>
                  <a:pt x="467" y="28"/>
                  <a:pt x="452" y="15"/>
                </a:cubicBezTo>
                <a:cubicBezTo>
                  <a:pt x="433" y="0"/>
                  <a:pt x="405" y="10"/>
                  <a:pt x="388" y="24"/>
                </a:cubicBezTo>
                <a:cubicBezTo>
                  <a:pt x="338" y="67"/>
                  <a:pt x="313" y="144"/>
                  <a:pt x="294" y="205"/>
                </a:cubicBezTo>
                <a:cubicBezTo>
                  <a:pt x="286" y="232"/>
                  <a:pt x="280" y="259"/>
                  <a:pt x="277" y="286"/>
                </a:cubicBezTo>
                <a:cubicBezTo>
                  <a:pt x="267" y="370"/>
                  <a:pt x="271" y="455"/>
                  <a:pt x="286" y="539"/>
                </a:cubicBezTo>
                <a:cubicBezTo>
                  <a:pt x="289" y="561"/>
                  <a:pt x="297" y="585"/>
                  <a:pt x="302" y="607"/>
                </a:cubicBezTo>
                <a:cubicBezTo>
                  <a:pt x="302" y="607"/>
                  <a:pt x="173" y="740"/>
                  <a:pt x="128" y="793"/>
                </a:cubicBezTo>
                <a:cubicBezTo>
                  <a:pt x="110" y="814"/>
                  <a:pt x="94" y="837"/>
                  <a:pt x="78" y="860"/>
                </a:cubicBezTo>
                <a:cubicBezTo>
                  <a:pt x="24" y="942"/>
                  <a:pt x="0" y="1034"/>
                  <a:pt x="4" y="1131"/>
                </a:cubicBezTo>
                <a:cubicBezTo>
                  <a:pt x="9" y="1231"/>
                  <a:pt x="56" y="1328"/>
                  <a:pt x="125" y="1398"/>
                </a:cubicBezTo>
                <a:cubicBezTo>
                  <a:pt x="171" y="1445"/>
                  <a:pt x="227" y="1476"/>
                  <a:pt x="285" y="1491"/>
                </a:cubicBezTo>
                <a:cubicBezTo>
                  <a:pt x="386" y="1517"/>
                  <a:pt x="472" y="1487"/>
                  <a:pt x="472" y="1487"/>
                </a:cubicBezTo>
                <a:cubicBezTo>
                  <a:pt x="472" y="1487"/>
                  <a:pt x="487" y="1547"/>
                  <a:pt x="488" y="1551"/>
                </a:cubicBezTo>
                <a:cubicBezTo>
                  <a:pt x="508" y="1647"/>
                  <a:pt x="549" y="1780"/>
                  <a:pt x="477" y="1862"/>
                </a:cubicBezTo>
                <a:cubicBezTo>
                  <a:pt x="432" y="1915"/>
                  <a:pt x="337" y="1932"/>
                  <a:pt x="278" y="1894"/>
                </a:cubicBezTo>
                <a:cubicBezTo>
                  <a:pt x="268" y="1888"/>
                  <a:pt x="262" y="1879"/>
                  <a:pt x="259" y="1869"/>
                </a:cubicBezTo>
                <a:cubicBezTo>
                  <a:pt x="261" y="1869"/>
                  <a:pt x="264" y="1869"/>
                  <a:pt x="266" y="1869"/>
                </a:cubicBezTo>
                <a:cubicBezTo>
                  <a:pt x="273" y="1869"/>
                  <a:pt x="279" y="1869"/>
                  <a:pt x="285" y="1868"/>
                </a:cubicBezTo>
                <a:cubicBezTo>
                  <a:pt x="287" y="1868"/>
                  <a:pt x="290" y="1867"/>
                  <a:pt x="292" y="1866"/>
                </a:cubicBezTo>
                <a:cubicBezTo>
                  <a:pt x="317" y="1860"/>
                  <a:pt x="339" y="1845"/>
                  <a:pt x="354" y="1825"/>
                </a:cubicBezTo>
                <a:cubicBezTo>
                  <a:pt x="365" y="1812"/>
                  <a:pt x="372" y="1796"/>
                  <a:pt x="374" y="1777"/>
                </a:cubicBezTo>
                <a:cubicBezTo>
                  <a:pt x="374" y="1772"/>
                  <a:pt x="375" y="1767"/>
                  <a:pt x="375" y="1762"/>
                </a:cubicBezTo>
                <a:cubicBezTo>
                  <a:pt x="375" y="1730"/>
                  <a:pt x="361" y="1701"/>
                  <a:pt x="339" y="1681"/>
                </a:cubicBezTo>
                <a:cubicBezTo>
                  <a:pt x="332" y="1674"/>
                  <a:pt x="324" y="1669"/>
                  <a:pt x="316" y="1665"/>
                </a:cubicBezTo>
                <a:cubicBezTo>
                  <a:pt x="301" y="1657"/>
                  <a:pt x="285" y="1653"/>
                  <a:pt x="267" y="1653"/>
                </a:cubicBezTo>
                <a:cubicBezTo>
                  <a:pt x="217" y="1653"/>
                  <a:pt x="174" y="1687"/>
                  <a:pt x="162" y="1734"/>
                </a:cubicBezTo>
                <a:cubicBezTo>
                  <a:pt x="157" y="1748"/>
                  <a:pt x="154" y="1762"/>
                  <a:pt x="153" y="1776"/>
                </a:cubicBezTo>
                <a:cubicBezTo>
                  <a:pt x="151" y="1800"/>
                  <a:pt x="156" y="1824"/>
                  <a:pt x="167" y="1845"/>
                </a:cubicBezTo>
                <a:cubicBezTo>
                  <a:pt x="179" y="1867"/>
                  <a:pt x="198" y="1894"/>
                  <a:pt x="218" y="1908"/>
                </a:cubicBezTo>
                <a:cubicBezTo>
                  <a:pt x="241" y="1924"/>
                  <a:pt x="267" y="1936"/>
                  <a:pt x="294" y="1943"/>
                </a:cubicBezTo>
                <a:cubicBezTo>
                  <a:pt x="364" y="1962"/>
                  <a:pt x="453" y="1943"/>
                  <a:pt x="504" y="1889"/>
                </a:cubicBezTo>
                <a:cubicBezTo>
                  <a:pt x="574" y="1816"/>
                  <a:pt x="559" y="1712"/>
                  <a:pt x="535" y="1605"/>
                </a:cubicBezTo>
                <a:cubicBezTo>
                  <a:pt x="530" y="1581"/>
                  <a:pt x="508" y="1477"/>
                  <a:pt x="508" y="1473"/>
                </a:cubicBezTo>
                <a:cubicBezTo>
                  <a:pt x="558" y="1450"/>
                  <a:pt x="601" y="1419"/>
                  <a:pt x="632" y="1377"/>
                </a:cubicBezTo>
                <a:cubicBezTo>
                  <a:pt x="728" y="1250"/>
                  <a:pt x="686" y="1113"/>
                  <a:pt x="643" y="1050"/>
                </a:cubicBezTo>
                <a:close/>
                <a:moveTo>
                  <a:pt x="326" y="347"/>
                </a:moveTo>
                <a:cubicBezTo>
                  <a:pt x="330" y="330"/>
                  <a:pt x="334" y="314"/>
                  <a:pt x="340" y="298"/>
                </a:cubicBezTo>
                <a:cubicBezTo>
                  <a:pt x="349" y="273"/>
                  <a:pt x="361" y="248"/>
                  <a:pt x="374" y="225"/>
                </a:cubicBezTo>
                <a:cubicBezTo>
                  <a:pt x="392" y="195"/>
                  <a:pt x="416" y="178"/>
                  <a:pt x="445" y="174"/>
                </a:cubicBezTo>
                <a:cubicBezTo>
                  <a:pt x="466" y="174"/>
                  <a:pt x="482" y="182"/>
                  <a:pt x="492" y="196"/>
                </a:cubicBezTo>
                <a:cubicBezTo>
                  <a:pt x="516" y="230"/>
                  <a:pt x="510" y="278"/>
                  <a:pt x="501" y="316"/>
                </a:cubicBezTo>
                <a:cubicBezTo>
                  <a:pt x="487" y="376"/>
                  <a:pt x="460" y="434"/>
                  <a:pt x="420" y="482"/>
                </a:cubicBezTo>
                <a:cubicBezTo>
                  <a:pt x="366" y="548"/>
                  <a:pt x="335" y="574"/>
                  <a:pt x="333" y="576"/>
                </a:cubicBezTo>
                <a:cubicBezTo>
                  <a:pt x="331" y="569"/>
                  <a:pt x="318" y="523"/>
                  <a:pt x="316" y="490"/>
                </a:cubicBezTo>
                <a:cubicBezTo>
                  <a:pt x="312" y="442"/>
                  <a:pt x="315" y="394"/>
                  <a:pt x="326" y="347"/>
                </a:cubicBezTo>
                <a:close/>
                <a:moveTo>
                  <a:pt x="429" y="1461"/>
                </a:moveTo>
                <a:cubicBezTo>
                  <a:pt x="406" y="1465"/>
                  <a:pt x="383" y="1466"/>
                  <a:pt x="360" y="1465"/>
                </a:cubicBezTo>
                <a:cubicBezTo>
                  <a:pt x="329" y="1464"/>
                  <a:pt x="298" y="1456"/>
                  <a:pt x="269" y="1446"/>
                </a:cubicBezTo>
                <a:cubicBezTo>
                  <a:pt x="240" y="1436"/>
                  <a:pt x="212" y="1420"/>
                  <a:pt x="188" y="1402"/>
                </a:cubicBezTo>
                <a:cubicBezTo>
                  <a:pt x="137" y="1364"/>
                  <a:pt x="98" y="1306"/>
                  <a:pt x="87" y="1244"/>
                </a:cubicBezTo>
                <a:cubicBezTo>
                  <a:pt x="76" y="1182"/>
                  <a:pt x="86" y="1118"/>
                  <a:pt x="110" y="1060"/>
                </a:cubicBezTo>
                <a:cubicBezTo>
                  <a:pt x="140" y="986"/>
                  <a:pt x="190" y="921"/>
                  <a:pt x="246" y="865"/>
                </a:cubicBezTo>
                <a:cubicBezTo>
                  <a:pt x="263" y="849"/>
                  <a:pt x="281" y="834"/>
                  <a:pt x="298" y="818"/>
                </a:cubicBezTo>
                <a:cubicBezTo>
                  <a:pt x="304" y="811"/>
                  <a:pt x="310" y="806"/>
                  <a:pt x="317" y="800"/>
                </a:cubicBezTo>
                <a:cubicBezTo>
                  <a:pt x="323" y="795"/>
                  <a:pt x="329" y="790"/>
                  <a:pt x="335" y="783"/>
                </a:cubicBezTo>
                <a:cubicBezTo>
                  <a:pt x="342" y="816"/>
                  <a:pt x="371" y="952"/>
                  <a:pt x="369" y="953"/>
                </a:cubicBezTo>
                <a:cubicBezTo>
                  <a:pt x="329" y="968"/>
                  <a:pt x="293" y="995"/>
                  <a:pt x="262" y="1036"/>
                </a:cubicBezTo>
                <a:cubicBezTo>
                  <a:pt x="214" y="1098"/>
                  <a:pt x="199" y="1188"/>
                  <a:pt x="234" y="1260"/>
                </a:cubicBezTo>
                <a:cubicBezTo>
                  <a:pt x="244" y="1281"/>
                  <a:pt x="257" y="1303"/>
                  <a:pt x="273" y="1320"/>
                </a:cubicBezTo>
                <a:cubicBezTo>
                  <a:pt x="280" y="1328"/>
                  <a:pt x="287" y="1335"/>
                  <a:pt x="294" y="1341"/>
                </a:cubicBezTo>
                <a:cubicBezTo>
                  <a:pt x="308" y="1352"/>
                  <a:pt x="323" y="1360"/>
                  <a:pt x="340" y="1368"/>
                </a:cubicBezTo>
                <a:cubicBezTo>
                  <a:pt x="347" y="1371"/>
                  <a:pt x="355" y="1375"/>
                  <a:pt x="362" y="1375"/>
                </a:cubicBezTo>
                <a:cubicBezTo>
                  <a:pt x="368" y="1375"/>
                  <a:pt x="374" y="1370"/>
                  <a:pt x="374" y="1364"/>
                </a:cubicBezTo>
                <a:cubicBezTo>
                  <a:pt x="374" y="1358"/>
                  <a:pt x="368" y="1354"/>
                  <a:pt x="364" y="1352"/>
                </a:cubicBezTo>
                <a:cubicBezTo>
                  <a:pt x="341" y="1342"/>
                  <a:pt x="321" y="1326"/>
                  <a:pt x="303" y="1305"/>
                </a:cubicBezTo>
                <a:cubicBezTo>
                  <a:pt x="259" y="1253"/>
                  <a:pt x="274" y="1176"/>
                  <a:pt x="318" y="1129"/>
                </a:cubicBezTo>
                <a:cubicBezTo>
                  <a:pt x="341" y="1104"/>
                  <a:pt x="366" y="1087"/>
                  <a:pt x="394" y="1079"/>
                </a:cubicBezTo>
                <a:cubicBezTo>
                  <a:pt x="464" y="1453"/>
                  <a:pt x="464" y="1453"/>
                  <a:pt x="464" y="1453"/>
                </a:cubicBezTo>
                <a:cubicBezTo>
                  <a:pt x="450" y="1457"/>
                  <a:pt x="441" y="1459"/>
                  <a:pt x="429" y="1461"/>
                </a:cubicBezTo>
                <a:close/>
                <a:moveTo>
                  <a:pt x="607" y="1302"/>
                </a:moveTo>
                <a:cubicBezTo>
                  <a:pt x="602" y="1324"/>
                  <a:pt x="592" y="1347"/>
                  <a:pt x="580" y="1366"/>
                </a:cubicBezTo>
                <a:cubicBezTo>
                  <a:pt x="554" y="1408"/>
                  <a:pt x="502" y="1441"/>
                  <a:pt x="502" y="1441"/>
                </a:cubicBezTo>
                <a:cubicBezTo>
                  <a:pt x="428" y="1073"/>
                  <a:pt x="428" y="1073"/>
                  <a:pt x="428" y="1073"/>
                </a:cubicBezTo>
                <a:cubicBezTo>
                  <a:pt x="472" y="1073"/>
                  <a:pt x="510" y="1086"/>
                  <a:pt x="543" y="1111"/>
                </a:cubicBezTo>
                <a:cubicBezTo>
                  <a:pt x="598" y="1155"/>
                  <a:pt x="626" y="1234"/>
                  <a:pt x="607" y="1302"/>
                </a:cubicBezTo>
                <a:close/>
              </a:path>
            </a:pathLst>
          </a:custGeom>
          <a:gradFill>
            <a:gsLst>
              <a:gs pos="20000">
                <a:schemeClr val="bg1"/>
              </a:gs>
              <a:gs pos="100000">
                <a:schemeClr val="accent1"/>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371599" y="1905000"/>
            <a:ext cx="7772399" cy="2743200"/>
          </a:xfrm>
        </p:spPr>
        <p:txBody>
          <a:bodyPr anchor="b">
            <a:norm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1371599" y="5029200"/>
            <a:ext cx="7772400" cy="822960"/>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3" name="Straight Connector 12"/>
          <p:cNvCxnSpPr/>
          <p:nvPr/>
        </p:nvCxnSpPr>
        <p:spPr>
          <a:xfrm>
            <a:off x="1463038" y="4860758"/>
            <a:ext cx="7589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9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1" y="1904999"/>
            <a:ext cx="4297680"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2720" y="1904999"/>
            <a:ext cx="4297680"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F55E9A-42F9-486F-9660-92EBA8EB8FE1}" type="datetime1">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211703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371600"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2800952"/>
            <a:ext cx="4416552" cy="3523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3848"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3848" y="2800952"/>
            <a:ext cx="4416552" cy="3523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32E85-1C3E-47BF-9080-3288461E28F3}" type="datetime1">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3978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1D36C9-2413-4908-B4FF-B601868ED00B}" type="datetime1">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36978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p:cNvSpPr>
            <a:spLocks noGrp="1"/>
          </p:cNvSpPr>
          <p:nvPr>
            <p:ph type="dt" sz="half" idx="10"/>
          </p:nvPr>
        </p:nvSpPr>
        <p:spPr/>
        <p:txBody>
          <a:bodyPr/>
          <a:lstStyle/>
          <a:p>
            <a:fld id="{D1A10925-201A-4743-8853-90813EDB94FD}" type="datetime1">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166772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10501" y="1905000"/>
            <a:ext cx="6217920" cy="4419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1601" y="1905000"/>
            <a:ext cx="27817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29BC20-88B9-463E-BD09-C473B6CD8F2E}" type="datetime1">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a:t>
            </a:fld>
            <a:endParaRPr lang="en-US"/>
          </a:p>
        </p:txBody>
      </p:sp>
    </p:spTree>
    <p:extLst>
      <p:ext uri="{BB962C8B-B14F-4D97-AF65-F5344CB8AC3E}">
        <p14:creationId xmlns:p14="http://schemas.microsoft.com/office/powerpoint/2010/main" val="25646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477000" y="1597795"/>
            <a:ext cx="5715000" cy="5260206"/>
          </a:xfrm>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71601" y="1905000"/>
            <a:ext cx="46482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018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00200"/>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idx="1"/>
          </p:nvPr>
        </p:nvSpPr>
        <p:spPr>
          <a:xfrm>
            <a:off x="1371600" y="1904998"/>
            <a:ext cx="9448800" cy="44196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6691" y="6516130"/>
            <a:ext cx="13716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5499-8E1A-487C-B00A-20F31C550463}" type="datetime1">
              <a:rPr lang="en-US" smtClean="0"/>
              <a:t>10/20/2016</a:t>
            </a:fld>
            <a:endParaRPr lang="en-US"/>
          </a:p>
        </p:txBody>
      </p:sp>
      <p:sp>
        <p:nvSpPr>
          <p:cNvPr id="5" name="Footer Placeholder 4"/>
          <p:cNvSpPr>
            <a:spLocks noGrp="1"/>
          </p:cNvSpPr>
          <p:nvPr>
            <p:ph type="ftr" sz="quarter" idx="3"/>
          </p:nvPr>
        </p:nvSpPr>
        <p:spPr>
          <a:xfrm>
            <a:off x="1371600" y="6516130"/>
            <a:ext cx="6767382" cy="2053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06000" y="6516130"/>
            <a:ext cx="9144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75EF-0962-46B2-8C21-C0889BAC0DFA}" type="slidenum">
              <a:rPr lang="en-US" smtClean="0"/>
              <a:t>‹#›</a:t>
            </a:fld>
            <a:endParaRPr lang="en-US"/>
          </a:p>
        </p:txBody>
      </p:sp>
      <p:sp>
        <p:nvSpPr>
          <p:cNvPr id="2" name="Title Placeholder 1"/>
          <p:cNvSpPr>
            <a:spLocks noGrp="1"/>
          </p:cNvSpPr>
          <p:nvPr>
            <p:ph type="title"/>
          </p:nvPr>
        </p:nvSpPr>
        <p:spPr>
          <a:xfrm>
            <a:off x="1371600" y="198120"/>
            <a:ext cx="9448800" cy="1097280"/>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40598980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00200"/>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idx="1"/>
          </p:nvPr>
        </p:nvSpPr>
        <p:spPr>
          <a:xfrm>
            <a:off x="1371600" y="1904998"/>
            <a:ext cx="9448800" cy="4419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336691" y="6516130"/>
            <a:ext cx="13716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5499-8E1A-487C-B00A-20F31C550463}" type="datetime1">
              <a:rPr lang="en-US" smtClean="0"/>
              <a:t>10/20/2016</a:t>
            </a:fld>
            <a:endParaRPr lang="en-US"/>
          </a:p>
        </p:txBody>
      </p:sp>
      <p:sp>
        <p:nvSpPr>
          <p:cNvPr id="5" name="Footer Placeholder 4"/>
          <p:cNvSpPr>
            <a:spLocks noGrp="1"/>
          </p:cNvSpPr>
          <p:nvPr>
            <p:ph type="ftr" sz="quarter" idx="3"/>
          </p:nvPr>
        </p:nvSpPr>
        <p:spPr>
          <a:xfrm>
            <a:off x="1371600" y="6516130"/>
            <a:ext cx="6767382" cy="2053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06000" y="6516130"/>
            <a:ext cx="9144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75EF-0962-46B2-8C21-C0889BAC0DFA}" type="slidenum">
              <a:rPr lang="en-US" smtClean="0"/>
              <a:t>‹#›</a:t>
            </a:fld>
            <a:endParaRPr lang="en-US"/>
          </a:p>
        </p:txBody>
      </p:sp>
      <p:sp>
        <p:nvSpPr>
          <p:cNvPr id="2" name="Title Placeholder 1"/>
          <p:cNvSpPr>
            <a:spLocks noGrp="1"/>
          </p:cNvSpPr>
          <p:nvPr>
            <p:ph type="title"/>
          </p:nvPr>
        </p:nvSpPr>
        <p:spPr>
          <a:xfrm>
            <a:off x="1371600" y="198120"/>
            <a:ext cx="9448800" cy="109728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4247980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MIDI</a:t>
            </a:r>
          </a:p>
        </p:txBody>
      </p:sp>
      <p:sp>
        <p:nvSpPr>
          <p:cNvPr id="3" name="Subtitle 2"/>
          <p:cNvSpPr>
            <a:spLocks noGrp="1"/>
          </p:cNvSpPr>
          <p:nvPr>
            <p:ph type="subTitle" idx="1"/>
          </p:nvPr>
        </p:nvSpPr>
        <p:spPr/>
        <p:txBody>
          <a:bodyPr/>
          <a:lstStyle/>
          <a:p>
            <a:r>
              <a:rPr lang="en-US" dirty="0"/>
              <a:t>An introductory seminar by Austin Orth</a:t>
            </a:r>
          </a:p>
        </p:txBody>
      </p:sp>
    </p:spTree>
    <p:extLst>
      <p:ext uri="{BB962C8B-B14F-4D97-AF65-F5344CB8AC3E}">
        <p14:creationId xmlns:p14="http://schemas.microsoft.com/office/powerpoint/2010/main" val="296171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Specs of MIDI</a:t>
            </a:r>
          </a:p>
        </p:txBody>
      </p:sp>
      <p:sp>
        <p:nvSpPr>
          <p:cNvPr id="3" name="Content Placeholder 2"/>
          <p:cNvSpPr>
            <a:spLocks noGrp="1"/>
          </p:cNvSpPr>
          <p:nvPr>
            <p:ph idx="1"/>
          </p:nvPr>
        </p:nvSpPr>
        <p:spPr/>
        <p:txBody>
          <a:bodyPr>
            <a:noAutofit/>
          </a:bodyPr>
          <a:lstStyle/>
          <a:p>
            <a:pPr>
              <a:lnSpc>
                <a:spcPct val="150000"/>
              </a:lnSpc>
            </a:pPr>
            <a:r>
              <a:rPr lang="en-US" sz="3600" dirty="0"/>
              <a:t>System Messages</a:t>
            </a:r>
          </a:p>
          <a:p>
            <a:pPr lvl="2">
              <a:lnSpc>
                <a:spcPct val="150000"/>
              </a:lnSpc>
              <a:buFont typeface="Wingdings" panose="05000000000000000000" pitchFamily="2" charset="2"/>
              <a:buChar char="Ø"/>
            </a:pPr>
            <a:r>
              <a:rPr lang="en-US" sz="3000" dirty="0"/>
              <a:t>System Common</a:t>
            </a:r>
          </a:p>
          <a:p>
            <a:pPr lvl="2">
              <a:lnSpc>
                <a:spcPct val="150000"/>
              </a:lnSpc>
              <a:buFont typeface="Wingdings" panose="05000000000000000000" pitchFamily="2" charset="2"/>
              <a:buChar char="Ø"/>
            </a:pPr>
            <a:r>
              <a:rPr lang="en-US" sz="3000" dirty="0"/>
              <a:t>System Real-Time</a:t>
            </a:r>
          </a:p>
          <a:p>
            <a:pPr lvl="2">
              <a:lnSpc>
                <a:spcPct val="150000"/>
              </a:lnSpc>
              <a:buFont typeface="Wingdings" panose="05000000000000000000" pitchFamily="2" charset="2"/>
              <a:buChar char="Ø"/>
            </a:pPr>
            <a:r>
              <a:rPr lang="en-US" sz="3000" dirty="0"/>
              <a:t>System Exclusive (</a:t>
            </a:r>
            <a:r>
              <a:rPr lang="en-US" sz="3000" dirty="0" err="1"/>
              <a:t>SysEx</a:t>
            </a:r>
            <a:r>
              <a:rPr lang="en-US" sz="3000" dirty="0"/>
              <a:t>)</a:t>
            </a:r>
          </a:p>
        </p:txBody>
      </p:sp>
      <p:pic>
        <p:nvPicPr>
          <p:cNvPr id="4" name="Picture 3"/>
          <p:cNvPicPr>
            <a:picLocks noChangeAspect="1"/>
          </p:cNvPicPr>
          <p:nvPr/>
        </p:nvPicPr>
        <p:blipFill>
          <a:blip r:embed="rId3"/>
          <a:stretch>
            <a:fillRect/>
          </a:stretch>
        </p:blipFill>
        <p:spPr>
          <a:xfrm>
            <a:off x="6667500" y="4533900"/>
            <a:ext cx="5524500" cy="2324100"/>
          </a:xfrm>
          <a:prstGeom prst="rect">
            <a:avLst/>
          </a:prstGeom>
        </p:spPr>
      </p:pic>
    </p:spTree>
    <p:extLst>
      <p:ext uri="{BB962C8B-B14F-4D97-AF65-F5344CB8AC3E}">
        <p14:creationId xmlns:p14="http://schemas.microsoft.com/office/powerpoint/2010/main" val="14114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electricviolinshop.com/media/catalog/product/cache/1/image/43df1fe83870f84d85c085e0e4c00c16/f/o/fournessfuse4satin_quiltedmaple_headongoog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r="16034"/>
          <a:stretch/>
        </p:blipFill>
        <p:spPr bwMode="auto">
          <a:xfrm>
            <a:off x="8964016" y="2047164"/>
            <a:ext cx="3213270" cy="48108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acprovid.vo.llnwd.net/o43/hub/media/1080/11219/cp_768_06_Novation_Launchpad_P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6937" cy="3098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3.files.magneticmag.com/image/upload/c_fit,cs_srgb,dpr_1.0,q_80,w_620/MTMzMDU3NDkwOTAzNDk0NjI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4016" y="0"/>
            <a:ext cx="3213269" cy="20471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srcRect b="2186"/>
          <a:stretch/>
        </p:blipFill>
        <p:spPr>
          <a:xfrm>
            <a:off x="-11975" y="2933549"/>
            <a:ext cx="4012153" cy="3924452"/>
          </a:xfrm>
          <a:prstGeom prst="rect">
            <a:avLst/>
          </a:prstGeom>
        </p:spPr>
      </p:pic>
      <p:pic>
        <p:nvPicPr>
          <p:cNvPr id="1030" name="Picture 6" descr="https://cdn-learn.adafruit.com/guides/images/000/000/627/medium800/midi-drum-glove.jpg?14483018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6937" y="0"/>
            <a:ext cx="4467079" cy="2959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480101"/>
            <a:ext cx="9448800" cy="1097280"/>
          </a:xfrm>
        </p:spPr>
        <p:txBody>
          <a:bodyPr/>
          <a:lstStyle/>
          <a:p>
            <a:r>
              <a:rPr lang="en-US" dirty="0">
                <a:solidFill>
                  <a:schemeClr val="accent1"/>
                </a:solidFill>
              </a:rPr>
              <a:t>MIDI Hardware</a:t>
            </a:r>
          </a:p>
        </p:txBody>
      </p:sp>
      <p:pic>
        <p:nvPicPr>
          <p:cNvPr id="1032" name="Picture 8" descr="https://images-na.ssl-images-amazon.com/images/I/71zVcPCWBzL._SL1500_.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518" b="2197"/>
          <a:stretch/>
        </p:blipFill>
        <p:spPr bwMode="auto">
          <a:xfrm>
            <a:off x="3875964" y="2952615"/>
            <a:ext cx="5472752" cy="390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Software</a:t>
            </a:r>
          </a:p>
        </p:txBody>
      </p:sp>
      <p:pic>
        <p:nvPicPr>
          <p:cNvPr id="2050" name="Picture 2" descr="http://yamahaforums.co.uk/wp-content/uploads/2015/10/N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60" y="1608350"/>
            <a:ext cx="8175009" cy="16179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6/Ableton.svg/2000px-Ableton.svg.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0060" y="3226321"/>
            <a:ext cx="6597771" cy="11546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nuetertics.org/media/images/pictures/ardou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84" y="4380930"/>
            <a:ext cx="3197476" cy="22382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mage-line.com/innovaeditor/assets/FL12%20Banner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7160" y="4380930"/>
            <a:ext cx="7958162" cy="223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MIDI Software</a:t>
            </a:r>
          </a:p>
        </p:txBody>
      </p:sp>
      <p:pic>
        <p:nvPicPr>
          <p:cNvPr id="3074" name="Picture 2" descr="http://www.sibeliusblog.com/wp-content/uploads/2016/06/final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582193"/>
            <a:ext cx="6161964" cy="2528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gmusic.com/gfx/bb_banner_ds_930_re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4111166"/>
            <a:ext cx="6294013" cy="20303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orig02.deviantart.net/b337/f/2010/170/2/c/motion_gyroscope_by_eel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488"/>
          <a:stretch/>
        </p:blipFill>
        <p:spPr bwMode="auto">
          <a:xfrm>
            <a:off x="7533565" y="1582193"/>
            <a:ext cx="4658435" cy="2528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25522" t="14925" r="27033"/>
          <a:stretch/>
        </p:blipFill>
        <p:spPr>
          <a:xfrm>
            <a:off x="7533565" y="4111166"/>
            <a:ext cx="2197289" cy="2638599"/>
          </a:xfrm>
          <a:prstGeom prst="rect">
            <a:avLst/>
          </a:prstGeom>
        </p:spPr>
      </p:pic>
      <p:pic>
        <p:nvPicPr>
          <p:cNvPr id="3082" name="Picture 10" descr="https://pbs.twimg.com/profile_images/1147593593/image_logo_400x4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375" y="4397959"/>
            <a:ext cx="2030104" cy="203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fade">
                                      <p:cBhvr>
                                        <p:cTn id="2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Research</a:t>
            </a:r>
          </a:p>
        </p:txBody>
      </p:sp>
      <p:pic>
        <p:nvPicPr>
          <p:cNvPr id="6146" name="Picture 2" descr="http://chuck.cs.princeton.edu/doc/images/chuck_log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470" y="2501947"/>
            <a:ext cx="3825930" cy="317552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1371600" y="1904998"/>
            <a:ext cx="9448800" cy="4419601"/>
          </a:xfrm>
          <a:prstGeom prst="rect">
            <a:avLst/>
          </a:prstGeom>
        </p:spPr>
        <p:txBody>
          <a:bodyPr>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a:lnSpc>
                <a:spcPct val="150000"/>
              </a:lnSpc>
            </a:pPr>
            <a:r>
              <a:rPr lang="en-US" sz="3600" dirty="0" err="1"/>
              <a:t>ChucK</a:t>
            </a:r>
            <a:endParaRPr lang="en-US" sz="3600" dirty="0"/>
          </a:p>
          <a:p>
            <a:pPr lvl="2">
              <a:lnSpc>
                <a:spcPct val="150000"/>
              </a:lnSpc>
              <a:buFont typeface="Wingdings" panose="05000000000000000000" pitchFamily="2" charset="2"/>
              <a:buChar char="Ø"/>
            </a:pPr>
            <a:r>
              <a:rPr lang="en-US" sz="3000" dirty="0"/>
              <a:t>Music Language</a:t>
            </a:r>
          </a:p>
          <a:p>
            <a:pPr lvl="2">
              <a:lnSpc>
                <a:spcPct val="150000"/>
              </a:lnSpc>
              <a:buFont typeface="Wingdings" panose="05000000000000000000" pitchFamily="2" charset="2"/>
              <a:buChar char="Ø"/>
            </a:pPr>
            <a:r>
              <a:rPr lang="en-US" sz="3000" dirty="0"/>
              <a:t>Strongly-timed, On-the-fly</a:t>
            </a:r>
          </a:p>
          <a:p>
            <a:pPr lvl="2">
              <a:lnSpc>
                <a:spcPct val="150000"/>
              </a:lnSpc>
              <a:buFont typeface="Wingdings" panose="05000000000000000000" pitchFamily="2" charset="2"/>
              <a:buChar char="Ø"/>
            </a:pPr>
            <a:r>
              <a:rPr lang="en-US" sz="3000" dirty="0"/>
              <a:t>Ongoing Development</a:t>
            </a:r>
          </a:p>
        </p:txBody>
      </p:sp>
    </p:spTree>
    <p:extLst>
      <p:ext uri="{BB962C8B-B14F-4D97-AF65-F5344CB8AC3E}">
        <p14:creationId xmlns:p14="http://schemas.microsoft.com/office/powerpoint/2010/main" val="197015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Research</a:t>
            </a:r>
          </a:p>
        </p:txBody>
      </p:sp>
      <p:sp>
        <p:nvSpPr>
          <p:cNvPr id="4" name="Content Placeholder 2"/>
          <p:cNvSpPr txBox="1">
            <a:spLocks/>
          </p:cNvSpPr>
          <p:nvPr/>
        </p:nvSpPr>
        <p:spPr>
          <a:xfrm>
            <a:off x="1371600" y="1904998"/>
            <a:ext cx="9448800" cy="4419601"/>
          </a:xfrm>
          <a:prstGeom prst="rect">
            <a:avLst/>
          </a:prstGeom>
        </p:spPr>
        <p:txBody>
          <a:bodyPr>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a:lnSpc>
                <a:spcPct val="150000"/>
              </a:lnSpc>
            </a:pPr>
            <a:r>
              <a:rPr lang="en-US" sz="3600" dirty="0"/>
              <a:t>Wireless MIDI Collaboration</a:t>
            </a:r>
          </a:p>
          <a:p>
            <a:pPr lvl="2">
              <a:lnSpc>
                <a:spcPct val="150000"/>
              </a:lnSpc>
              <a:buFont typeface="Wingdings" panose="05000000000000000000" pitchFamily="2" charset="2"/>
              <a:buChar char="Ø"/>
            </a:pPr>
            <a:r>
              <a:rPr lang="en-US" sz="3000" dirty="0"/>
              <a:t>MIDI Ensembles</a:t>
            </a:r>
          </a:p>
          <a:p>
            <a:pPr lvl="2">
              <a:lnSpc>
                <a:spcPct val="150000"/>
              </a:lnSpc>
              <a:buFont typeface="Wingdings" panose="05000000000000000000" pitchFamily="2" charset="2"/>
              <a:buChar char="Ø"/>
            </a:pPr>
            <a:r>
              <a:rPr lang="en-US" sz="3000" dirty="0"/>
              <a:t>Reactive AI Musicians</a:t>
            </a:r>
          </a:p>
          <a:p>
            <a:pPr lvl="2">
              <a:lnSpc>
                <a:spcPct val="150000"/>
              </a:lnSpc>
              <a:buFont typeface="Wingdings" panose="05000000000000000000" pitchFamily="2" charset="2"/>
              <a:buChar char="Ø"/>
            </a:pPr>
            <a:r>
              <a:rPr lang="en-US" sz="3000" dirty="0"/>
              <a:t>Shared Annotation of Music</a:t>
            </a:r>
          </a:p>
        </p:txBody>
      </p:sp>
      <p:pic>
        <p:nvPicPr>
          <p:cNvPr id="4100" name="Picture 4" descr="http://www.cme-pro.com/proline/WIDI-X8_set-angl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192" y="1904998"/>
            <a:ext cx="3463972" cy="393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190" y="2607831"/>
            <a:ext cx="4383742" cy="2104017"/>
          </a:xfrm>
        </p:spPr>
        <p:txBody>
          <a:bodyPr anchor="ctr">
            <a:noAutofit/>
          </a:bodyPr>
          <a:lstStyle/>
          <a:p>
            <a:pPr algn="ctr"/>
            <a:r>
              <a:rPr lang="en-US" sz="6600" dirty="0"/>
              <a:t>Questions?</a:t>
            </a:r>
          </a:p>
        </p:txBody>
      </p:sp>
    </p:spTree>
    <p:extLst>
      <p:ext uri="{BB962C8B-B14F-4D97-AF65-F5344CB8AC3E}">
        <p14:creationId xmlns:p14="http://schemas.microsoft.com/office/powerpoint/2010/main" val="30186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[4]S. </a:t>
            </a:r>
            <a:r>
              <a:rPr lang="en-US" dirty="0" err="1"/>
              <a:t>Barro</a:t>
            </a:r>
            <a:r>
              <a:rPr lang="en-US" dirty="0"/>
              <a:t>, T. </a:t>
            </a:r>
            <a:r>
              <a:rPr lang="en-US" dirty="0" err="1"/>
              <a:t>Fernández-Caramés</a:t>
            </a:r>
            <a:r>
              <a:rPr lang="en-US" dirty="0"/>
              <a:t> and C. </a:t>
            </a:r>
            <a:r>
              <a:rPr lang="en-US" dirty="0" err="1"/>
              <a:t>Escudero</a:t>
            </a:r>
            <a:r>
              <a:rPr lang="en-US" dirty="0"/>
              <a:t>, "Enabling Collaborative Musical Activities through Wireless Sensor Networks", </a:t>
            </a:r>
            <a:r>
              <a:rPr lang="en-US" i="1" dirty="0"/>
              <a:t>International Journal of Distributed Sensor Networks</a:t>
            </a:r>
            <a:r>
              <a:rPr lang="en-US" dirty="0"/>
              <a:t>, vol. 2012, pp. 1-13, 2012. </a:t>
            </a:r>
          </a:p>
          <a:p>
            <a:r>
              <a:rPr lang="en-US" dirty="0"/>
              <a:t>[1]"MIDI Manufacturers Association Website", </a:t>
            </a:r>
            <a:r>
              <a:rPr lang="en-US" i="1" dirty="0"/>
              <a:t>Midi.org</a:t>
            </a:r>
            <a:r>
              <a:rPr lang="en-US" dirty="0"/>
              <a:t>, 2016. [Online]. Available: https://www.midi.org/. [Accessed: 15- Oct- 2016]. </a:t>
            </a:r>
          </a:p>
          <a:p>
            <a:r>
              <a:rPr lang="en-US" dirty="0"/>
              <a:t>[3]G. Wang, P. Cook and S. Salazar, "</a:t>
            </a:r>
            <a:r>
              <a:rPr lang="en-US" dirty="0" err="1"/>
              <a:t>ChucK</a:t>
            </a:r>
            <a:r>
              <a:rPr lang="en-US" dirty="0"/>
              <a:t>: A Strongly Timed Computer Music Language", </a:t>
            </a:r>
            <a:r>
              <a:rPr lang="en-US" i="1" dirty="0"/>
              <a:t>Computer Music Journal</a:t>
            </a:r>
            <a:r>
              <a:rPr lang="en-US" dirty="0"/>
              <a:t>, vol. 39, no. 4, pp. 10-29, 2015. </a:t>
            </a:r>
          </a:p>
          <a:p>
            <a:r>
              <a:rPr lang="en-US" dirty="0"/>
              <a:t>[2]"Wikipedia Article on MIDI", </a:t>
            </a:r>
            <a:r>
              <a:rPr lang="en-US" i="1" dirty="0"/>
              <a:t>En.wikipedia.org</a:t>
            </a:r>
            <a:r>
              <a:rPr lang="en-US" dirty="0"/>
              <a:t>, 2016. [Online]. Available: https://en.wikipedia.org/wiki/MIDI. [Accessed: 15- Oct- 2016]. </a:t>
            </a:r>
          </a:p>
        </p:txBody>
      </p:sp>
    </p:spTree>
    <p:extLst>
      <p:ext uri="{BB962C8B-B14F-4D97-AF65-F5344CB8AC3E}">
        <p14:creationId xmlns:p14="http://schemas.microsoft.com/office/powerpoint/2010/main" val="757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MIDI Demonstration</a:t>
            </a:r>
          </a:p>
        </p:txBody>
      </p:sp>
      <p:pic>
        <p:nvPicPr>
          <p:cNvPr id="1026" name="Picture 2" descr="https://upload.wikimedia.org/wikipedia/commons/6/69/Lmm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422" y="1736465"/>
            <a:ext cx="4739155" cy="473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3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MIDI?</a:t>
            </a:r>
          </a:p>
        </p:txBody>
      </p:sp>
      <p:sp>
        <p:nvSpPr>
          <p:cNvPr id="3" name="Content Placeholder 2"/>
          <p:cNvSpPr>
            <a:spLocks noGrp="1"/>
          </p:cNvSpPr>
          <p:nvPr>
            <p:ph idx="1"/>
          </p:nvPr>
        </p:nvSpPr>
        <p:spPr/>
        <p:txBody>
          <a:bodyPr>
            <a:normAutofit lnSpcReduction="10000"/>
          </a:bodyPr>
          <a:lstStyle/>
          <a:p>
            <a:pPr>
              <a:lnSpc>
                <a:spcPct val="150000"/>
              </a:lnSpc>
            </a:pPr>
            <a:r>
              <a:rPr lang="en-US" sz="3600" dirty="0"/>
              <a:t>Musical Instrument Digital Interface</a:t>
            </a:r>
          </a:p>
          <a:p>
            <a:pPr>
              <a:lnSpc>
                <a:spcPct val="150000"/>
              </a:lnSpc>
            </a:pPr>
            <a:r>
              <a:rPr lang="en-US" sz="3600" dirty="0"/>
              <a:t>More than just a “digital interface”</a:t>
            </a:r>
          </a:p>
          <a:p>
            <a:pPr lvl="2">
              <a:lnSpc>
                <a:spcPct val="150000"/>
              </a:lnSpc>
              <a:buFont typeface="Wingdings" panose="05000000000000000000" pitchFamily="2" charset="2"/>
              <a:buChar char="Ø"/>
            </a:pPr>
            <a:r>
              <a:rPr lang="en-US" sz="3400" dirty="0"/>
              <a:t>Protocol</a:t>
            </a:r>
          </a:p>
          <a:p>
            <a:pPr lvl="2">
              <a:lnSpc>
                <a:spcPct val="150000"/>
              </a:lnSpc>
              <a:buFont typeface="Wingdings" panose="05000000000000000000" pitchFamily="2" charset="2"/>
              <a:buChar char="Ø"/>
            </a:pPr>
            <a:r>
              <a:rPr lang="en-US" sz="3400" dirty="0"/>
              <a:t>Digital interface</a:t>
            </a:r>
          </a:p>
          <a:p>
            <a:pPr lvl="2">
              <a:lnSpc>
                <a:spcPct val="150000"/>
              </a:lnSpc>
              <a:buFont typeface="Wingdings" panose="05000000000000000000" pitchFamily="2" charset="2"/>
              <a:buChar char="Ø"/>
            </a:pPr>
            <a:r>
              <a:rPr lang="en-US" sz="3400" dirty="0"/>
              <a:t>Connectors</a:t>
            </a:r>
          </a:p>
        </p:txBody>
      </p:sp>
      <p:pic>
        <p:nvPicPr>
          <p:cNvPr id="1026" name="Picture 2" descr="http://www.a-mc.biz/makemusic/wp-content/uploads/2015/06/mid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407" y="3899646"/>
            <a:ext cx="5215594" cy="295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MIDI?</a:t>
            </a:r>
          </a:p>
        </p:txBody>
      </p:sp>
      <p:sp>
        <p:nvSpPr>
          <p:cNvPr id="3" name="Content Placeholder 2"/>
          <p:cNvSpPr>
            <a:spLocks noGrp="1"/>
          </p:cNvSpPr>
          <p:nvPr>
            <p:ph idx="1"/>
          </p:nvPr>
        </p:nvSpPr>
        <p:spPr/>
        <p:txBody>
          <a:bodyPr/>
          <a:lstStyle/>
          <a:p>
            <a:r>
              <a:rPr lang="en-US" dirty="0"/>
              <a:t>A Short History</a:t>
            </a:r>
          </a:p>
          <a:p>
            <a:r>
              <a:rPr lang="en-US" dirty="0"/>
              <a:t>MIDI Today</a:t>
            </a:r>
          </a:p>
          <a:p>
            <a:r>
              <a:rPr lang="en-US" dirty="0"/>
              <a:t>Tech Specs</a:t>
            </a:r>
          </a:p>
          <a:p>
            <a:r>
              <a:rPr lang="en-US" dirty="0"/>
              <a:t>MIDI Hardware</a:t>
            </a:r>
          </a:p>
          <a:p>
            <a:r>
              <a:rPr lang="en-US" dirty="0"/>
              <a:t>MIDI Software</a:t>
            </a:r>
          </a:p>
          <a:p>
            <a:r>
              <a:rPr lang="en-US" dirty="0"/>
              <a:t>Current Research in MIDI</a:t>
            </a:r>
          </a:p>
          <a:p>
            <a:r>
              <a:rPr lang="en-US" dirty="0"/>
              <a:t>Demonstration using Linux Multimedia Studio</a:t>
            </a:r>
          </a:p>
        </p:txBody>
      </p:sp>
    </p:spTree>
    <p:extLst>
      <p:ext uri="{BB962C8B-B14F-4D97-AF65-F5344CB8AC3E}">
        <p14:creationId xmlns:p14="http://schemas.microsoft.com/office/powerpoint/2010/main" val="10979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Short History</a:t>
            </a:r>
          </a:p>
        </p:txBody>
      </p:sp>
      <p:sp>
        <p:nvSpPr>
          <p:cNvPr id="3" name="Content Placeholder 2"/>
          <p:cNvSpPr>
            <a:spLocks noGrp="1"/>
          </p:cNvSpPr>
          <p:nvPr>
            <p:ph idx="1"/>
          </p:nvPr>
        </p:nvSpPr>
        <p:spPr/>
        <p:txBody>
          <a:bodyPr/>
          <a:lstStyle/>
          <a:p>
            <a:pPr>
              <a:lnSpc>
                <a:spcPct val="200000"/>
              </a:lnSpc>
            </a:pPr>
            <a:r>
              <a:rPr lang="en-US" sz="3600" dirty="0"/>
              <a:t>Synthesizers</a:t>
            </a:r>
          </a:p>
          <a:p>
            <a:pPr>
              <a:lnSpc>
                <a:spcPct val="200000"/>
              </a:lnSpc>
            </a:pPr>
            <a:r>
              <a:rPr lang="en-US" sz="3600" dirty="0"/>
              <a:t>Compatibility Issues</a:t>
            </a:r>
          </a:p>
          <a:p>
            <a:pPr>
              <a:lnSpc>
                <a:spcPct val="200000"/>
              </a:lnSpc>
            </a:pPr>
            <a:r>
              <a:rPr lang="en-US" sz="3600" dirty="0"/>
              <a:t>Something had to be done</a:t>
            </a:r>
          </a:p>
          <a:p>
            <a:endParaRPr lang="en-US" dirty="0"/>
          </a:p>
        </p:txBody>
      </p:sp>
      <p:pic>
        <p:nvPicPr>
          <p:cNvPr id="4" name="Picture 3"/>
          <p:cNvPicPr>
            <a:picLocks noChangeAspect="1"/>
          </p:cNvPicPr>
          <p:nvPr/>
        </p:nvPicPr>
        <p:blipFill rotWithShape="1">
          <a:blip r:embed="rId3"/>
          <a:srcRect r="2034"/>
          <a:stretch/>
        </p:blipFill>
        <p:spPr>
          <a:xfrm>
            <a:off x="7875433" y="2837329"/>
            <a:ext cx="4316567" cy="4020671"/>
          </a:xfrm>
          <a:prstGeom prst="rect">
            <a:avLst/>
          </a:prstGeom>
        </p:spPr>
      </p:pic>
    </p:spTree>
    <p:extLst>
      <p:ext uri="{BB962C8B-B14F-4D97-AF65-F5344CB8AC3E}">
        <p14:creationId xmlns:p14="http://schemas.microsoft.com/office/powerpoint/2010/main" val="12417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Short History</a:t>
            </a:r>
          </a:p>
        </p:txBody>
      </p:sp>
      <p:sp>
        <p:nvSpPr>
          <p:cNvPr id="3" name="Content Placeholder 2"/>
          <p:cNvSpPr>
            <a:spLocks noGrp="1"/>
          </p:cNvSpPr>
          <p:nvPr>
            <p:ph idx="1"/>
          </p:nvPr>
        </p:nvSpPr>
        <p:spPr/>
        <p:txBody>
          <a:bodyPr>
            <a:normAutofit/>
          </a:bodyPr>
          <a:lstStyle/>
          <a:p>
            <a:pPr>
              <a:lnSpc>
                <a:spcPct val="200000"/>
              </a:lnSpc>
            </a:pPr>
            <a:r>
              <a:rPr lang="en-US" sz="3600" dirty="0"/>
              <a:t>Ikutaru Kakehashi and Dave Smith</a:t>
            </a:r>
          </a:p>
          <a:p>
            <a:pPr>
              <a:lnSpc>
                <a:spcPct val="200000"/>
              </a:lnSpc>
            </a:pPr>
            <a:r>
              <a:rPr lang="en-US" sz="3600" dirty="0"/>
              <a:t>Manufacturers Meeting</a:t>
            </a:r>
          </a:p>
          <a:p>
            <a:pPr>
              <a:lnSpc>
                <a:spcPct val="200000"/>
              </a:lnSpc>
            </a:pPr>
            <a:r>
              <a:rPr lang="en-US" sz="3600" dirty="0"/>
              <a:t>Thus, MIDI was born</a:t>
            </a:r>
          </a:p>
        </p:txBody>
      </p:sp>
      <p:pic>
        <p:nvPicPr>
          <p:cNvPr id="4" name="Picture 3"/>
          <p:cNvPicPr>
            <a:picLocks noChangeAspect="1"/>
          </p:cNvPicPr>
          <p:nvPr/>
        </p:nvPicPr>
        <p:blipFill rotWithShape="1">
          <a:blip r:embed="rId3"/>
          <a:srcRect l="13931"/>
          <a:stretch/>
        </p:blipFill>
        <p:spPr>
          <a:xfrm>
            <a:off x="9395012" y="3608294"/>
            <a:ext cx="2796988" cy="3249706"/>
          </a:xfrm>
          <a:prstGeom prst="rect">
            <a:avLst/>
          </a:prstGeom>
        </p:spPr>
      </p:pic>
      <p:pic>
        <p:nvPicPr>
          <p:cNvPr id="5" name="Picture 4"/>
          <p:cNvPicPr>
            <a:picLocks noChangeAspect="1"/>
          </p:cNvPicPr>
          <p:nvPr/>
        </p:nvPicPr>
        <p:blipFill rotWithShape="1">
          <a:blip r:embed="rId4"/>
          <a:srcRect l="-67" r="32684"/>
          <a:stretch/>
        </p:blipFill>
        <p:spPr>
          <a:xfrm>
            <a:off x="6239435" y="3608294"/>
            <a:ext cx="3155577" cy="3251374"/>
          </a:xfrm>
          <a:prstGeom prst="rect">
            <a:avLst/>
          </a:prstGeom>
        </p:spPr>
      </p:pic>
    </p:spTree>
    <p:extLst>
      <p:ext uri="{BB962C8B-B14F-4D97-AF65-F5344CB8AC3E}">
        <p14:creationId xmlns:p14="http://schemas.microsoft.com/office/powerpoint/2010/main" val="23370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MIDI Today</a:t>
            </a:r>
          </a:p>
        </p:txBody>
      </p:sp>
      <p:pic>
        <p:nvPicPr>
          <p:cNvPr id="4" name="Picture 3"/>
          <p:cNvPicPr>
            <a:picLocks noChangeAspect="1"/>
          </p:cNvPicPr>
          <p:nvPr/>
        </p:nvPicPr>
        <p:blipFill>
          <a:blip r:embed="rId3"/>
          <a:stretch>
            <a:fillRect/>
          </a:stretch>
        </p:blipFill>
        <p:spPr>
          <a:xfrm>
            <a:off x="6253241" y="3563471"/>
            <a:ext cx="5938759" cy="3294529"/>
          </a:xfrm>
          <a:prstGeom prst="rect">
            <a:avLst/>
          </a:prstGeom>
        </p:spPr>
      </p:pic>
      <p:sp>
        <p:nvSpPr>
          <p:cNvPr id="3" name="Content Placeholder 2"/>
          <p:cNvSpPr>
            <a:spLocks noGrp="1"/>
          </p:cNvSpPr>
          <p:nvPr>
            <p:ph idx="1"/>
          </p:nvPr>
        </p:nvSpPr>
        <p:spPr>
          <a:xfrm>
            <a:off x="1371600" y="1904998"/>
            <a:ext cx="5195048" cy="4419601"/>
          </a:xfrm>
        </p:spPr>
        <p:txBody>
          <a:bodyPr>
            <a:normAutofit fontScale="77500" lnSpcReduction="20000"/>
          </a:bodyPr>
          <a:lstStyle/>
          <a:p>
            <a:pPr>
              <a:lnSpc>
                <a:spcPct val="150000"/>
              </a:lnSpc>
            </a:pPr>
            <a:r>
              <a:rPr lang="en-US" sz="3600" dirty="0"/>
              <a:t>In 2013, Kakehashi and Smith were awarded a Technical Grammy</a:t>
            </a:r>
          </a:p>
          <a:p>
            <a:pPr>
              <a:lnSpc>
                <a:spcPct val="150000"/>
              </a:lnSpc>
            </a:pPr>
            <a:r>
              <a:rPr lang="en-US" sz="3600" dirty="0"/>
              <a:t>MIDI is used by every modern music producer</a:t>
            </a:r>
          </a:p>
          <a:p>
            <a:pPr>
              <a:lnSpc>
                <a:spcPct val="150000"/>
              </a:lnSpc>
            </a:pPr>
            <a:r>
              <a:rPr lang="en-US" sz="3600" dirty="0"/>
              <a:t>Computers can now be applied to make music</a:t>
            </a:r>
          </a:p>
        </p:txBody>
      </p:sp>
    </p:spTree>
    <p:extLst>
      <p:ext uri="{BB962C8B-B14F-4D97-AF65-F5344CB8AC3E}">
        <p14:creationId xmlns:p14="http://schemas.microsoft.com/office/powerpoint/2010/main" val="21287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Specs of MIDI</a:t>
            </a:r>
          </a:p>
        </p:txBody>
      </p:sp>
      <p:sp>
        <p:nvSpPr>
          <p:cNvPr id="3" name="Content Placeholder 2"/>
          <p:cNvSpPr>
            <a:spLocks noGrp="1"/>
          </p:cNvSpPr>
          <p:nvPr>
            <p:ph idx="1"/>
          </p:nvPr>
        </p:nvSpPr>
        <p:spPr/>
        <p:txBody>
          <a:bodyPr>
            <a:normAutofit/>
          </a:bodyPr>
          <a:lstStyle/>
          <a:p>
            <a:pPr>
              <a:lnSpc>
                <a:spcPct val="150000"/>
              </a:lnSpc>
            </a:pPr>
            <a:r>
              <a:rPr lang="en-US" sz="3600" dirty="0"/>
              <a:t>MIDI Links</a:t>
            </a:r>
          </a:p>
          <a:p>
            <a:pPr lvl="1">
              <a:lnSpc>
                <a:spcPct val="150000"/>
              </a:lnSpc>
            </a:pPr>
            <a:r>
              <a:rPr lang="en-US" sz="3600" dirty="0"/>
              <a:t>16 Channels</a:t>
            </a:r>
          </a:p>
          <a:p>
            <a:pPr lvl="1">
              <a:lnSpc>
                <a:spcPct val="150000"/>
              </a:lnSpc>
            </a:pPr>
            <a:r>
              <a:rPr lang="en-US" sz="3600" dirty="0"/>
              <a:t>Omni On vs. Omni Off</a:t>
            </a:r>
          </a:p>
          <a:p>
            <a:pPr lvl="1">
              <a:lnSpc>
                <a:spcPct val="150000"/>
              </a:lnSpc>
            </a:pPr>
            <a:r>
              <a:rPr lang="en-US" sz="3600" dirty="0"/>
              <a:t>Monophonic vs. Polyphonic</a:t>
            </a:r>
          </a:p>
        </p:txBody>
      </p:sp>
      <p:pic>
        <p:nvPicPr>
          <p:cNvPr id="4" name="Picture 3"/>
          <p:cNvPicPr>
            <a:picLocks noChangeAspect="1"/>
          </p:cNvPicPr>
          <p:nvPr/>
        </p:nvPicPr>
        <p:blipFill>
          <a:blip r:embed="rId3"/>
          <a:stretch>
            <a:fillRect/>
          </a:stretch>
        </p:blipFill>
        <p:spPr>
          <a:xfrm>
            <a:off x="7361903" y="3114675"/>
            <a:ext cx="4830097" cy="3743325"/>
          </a:xfrm>
          <a:prstGeom prst="rect">
            <a:avLst/>
          </a:prstGeom>
        </p:spPr>
      </p:pic>
    </p:spTree>
    <p:extLst>
      <p:ext uri="{BB962C8B-B14F-4D97-AF65-F5344CB8AC3E}">
        <p14:creationId xmlns:p14="http://schemas.microsoft.com/office/powerpoint/2010/main" val="35993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Specs of MIDI</a:t>
            </a:r>
          </a:p>
        </p:txBody>
      </p:sp>
      <p:sp>
        <p:nvSpPr>
          <p:cNvPr id="3" name="Content Placeholder 2"/>
          <p:cNvSpPr>
            <a:spLocks noGrp="1"/>
          </p:cNvSpPr>
          <p:nvPr>
            <p:ph idx="1"/>
          </p:nvPr>
        </p:nvSpPr>
        <p:spPr/>
        <p:txBody>
          <a:bodyPr>
            <a:normAutofit/>
          </a:bodyPr>
          <a:lstStyle/>
          <a:p>
            <a:pPr>
              <a:lnSpc>
                <a:spcPct val="150000"/>
              </a:lnSpc>
            </a:pPr>
            <a:r>
              <a:rPr lang="en-US" sz="3600" dirty="0"/>
              <a:t>MIDI messages</a:t>
            </a:r>
          </a:p>
          <a:p>
            <a:pPr lvl="1">
              <a:lnSpc>
                <a:spcPct val="150000"/>
              </a:lnSpc>
              <a:buFont typeface="Wingdings" panose="05000000000000000000" pitchFamily="2" charset="2"/>
              <a:buChar char="Ø"/>
            </a:pPr>
            <a:r>
              <a:rPr lang="en-US" sz="3200" dirty="0"/>
              <a:t>Bytes</a:t>
            </a:r>
          </a:p>
          <a:p>
            <a:pPr lvl="1">
              <a:lnSpc>
                <a:spcPct val="150000"/>
              </a:lnSpc>
              <a:buFont typeface="Wingdings" panose="05000000000000000000" pitchFamily="2" charset="2"/>
              <a:buChar char="Ø"/>
            </a:pPr>
            <a:r>
              <a:rPr lang="en-US" sz="3200" dirty="0"/>
              <a:t>Transmitted serially at 31.25 </a:t>
            </a:r>
            <a:r>
              <a:rPr lang="en-US" sz="3200" dirty="0" err="1"/>
              <a:t>kbit</a:t>
            </a:r>
            <a:r>
              <a:rPr lang="en-US" sz="3200" dirty="0"/>
              <a:t>/s</a:t>
            </a:r>
          </a:p>
          <a:p>
            <a:pPr lvl="1">
              <a:lnSpc>
                <a:spcPct val="150000"/>
              </a:lnSpc>
              <a:buFont typeface="Wingdings" panose="05000000000000000000" pitchFamily="2" charset="2"/>
              <a:buChar char="Ø"/>
            </a:pPr>
            <a:r>
              <a:rPr lang="en-US" sz="3200" dirty="0"/>
              <a:t>Start and stop bits added</a:t>
            </a:r>
          </a:p>
        </p:txBody>
      </p:sp>
      <p:pic>
        <p:nvPicPr>
          <p:cNvPr id="4" name="Picture 3"/>
          <p:cNvPicPr>
            <a:picLocks noChangeAspect="1"/>
          </p:cNvPicPr>
          <p:nvPr/>
        </p:nvPicPr>
        <p:blipFill>
          <a:blip r:embed="rId3"/>
          <a:stretch>
            <a:fillRect/>
          </a:stretch>
        </p:blipFill>
        <p:spPr>
          <a:xfrm>
            <a:off x="6667500" y="4533900"/>
            <a:ext cx="5524500" cy="2324100"/>
          </a:xfrm>
          <a:prstGeom prst="rect">
            <a:avLst/>
          </a:prstGeom>
        </p:spPr>
      </p:pic>
    </p:spTree>
    <p:extLst>
      <p:ext uri="{BB962C8B-B14F-4D97-AF65-F5344CB8AC3E}">
        <p14:creationId xmlns:p14="http://schemas.microsoft.com/office/powerpoint/2010/main" val="42386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Specs of MIDI</a:t>
            </a:r>
          </a:p>
        </p:txBody>
      </p:sp>
      <p:sp>
        <p:nvSpPr>
          <p:cNvPr id="3" name="Content Placeholder 2"/>
          <p:cNvSpPr>
            <a:spLocks noGrp="1"/>
          </p:cNvSpPr>
          <p:nvPr>
            <p:ph idx="1"/>
          </p:nvPr>
        </p:nvSpPr>
        <p:spPr/>
        <p:txBody>
          <a:bodyPr>
            <a:normAutofit/>
          </a:bodyPr>
          <a:lstStyle/>
          <a:p>
            <a:pPr lvl="1">
              <a:lnSpc>
                <a:spcPct val="200000"/>
              </a:lnSpc>
            </a:pPr>
            <a:r>
              <a:rPr lang="en-US" sz="3600" dirty="0"/>
              <a:t>Channel Messages</a:t>
            </a:r>
          </a:p>
          <a:p>
            <a:pPr lvl="3">
              <a:lnSpc>
                <a:spcPct val="200000"/>
              </a:lnSpc>
              <a:buFont typeface="Wingdings" panose="05000000000000000000" pitchFamily="2" charset="2"/>
              <a:buChar char="Ø"/>
            </a:pPr>
            <a:r>
              <a:rPr lang="en-US" sz="3000" dirty="0"/>
              <a:t>Channel Voice</a:t>
            </a:r>
          </a:p>
          <a:p>
            <a:pPr lvl="3">
              <a:lnSpc>
                <a:spcPct val="200000"/>
              </a:lnSpc>
              <a:buFont typeface="Wingdings" panose="05000000000000000000" pitchFamily="2" charset="2"/>
              <a:buChar char="Ø"/>
            </a:pPr>
            <a:r>
              <a:rPr lang="en-US" sz="3000" dirty="0"/>
              <a:t>Channel Mode</a:t>
            </a:r>
          </a:p>
        </p:txBody>
      </p:sp>
      <p:pic>
        <p:nvPicPr>
          <p:cNvPr id="5" name="Picture 4"/>
          <p:cNvPicPr>
            <a:picLocks noChangeAspect="1"/>
          </p:cNvPicPr>
          <p:nvPr/>
        </p:nvPicPr>
        <p:blipFill>
          <a:blip r:embed="rId3"/>
          <a:stretch>
            <a:fillRect/>
          </a:stretch>
        </p:blipFill>
        <p:spPr>
          <a:xfrm>
            <a:off x="6667500" y="4533900"/>
            <a:ext cx="5524500" cy="2324100"/>
          </a:xfrm>
          <a:prstGeom prst="rect">
            <a:avLst/>
          </a:prstGeom>
        </p:spPr>
      </p:pic>
    </p:spTree>
    <p:extLst>
      <p:ext uri="{BB962C8B-B14F-4D97-AF65-F5344CB8AC3E}">
        <p14:creationId xmlns:p14="http://schemas.microsoft.com/office/powerpoint/2010/main" val="13050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usic Score 16x9">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 Score_16x9.potx" id="{6ADF3BEB-29B7-4B59-868B-CC2D2045A513}" vid="{1320CC86-6327-42C4-8685-C8BBB762A9AB}"/>
    </a:ext>
  </a:extLst>
</a:theme>
</file>

<file path=ppt/theme/theme2.xml><?xml version="1.0" encoding="utf-8"?>
<a:theme xmlns:a="http://schemas.openxmlformats.org/drawingml/2006/main" name="1_Music Score 16x9">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 Score_16x9.potx" id="{6ADF3BEB-29B7-4B59-868B-CC2D2045A513}" vid="{1320CC86-6327-42C4-8685-C8BBB762A9AB}"/>
    </a:ext>
  </a:extLst>
</a:theme>
</file>

<file path=ppt/theme/theme3.xml><?xml version="1.0" encoding="utf-8"?>
<a:theme xmlns:a="http://schemas.openxmlformats.org/drawingml/2006/main" name="Office Them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F641B65-C3C4-4643-BB04-EE8F381F6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Music score presentation (treble clef design)</Template>
  <TotalTime>0</TotalTime>
  <Words>1040</Words>
  <Application>Microsoft Office PowerPoint</Application>
  <PresentationFormat>Widescreen</PresentationFormat>
  <Paragraphs>122</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Garamond</vt:lpstr>
      <vt:lpstr>Wingdings</vt:lpstr>
      <vt:lpstr>Music Score 16x9</vt:lpstr>
      <vt:lpstr>1_Music Score 16x9</vt:lpstr>
      <vt:lpstr>MIDI</vt:lpstr>
      <vt:lpstr>What is MIDI?</vt:lpstr>
      <vt:lpstr>What is MIDI?</vt:lpstr>
      <vt:lpstr>A Short History</vt:lpstr>
      <vt:lpstr>A Short History</vt:lpstr>
      <vt:lpstr>MIDI Today</vt:lpstr>
      <vt:lpstr>Tech Specs of MIDI</vt:lpstr>
      <vt:lpstr>Tech Specs of MIDI</vt:lpstr>
      <vt:lpstr>Tech Specs of MIDI</vt:lpstr>
      <vt:lpstr>Tech Specs of MIDI</vt:lpstr>
      <vt:lpstr>MIDI Hardware</vt:lpstr>
      <vt:lpstr>MIDI Software</vt:lpstr>
      <vt:lpstr>Other MIDI Software</vt:lpstr>
      <vt:lpstr>MIDI Research</vt:lpstr>
      <vt:lpstr>MIDI Research</vt:lpstr>
      <vt:lpstr>Questions?</vt:lpstr>
      <vt:lpstr>References</vt:lpstr>
      <vt:lpstr>MIDI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2016-10-15T18:49:46Z</dcterms:created>
  <dcterms:modified xsi:type="dcterms:W3CDTF">2016-10-20T13:03:45Z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TC038965509991</vt:lpwstr>
  </property>
</Properties>
</file>