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5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83"/>
  </p:normalViewPr>
  <p:slideViewPr>
    <p:cSldViewPr snapToGrid="0" snapToObjects="1">
      <p:cViewPr varScale="1">
        <p:scale>
          <a:sx n="100" d="100"/>
          <a:sy n="100" d="100"/>
        </p:scale>
        <p:origin x="4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2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0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942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2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0695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13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85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37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9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1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0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6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6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1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7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28E95-849F-3344-BE9F-368A7F8BE5DE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9D05D8-D7CA-6E46-9627-EBCD2BC06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2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749300"/>
            <a:ext cx="8915399" cy="2262781"/>
          </a:xfrm>
        </p:spPr>
        <p:txBody>
          <a:bodyPr/>
          <a:lstStyle/>
          <a:p>
            <a:r>
              <a:rPr lang="en-US" dirty="0" smtClean="0"/>
              <a:t>Genetic Algorithm in TDR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3596279"/>
            <a:ext cx="8915399" cy="1126283"/>
          </a:xfrm>
        </p:spPr>
        <p:txBody>
          <a:bodyPr/>
          <a:lstStyle/>
          <a:p>
            <a:r>
              <a:rPr lang="en-US" dirty="0" smtClean="0"/>
              <a:t>Mahbaneh Eshaghzadeh Torbati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578100" y="1638300"/>
            <a:ext cx="84582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en-US" dirty="0"/>
              <a:t>produce an initial population of individuals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/>
              <a:t>evaluate the fitness of all individuals</a:t>
            </a:r>
          </a:p>
          <a:p>
            <a:pPr algn="l" rtl="0">
              <a:spcBef>
                <a:spcPct val="50000"/>
              </a:spcBef>
            </a:pPr>
            <a:r>
              <a:rPr lang="en-US" altLang="en-US" b="1" dirty="0"/>
              <a:t>while</a:t>
            </a:r>
            <a:r>
              <a:rPr lang="en-US" altLang="en-US" dirty="0"/>
              <a:t> termination condition not met </a:t>
            </a:r>
            <a:r>
              <a:rPr lang="en-US" altLang="en-US" b="1" dirty="0"/>
              <a:t>do</a:t>
            </a:r>
            <a:endParaRPr lang="en-US" altLang="en-US" dirty="0"/>
          </a:p>
          <a:p>
            <a:pPr algn="l" rtl="0">
              <a:spcBef>
                <a:spcPct val="50000"/>
              </a:spcBef>
            </a:pPr>
            <a:r>
              <a:rPr lang="en-US" altLang="en-US" dirty="0"/>
              <a:t>	select fitter individuals for reproduction</a:t>
            </a:r>
          </a:p>
          <a:p>
            <a:pPr algn="l" rtl="0">
              <a:spcBef>
                <a:spcPct val="50000"/>
              </a:spcBef>
            </a:pPr>
            <a:r>
              <a:rPr lang="en-US" altLang="en-US"/>
              <a:t>	recombine between individuals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/>
              <a:t>	mutate individuals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/>
              <a:t>	evaluate the fitness of the modified individuals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/>
              <a:t>	generate a new population</a:t>
            </a:r>
          </a:p>
          <a:p>
            <a:pPr algn="l" rtl="0">
              <a:spcBef>
                <a:spcPct val="50000"/>
              </a:spcBef>
            </a:pPr>
            <a:r>
              <a:rPr lang="en-US" altLang="en-US" b="1" dirty="0"/>
              <a:t>End while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25713" y="549275"/>
            <a:ext cx="7772400" cy="641350"/>
          </a:xfrm>
        </p:spPr>
        <p:txBody>
          <a:bodyPr/>
          <a:lstStyle/>
          <a:p>
            <a:pPr algn="l" rtl="0"/>
            <a:r>
              <a:rPr lang="en-US" altLang="en-US" sz="3600"/>
              <a:t>Simple Genetic Algorithm</a:t>
            </a:r>
          </a:p>
        </p:txBody>
      </p:sp>
    </p:spTree>
    <p:extLst>
      <p:ext uri="{BB962C8B-B14F-4D97-AF65-F5344CB8AC3E}">
        <p14:creationId xmlns:p14="http://schemas.microsoft.com/office/powerpoint/2010/main" val="120560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80188" y="6313488"/>
            <a:ext cx="1905000" cy="457200"/>
          </a:xfrm>
        </p:spPr>
        <p:txBody>
          <a:bodyPr/>
          <a:lstStyle/>
          <a:p>
            <a:fld id="{50736A0D-6D90-604B-BD7E-EA3BB78AA26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17700" y="404813"/>
            <a:ext cx="7772400" cy="1190625"/>
          </a:xfrm>
        </p:spPr>
        <p:txBody>
          <a:bodyPr/>
          <a:lstStyle/>
          <a:p>
            <a:pPr rtl="0"/>
            <a:r>
              <a:rPr lang="en-US" altLang="en-US" sz="3600" dirty="0" smtClean="0">
                <a:solidFill>
                  <a:schemeClr val="tx1"/>
                </a:solidFill>
              </a:rPr>
              <a:t>Example: The </a:t>
            </a:r>
            <a:r>
              <a:rPr lang="en-US" altLang="en-US" sz="3600" dirty="0">
                <a:solidFill>
                  <a:schemeClr val="tx1"/>
                </a:solidFill>
              </a:rPr>
              <a:t>MAXONE problem	</a:t>
            </a:r>
            <a:endParaRPr lang="en-US" altLang="en-US" sz="3600" b="1" i="1" dirty="0">
              <a:solidFill>
                <a:schemeClr val="tx1"/>
              </a:solidFill>
            </a:endParaRPr>
          </a:p>
        </p:txBody>
      </p:sp>
      <p:sp>
        <p:nvSpPr>
          <p:cNvPr id="7" name="Text Box 1027"/>
          <p:cNvSpPr txBox="1">
            <a:spLocks noChangeArrowheads="1"/>
          </p:cNvSpPr>
          <p:nvPr/>
        </p:nvSpPr>
        <p:spPr bwMode="auto">
          <a:xfrm>
            <a:off x="1993900" y="1689100"/>
            <a:ext cx="73914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Suppose we want to maximize the number of ones in a string of </a:t>
            </a:r>
            <a:r>
              <a:rPr lang="en-US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 </a:t>
            </a:r>
            <a:r>
              <a:rPr lang="en-US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binary digits</a:t>
            </a:r>
          </a:p>
        </p:txBody>
      </p:sp>
      <p:sp>
        <p:nvSpPr>
          <p:cNvPr id="8" name="Text Box 1029"/>
          <p:cNvSpPr txBox="1">
            <a:spLocks noChangeArrowheads="1"/>
          </p:cNvSpPr>
          <p:nvPr/>
        </p:nvSpPr>
        <p:spPr bwMode="auto">
          <a:xfrm>
            <a:off x="3352800" y="2755900"/>
            <a:ext cx="708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0">
              <a:spcBef>
                <a:spcPct val="50000"/>
              </a:spcBef>
            </a:pPr>
            <a:r>
              <a:rPr lang="en-US" altLang="en-US" sz="2800" dirty="0">
                <a:latin typeface="Arial" charset="0"/>
                <a:ea typeface="Arial" charset="0"/>
                <a:cs typeface="Arial" charset="0"/>
              </a:rPr>
              <a:t>Is it a trivial problem?</a:t>
            </a:r>
          </a:p>
        </p:txBody>
      </p:sp>
      <p:sp>
        <p:nvSpPr>
          <p:cNvPr id="9" name="Text Box 1030"/>
          <p:cNvSpPr txBox="1">
            <a:spLocks noChangeArrowheads="1"/>
          </p:cNvSpPr>
          <p:nvPr/>
        </p:nvSpPr>
        <p:spPr bwMode="auto">
          <a:xfrm>
            <a:off x="1993900" y="3441700"/>
            <a:ext cx="7848600" cy="1115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rtl="0">
              <a:spcBef>
                <a:spcPct val="50000"/>
              </a:spcBef>
            </a:pPr>
            <a:r>
              <a:rPr lang="en-US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It may seem so because we know the answer in advance</a:t>
            </a:r>
          </a:p>
          <a:p>
            <a:pPr algn="just" rtl="0">
              <a:spcBef>
                <a:spcPct val="50000"/>
              </a:spcBef>
            </a:pPr>
            <a:r>
              <a:rPr lang="en-US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However, we can think of it as maximizing the number of correct answers, each encoded by 1, to L  yes/no difficult questions`</a:t>
            </a:r>
          </a:p>
        </p:txBody>
      </p:sp>
    </p:spTree>
    <p:extLst>
      <p:ext uri="{BB962C8B-B14F-4D97-AF65-F5344CB8AC3E}">
        <p14:creationId xmlns:p14="http://schemas.microsoft.com/office/powerpoint/2010/main" val="11440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Example: </a:t>
            </a:r>
            <a:r>
              <a:rPr lang="en-US" dirty="0" smtClean="0"/>
              <a:t>Representation and Fitness Function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>
          <a:xfrm>
            <a:off x="2589212" y="1981200"/>
            <a:ext cx="8915400" cy="3777622"/>
          </a:xfrm>
        </p:spPr>
        <p:txBody>
          <a:bodyPr>
            <a:normAutofit/>
          </a:bodyPr>
          <a:lstStyle/>
          <a:p>
            <a:pPr algn="just" rtl="0"/>
            <a:r>
              <a:rPr lang="en-US" altLang="en-US" sz="1900" dirty="0"/>
              <a:t>An individual is encoded (naturally) as a string of l binary </a:t>
            </a:r>
            <a:r>
              <a:rPr lang="en-US" altLang="en-US" sz="1900" dirty="0" smtClean="0"/>
              <a:t>digits</a:t>
            </a:r>
          </a:p>
          <a:p>
            <a:pPr algn="just" rtl="0"/>
            <a:endParaRPr lang="en-US" altLang="en-US" sz="1900" dirty="0"/>
          </a:p>
          <a:p>
            <a:pPr algn="just" rtl="0"/>
            <a:r>
              <a:rPr lang="en-US" altLang="en-US" sz="1900" dirty="0"/>
              <a:t>The fitness f of a candidate solution to the MAXONE problem is the number of ones in its genetic </a:t>
            </a:r>
            <a:r>
              <a:rPr lang="en-US" altLang="en-US" sz="1900" dirty="0" smtClean="0"/>
              <a:t>code</a:t>
            </a:r>
          </a:p>
          <a:p>
            <a:pPr algn="just" rtl="0"/>
            <a:endParaRPr lang="en-US" altLang="en-US" sz="1900" dirty="0"/>
          </a:p>
          <a:p>
            <a:pPr algn="just" rtl="0"/>
            <a:r>
              <a:rPr lang="en-US" altLang="en-US" sz="1900" dirty="0"/>
              <a:t>We start with a population of n random strings. Suppose that l = 10 and n = 6</a:t>
            </a:r>
          </a:p>
        </p:txBody>
      </p:sp>
    </p:spTree>
    <p:extLst>
      <p:ext uri="{BB962C8B-B14F-4D97-AF65-F5344CB8AC3E}">
        <p14:creationId xmlns:p14="http://schemas.microsoft.com/office/powerpoint/2010/main" val="22671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Example: </a:t>
            </a:r>
            <a:r>
              <a:rPr lang="en-US" dirty="0" smtClean="0"/>
              <a:t>Population Initialization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654300" y="1773238"/>
            <a:ext cx="81153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toss a fair coin 60 times and get </a:t>
            </a:r>
            <a:r>
              <a:rPr lang="en-US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following </a:t>
            </a:r>
            <a:r>
              <a:rPr lang="en-US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initial population: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		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1</a:t>
            </a:r>
            <a:r>
              <a:rPr lang="en-US" altLang="en-US" dirty="0">
                <a:ea typeface="Times New Roman" charset="0"/>
                <a:cs typeface="Times New Roman" charset="0"/>
              </a:rPr>
              <a:t> = 1111010101	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f </a:t>
            </a:r>
            <a:r>
              <a:rPr lang="en-US" altLang="en-US" dirty="0">
                <a:ea typeface="Times New Roman" charset="0"/>
                <a:cs typeface="Times New Roman" charset="0"/>
              </a:rPr>
              <a:t>(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1</a:t>
            </a:r>
            <a:r>
              <a:rPr lang="en-US" altLang="en-US" dirty="0">
                <a:ea typeface="Times New Roman" charset="0"/>
                <a:cs typeface="Times New Roman" charset="0"/>
              </a:rPr>
              <a:t>) = 7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>
                <a:ea typeface="Times New Roman" charset="0"/>
                <a:cs typeface="Times New Roman" charset="0"/>
              </a:rPr>
              <a:t>		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2</a:t>
            </a:r>
            <a:r>
              <a:rPr lang="en-US" altLang="en-US" dirty="0">
                <a:ea typeface="Times New Roman" charset="0"/>
                <a:cs typeface="Times New Roman" charset="0"/>
              </a:rPr>
              <a:t> = 0111000101	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f </a:t>
            </a:r>
            <a:r>
              <a:rPr lang="en-US" altLang="en-US" dirty="0">
                <a:ea typeface="Times New Roman" charset="0"/>
                <a:cs typeface="Times New Roman" charset="0"/>
              </a:rPr>
              <a:t>(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2</a:t>
            </a:r>
            <a:r>
              <a:rPr lang="en-US" altLang="en-US" dirty="0">
                <a:ea typeface="Times New Roman" charset="0"/>
                <a:cs typeface="Times New Roman" charset="0"/>
              </a:rPr>
              <a:t>) = 5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>
                <a:ea typeface="Times New Roman" charset="0"/>
                <a:cs typeface="Times New Roman" charset="0"/>
              </a:rPr>
              <a:t>		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3</a:t>
            </a:r>
            <a:r>
              <a:rPr lang="en-US" altLang="en-US" dirty="0">
                <a:ea typeface="Times New Roman" charset="0"/>
                <a:cs typeface="Times New Roman" charset="0"/>
              </a:rPr>
              <a:t> = 1110110101	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f </a:t>
            </a:r>
            <a:r>
              <a:rPr lang="en-US" altLang="en-US" dirty="0">
                <a:ea typeface="Times New Roman" charset="0"/>
                <a:cs typeface="Times New Roman" charset="0"/>
              </a:rPr>
              <a:t>(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3</a:t>
            </a:r>
            <a:r>
              <a:rPr lang="en-US" altLang="en-US" dirty="0">
                <a:ea typeface="Times New Roman" charset="0"/>
                <a:cs typeface="Times New Roman" charset="0"/>
              </a:rPr>
              <a:t>) = 7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>
                <a:ea typeface="Times New Roman" charset="0"/>
                <a:cs typeface="Times New Roman" charset="0"/>
              </a:rPr>
              <a:t>		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4</a:t>
            </a:r>
            <a:r>
              <a:rPr lang="en-US" altLang="en-US" dirty="0">
                <a:ea typeface="Times New Roman" charset="0"/>
                <a:cs typeface="Times New Roman" charset="0"/>
              </a:rPr>
              <a:t> = 0100010011	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f </a:t>
            </a:r>
            <a:r>
              <a:rPr lang="en-US" altLang="en-US" dirty="0">
                <a:ea typeface="Times New Roman" charset="0"/>
                <a:cs typeface="Times New Roman" charset="0"/>
              </a:rPr>
              <a:t>(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4</a:t>
            </a:r>
            <a:r>
              <a:rPr lang="en-US" altLang="en-US" dirty="0">
                <a:ea typeface="Times New Roman" charset="0"/>
                <a:cs typeface="Times New Roman" charset="0"/>
              </a:rPr>
              <a:t>) = 4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>
                <a:ea typeface="Times New Roman" charset="0"/>
                <a:cs typeface="Times New Roman" charset="0"/>
              </a:rPr>
              <a:t>		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5</a:t>
            </a:r>
            <a:r>
              <a:rPr lang="en-US" altLang="en-US" dirty="0">
                <a:ea typeface="Times New Roman" charset="0"/>
                <a:cs typeface="Times New Roman" charset="0"/>
              </a:rPr>
              <a:t> = 1110111101	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f </a:t>
            </a:r>
            <a:r>
              <a:rPr lang="en-US" altLang="en-US" dirty="0">
                <a:ea typeface="Times New Roman" charset="0"/>
                <a:cs typeface="Times New Roman" charset="0"/>
              </a:rPr>
              <a:t>(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5</a:t>
            </a:r>
            <a:r>
              <a:rPr lang="en-US" altLang="en-US" dirty="0">
                <a:ea typeface="Times New Roman" charset="0"/>
                <a:cs typeface="Times New Roman" charset="0"/>
              </a:rPr>
              <a:t>) = 8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>
                <a:ea typeface="Times New Roman" charset="0"/>
                <a:cs typeface="Times New Roman" charset="0"/>
              </a:rPr>
              <a:t>		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6</a:t>
            </a:r>
            <a:r>
              <a:rPr lang="en-US" altLang="en-US" dirty="0">
                <a:ea typeface="Times New Roman" charset="0"/>
                <a:cs typeface="Times New Roman" charset="0"/>
              </a:rPr>
              <a:t> = 0100110000	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f </a:t>
            </a:r>
            <a:r>
              <a:rPr lang="en-US" altLang="en-US" dirty="0">
                <a:ea typeface="Times New Roman" charset="0"/>
                <a:cs typeface="Times New Roman" charset="0"/>
              </a:rPr>
              <a:t>(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6</a:t>
            </a:r>
            <a:r>
              <a:rPr lang="en-US" altLang="en-US" dirty="0">
                <a:ea typeface="Times New Roman" charset="0"/>
                <a:cs typeface="Times New Roman" charset="0"/>
              </a:rPr>
              <a:t>) = 3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>
                <a:latin typeface="Arial Unicode MS" charset="0"/>
                <a:ea typeface="Arial Unicode MS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0243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78100" y="549275"/>
            <a:ext cx="7772400" cy="6413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dirty="0" smtClean="0"/>
              <a:t>Example: Selection</a:t>
            </a:r>
            <a:endParaRPr lang="en-US" alt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78100" y="1600200"/>
            <a:ext cx="7848600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Suppose that, after performing selection, we get the following population: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		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1</a:t>
            </a:r>
            <a:r>
              <a:rPr lang="en-US" altLang="en-US" dirty="0">
                <a:ea typeface="Times New Roman" charset="0"/>
                <a:cs typeface="Times New Roman" charset="0"/>
              </a:rPr>
              <a:t>` = 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1111010101               (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1</a:t>
            </a:r>
            <a:r>
              <a:rPr lang="en-US" altLang="en-US" dirty="0">
                <a:ea typeface="Times New Roman" charset="0"/>
                <a:cs typeface="Times New Roman" charset="0"/>
              </a:rPr>
              <a:t>)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>
                <a:ea typeface="Times New Roman" charset="0"/>
                <a:cs typeface="Times New Roman" charset="0"/>
              </a:rPr>
              <a:t>		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2</a:t>
            </a:r>
            <a:r>
              <a:rPr lang="en-US" altLang="en-US" dirty="0">
                <a:ea typeface="Times New Roman" charset="0"/>
                <a:cs typeface="Times New Roman" charset="0"/>
              </a:rPr>
              <a:t>` = 1110110101	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               (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3</a:t>
            </a:r>
            <a:r>
              <a:rPr lang="en-US" altLang="en-US" dirty="0">
                <a:ea typeface="Times New Roman" charset="0"/>
                <a:cs typeface="Times New Roman" charset="0"/>
              </a:rPr>
              <a:t>)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>
                <a:ea typeface="Times New Roman" charset="0"/>
                <a:cs typeface="Times New Roman" charset="0"/>
              </a:rPr>
              <a:t>		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3</a:t>
            </a:r>
            <a:r>
              <a:rPr lang="en-US" altLang="en-US" dirty="0">
                <a:ea typeface="Times New Roman" charset="0"/>
                <a:cs typeface="Times New Roman" charset="0"/>
              </a:rPr>
              <a:t>` = 1110111101	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               (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5</a:t>
            </a:r>
            <a:r>
              <a:rPr lang="en-US" altLang="en-US" dirty="0">
                <a:ea typeface="Times New Roman" charset="0"/>
                <a:cs typeface="Times New Roman" charset="0"/>
              </a:rPr>
              <a:t>)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>
                <a:ea typeface="Times New Roman" charset="0"/>
                <a:cs typeface="Times New Roman" charset="0"/>
              </a:rPr>
              <a:t>		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4</a:t>
            </a:r>
            <a:r>
              <a:rPr lang="en-US" altLang="en-US" dirty="0">
                <a:ea typeface="Times New Roman" charset="0"/>
                <a:cs typeface="Times New Roman" charset="0"/>
              </a:rPr>
              <a:t>` = 0111000101 	(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2</a:t>
            </a:r>
            <a:r>
              <a:rPr lang="en-US" altLang="en-US" dirty="0">
                <a:ea typeface="Times New Roman" charset="0"/>
                <a:cs typeface="Times New Roman" charset="0"/>
              </a:rPr>
              <a:t>)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>
                <a:ea typeface="Times New Roman" charset="0"/>
                <a:cs typeface="Times New Roman" charset="0"/>
              </a:rPr>
              <a:t>		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5</a:t>
            </a:r>
            <a:r>
              <a:rPr lang="en-US" altLang="en-US" dirty="0">
                <a:ea typeface="Times New Roman" charset="0"/>
                <a:cs typeface="Times New Roman" charset="0"/>
              </a:rPr>
              <a:t>` = 0100010011 	(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4</a:t>
            </a:r>
            <a:r>
              <a:rPr lang="en-US" altLang="en-US" dirty="0">
                <a:ea typeface="Times New Roman" charset="0"/>
                <a:cs typeface="Times New Roman" charset="0"/>
              </a:rPr>
              <a:t>)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>
                <a:ea typeface="Times New Roman" charset="0"/>
                <a:cs typeface="Times New Roman" charset="0"/>
              </a:rPr>
              <a:t>		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6</a:t>
            </a:r>
            <a:r>
              <a:rPr lang="en-US" altLang="en-US" dirty="0">
                <a:ea typeface="Times New Roman" charset="0"/>
                <a:cs typeface="Times New Roman" charset="0"/>
              </a:rPr>
              <a:t>` = 1110111101 	(</a:t>
            </a:r>
            <a:r>
              <a:rPr lang="en-US" altLang="en-US" i="1" dirty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>
                <a:ea typeface="Times New Roman" charset="0"/>
                <a:cs typeface="Times New Roman" charset="0"/>
              </a:rPr>
              <a:t>5</a:t>
            </a:r>
            <a:r>
              <a:rPr lang="en-US" altLang="en-US" dirty="0">
                <a:ea typeface="Times New Roman" charset="0"/>
                <a:cs typeface="Times New Roman" charset="0"/>
              </a:rPr>
              <a:t>)</a:t>
            </a:r>
          </a:p>
          <a:p>
            <a:pPr algn="l" rtl="0">
              <a:spcBef>
                <a:spcPct val="50000"/>
              </a:spcBef>
            </a:pPr>
            <a:endParaRPr lang="en-US" altLang="en-US" sz="28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74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27"/>
          <p:cNvSpPr txBox="1">
            <a:spLocks noChangeArrowheads="1"/>
          </p:cNvSpPr>
          <p:nvPr/>
        </p:nvSpPr>
        <p:spPr bwMode="auto">
          <a:xfrm>
            <a:off x="2413000" y="1876425"/>
            <a:ext cx="8458200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rtl="0">
              <a:spcBef>
                <a:spcPct val="50000"/>
              </a:spcBef>
            </a:pPr>
            <a:r>
              <a:rPr lang="en-US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Next we mate strings for crossover. </a:t>
            </a:r>
            <a:r>
              <a:rPr lang="en-US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each couple we decide according to crossover probability (for instance 0.6) whether to actually perform crossover or </a:t>
            </a:r>
            <a:r>
              <a:rPr lang="en-US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not.</a:t>
            </a:r>
          </a:p>
          <a:p>
            <a:pPr algn="just" rtl="0">
              <a:spcBef>
                <a:spcPct val="50000"/>
              </a:spcBef>
            </a:pPr>
            <a:endParaRPr lang="en-US" altLang="en-US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rtl="0">
              <a:spcBef>
                <a:spcPct val="50000"/>
              </a:spcBef>
            </a:pPr>
            <a:r>
              <a:rPr lang="en-US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Suppose that we decide to actually perform crossover only for couples (s1`, s2`) and (s5`, s6`). For each couple, we randomly extract a crossover point, for instance 2 for the first and 5 for the second</a:t>
            </a:r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376488" y="587375"/>
            <a:ext cx="7489825" cy="641350"/>
          </a:xfrm>
        </p:spPr>
        <p:txBody>
          <a:bodyPr/>
          <a:lstStyle/>
          <a:p>
            <a:pPr rtl="0"/>
            <a:r>
              <a:rPr lang="en-US" altLang="en-US" sz="3600" smtClean="0"/>
              <a:t>Example: Crossover1</a:t>
            </a: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51361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altLang="en-US" sz="3600" dirty="0" smtClean="0"/>
              <a:t>Example: Crossover2</a:t>
            </a:r>
            <a:endParaRPr lang="en-US" altLang="en-US" sz="3600" dirty="0"/>
          </a:p>
        </p:txBody>
      </p: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590800" y="2133600"/>
            <a:ext cx="7156450" cy="2994025"/>
            <a:chOff x="384" y="1056"/>
            <a:chExt cx="4508" cy="1886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432" y="1392"/>
              <a:ext cx="1536" cy="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altLang="en-US" i="1" dirty="0">
                  <a:ea typeface="Times New Roman" charset="0"/>
                  <a:cs typeface="Times New Roman" charset="0"/>
                </a:rPr>
                <a:t>s</a:t>
              </a:r>
              <a:r>
                <a:rPr lang="en-US" altLang="en-US" baseline="-25000" dirty="0">
                  <a:ea typeface="Times New Roman" charset="0"/>
                  <a:cs typeface="Times New Roman" charset="0"/>
                </a:rPr>
                <a:t>1</a:t>
              </a:r>
              <a:r>
                <a:rPr lang="en-US" altLang="en-US" dirty="0">
                  <a:ea typeface="Times New Roman" charset="0"/>
                  <a:cs typeface="Times New Roman" charset="0"/>
                </a:rPr>
                <a:t>` = </a:t>
              </a:r>
              <a:r>
                <a:rPr lang="en-US" altLang="en-US" dirty="0" smtClean="0">
                  <a:ea typeface="Times New Roman" charset="0"/>
                  <a:cs typeface="Times New Roman" charset="0"/>
                </a:rPr>
                <a:t>11</a:t>
              </a:r>
              <a:r>
                <a:rPr lang="en-US" altLang="en-US" dirty="0" smtClean="0">
                  <a:solidFill>
                    <a:srgbClr val="00B0F0"/>
                  </a:solidFill>
                  <a:ea typeface="Times New Roman" charset="0"/>
                  <a:cs typeface="Times New Roman" charset="0"/>
                </a:rPr>
                <a:t>11010101</a:t>
              </a:r>
            </a:p>
            <a:p>
              <a:pPr algn="l" rtl="0">
                <a:spcBef>
                  <a:spcPct val="50000"/>
                </a:spcBef>
              </a:pPr>
              <a:r>
                <a:rPr lang="en-US" altLang="en-US" dirty="0" smtClean="0">
                  <a:ea typeface="Times New Roman" charset="0"/>
                  <a:cs typeface="Times New Roman" charset="0"/>
                </a:rPr>
                <a:t> </a:t>
              </a:r>
              <a:r>
                <a:rPr lang="en-US" altLang="en-US" i="1" dirty="0">
                  <a:ea typeface="Times New Roman" charset="0"/>
                  <a:cs typeface="Times New Roman" charset="0"/>
                </a:rPr>
                <a:t>s</a:t>
              </a:r>
              <a:r>
                <a:rPr lang="en-US" altLang="en-US" baseline="-25000" dirty="0">
                  <a:ea typeface="Times New Roman" charset="0"/>
                  <a:cs typeface="Times New Roman" charset="0"/>
                </a:rPr>
                <a:t>2</a:t>
              </a:r>
              <a:r>
                <a:rPr lang="en-US" altLang="en-US" dirty="0">
                  <a:ea typeface="Times New Roman" charset="0"/>
                  <a:cs typeface="Times New Roman" charset="0"/>
                </a:rPr>
                <a:t>` = 11</a:t>
              </a:r>
              <a:r>
                <a:rPr lang="en-US" altLang="en-US" dirty="0">
                  <a:solidFill>
                    <a:schemeClr val="hlink"/>
                  </a:solidFill>
                  <a:ea typeface="Times New Roman" charset="0"/>
                  <a:cs typeface="Times New Roman" charset="0"/>
                </a:rPr>
                <a:t>10110101</a:t>
              </a:r>
              <a:r>
                <a:rPr lang="en-US" altLang="en-US" dirty="0">
                  <a:ea typeface="Times New Roman" charset="0"/>
                  <a:cs typeface="Times New Roman" charset="0"/>
                </a:rPr>
                <a:t> </a:t>
              </a: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3312" y="1392"/>
              <a:ext cx="1488" cy="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altLang="en-US" i="1" dirty="0">
                  <a:ea typeface="Times New Roman" charset="0"/>
                  <a:cs typeface="Times New Roman" charset="0"/>
                </a:rPr>
                <a:t>s</a:t>
              </a:r>
              <a:r>
                <a:rPr lang="en-US" altLang="en-US" baseline="-25000" dirty="0">
                  <a:ea typeface="Times New Roman" charset="0"/>
                  <a:cs typeface="Times New Roman" charset="0"/>
                </a:rPr>
                <a:t>5</a:t>
              </a:r>
              <a:r>
                <a:rPr lang="en-US" altLang="en-US" dirty="0">
                  <a:ea typeface="Times New Roman" charset="0"/>
                  <a:cs typeface="Times New Roman" charset="0"/>
                </a:rPr>
                <a:t>` = 01000</a:t>
              </a:r>
              <a:r>
                <a:rPr lang="en-US" altLang="en-US" dirty="0">
                  <a:solidFill>
                    <a:srgbClr val="00B0F0"/>
                  </a:solidFill>
                  <a:ea typeface="Times New Roman" charset="0"/>
                  <a:cs typeface="Times New Roman" charset="0"/>
                </a:rPr>
                <a:t>10011 </a:t>
              </a:r>
              <a:endParaRPr lang="en-US" altLang="en-US" dirty="0" smtClean="0">
                <a:solidFill>
                  <a:srgbClr val="00B0F0"/>
                </a:solidFill>
                <a:ea typeface="Times New Roman" charset="0"/>
                <a:cs typeface="Times New Roman" charset="0"/>
              </a:endParaRPr>
            </a:p>
            <a:p>
              <a:pPr algn="l" rtl="0">
                <a:spcBef>
                  <a:spcPct val="50000"/>
                </a:spcBef>
              </a:pPr>
              <a:r>
                <a:rPr lang="en-US" altLang="en-US" i="1" dirty="0" smtClean="0">
                  <a:ea typeface="Times New Roman" charset="0"/>
                  <a:cs typeface="Times New Roman" charset="0"/>
                </a:rPr>
                <a:t>s</a:t>
              </a:r>
              <a:r>
                <a:rPr lang="en-US" altLang="en-US" baseline="-25000" dirty="0" smtClean="0">
                  <a:ea typeface="Times New Roman" charset="0"/>
                  <a:cs typeface="Times New Roman" charset="0"/>
                </a:rPr>
                <a:t>6</a:t>
              </a:r>
              <a:r>
                <a:rPr lang="en-US" altLang="en-US" dirty="0">
                  <a:ea typeface="Times New Roman" charset="0"/>
                  <a:cs typeface="Times New Roman" charset="0"/>
                </a:rPr>
                <a:t>` = 11101</a:t>
              </a:r>
              <a:r>
                <a:rPr lang="en-US" altLang="en-US" dirty="0">
                  <a:solidFill>
                    <a:schemeClr val="hlink"/>
                  </a:solidFill>
                  <a:ea typeface="Times New Roman" charset="0"/>
                  <a:cs typeface="Times New Roman" charset="0"/>
                </a:rPr>
                <a:t>11101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32" y="1056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84" y="1056"/>
              <a:ext cx="20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altLang="en-US" sz="2800" dirty="0">
                  <a:latin typeface="Arial" charset="0"/>
                  <a:ea typeface="Arial" charset="0"/>
                  <a:cs typeface="Arial" charset="0"/>
                </a:rPr>
                <a:t>Before crossover: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84" y="2064"/>
              <a:ext cx="18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altLang="en-US" sz="2800">
                  <a:latin typeface="Arial" charset="0"/>
                  <a:ea typeface="Arial" charset="0"/>
                  <a:cs typeface="Arial" charset="0"/>
                </a:rPr>
                <a:t>After crossover: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384" y="2448"/>
              <a:ext cx="1680" cy="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altLang="en-US" i="1" dirty="0">
                  <a:ea typeface="Times New Roman" charset="0"/>
                  <a:cs typeface="Times New Roman" charset="0"/>
                </a:rPr>
                <a:t>s</a:t>
              </a:r>
              <a:r>
                <a:rPr lang="en-US" altLang="en-US" baseline="-25000" dirty="0">
                  <a:ea typeface="Times New Roman" charset="0"/>
                  <a:cs typeface="Times New Roman" charset="0"/>
                </a:rPr>
                <a:t>1</a:t>
              </a:r>
              <a:r>
                <a:rPr lang="en-US" altLang="en-US" dirty="0">
                  <a:ea typeface="Times New Roman" charset="0"/>
                  <a:cs typeface="Times New Roman" charset="0"/>
                </a:rPr>
                <a:t>`` = 11</a:t>
              </a:r>
              <a:r>
                <a:rPr lang="en-US" altLang="en-US" dirty="0">
                  <a:solidFill>
                    <a:schemeClr val="hlink"/>
                  </a:solidFill>
                  <a:ea typeface="Times New Roman" charset="0"/>
                  <a:cs typeface="Times New Roman" charset="0"/>
                </a:rPr>
                <a:t>10110101</a:t>
              </a:r>
              <a:r>
                <a:rPr lang="en-US" altLang="en-US" dirty="0">
                  <a:ea typeface="Times New Roman" charset="0"/>
                  <a:cs typeface="Times New Roman" charset="0"/>
                </a:rPr>
                <a:t> </a:t>
              </a:r>
              <a:endParaRPr lang="en-US" altLang="en-US" dirty="0" smtClean="0">
                <a:ea typeface="Times New Roman" charset="0"/>
                <a:cs typeface="Times New Roman" charset="0"/>
              </a:endParaRPr>
            </a:p>
            <a:p>
              <a:pPr algn="l" rtl="0">
                <a:spcBef>
                  <a:spcPct val="50000"/>
                </a:spcBef>
              </a:pPr>
              <a:r>
                <a:rPr lang="en-US" altLang="en-US" i="1" dirty="0" smtClean="0">
                  <a:ea typeface="Times New Roman" charset="0"/>
                  <a:cs typeface="Times New Roman" charset="0"/>
                </a:rPr>
                <a:t>s</a:t>
              </a:r>
              <a:r>
                <a:rPr lang="en-US" altLang="en-US" baseline="-25000" dirty="0" smtClean="0">
                  <a:ea typeface="Times New Roman" charset="0"/>
                  <a:cs typeface="Times New Roman" charset="0"/>
                </a:rPr>
                <a:t>2</a:t>
              </a:r>
              <a:r>
                <a:rPr lang="en-US" altLang="en-US" dirty="0">
                  <a:ea typeface="Times New Roman" charset="0"/>
                  <a:cs typeface="Times New Roman" charset="0"/>
                </a:rPr>
                <a:t>`` = 11</a:t>
              </a:r>
              <a:r>
                <a:rPr lang="en-US" altLang="en-US" dirty="0">
                  <a:solidFill>
                    <a:srgbClr val="00B0F0"/>
                  </a:solidFill>
                  <a:ea typeface="Times New Roman" charset="0"/>
                  <a:cs typeface="Times New Roman" charset="0"/>
                </a:rPr>
                <a:t>11010101</a:t>
              </a:r>
              <a:r>
                <a:rPr lang="en-US" altLang="en-US" dirty="0">
                  <a:ea typeface="Times New Roman" charset="0"/>
                  <a:cs typeface="Times New Roman" charset="0"/>
                </a:rPr>
                <a:t> </a:t>
              </a: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264" y="2448"/>
              <a:ext cx="1628" cy="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altLang="en-US" i="1" dirty="0">
                  <a:ea typeface="Times New Roman" charset="0"/>
                  <a:cs typeface="Times New Roman" charset="0"/>
                </a:rPr>
                <a:t>s</a:t>
              </a:r>
              <a:r>
                <a:rPr lang="en-US" altLang="en-US" baseline="-25000" dirty="0">
                  <a:ea typeface="Times New Roman" charset="0"/>
                  <a:cs typeface="Times New Roman" charset="0"/>
                </a:rPr>
                <a:t>5</a:t>
              </a:r>
              <a:r>
                <a:rPr lang="en-US" altLang="en-US" dirty="0">
                  <a:ea typeface="Times New Roman" charset="0"/>
                  <a:cs typeface="Times New Roman" charset="0"/>
                </a:rPr>
                <a:t>`` = 01000</a:t>
              </a:r>
              <a:r>
                <a:rPr lang="en-US" altLang="en-US" dirty="0">
                  <a:solidFill>
                    <a:schemeClr val="hlink"/>
                  </a:solidFill>
                  <a:ea typeface="Times New Roman" charset="0"/>
                  <a:cs typeface="Times New Roman" charset="0"/>
                </a:rPr>
                <a:t>11101</a:t>
              </a:r>
              <a:r>
                <a:rPr lang="en-US" altLang="en-US" dirty="0">
                  <a:ea typeface="Times New Roman" charset="0"/>
                  <a:cs typeface="Times New Roman" charset="0"/>
                </a:rPr>
                <a:t> </a:t>
              </a:r>
              <a:endParaRPr lang="en-US" altLang="en-US" dirty="0" smtClean="0">
                <a:ea typeface="Times New Roman" charset="0"/>
                <a:cs typeface="Times New Roman" charset="0"/>
              </a:endParaRPr>
            </a:p>
            <a:p>
              <a:pPr algn="l" rtl="0">
                <a:spcBef>
                  <a:spcPct val="50000"/>
                </a:spcBef>
              </a:pPr>
              <a:r>
                <a:rPr lang="en-US" altLang="en-US" i="1" dirty="0" smtClean="0">
                  <a:ea typeface="Times New Roman" charset="0"/>
                  <a:cs typeface="Times New Roman" charset="0"/>
                </a:rPr>
                <a:t>s</a:t>
              </a:r>
              <a:r>
                <a:rPr lang="en-US" altLang="en-US" baseline="-25000" dirty="0" smtClean="0">
                  <a:ea typeface="Times New Roman" charset="0"/>
                  <a:cs typeface="Times New Roman" charset="0"/>
                </a:rPr>
                <a:t>6</a:t>
              </a:r>
              <a:r>
                <a:rPr lang="en-US" altLang="en-US" dirty="0">
                  <a:ea typeface="Times New Roman" charset="0"/>
                  <a:cs typeface="Times New Roman" charset="0"/>
                </a:rPr>
                <a:t>`` = 11101</a:t>
              </a:r>
              <a:r>
                <a:rPr lang="en-US" altLang="en-US" dirty="0">
                  <a:solidFill>
                    <a:srgbClr val="00B0F0"/>
                  </a:solidFill>
                  <a:ea typeface="Times New Roman" charset="0"/>
                  <a:cs typeface="Times New Roman" charset="0"/>
                </a:rPr>
                <a:t>10011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225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451100" y="447675"/>
            <a:ext cx="7772400" cy="641350"/>
          </a:xfrm>
        </p:spPr>
        <p:txBody>
          <a:bodyPr/>
          <a:lstStyle/>
          <a:p>
            <a:pPr rtl="0"/>
            <a:r>
              <a:rPr lang="en-US" altLang="en-US" sz="3600" dirty="0" smtClean="0"/>
              <a:t>Example: mutation</a:t>
            </a:r>
            <a:endParaRPr lang="en-US" altLang="en-US" sz="3600" dirty="0"/>
          </a:p>
        </p:txBody>
      </p:sp>
      <p:sp>
        <p:nvSpPr>
          <p:cNvPr id="5" name="Text Box 1027"/>
          <p:cNvSpPr txBox="1">
            <a:spLocks noChangeArrowheads="1"/>
          </p:cNvSpPr>
          <p:nvPr/>
        </p:nvSpPr>
        <p:spPr bwMode="auto">
          <a:xfrm>
            <a:off x="2451100" y="1204913"/>
            <a:ext cx="8305800" cy="4385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The final step is to apply random mutation: for each bit that we are to copy to the new population we allow a small probability of error (for instance 0.1)</a:t>
            </a:r>
          </a:p>
          <a:p>
            <a:pPr algn="l" rtl="0">
              <a:spcBef>
                <a:spcPct val="50000"/>
              </a:spcBef>
            </a:pP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Before applying mutation:</a:t>
            </a:r>
          </a:p>
          <a:p>
            <a:pPr>
              <a:spcBef>
                <a:spcPct val="50000"/>
              </a:spcBef>
            </a:pP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1</a:t>
            </a:r>
            <a:r>
              <a:rPr lang="en-US" altLang="en-US" dirty="0">
                <a:ea typeface="Times New Roman" charset="0"/>
                <a:cs typeface="Times New Roman" charset="0"/>
              </a:rPr>
              <a:t>`` = 11101</a:t>
            </a:r>
            <a:r>
              <a:rPr lang="en-US" altLang="en-US" dirty="0">
                <a:solidFill>
                  <a:schemeClr val="hlink"/>
                </a:solidFill>
                <a:ea typeface="Times New Roman" charset="0"/>
                <a:cs typeface="Times New Roman" charset="0"/>
              </a:rPr>
              <a:t>1</a:t>
            </a:r>
            <a:r>
              <a:rPr lang="en-US" altLang="en-US" dirty="0">
                <a:ea typeface="Times New Roman" charset="0"/>
                <a:cs typeface="Times New Roman" charset="0"/>
              </a:rPr>
              <a:t>0101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 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1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``` = 11101</a:t>
            </a:r>
            <a:r>
              <a:rPr lang="en-US" altLang="en-US" dirty="0" smtClean="0">
                <a:solidFill>
                  <a:schemeClr val="hlink"/>
                </a:solidFill>
                <a:ea typeface="Times New Roman" charset="0"/>
                <a:cs typeface="Times New Roman" charset="0"/>
              </a:rPr>
              <a:t>0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0101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f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 (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1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``` ) = 6</a:t>
            </a:r>
            <a:endParaRPr lang="en-US" altLang="en-US" dirty="0">
              <a:ea typeface="Times New Roman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altLang="en-US" dirty="0" smtClean="0">
                <a:ea typeface="Times New Roman" charset="0"/>
                <a:cs typeface="Times New Roman" charset="0"/>
              </a:rPr>
              <a:t> 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2</a:t>
            </a:r>
            <a:r>
              <a:rPr lang="en-US" altLang="en-US" dirty="0">
                <a:ea typeface="Times New Roman" charset="0"/>
                <a:cs typeface="Times New Roman" charset="0"/>
              </a:rPr>
              <a:t>`` = 1111</a:t>
            </a:r>
            <a:r>
              <a:rPr lang="en-US" altLang="en-US" dirty="0">
                <a:solidFill>
                  <a:schemeClr val="hlink"/>
                </a:solidFill>
                <a:ea typeface="Times New Roman" charset="0"/>
                <a:cs typeface="Times New Roman" charset="0"/>
              </a:rPr>
              <a:t>0</a:t>
            </a:r>
            <a:r>
              <a:rPr lang="en-US" altLang="en-US" dirty="0">
                <a:ea typeface="Times New Roman" charset="0"/>
                <a:cs typeface="Times New Roman" charset="0"/>
              </a:rPr>
              <a:t>1010</a:t>
            </a:r>
            <a:r>
              <a:rPr lang="en-US" altLang="en-US" dirty="0">
                <a:solidFill>
                  <a:schemeClr val="hlink"/>
                </a:solidFill>
                <a:ea typeface="Times New Roman" charset="0"/>
                <a:cs typeface="Times New Roman" charset="0"/>
              </a:rPr>
              <a:t>1</a:t>
            </a:r>
            <a:r>
              <a:rPr lang="en-US" altLang="en-US" dirty="0">
                <a:ea typeface="Times New Roman" charset="0"/>
                <a:cs typeface="Times New Roman" charset="0"/>
              </a:rPr>
              <a:t>	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 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2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``` = 1111</a:t>
            </a:r>
            <a:r>
              <a:rPr lang="en-US" altLang="en-US" dirty="0" smtClean="0">
                <a:solidFill>
                  <a:schemeClr val="hlink"/>
                </a:solidFill>
                <a:ea typeface="Times New Roman" charset="0"/>
                <a:cs typeface="Times New Roman" charset="0"/>
              </a:rPr>
              <a:t>1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1010</a:t>
            </a:r>
            <a:r>
              <a:rPr lang="en-US" altLang="en-US" dirty="0" smtClean="0">
                <a:solidFill>
                  <a:schemeClr val="hlink"/>
                </a:solidFill>
                <a:ea typeface="Times New Roman" charset="0"/>
                <a:cs typeface="Times New Roman" charset="0"/>
              </a:rPr>
              <a:t>0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f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 (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2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``` ) = 7	</a:t>
            </a:r>
            <a:endParaRPr lang="en-US" altLang="en-US" dirty="0">
              <a:ea typeface="Times New Roman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altLang="en-US" dirty="0" smtClean="0">
                <a:ea typeface="Times New Roman" charset="0"/>
                <a:cs typeface="Times New Roman" charset="0"/>
              </a:rPr>
              <a:t> 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3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`` = 11101</a:t>
            </a:r>
            <a:r>
              <a:rPr lang="en-US" altLang="en-US" dirty="0" smtClean="0">
                <a:solidFill>
                  <a:schemeClr val="hlink"/>
                </a:solidFill>
                <a:ea typeface="Times New Roman" charset="0"/>
                <a:cs typeface="Times New Roman" charset="0"/>
              </a:rPr>
              <a:t>1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11</a:t>
            </a:r>
            <a:r>
              <a:rPr lang="en-US" altLang="en-US" dirty="0" smtClean="0">
                <a:solidFill>
                  <a:schemeClr val="hlink"/>
                </a:solidFill>
                <a:ea typeface="Times New Roman" charset="0"/>
                <a:cs typeface="Times New Roman" charset="0"/>
              </a:rPr>
              <a:t>0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1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 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3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``` = 11101</a:t>
            </a:r>
            <a:r>
              <a:rPr lang="en-US" altLang="en-US" dirty="0" smtClean="0">
                <a:solidFill>
                  <a:schemeClr val="hlink"/>
                </a:solidFill>
                <a:ea typeface="Times New Roman" charset="0"/>
                <a:cs typeface="Times New Roman" charset="0"/>
              </a:rPr>
              <a:t>0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11</a:t>
            </a:r>
            <a:r>
              <a:rPr lang="en-US" altLang="en-US" dirty="0" smtClean="0">
                <a:solidFill>
                  <a:schemeClr val="hlink"/>
                </a:solidFill>
                <a:ea typeface="Times New Roman" charset="0"/>
                <a:cs typeface="Times New Roman" charset="0"/>
              </a:rPr>
              <a:t>1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1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f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 (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3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``` ) = 8</a:t>
            </a:r>
            <a:endParaRPr lang="en-US" altLang="en-US" dirty="0" smtClean="0">
              <a:ea typeface="Times New Roman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altLang="en-US" dirty="0" smtClean="0">
                <a:ea typeface="Times New Roman" charset="0"/>
                <a:cs typeface="Times New Roman" charset="0"/>
              </a:rPr>
              <a:t> 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4</a:t>
            </a:r>
            <a:r>
              <a:rPr lang="en-US" altLang="en-US" dirty="0">
                <a:ea typeface="Times New Roman" charset="0"/>
                <a:cs typeface="Times New Roman" charset="0"/>
              </a:rPr>
              <a:t>`` = 0111000101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 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4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``` = 0111000101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f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 (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4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``` ) = 5 </a:t>
            </a:r>
            <a:endParaRPr lang="en-US" altLang="en-US" dirty="0">
              <a:ea typeface="Times New Roman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altLang="en-US" dirty="0" smtClean="0">
                <a:ea typeface="Times New Roman" charset="0"/>
                <a:cs typeface="Times New Roman" charset="0"/>
              </a:rPr>
              <a:t> 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5</a:t>
            </a:r>
            <a:r>
              <a:rPr lang="en-US" altLang="en-US" dirty="0">
                <a:ea typeface="Times New Roman" charset="0"/>
                <a:cs typeface="Times New Roman" charset="0"/>
              </a:rPr>
              <a:t>`` = 0100011101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 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5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``` = 0100011101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f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 (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5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``` ) = 5 </a:t>
            </a:r>
            <a:endParaRPr lang="en-US" altLang="en-US" dirty="0">
              <a:ea typeface="Times New Roman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altLang="en-US" dirty="0" smtClean="0">
                <a:ea typeface="Times New Roman" charset="0"/>
                <a:cs typeface="Times New Roman" charset="0"/>
              </a:rPr>
              <a:t> 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6</a:t>
            </a:r>
            <a:r>
              <a:rPr lang="en-US" altLang="en-US" dirty="0">
                <a:ea typeface="Times New Roman" charset="0"/>
                <a:cs typeface="Times New Roman" charset="0"/>
              </a:rPr>
              <a:t>`` = 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11101100</a:t>
            </a:r>
            <a:r>
              <a:rPr lang="en-US" altLang="en-US" dirty="0" smtClean="0">
                <a:solidFill>
                  <a:schemeClr val="hlink"/>
                </a:solidFill>
                <a:ea typeface="Times New Roman" charset="0"/>
                <a:cs typeface="Times New Roman" charset="0"/>
              </a:rPr>
              <a:t>1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1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 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6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``` = 11101100</a:t>
            </a:r>
            <a:r>
              <a:rPr lang="en-US" altLang="en-US" dirty="0" smtClean="0">
                <a:solidFill>
                  <a:schemeClr val="hlink"/>
                </a:solidFill>
                <a:ea typeface="Times New Roman" charset="0"/>
                <a:cs typeface="Times New Roman" charset="0"/>
              </a:rPr>
              <a:t>0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1	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f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 (</a:t>
            </a:r>
            <a:r>
              <a:rPr lang="en-US" altLang="en-US" i="1" dirty="0" smtClean="0">
                <a:ea typeface="Times New Roman" charset="0"/>
                <a:cs typeface="Times New Roman" charset="0"/>
              </a:rPr>
              <a:t>s</a:t>
            </a:r>
            <a:r>
              <a:rPr lang="en-US" altLang="en-US" baseline="-25000" dirty="0" smtClean="0">
                <a:ea typeface="Times New Roman" charset="0"/>
                <a:cs typeface="Times New Roman" charset="0"/>
              </a:rPr>
              <a:t>6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``` ) = 6</a:t>
            </a:r>
            <a:endParaRPr lang="en-US" altLang="en-US" dirty="0" smtClean="0">
              <a:ea typeface="Times New Roman" charset="0"/>
              <a:cs typeface="Times New Roman" charset="0"/>
            </a:endParaRPr>
          </a:p>
          <a:p>
            <a:pPr algn="l" rtl="0">
              <a:spcBef>
                <a:spcPct val="50000"/>
              </a:spcBef>
            </a:pPr>
            <a:endParaRPr lang="en-US" altLang="en-US" dirty="0">
              <a:ea typeface="Times New Roman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altLang="en-US" dirty="0" smtClean="0">
                <a:ea typeface="Times New Roman" charset="0"/>
                <a:cs typeface="Times New Roman" charset="0"/>
              </a:rPr>
              <a:t>	</a:t>
            </a:r>
            <a:endParaRPr lang="en-US" altLang="en-US" sz="28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95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684463" y="733425"/>
            <a:ext cx="6550025" cy="641350"/>
          </a:xfrm>
        </p:spPr>
        <p:txBody>
          <a:bodyPr>
            <a:normAutofit fontScale="90000"/>
          </a:bodyPr>
          <a:lstStyle/>
          <a:p>
            <a:pPr rtl="0"/>
            <a:r>
              <a:rPr lang="en-US" altLang="en-US" sz="3600" dirty="0" smtClean="0"/>
              <a:t>Example: Result of First Iteration. </a:t>
            </a:r>
            <a:endParaRPr lang="en-US" altLang="en-US" sz="36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47900" y="2006600"/>
            <a:ext cx="7491413" cy="265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en-US" sz="2800" dirty="0">
                <a:latin typeface="Arial" charset="0"/>
                <a:ea typeface="Arial" charset="0"/>
                <a:cs typeface="Arial" charset="0"/>
              </a:rPr>
              <a:t>In one generation, the total population fitness changed from 34 to 37, thus improved by ~9%</a:t>
            </a:r>
          </a:p>
          <a:p>
            <a:pPr algn="l" rtl="0">
              <a:spcBef>
                <a:spcPct val="50000"/>
              </a:spcBef>
            </a:pPr>
            <a:endParaRPr lang="en-US" altLang="en-US" sz="2800" dirty="0">
              <a:latin typeface="Arial" charset="0"/>
              <a:ea typeface="Arial" charset="0"/>
              <a:cs typeface="Arial" charset="0"/>
            </a:endParaRPr>
          </a:p>
          <a:p>
            <a:pPr algn="l" rtl="0">
              <a:spcBef>
                <a:spcPct val="50000"/>
              </a:spcBef>
            </a:pPr>
            <a:r>
              <a:rPr lang="en-US" altLang="en-US" sz="2800" dirty="0">
                <a:latin typeface="Arial" charset="0"/>
                <a:ea typeface="Arial" charset="0"/>
                <a:cs typeface="Arial" charset="0"/>
              </a:rPr>
              <a:t>At this point, we go through the same process all over again, until a stopping criterion is met</a:t>
            </a:r>
          </a:p>
        </p:txBody>
      </p:sp>
    </p:spTree>
    <p:extLst>
      <p:ext uri="{BB962C8B-B14F-4D97-AF65-F5344CB8AC3E}">
        <p14:creationId xmlns:p14="http://schemas.microsoft.com/office/powerpoint/2010/main" val="134372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7190"/>
          </a:xfrm>
        </p:spPr>
        <p:txBody>
          <a:bodyPr/>
          <a:lstStyle/>
          <a:p>
            <a:r>
              <a:rPr lang="en-US" dirty="0" smtClean="0"/>
              <a:t>TDR system: 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222500" y="1447800"/>
            <a:ext cx="8356600" cy="501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r>
              <a:rPr lang="en-US" altLang="zh-TW" sz="1000" b="1" dirty="0" smtClean="0"/>
              <a:t>     </a:t>
            </a:r>
            <a:r>
              <a:rPr lang="en-US" altLang="zh-TW" b="1" dirty="0" smtClean="0"/>
              <a:t> </a:t>
            </a:r>
            <a:r>
              <a:rPr lang="en-US" altLang="zh-TW" sz="2400" dirty="0" smtClean="0"/>
              <a:t>The TDR system consists of </a:t>
            </a:r>
            <a:r>
              <a:rPr lang="en-US" altLang="zh-TW" sz="2400" dirty="0" smtClean="0">
                <a:solidFill>
                  <a:srgbClr val="FF9900"/>
                </a:solidFill>
              </a:rPr>
              <a:t>multi-level super-components</a:t>
            </a:r>
            <a:r>
              <a:rPr lang="en-US" altLang="zh-TW" sz="2400" dirty="0" smtClean="0"/>
              <a:t> each with different computation cycles specified by an abstract machine model.  The TDR system has three major super-components: </a:t>
            </a:r>
            <a:r>
              <a:rPr lang="en-US" altLang="zh-TW" sz="2400" dirty="0" smtClean="0">
                <a:solidFill>
                  <a:srgbClr val="FF9900"/>
                </a:solidFill>
              </a:rPr>
              <a:t>Tian (Heaven), Di (Earth) </a:t>
            </a:r>
            <a:r>
              <a:rPr lang="en-US" altLang="zh-TW" sz="2400" dirty="0" smtClean="0"/>
              <a:t>and</a:t>
            </a:r>
            <a:r>
              <a:rPr lang="en-US" altLang="zh-TW" sz="2400" dirty="0" smtClean="0">
                <a:solidFill>
                  <a:srgbClr val="FF9900"/>
                </a:solidFill>
              </a:rPr>
              <a:t> Ren (Human)</a:t>
            </a:r>
            <a:r>
              <a:rPr lang="en-US" altLang="zh-TW" sz="2400" dirty="0" smtClean="0">
                <a:solidFill>
                  <a:schemeClr val="bg1"/>
                </a:solidFill>
              </a:rPr>
              <a:t>, </a:t>
            </a:r>
            <a:r>
              <a:rPr lang="en-US" altLang="zh-TW" sz="2400" dirty="0" smtClean="0"/>
              <a:t>which are the essential ingredients of a human-centric psycho-physical system following the Chinese philosophy. This experimental TDR system provides a platform for exploring </a:t>
            </a:r>
            <a:r>
              <a:rPr lang="en-US" altLang="zh-TW" sz="2400" dirty="0" smtClean="0">
                <a:solidFill>
                  <a:srgbClr val="FF9900"/>
                </a:solidFill>
              </a:rPr>
              <a:t>novel visual languages</a:t>
            </a:r>
            <a:r>
              <a:rPr lang="en-US" altLang="zh-TW" sz="2400" dirty="0" smtClean="0"/>
              <a:t> and </a:t>
            </a:r>
            <a:r>
              <a:rPr lang="en-US" altLang="zh-TW" sz="2400" dirty="0" smtClean="0">
                <a:solidFill>
                  <a:srgbClr val="FF9900"/>
                </a:solidFill>
              </a:rPr>
              <a:t>interaction patterns</a:t>
            </a:r>
            <a:r>
              <a:rPr lang="en-US" altLang="zh-TW" sz="2400" dirty="0" smtClean="0"/>
              <a:t> among different super-components in personal health care, emergency management and social networking.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8461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01490"/>
          </a:xfrm>
        </p:spPr>
        <p:txBody>
          <a:bodyPr>
            <a:normAutofit/>
          </a:bodyPr>
          <a:lstStyle/>
          <a:p>
            <a:r>
              <a:rPr lang="en-US" dirty="0" smtClean="0"/>
              <a:t>Outline: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25600"/>
            <a:ext cx="8915400" cy="4216400"/>
          </a:xfrm>
        </p:spPr>
        <p:txBody>
          <a:bodyPr/>
          <a:lstStyle/>
          <a:p>
            <a:r>
              <a:rPr lang="en-US" dirty="0" smtClean="0"/>
              <a:t>Genetic algorithms</a:t>
            </a:r>
          </a:p>
          <a:p>
            <a:endParaRPr lang="en-US" dirty="0" smtClean="0"/>
          </a:p>
          <a:p>
            <a:r>
              <a:rPr lang="en-US" dirty="0" smtClean="0"/>
              <a:t>TDR system</a:t>
            </a:r>
          </a:p>
          <a:p>
            <a:endParaRPr lang="en-US" dirty="0" smtClean="0"/>
          </a:p>
          <a:p>
            <a:r>
              <a:rPr lang="en-US" dirty="0" smtClean="0"/>
              <a:t>Using GA in TDR system.</a:t>
            </a:r>
          </a:p>
        </p:txBody>
      </p:sp>
    </p:spTree>
    <p:extLst>
      <p:ext uri="{BB962C8B-B14F-4D97-AF65-F5344CB8AC3E}">
        <p14:creationId xmlns:p14="http://schemas.microsoft.com/office/powerpoint/2010/main" val="150278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95510"/>
            <a:ext cx="8911687" cy="607790"/>
          </a:xfrm>
        </p:spPr>
        <p:txBody>
          <a:bodyPr>
            <a:normAutofit fontScale="90000"/>
          </a:bodyPr>
          <a:lstStyle/>
          <a:p>
            <a:r>
              <a:rPr lang="en-US" smtClean="0"/>
              <a:t>TDR system: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099" y="2117072"/>
            <a:ext cx="6362701" cy="39789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20900" y="1175435"/>
            <a:ext cx="7454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/>
            <a:r>
              <a:rPr lang="en-US" kern="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Cycle1 [guard1,1]: P</a:t>
            </a:r>
            <a:r>
              <a:rPr lang="en-US" kern="0" baseline="3000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1</a:t>
            </a:r>
            <a:r>
              <a:rPr lang="en-US" kern="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0 -</a:t>
            </a:r>
            <a:r>
              <a:rPr lang="en-US" kern="0" dirty="0" err="1" smtClean="0">
                <a:effectLst/>
                <a:latin typeface="Times New Roman" charset="0"/>
                <a:ea typeface="Times New Roman" charset="0"/>
                <a:cs typeface="Arial" charset="0"/>
              </a:rPr>
              <a:t>enum</a:t>
            </a:r>
            <a:r>
              <a:rPr lang="en-US" kern="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&lt; =      P</a:t>
            </a:r>
            <a:r>
              <a:rPr lang="en-US" kern="0" baseline="3000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1</a:t>
            </a:r>
            <a:r>
              <a:rPr lang="en-US" kern="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1 </a:t>
            </a:r>
            <a:r>
              <a:rPr lang="en-US" kern="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-</a:t>
            </a:r>
            <a:r>
              <a:rPr lang="en-US" kern="0" dirty="0" err="1" smtClean="0">
                <a:effectLst/>
                <a:latin typeface="Times New Roman" charset="0"/>
                <a:ea typeface="Times New Roman" charset="0"/>
                <a:cs typeface="Arial" charset="0"/>
              </a:rPr>
              <a:t>enum</a:t>
            </a:r>
            <a:r>
              <a:rPr lang="en-US" kern="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&lt; =</a:t>
            </a:r>
            <a:r>
              <a:rPr lang="en-US" kern="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  P</a:t>
            </a:r>
            <a:r>
              <a:rPr lang="en-US" kern="0" baseline="3000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1</a:t>
            </a:r>
            <a:r>
              <a:rPr lang="en-US" kern="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2     </a:t>
            </a:r>
            <a:r>
              <a:rPr lang="en-US" kern="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&gt;</a:t>
            </a:r>
            <a:r>
              <a:rPr lang="en-US" kern="0" dirty="0" err="1" smtClean="0">
                <a:effectLst/>
                <a:latin typeface="Times New Roman" charset="0"/>
                <a:ea typeface="Times New Roman" charset="0"/>
                <a:cs typeface="Arial" charset="0"/>
              </a:rPr>
              <a:t>conc</a:t>
            </a:r>
            <a:r>
              <a:rPr lang="en-US" kern="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= P</a:t>
            </a:r>
            <a:r>
              <a:rPr lang="en-US" kern="0" baseline="3000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1</a:t>
            </a:r>
            <a:r>
              <a:rPr lang="en-US" kern="0" dirty="0" smtClean="0">
                <a:effectLst/>
                <a:latin typeface="Times New Roman" charset="0"/>
                <a:ea typeface="Times New Roman" charset="0"/>
                <a:cs typeface="Arial" charset="0"/>
              </a:rPr>
              <a:t>3</a:t>
            </a:r>
          </a:p>
          <a:p>
            <a:pPr marL="457200"/>
            <a:r>
              <a:rPr lang="en-US" kern="0" dirty="0">
                <a:latin typeface="Times New Roman" charset="0"/>
                <a:ea typeface="Times New Roman" charset="0"/>
                <a:cs typeface="Arial" charset="0"/>
              </a:rPr>
              <a:t> </a:t>
            </a:r>
            <a:r>
              <a:rPr lang="en-US" kern="0" dirty="0" smtClean="0">
                <a:latin typeface="Times New Roman" charset="0"/>
                <a:ea typeface="Times New Roman" charset="0"/>
                <a:cs typeface="Arial" charset="0"/>
              </a:rPr>
              <a:t>                              (Recombination)      (Mutation)            (Selection)</a:t>
            </a:r>
            <a:endParaRPr lang="en-US" kern="100" dirty="0" smtClean="0">
              <a:effectLst/>
              <a:latin typeface="Calibri" charset="0"/>
              <a:ea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72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2890"/>
          </a:xfrm>
        </p:spPr>
        <p:txBody>
          <a:bodyPr/>
          <a:lstStyle/>
          <a:p>
            <a:r>
              <a:rPr lang="en-US" dirty="0" smtClean="0"/>
              <a:t>Genetic Design For TDR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00200"/>
            <a:ext cx="8915400" cy="4311022"/>
          </a:xfrm>
        </p:spPr>
        <p:txBody>
          <a:bodyPr/>
          <a:lstStyle/>
          <a:p>
            <a:r>
              <a:rPr lang="en-US" dirty="0" smtClean="0"/>
              <a:t>Representation: Integer string of features.</a:t>
            </a:r>
          </a:p>
          <a:p>
            <a:r>
              <a:rPr lang="en-US" dirty="0" smtClean="0"/>
              <a:t>Fitness function: Patient health level. </a:t>
            </a:r>
          </a:p>
          <a:p>
            <a:pPr marL="0" indent="0">
              <a:buNone/>
            </a:pPr>
            <a:r>
              <a:rPr lang="en-US" dirty="0" smtClean="0"/>
              <a:t>                                  The goal is reaching value zero.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Euclidean distance between the goal and the individual.</a:t>
            </a:r>
          </a:p>
          <a:p>
            <a:r>
              <a:rPr lang="en-US" dirty="0" smtClean="0"/>
              <a:t>Initialization: 50 individual of length 30. </a:t>
            </a:r>
          </a:p>
          <a:p>
            <a:pPr fontAlgn="base"/>
            <a:r>
              <a:rPr lang="en-US" dirty="0" smtClean="0"/>
              <a:t>Recombination: One point cross over.</a:t>
            </a:r>
            <a:endParaRPr lang="en-US" dirty="0"/>
          </a:p>
          <a:p>
            <a:pPr fontAlgn="base"/>
            <a:r>
              <a:rPr lang="en-US" dirty="0" smtClean="0"/>
              <a:t>Mutation: Replace worst individual with a new individual.</a:t>
            </a:r>
            <a:endParaRPr lang="en-US" dirty="0"/>
          </a:p>
          <a:p>
            <a:pPr fontAlgn="base"/>
            <a:r>
              <a:rPr lang="en-US" dirty="0"/>
              <a:t>Parent </a:t>
            </a:r>
            <a:r>
              <a:rPr lang="en-US" dirty="0" smtClean="0"/>
              <a:t>selection: Randomly assign parents.</a:t>
            </a:r>
            <a:endParaRPr lang="en-US" dirty="0"/>
          </a:p>
          <a:p>
            <a:pPr fontAlgn="base"/>
            <a:r>
              <a:rPr lang="en-US" dirty="0"/>
              <a:t>Survivor </a:t>
            </a:r>
            <a:r>
              <a:rPr lang="en-US" dirty="0" smtClean="0"/>
              <a:t>selection: Best individuals from Parents and offspring.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1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31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0" y="1358900"/>
            <a:ext cx="10171112" cy="5105400"/>
          </a:xfrm>
        </p:spPr>
        <p:txBody>
          <a:bodyPr>
            <a:normAutofit/>
          </a:bodyPr>
          <a:lstStyle/>
          <a:p>
            <a:r>
              <a:rPr lang="en-US" sz="1400" b="1" dirty="0"/>
              <a:t>Initial Health Level:  70814.391484</a:t>
            </a:r>
          </a:p>
          <a:p>
            <a:r>
              <a:rPr lang="en-US" sz="1100" b="1" dirty="0"/>
              <a:t>Chi </a:t>
            </a:r>
            <a:r>
              <a:rPr lang="en-US" sz="1100" b="1" dirty="0" err="1"/>
              <a:t>supercomponent</a:t>
            </a:r>
            <a:r>
              <a:rPr lang="en-US" sz="1100" b="1" dirty="0"/>
              <a:t> Iteration: ( 0 )</a:t>
            </a:r>
          </a:p>
          <a:p>
            <a:pPr marL="800100" lvl="2" indent="0">
              <a:buNone/>
            </a:pPr>
            <a:r>
              <a:rPr lang="en-US" sz="1100" b="1" dirty="0"/>
              <a:t>     Tian Component:  Selected cycle is  "GA"  Health level is:  66137.180321 ( success )</a:t>
            </a:r>
          </a:p>
          <a:p>
            <a:pPr marL="800100" lvl="2" indent="0">
              <a:buNone/>
            </a:pPr>
            <a:r>
              <a:rPr lang="en-US" sz="1100" b="1" dirty="0"/>
              <a:t>     Den  Component:  </a:t>
            </a:r>
            <a:r>
              <a:rPr lang="en-US" sz="1100" b="1" dirty="0"/>
              <a:t>Selected</a:t>
            </a:r>
            <a:r>
              <a:rPr lang="en-US" sz="1100" b="1" dirty="0"/>
              <a:t> cycle is  "GA" Health level is:  52086.854157 ( success )</a:t>
            </a:r>
          </a:p>
          <a:p>
            <a:pPr marL="800100" lvl="2" indent="0">
              <a:buNone/>
            </a:pPr>
            <a:r>
              <a:rPr lang="en-US" sz="1100" b="1" dirty="0"/>
              <a:t>     Ren  Component:  Selected cycle is  "GA"  Health level is:  41148.0256807 ( success </a:t>
            </a:r>
            <a:r>
              <a:rPr lang="en-US" sz="1100" b="1" dirty="0" smtClean="0"/>
              <a:t>)</a:t>
            </a:r>
          </a:p>
          <a:p>
            <a:r>
              <a:rPr lang="en-US" sz="1100" b="1" dirty="0"/>
              <a:t>Chi </a:t>
            </a:r>
            <a:r>
              <a:rPr lang="en-US" sz="1100" b="1" dirty="0" err="1"/>
              <a:t>supercomponent</a:t>
            </a:r>
            <a:r>
              <a:rPr lang="en-US" sz="1100" b="1" dirty="0"/>
              <a:t> Iteration: ( 41 )</a:t>
            </a:r>
          </a:p>
          <a:p>
            <a:pPr marL="914400" lvl="2" indent="0">
              <a:buNone/>
            </a:pPr>
            <a:r>
              <a:rPr lang="en-US" sz="1100" b="1" dirty="0"/>
              <a:t>     Tian Component:  Selected cycle is  "GA"  Health level is:  7901.81056381 ( Failure )</a:t>
            </a:r>
          </a:p>
          <a:p>
            <a:pPr marL="914400" lvl="2" indent="0">
              <a:buNone/>
            </a:pPr>
            <a:r>
              <a:rPr lang="en-US" sz="1100" b="1" dirty="0"/>
              <a:t>     Den  Component:  Selected cycle is  "GA"  Health level is:  7901.81056381 ( Failure )</a:t>
            </a:r>
          </a:p>
          <a:p>
            <a:pPr marL="914400" lvl="2" indent="0">
              <a:buNone/>
            </a:pPr>
            <a:r>
              <a:rPr lang="en-US" sz="1100" b="1" dirty="0"/>
              <a:t>     Ren  Component:  Selected cycle is  "GA"  Health level is:  7901.81056381 ( Failure </a:t>
            </a:r>
            <a:r>
              <a:rPr lang="en-US" sz="1100" b="1" dirty="0" smtClean="0"/>
              <a:t>)</a:t>
            </a:r>
          </a:p>
          <a:p>
            <a:pPr marL="342900" lvl="2" indent="-342900"/>
            <a:r>
              <a:rPr lang="en-US" sz="1100" b="1" dirty="0"/>
              <a:t>Chi </a:t>
            </a:r>
            <a:r>
              <a:rPr lang="en-US" sz="1100" b="1" dirty="0" err="1"/>
              <a:t>supercomponent</a:t>
            </a:r>
            <a:r>
              <a:rPr lang="en-US" sz="1100" b="1" dirty="0"/>
              <a:t> Iteration: ( 181 )</a:t>
            </a:r>
          </a:p>
          <a:p>
            <a:pPr marL="914400" lvl="2" indent="0">
              <a:buNone/>
            </a:pPr>
            <a:r>
              <a:rPr lang="en-US" sz="1100" b="1" dirty="0"/>
              <a:t>     Tian Component:  Selected cycle is  "GA"  Health level is:  75.7582860922 ( success )</a:t>
            </a:r>
          </a:p>
          <a:p>
            <a:pPr marL="914400" lvl="2" indent="0">
              <a:buNone/>
            </a:pPr>
            <a:r>
              <a:rPr lang="en-US" sz="1100" b="1" dirty="0"/>
              <a:t>     Den  Component:  Selected cycle is  "GA" Health level is:  75.7582860922 ( Failure )</a:t>
            </a:r>
          </a:p>
          <a:p>
            <a:pPr marL="914400" lvl="2" indent="0">
              <a:buNone/>
            </a:pPr>
            <a:r>
              <a:rPr lang="en-US" sz="1100" b="1" dirty="0"/>
              <a:t>     Ren  Component:  Selected cycle is  "GA"  Health level is:  75.7582860922 ( Failure </a:t>
            </a:r>
            <a:r>
              <a:rPr lang="en-US" sz="1100" b="1" dirty="0" smtClean="0"/>
              <a:t>)</a:t>
            </a:r>
          </a:p>
          <a:p>
            <a:pPr marL="342900" lvl="2" indent="-342900"/>
            <a:r>
              <a:rPr lang="en-US" sz="1100" b="1" dirty="0"/>
              <a:t> </a:t>
            </a:r>
            <a:r>
              <a:rPr lang="en-US" sz="1100" b="1" dirty="0"/>
              <a:t>Chi </a:t>
            </a:r>
            <a:r>
              <a:rPr lang="en-US" sz="1100" b="1" dirty="0" err="1"/>
              <a:t>supercomponent</a:t>
            </a:r>
            <a:r>
              <a:rPr lang="en-US" sz="1100" b="1" dirty="0"/>
              <a:t> Iteration: ( 313 )</a:t>
            </a:r>
          </a:p>
          <a:p>
            <a:pPr lvl="2"/>
            <a:r>
              <a:rPr lang="en-US" sz="1100" b="1" dirty="0"/>
              <a:t>     Tian Component:  Selected cycle is  "GA"  Health level is:  0.0063399450953 ( success )</a:t>
            </a:r>
          </a:p>
          <a:p>
            <a:pPr lvl="2"/>
            <a:r>
              <a:rPr lang="en-US" sz="1100" b="1" dirty="0"/>
              <a:t>     Den  Component:  Selected cycle is  "GA"  Health level is:  0.0063399450953 ( Failure )</a:t>
            </a:r>
          </a:p>
          <a:p>
            <a:pPr lvl="2"/>
            <a:r>
              <a:rPr lang="en-US" sz="1100" b="1" dirty="0"/>
              <a:t>     Ren  Component:  Selected cycle is  "GA" Health level is:  0.0063399450953 ( Failure )</a:t>
            </a:r>
          </a:p>
          <a:p>
            <a:pPr marL="914400" lvl="2" indent="0">
              <a:buNone/>
            </a:pP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571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8290"/>
          </a:xfrm>
        </p:spPr>
        <p:txBody>
          <a:bodyPr/>
          <a:lstStyle/>
          <a:p>
            <a:r>
              <a:rPr lang="en-US" dirty="0" smtClean="0"/>
              <a:t>References: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90700"/>
            <a:ext cx="8915400" cy="3777622"/>
          </a:xfrm>
        </p:spPr>
        <p:txBody>
          <a:bodyPr/>
          <a:lstStyle/>
          <a:p>
            <a:r>
              <a:rPr lang="en-US" dirty="0" smtClean="0"/>
              <a:t>[1] </a:t>
            </a:r>
            <a:r>
              <a:rPr lang="en-US" dirty="0" err="1"/>
              <a:t>Sastry</a:t>
            </a:r>
            <a:r>
              <a:rPr lang="en-US" dirty="0"/>
              <a:t>, K., Goldberg, D.E. and Kendall, G., 2014. Genetic </a:t>
            </a:r>
            <a:r>
              <a:rPr lang="en-US" dirty="0" smtClean="0"/>
              <a:t>algorithms, Chapter 4. </a:t>
            </a:r>
            <a:r>
              <a:rPr lang="en-US" dirty="0"/>
              <a:t>In </a:t>
            </a:r>
            <a:r>
              <a:rPr lang="en-US" i="1" dirty="0"/>
              <a:t>Search methodologies</a:t>
            </a:r>
            <a:r>
              <a:rPr lang="en-US" dirty="0"/>
              <a:t> (pp. 93-117). Springer US.</a:t>
            </a:r>
            <a:endParaRPr lang="en-US" dirty="0" smtClean="0"/>
          </a:p>
          <a:p>
            <a:r>
              <a:rPr lang="en-US" dirty="0" smtClean="0"/>
              <a:t>[2] </a:t>
            </a:r>
            <a:r>
              <a:rPr lang="en-US" dirty="0"/>
              <a:t>Reeves, C., 2003. Genetic </a:t>
            </a:r>
            <a:r>
              <a:rPr lang="en-US" dirty="0" smtClean="0"/>
              <a:t>algorithms, Chapter 3. </a:t>
            </a:r>
            <a:r>
              <a:rPr lang="en-US" dirty="0"/>
              <a:t>In </a:t>
            </a:r>
            <a:r>
              <a:rPr lang="en-US" i="1" dirty="0"/>
              <a:t>Handbook of metaheuristics</a:t>
            </a:r>
            <a:r>
              <a:rPr lang="en-US" dirty="0"/>
              <a:t> (pp. 55-82). Springer US.</a:t>
            </a:r>
            <a:endParaRPr lang="en-US" dirty="0" smtClean="0"/>
          </a:p>
          <a:p>
            <a:r>
              <a:rPr lang="en-US" dirty="0" smtClean="0"/>
              <a:t>[3] </a:t>
            </a:r>
            <a:r>
              <a:rPr lang="en-US" dirty="0"/>
              <a:t>Tang, Y., Zhang, H., Liang, Z. and Chang, S.K., Social Network Models for the TDR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2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376710"/>
            <a:ext cx="8911687" cy="128089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6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Algorithm overview: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>
          <a:xfrm>
            <a:off x="2589212" y="1803400"/>
            <a:ext cx="8915400" cy="3416300"/>
          </a:xfrm>
        </p:spPr>
        <p:txBody>
          <a:bodyPr>
            <a:normAutofit/>
          </a:bodyPr>
          <a:lstStyle/>
          <a:p>
            <a:r>
              <a:rPr lang="en-US" altLang="en-US" sz="1900" dirty="0"/>
              <a:t>A class of probabilistic optimization </a:t>
            </a:r>
            <a:r>
              <a:rPr lang="en-US" altLang="en-US" sz="1900" dirty="0"/>
              <a:t>algorithms.</a:t>
            </a:r>
            <a:endParaRPr lang="en-US" altLang="en-US" sz="1900" dirty="0"/>
          </a:p>
          <a:p>
            <a:r>
              <a:rPr lang="en-US" altLang="en-US" sz="1900" dirty="0"/>
              <a:t>Inspired by the biological evolution </a:t>
            </a:r>
            <a:r>
              <a:rPr lang="en-US" altLang="en-US" sz="1900" dirty="0"/>
              <a:t>process.</a:t>
            </a:r>
            <a:endParaRPr lang="en-US" altLang="en-US" sz="1900" dirty="0"/>
          </a:p>
          <a:p>
            <a:r>
              <a:rPr lang="en-US" altLang="en-US" sz="1900" dirty="0"/>
              <a:t>Uses concepts of “Natural Selection” and “Genetic Inheritance” (Darwin 1859</a:t>
            </a:r>
            <a:r>
              <a:rPr lang="en-US" altLang="en-US" sz="1900" dirty="0"/>
              <a:t>).</a:t>
            </a:r>
            <a:endParaRPr lang="en-US" altLang="en-US" sz="1900" dirty="0"/>
          </a:p>
          <a:p>
            <a:r>
              <a:rPr lang="en-US" altLang="en-US" sz="1900" dirty="0"/>
              <a:t>Originally </a:t>
            </a:r>
            <a:r>
              <a:rPr lang="en-US" altLang="en-US" sz="1900" dirty="0"/>
              <a:t>developed </a:t>
            </a:r>
            <a:r>
              <a:rPr lang="en-US" altLang="en-US" sz="1900" dirty="0"/>
              <a:t>by John Holland (1975</a:t>
            </a:r>
            <a:r>
              <a:rPr lang="en-US" altLang="en-US" sz="1900" dirty="0"/>
              <a:t>).</a:t>
            </a:r>
          </a:p>
          <a:p>
            <a:r>
              <a:rPr lang="en-US" altLang="en-US" sz="1900" dirty="0"/>
              <a:t>Particularly well suited for hard problems where little is known about the underlying search </a:t>
            </a:r>
            <a:r>
              <a:rPr lang="en-US" altLang="en-US" sz="1900" dirty="0"/>
              <a:t>space.</a:t>
            </a:r>
            <a:endParaRPr lang="en-US" altLang="en-US" sz="1900" dirty="0"/>
          </a:p>
          <a:p>
            <a:r>
              <a:rPr lang="en-US" altLang="en-US" sz="1900" dirty="0"/>
              <a:t>Widely-used in business, science and </a:t>
            </a:r>
            <a:r>
              <a:rPr lang="en-US" altLang="en-US" sz="1900" dirty="0"/>
              <a:t>engineering.</a:t>
            </a:r>
            <a:endParaRPr lang="en-US" altLang="en-US" sz="1900" dirty="0"/>
          </a:p>
          <a:p>
            <a:pPr algn="l" rtl="0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7903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Genetic Algorithm </a:t>
            </a:r>
            <a:r>
              <a:rPr lang="en-US" dirty="0" smtClean="0"/>
              <a:t>Definition: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36700"/>
            <a:ext cx="8915400" cy="1231900"/>
          </a:xfrm>
        </p:spPr>
        <p:txBody>
          <a:bodyPr>
            <a:normAutofit/>
          </a:bodyPr>
          <a:lstStyle/>
          <a:p>
            <a:r>
              <a:rPr lang="en-US" altLang="en-US" sz="1900" dirty="0"/>
              <a:t>A genetic algorithm maintains a population of candidate solutions for the problem at hand</a:t>
            </a:r>
            <a:r>
              <a:rPr lang="en-US" altLang="en-US" sz="1900" dirty="0"/>
              <a:t>, and </a:t>
            </a:r>
            <a:r>
              <a:rPr lang="en-US" altLang="en-US" sz="1900" dirty="0"/>
              <a:t>makes it evolve </a:t>
            </a:r>
            <a:r>
              <a:rPr lang="en-US" altLang="en-US" sz="1900" dirty="0"/>
              <a:t>by iteratively applying a </a:t>
            </a:r>
            <a:r>
              <a:rPr lang="en-US" altLang="en-US" sz="1900" dirty="0"/>
              <a:t>set of stochastic operators</a:t>
            </a:r>
            <a:endParaRPr lang="en-US" sz="1900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371850" y="2876550"/>
            <a:ext cx="22733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l" rtl="0" eaLnBrk="0" hangingPunct="0"/>
            <a:r>
              <a:rPr lang="en-US" altLang="en-US" sz="2800">
                <a:latin typeface="Arial" charset="0"/>
              </a:rPr>
              <a:t>selection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371850" y="4324350"/>
            <a:ext cx="22733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l" rtl="0" eaLnBrk="0" hangingPunct="0"/>
            <a:r>
              <a:rPr lang="en-US" altLang="en-US" sz="2800">
                <a:latin typeface="Arial" charset="0"/>
              </a:rPr>
              <a:t>population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8096250" y="4310063"/>
            <a:ext cx="22733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l" rtl="0" eaLnBrk="0" hangingPunct="0"/>
            <a:r>
              <a:rPr lang="en-US" altLang="en-US" sz="2800">
                <a:latin typeface="Arial" charset="0"/>
              </a:rPr>
              <a:t>evaluation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8096250" y="2876550"/>
            <a:ext cx="22733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l" rtl="0" eaLnBrk="0" hangingPunct="0"/>
            <a:r>
              <a:rPr lang="en-US" altLang="en-US" sz="2800">
                <a:latin typeface="Arial" charset="0"/>
              </a:rPr>
              <a:t>modification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8102600" y="6070600"/>
            <a:ext cx="22733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5657850" y="3175000"/>
            <a:ext cx="242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356100" y="3486150"/>
            <a:ext cx="0" cy="82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9239250" y="4927600"/>
            <a:ext cx="0" cy="1130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8539163" y="6156325"/>
            <a:ext cx="13303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rtl="0" eaLnBrk="0" hangingPunct="0"/>
            <a:r>
              <a:rPr lang="en-US" altLang="en-US" sz="2800">
                <a:latin typeface="Arial" charset="0"/>
              </a:rPr>
              <a:t>discard</a:t>
            </a: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H="1">
            <a:off x="5645150" y="4622800"/>
            <a:ext cx="2451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9232900" y="3486150"/>
            <a:ext cx="0" cy="82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9321800" y="5080000"/>
            <a:ext cx="12827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rtl="0" eaLnBrk="0" hangingPunct="0"/>
            <a:r>
              <a:rPr lang="en-US" altLang="en-US" i="1"/>
              <a:t> deleted </a:t>
            </a:r>
          </a:p>
          <a:p>
            <a:pPr algn="l" rtl="0" eaLnBrk="0" hangingPunct="0"/>
            <a:r>
              <a:rPr lang="en-US" altLang="en-US" i="1"/>
              <a:t>members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6267450" y="2703513"/>
            <a:ext cx="1095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rtl="0" eaLnBrk="0" hangingPunct="0"/>
            <a:r>
              <a:rPr lang="en-US" altLang="en-US" i="1"/>
              <a:t>parents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9305925" y="3465513"/>
            <a:ext cx="1281113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rtl="0" eaLnBrk="0" hangingPunct="0"/>
            <a:r>
              <a:rPr lang="en-US" altLang="en-US" i="1"/>
              <a:t>modified</a:t>
            </a:r>
          </a:p>
          <a:p>
            <a:pPr algn="l" rtl="0" eaLnBrk="0" hangingPunct="0"/>
            <a:r>
              <a:rPr lang="en-US" altLang="en-US" i="1"/>
              <a:t>offspring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562600" y="4684713"/>
            <a:ext cx="25400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rtl="0" eaLnBrk="0" hangingPunct="0"/>
            <a:r>
              <a:rPr lang="en-US" altLang="en-US" i="1"/>
              <a:t>evaluated offspring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2006600" y="4622800"/>
            <a:ext cx="137795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1854200" y="42418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/>
              <a:t>initiate &amp;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1854200" y="46228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i="1"/>
              <a:t> evaluate</a:t>
            </a:r>
          </a:p>
        </p:txBody>
      </p:sp>
    </p:spTree>
    <p:extLst>
      <p:ext uri="{BB962C8B-B14F-4D97-AF65-F5344CB8AC3E}">
        <p14:creationId xmlns:p14="http://schemas.microsoft.com/office/powerpoint/2010/main" val="164875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497110"/>
            <a:ext cx="8911687" cy="887190"/>
          </a:xfrm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 smtClean="0"/>
              <a:t>Metaphor:</a:t>
            </a:r>
            <a:endParaRPr lang="en-US"/>
          </a:p>
        </p:txBody>
      </p:sp>
      <p:graphicFrame>
        <p:nvGraphicFramePr>
          <p:cNvPr id="5" name="Group 1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55454"/>
              </p:ext>
            </p:extLst>
          </p:nvPr>
        </p:nvGraphicFramePr>
        <p:xfrm>
          <a:off x="2476500" y="1641499"/>
          <a:ext cx="8735888" cy="3961106"/>
        </p:xfrm>
        <a:graphic>
          <a:graphicData uri="http://schemas.openxmlformats.org/drawingml/2006/table">
            <a:tbl>
              <a:tblPr rtl="1"/>
              <a:tblGrid>
                <a:gridCol w="4367944"/>
                <a:gridCol w="4367944"/>
              </a:tblGrid>
              <a:tr h="816723"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Nature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Genetic Algorithm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816723"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Optimization problem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949440"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Individuals living in that 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Feasible solutions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378220"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Individual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 (Hebrew)" charset="0"/>
                        </a:rPr>
                        <a:t>’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s degree of adaptation to its surrounding 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Solutions quality (fitness function)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6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9452154"/>
              </p:ext>
            </p:extLst>
          </p:nvPr>
        </p:nvGraphicFramePr>
        <p:xfrm>
          <a:off x="2413000" y="1695450"/>
          <a:ext cx="8763000" cy="4498976"/>
        </p:xfrm>
        <a:graphic>
          <a:graphicData uri="http://schemas.openxmlformats.org/drawingml/2006/table">
            <a:tbl>
              <a:tblPr rtl="1"/>
              <a:tblGrid>
                <a:gridCol w="4381500"/>
                <a:gridCol w="4381500"/>
              </a:tblGrid>
              <a:tr h="804863"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Nature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Genetic Algorithm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950913"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A population of organisms (species)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A set of feasible solutions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944563"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Selection, recombination and mutation in nature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 (Hebrew)" charset="0"/>
                        </a:rPr>
                        <a:t>’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s evolutionary process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Stochastic operators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835025"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Evolution of populations to suit their 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algn="r">
                        <a:spcBef>
                          <a:spcPct val="20000"/>
                        </a:spcBef>
                        <a:buSzPct val="85000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1pPr>
                      <a:lvl2pPr algn="r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2pPr>
                      <a:lvl3pPr algn="r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3pPr>
                      <a:lvl4pPr algn="r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4pPr>
                      <a:lvl5pPr algn="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 (Hebrew)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 (Hebrew)" charset="0"/>
                        </a:rPr>
                        <a:t>Iteratively applying a set of stochastic operators on a set of feasible solutions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92925" y="357410"/>
            <a:ext cx="8911687" cy="887190"/>
          </a:xfrm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 smtClean="0"/>
              <a:t>Metaphor: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0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  <a:endParaRPr lang="en-US" dirty="0"/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882900" y="2032000"/>
            <a:ext cx="8020050" cy="3673475"/>
            <a:chOff x="84" y="920"/>
            <a:chExt cx="5676" cy="2762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 rot="16200000">
              <a:off x="2876" y="932"/>
              <a:ext cx="8" cy="18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3535" y="928"/>
              <a:ext cx="2225" cy="6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>
                  <a:latin typeface="Arial" charset="0"/>
                </a:rPr>
                <a:t>Genotype space = {0,1}</a:t>
              </a:r>
              <a:r>
                <a:rPr lang="en-US" altLang="en-US" sz="2400" baseline="30000">
                  <a:latin typeface="Arial" charset="0"/>
                </a:rPr>
                <a:t>L</a:t>
              </a:r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3870" y="1421"/>
              <a:ext cx="1773" cy="1765"/>
            </a:xfrm>
            <a:prstGeom prst="cube">
              <a:avLst>
                <a:gd name="adj" fmla="val 25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36" y="920"/>
              <a:ext cx="1798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latin typeface="Arial" charset="0"/>
                </a:rPr>
                <a:t>Phenotype space</a:t>
              </a: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84" y="1480"/>
              <a:ext cx="2080" cy="1800"/>
            </a:xfrm>
            <a:custGeom>
              <a:avLst/>
              <a:gdLst>
                <a:gd name="T0" fmla="*/ 360 w 2080"/>
                <a:gd name="T1" fmla="*/ 696 h 1800"/>
                <a:gd name="T2" fmla="*/ 232 w 2080"/>
                <a:gd name="T3" fmla="*/ 424 h 1800"/>
                <a:gd name="T4" fmla="*/ 496 w 2080"/>
                <a:gd name="T5" fmla="*/ 96 h 1800"/>
                <a:gd name="T6" fmla="*/ 1040 w 2080"/>
                <a:gd name="T7" fmla="*/ 208 h 1800"/>
                <a:gd name="T8" fmla="*/ 1568 w 2080"/>
                <a:gd name="T9" fmla="*/ 0 h 1800"/>
                <a:gd name="T10" fmla="*/ 1808 w 2080"/>
                <a:gd name="T11" fmla="*/ 536 h 1800"/>
                <a:gd name="T12" fmla="*/ 1768 w 2080"/>
                <a:gd name="T13" fmla="*/ 960 h 1800"/>
                <a:gd name="T14" fmla="*/ 2048 w 2080"/>
                <a:gd name="T15" fmla="*/ 1176 h 1800"/>
                <a:gd name="T16" fmla="*/ 2080 w 2080"/>
                <a:gd name="T17" fmla="*/ 1688 h 1800"/>
                <a:gd name="T18" fmla="*/ 1528 w 2080"/>
                <a:gd name="T19" fmla="*/ 1752 h 1800"/>
                <a:gd name="T20" fmla="*/ 1176 w 2080"/>
                <a:gd name="T21" fmla="*/ 1440 h 1800"/>
                <a:gd name="T22" fmla="*/ 896 w 2080"/>
                <a:gd name="T23" fmla="*/ 1800 h 1800"/>
                <a:gd name="T24" fmla="*/ 320 w 2080"/>
                <a:gd name="T25" fmla="*/ 1520 h 1800"/>
                <a:gd name="T26" fmla="*/ 0 w 2080"/>
                <a:gd name="T27" fmla="*/ 1344 h 1800"/>
                <a:gd name="T28" fmla="*/ 312 w 2080"/>
                <a:gd name="T29" fmla="*/ 992 h 1800"/>
                <a:gd name="T30" fmla="*/ 208 w 2080"/>
                <a:gd name="T31" fmla="*/ 672 h 1800"/>
                <a:gd name="T32" fmla="*/ 360 w 2080"/>
                <a:gd name="T33" fmla="*/ 696 h 1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80" h="1800">
                  <a:moveTo>
                    <a:pt x="360" y="696"/>
                  </a:moveTo>
                  <a:lnTo>
                    <a:pt x="232" y="424"/>
                  </a:lnTo>
                  <a:lnTo>
                    <a:pt x="496" y="96"/>
                  </a:lnTo>
                  <a:lnTo>
                    <a:pt x="1040" y="208"/>
                  </a:lnTo>
                  <a:lnTo>
                    <a:pt x="1568" y="0"/>
                  </a:lnTo>
                  <a:lnTo>
                    <a:pt x="1808" y="536"/>
                  </a:lnTo>
                  <a:lnTo>
                    <a:pt x="1768" y="960"/>
                  </a:lnTo>
                  <a:lnTo>
                    <a:pt x="2048" y="1176"/>
                  </a:lnTo>
                  <a:lnTo>
                    <a:pt x="2080" y="1688"/>
                  </a:lnTo>
                  <a:lnTo>
                    <a:pt x="1528" y="1752"/>
                  </a:lnTo>
                  <a:lnTo>
                    <a:pt x="1176" y="1440"/>
                  </a:lnTo>
                  <a:lnTo>
                    <a:pt x="896" y="1800"/>
                  </a:lnTo>
                  <a:lnTo>
                    <a:pt x="320" y="1520"/>
                  </a:lnTo>
                  <a:lnTo>
                    <a:pt x="0" y="1344"/>
                  </a:lnTo>
                  <a:lnTo>
                    <a:pt x="312" y="992"/>
                  </a:lnTo>
                  <a:lnTo>
                    <a:pt x="208" y="672"/>
                  </a:lnTo>
                  <a:lnTo>
                    <a:pt x="360" y="696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116" y="1312"/>
              <a:ext cx="1655" cy="6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latin typeface="Arial" charset="0"/>
                </a:rPr>
                <a:t>Encoding </a:t>
              </a:r>
            </a:p>
            <a:p>
              <a:r>
                <a:rPr lang="en-US" altLang="en-US" sz="2400" dirty="0">
                  <a:latin typeface="Arial" charset="0"/>
                </a:rPr>
                <a:t>(representation)</a:t>
              </a: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rot="16200000">
              <a:off x="2968" y="2212"/>
              <a:ext cx="0" cy="1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188" y="3064"/>
              <a:ext cx="2411" cy="6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Arial" charset="0"/>
                </a:rPr>
                <a:t>Decoding</a:t>
              </a:r>
            </a:p>
            <a:p>
              <a:r>
                <a:rPr lang="en-US" altLang="en-US" sz="2400">
                  <a:latin typeface="Arial" charset="0"/>
                </a:rPr>
                <a:t>(inverse representation)</a:t>
              </a: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4022" y="2777"/>
              <a:ext cx="1219" cy="35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Arial" charset="0"/>
                </a:rPr>
                <a:t>011101001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3886" y="2393"/>
              <a:ext cx="1219" cy="35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Arial" charset="0"/>
                </a:rPr>
                <a:t>010001001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4342" y="2013"/>
              <a:ext cx="1099" cy="35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Arial" charset="0"/>
                </a:rPr>
                <a:t>10010010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4254" y="1577"/>
              <a:ext cx="1099" cy="35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Arial" charset="0"/>
                </a:rPr>
                <a:t>10010001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18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altLang="en-US" dirty="0"/>
              <a:t>Stochastic operators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89212" y="1752600"/>
            <a:ext cx="8915400" cy="377762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altLang="en-US" b="1" i="1" u="sng" dirty="0" smtClean="0">
                <a:solidFill>
                  <a:schemeClr val="tx1"/>
                </a:solidFill>
              </a:rPr>
              <a:t>Fitness function</a:t>
            </a:r>
            <a:r>
              <a:rPr lang="en-US" altLang="en-US" b="1" i="1" dirty="0" smtClean="0">
                <a:solidFill>
                  <a:schemeClr val="tx1"/>
                </a:solidFill>
              </a:rPr>
              <a:t> </a:t>
            </a:r>
            <a:r>
              <a:rPr lang="en-US" altLang="en-US" sz="1900" dirty="0"/>
              <a:t>Numerical function estimate the quality of each </a:t>
            </a:r>
            <a:r>
              <a:rPr lang="en-US" altLang="en-US" sz="1900" dirty="0"/>
              <a:t>individual.</a:t>
            </a:r>
            <a:endParaRPr lang="en-US" altLang="en-US" sz="1900" dirty="0"/>
          </a:p>
          <a:p>
            <a:endParaRPr lang="en-US" altLang="en-US" b="1" i="1" u="sng" dirty="0" smtClean="0">
              <a:solidFill>
                <a:schemeClr val="tx1"/>
              </a:solidFill>
            </a:endParaRPr>
          </a:p>
          <a:p>
            <a:r>
              <a:rPr lang="en-US" altLang="en-US" b="1" i="1" u="sng" dirty="0" smtClean="0">
                <a:solidFill>
                  <a:schemeClr val="tx1"/>
                </a:solidFill>
              </a:rPr>
              <a:t>Selection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sz="1900" dirty="0"/>
              <a:t>replicates the most successful solutions found in a population at a rate proportional to their relative </a:t>
            </a:r>
            <a:r>
              <a:rPr lang="en-US" altLang="en-US" sz="1900" dirty="0"/>
              <a:t>quality. We have two kinds of selection: Parent selection and survivor selection.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b="1" i="1" u="sng" dirty="0">
                <a:solidFill>
                  <a:schemeClr val="tx1"/>
                </a:solidFill>
              </a:rPr>
              <a:t>Recombination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sz="1900" dirty="0"/>
              <a:t>decomposes two distinct solutions and then randomly mixes their parts to form novel </a:t>
            </a:r>
            <a:r>
              <a:rPr lang="en-US" altLang="en-US" sz="1900" dirty="0"/>
              <a:t>solutions.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b="1" i="1" u="sng" dirty="0">
                <a:solidFill>
                  <a:schemeClr val="tx1"/>
                </a:solidFill>
              </a:rPr>
              <a:t>Mutation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sz="1900" dirty="0"/>
              <a:t>randomly perturbs a candidate </a:t>
            </a:r>
            <a:r>
              <a:rPr lang="en-US" altLang="en-US" sz="1900" dirty="0"/>
              <a:t>solution.</a:t>
            </a:r>
            <a:endParaRPr lang="en-US" altLang="en-US" sz="1900" dirty="0"/>
          </a:p>
          <a:p>
            <a:endParaRPr lang="en-US" alt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9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07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313450"/>
              </p:ext>
            </p:extLst>
          </p:nvPr>
        </p:nvGraphicFramePr>
        <p:xfrm>
          <a:off x="2413000" y="2057400"/>
          <a:ext cx="8001000" cy="3312160"/>
        </p:xfrm>
        <a:graphic>
          <a:graphicData uri="http://schemas.openxmlformats.org/drawingml/2006/table">
            <a:tbl>
              <a:tblPr/>
              <a:tblGrid>
                <a:gridCol w="4000500"/>
                <a:gridCol w="4000500"/>
              </a:tblGrid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Representation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Binary strings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Recombination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N-point </a:t>
                      </a: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crossover</a:t>
                      </a: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Mutation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Bitwise bit-flipping with fixed probability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Parent selection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Fitness function estimate</a:t>
                      </a: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Survivor selection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children replace parents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99225" y="586010"/>
            <a:ext cx="8911687" cy="1280890"/>
          </a:xfrm>
        </p:spPr>
        <p:txBody>
          <a:bodyPr/>
          <a:lstStyle/>
          <a:p>
            <a:r>
              <a:rPr lang="en-US" dirty="0" smtClean="0"/>
              <a:t>Simple </a:t>
            </a:r>
            <a:r>
              <a:rPr lang="en-US" smtClean="0"/>
              <a:t>Genetic Algorithm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5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190</TotalTime>
  <Words>1199</Words>
  <Application>Microsoft Macintosh PowerPoint</Application>
  <PresentationFormat>Widescreen</PresentationFormat>
  <Paragraphs>185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 Unicode MS</vt:lpstr>
      <vt:lpstr>Calibri</vt:lpstr>
      <vt:lpstr>Century Gothic</vt:lpstr>
      <vt:lpstr>Wingdings 3</vt:lpstr>
      <vt:lpstr>微軟正黑體</vt:lpstr>
      <vt:lpstr>Arial</vt:lpstr>
      <vt:lpstr>Times New Roman</vt:lpstr>
      <vt:lpstr>Times New Roman (Hebrew)</vt:lpstr>
      <vt:lpstr>Wingdings</vt:lpstr>
      <vt:lpstr>Wisp</vt:lpstr>
      <vt:lpstr>Genetic Algorithm in TDR System</vt:lpstr>
      <vt:lpstr>Outline:</vt:lpstr>
      <vt:lpstr>Genetic Algorithm overview:</vt:lpstr>
      <vt:lpstr>Genetic Algorithm Definition:</vt:lpstr>
      <vt:lpstr>The Metaphor:</vt:lpstr>
      <vt:lpstr>The Metaphor:</vt:lpstr>
      <vt:lpstr>Representation</vt:lpstr>
      <vt:lpstr>Stochastic operators</vt:lpstr>
      <vt:lpstr>Simple Genetic Algorithm:</vt:lpstr>
      <vt:lpstr>Simple Genetic Algorithm</vt:lpstr>
      <vt:lpstr>Example: The MAXONE problem </vt:lpstr>
      <vt:lpstr>Example: Representation and Fitness Function</vt:lpstr>
      <vt:lpstr>Example: Population Initialization</vt:lpstr>
      <vt:lpstr>PowerPoint Presentation</vt:lpstr>
      <vt:lpstr>Example: Crossover1</vt:lpstr>
      <vt:lpstr>Example: Crossover2</vt:lpstr>
      <vt:lpstr>Example: mutation</vt:lpstr>
      <vt:lpstr>Example: Result of First Iteration. </vt:lpstr>
      <vt:lpstr>TDR system: </vt:lpstr>
      <vt:lpstr>TDR system:</vt:lpstr>
      <vt:lpstr>Genetic Design For TDR system </vt:lpstr>
      <vt:lpstr>Result: </vt:lpstr>
      <vt:lpstr>References:</vt:lpstr>
      <vt:lpstr>Thank You!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Algorithm in TDR System</dc:title>
  <dc:creator>Eshaghzadeh Torbati, Mahbaneh</dc:creator>
  <cp:lastModifiedBy>Eshaghzadeh Torbati, Mahbaneh</cp:lastModifiedBy>
  <cp:revision>87</cp:revision>
  <dcterms:created xsi:type="dcterms:W3CDTF">2016-11-29T14:04:58Z</dcterms:created>
  <dcterms:modified xsi:type="dcterms:W3CDTF">2016-11-29T17:15:16Z</dcterms:modified>
</cp:coreProperties>
</file>