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57" r:id="rId3"/>
    <p:sldId id="258" r:id="rId4"/>
    <p:sldId id="259" r:id="rId5"/>
    <p:sldId id="267"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30"/>
    <p:restoredTop sz="94771"/>
  </p:normalViewPr>
  <p:slideViewPr>
    <p:cSldViewPr snapToGrid="0" snapToObjects="1">
      <p:cViewPr varScale="1">
        <p:scale>
          <a:sx n="143" d="100"/>
          <a:sy n="143" d="100"/>
        </p:scale>
        <p:origin x="216" y="4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4C561-8F86-3A47-963F-558192618100}" type="datetimeFigureOut">
              <a:rPr kumimoji="1" lang="zh-CN" altLang="en-US" smtClean="0"/>
              <a:t>16/11/17</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1092C-57AD-034D-BC86-E7600039ECEB}" type="slidenum">
              <a:rPr kumimoji="1" lang="zh-CN" altLang="en-US" smtClean="0"/>
              <a:t>‹#›</a:t>
            </a:fld>
            <a:endParaRPr kumimoji="1" lang="zh-CN" altLang="en-US"/>
          </a:p>
        </p:txBody>
      </p:sp>
    </p:spTree>
    <p:extLst>
      <p:ext uri="{BB962C8B-B14F-4D97-AF65-F5344CB8AC3E}">
        <p14:creationId xmlns:p14="http://schemas.microsoft.com/office/powerpoint/2010/main" val="1870862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18A1092C-57AD-034D-BC86-E7600039ECEB}" type="slidenum">
              <a:rPr kumimoji="1" lang="zh-CN" altLang="en-US" smtClean="0"/>
              <a:t>7</a:t>
            </a:fld>
            <a:endParaRPr kumimoji="1" lang="zh-CN" altLang="en-US"/>
          </a:p>
        </p:txBody>
      </p:sp>
    </p:spTree>
    <p:extLst>
      <p:ext uri="{BB962C8B-B14F-4D97-AF65-F5344CB8AC3E}">
        <p14:creationId xmlns:p14="http://schemas.microsoft.com/office/powerpoint/2010/main" val="132158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标题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509A250-FF31-4206-8172-F9D3106AACB1}" type="datetimeFigureOut">
              <a:rPr lang="en-US" dirty="0"/>
              <a:t>11/17/16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题注">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zh-CN" altLang="en-US" smtClean="0"/>
              <a:t>单击此处编辑母版标题样式</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标题的引述">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zh-CN" altLang="en-US" smtClean="0"/>
              <a:t>单击此处编辑母版标题样式</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zh-CN" altLang="en-US" smtClean="0"/>
              <a:t>单击此处编辑母版文本样式</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4509A250-FF31-4206-8172-F9D3106AACB1}" type="datetimeFigureOut">
              <a:rPr lang="en-US" dirty="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三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11/17/16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三栏图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11/17/16</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nchor="t" anchorCtr="0"/>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9796027F-7875-4030-9381-8BD8C4F21935}" type="datetimeFigureOut">
              <a:rPr lang="en-US" dirty="0"/>
              <a:t>11/17/16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11/17/16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11/17/16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11/17/16</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11/17/16</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7" name="Date Placeholder 4"/>
          <p:cNvSpPr>
            <a:spLocks noGrp="1"/>
          </p:cNvSpPr>
          <p:nvPr>
            <p:ph type="dt" sz="half" idx="10"/>
          </p:nvPr>
        </p:nvSpPr>
        <p:spPr/>
        <p:txBody>
          <a:bodyPr/>
          <a:lstStyle/>
          <a:p>
            <a:fld id="{4509A250-FF31-4206-8172-F9D3106AACB1}" type="datetimeFigureOut">
              <a:rPr lang="en-US" dirty="0"/>
              <a:t>11/17/16</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4509A250-FF31-4206-8172-F9D3106AACB1}" type="datetimeFigureOut">
              <a:rPr lang="en-US" dirty="0"/>
              <a:t>11/17/16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3.png"/><Relationship Id="rId21" Type="http://schemas.openxmlformats.org/officeDocument/2006/relationships/image" Target="../media/image4.png"/><Relationship Id="rId22" Type="http://schemas.openxmlformats.org/officeDocument/2006/relationships/image" Target="../media/image5.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11/17/16</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altLang="zh-CN" sz="4400" dirty="0"/>
              <a:t>Personal Home Healthcare System for the Cardiac Patient of Smart City Using Fuzzy Logic </a:t>
            </a:r>
            <a:r>
              <a:rPr lang="en-US" altLang="zh-CN" sz="4400" dirty="0"/>
              <a:t/>
            </a:r>
            <a:br>
              <a:rPr lang="en-US" altLang="zh-CN" sz="4400" dirty="0"/>
            </a:br>
            <a:endParaRPr kumimoji="1" lang="zh-CN" altLang="en-US" sz="4400" dirty="0"/>
          </a:p>
        </p:txBody>
      </p:sp>
      <p:sp>
        <p:nvSpPr>
          <p:cNvPr id="4" name="文本框 3"/>
          <p:cNvSpPr txBox="1"/>
          <p:nvPr/>
        </p:nvSpPr>
        <p:spPr>
          <a:xfrm>
            <a:off x="4545106" y="4754162"/>
            <a:ext cx="4585447" cy="523220"/>
          </a:xfrm>
          <a:prstGeom prst="rect">
            <a:avLst/>
          </a:prstGeom>
          <a:noFill/>
        </p:spPr>
        <p:txBody>
          <a:bodyPr wrap="square" rtlCol="0">
            <a:spAutoFit/>
          </a:bodyPr>
          <a:lstStyle/>
          <a:p>
            <a:r>
              <a:rPr kumimoji="1" lang="en-US" altLang="zh-CN" sz="2800" dirty="0" smtClean="0"/>
              <a:t>Shijia Liu</a:t>
            </a:r>
            <a:endParaRPr kumimoji="1" lang="zh-CN" altLang="en-US" sz="2800" dirty="0"/>
          </a:p>
        </p:txBody>
      </p:sp>
    </p:spTree>
    <p:extLst>
      <p:ext uri="{BB962C8B-B14F-4D97-AF65-F5344CB8AC3E}">
        <p14:creationId xmlns:p14="http://schemas.microsoft.com/office/powerpoint/2010/main" val="207681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Data Collection from Sensors </a:t>
            </a:r>
            <a:r>
              <a:rPr lang="en-US" altLang="zh-CN" dirty="0"/>
              <a:t/>
            </a:r>
            <a:br>
              <a:rPr lang="en-US" altLang="zh-CN" dirty="0"/>
            </a:br>
            <a:endParaRPr kumimoji="1"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06869" y="1757081"/>
            <a:ext cx="3639672" cy="4012247"/>
          </a:xfrm>
        </p:spPr>
      </p:pic>
      <p:sp>
        <p:nvSpPr>
          <p:cNvPr id="5" name="文本框 4"/>
          <p:cNvSpPr txBox="1"/>
          <p:nvPr/>
        </p:nvSpPr>
        <p:spPr>
          <a:xfrm>
            <a:off x="914400" y="1667435"/>
            <a:ext cx="6687671" cy="3416320"/>
          </a:xfrm>
          <a:prstGeom prst="rect">
            <a:avLst/>
          </a:prstGeom>
          <a:noFill/>
        </p:spPr>
        <p:txBody>
          <a:bodyPr wrap="square" rtlCol="0">
            <a:spAutoFit/>
          </a:bodyPr>
          <a:lstStyle/>
          <a:p>
            <a:pPr marL="285750" indent="-285750">
              <a:buFont typeface="Wingdings" charset="2"/>
              <a:buChar char="l"/>
            </a:pPr>
            <a:r>
              <a:rPr lang="en-US" altLang="zh-CN" dirty="0"/>
              <a:t>Health-care applications need to acquire different types of sensor-data. </a:t>
            </a:r>
            <a:endParaRPr lang="en-US" altLang="zh-CN" dirty="0" smtClean="0"/>
          </a:p>
          <a:p>
            <a:pPr marL="285750" indent="-285750">
              <a:buFont typeface="Wingdings" charset="2"/>
              <a:buChar char="l"/>
            </a:pPr>
            <a:endParaRPr lang="en-US" altLang="zh-CN" dirty="0" smtClean="0"/>
          </a:p>
          <a:p>
            <a:pPr marL="285750" indent="-285750">
              <a:buFont typeface="Wingdings" charset="2"/>
              <a:buChar char="l"/>
            </a:pPr>
            <a:r>
              <a:rPr lang="en-US" altLang="zh-CN" dirty="0"/>
              <a:t>When health sensor-data are forwarded to the data aggregator node, more sensing data may be accumulated along the route. </a:t>
            </a:r>
            <a:r>
              <a:rPr lang="en-US" altLang="zh-CN" dirty="0" smtClean="0"/>
              <a:t>Traffic.</a:t>
            </a:r>
          </a:p>
          <a:p>
            <a:pPr marL="285750" indent="-285750">
              <a:buFont typeface="Wingdings" charset="2"/>
              <a:buChar char="l"/>
            </a:pPr>
            <a:endParaRPr lang="en-US" altLang="zh-CN" dirty="0"/>
          </a:p>
          <a:p>
            <a:pPr marL="285750" indent="-285750">
              <a:buFont typeface="Wingdings" charset="2"/>
              <a:buChar char="l"/>
            </a:pPr>
            <a:r>
              <a:rPr lang="en-US" altLang="zh-CN" dirty="0"/>
              <a:t>Huge amount of data may lead to burdened </a:t>
            </a:r>
            <a:r>
              <a:rPr lang="en-US" altLang="zh-CN" dirty="0" smtClean="0"/>
              <a:t>payload,</a:t>
            </a:r>
            <a:r>
              <a:rPr lang="en-US" altLang="zh-CN" dirty="0"/>
              <a:t> the latency for data collection becomes longer. </a:t>
            </a:r>
            <a:endParaRPr lang="en-US" altLang="zh-CN" dirty="0"/>
          </a:p>
          <a:p>
            <a:pPr marL="285750" indent="-285750">
              <a:buFont typeface="Wingdings" charset="2"/>
              <a:buChar char="l"/>
            </a:pPr>
            <a:endParaRPr lang="en-US" altLang="zh-CN" dirty="0" smtClean="0"/>
          </a:p>
          <a:p>
            <a:pPr marL="285750" indent="-285750">
              <a:buFont typeface="Wingdings" charset="2"/>
              <a:buChar char="l"/>
            </a:pPr>
            <a:r>
              <a:rPr lang="en-US" altLang="zh-CN" dirty="0" smtClean="0"/>
              <a:t>Concept: Crisp input – Fuzzy output – Crisp output</a:t>
            </a:r>
            <a:endParaRPr lang="en-US" altLang="zh-CN" dirty="0"/>
          </a:p>
          <a:p>
            <a:pPr marL="285750" indent="-285750">
              <a:buFont typeface="Wingdings" charset="2"/>
              <a:buChar char="l"/>
            </a:pPr>
            <a:endParaRPr lang="en-US" altLang="zh-CN" dirty="0"/>
          </a:p>
        </p:txBody>
      </p:sp>
    </p:spTree>
    <p:extLst>
      <p:ext uri="{BB962C8B-B14F-4D97-AF65-F5344CB8AC3E}">
        <p14:creationId xmlns:p14="http://schemas.microsoft.com/office/powerpoint/2010/main" val="898786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Model of Fuzzy Expert System for The Cardiac Disease Medical Diagnosis</a:t>
            </a:r>
            <a:r>
              <a:rPr lang="en-US" altLang="zh-CN" dirty="0"/>
              <a:t/>
            </a:r>
            <a:br>
              <a:rPr lang="en-US" altLang="zh-CN" dirty="0"/>
            </a:br>
            <a:endParaRPr kumimoji="1"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8472" y="2393575"/>
            <a:ext cx="4863712" cy="2396168"/>
          </a:xfrm>
        </p:spPr>
      </p:pic>
      <p:sp>
        <p:nvSpPr>
          <p:cNvPr id="5" name="文本框 4"/>
          <p:cNvSpPr txBox="1"/>
          <p:nvPr/>
        </p:nvSpPr>
        <p:spPr>
          <a:xfrm>
            <a:off x="1006926" y="1936377"/>
            <a:ext cx="3869874" cy="5078313"/>
          </a:xfrm>
          <a:prstGeom prst="rect">
            <a:avLst/>
          </a:prstGeom>
          <a:noFill/>
        </p:spPr>
        <p:txBody>
          <a:bodyPr wrap="square" rtlCol="0">
            <a:spAutoFit/>
          </a:bodyPr>
          <a:lstStyle/>
          <a:p>
            <a:pPr marL="285750" indent="-285750">
              <a:buFont typeface="Wingdings" charset="2"/>
              <a:buChar char="l"/>
            </a:pPr>
            <a:r>
              <a:rPr lang="en-US" altLang="zh-CN" dirty="0"/>
              <a:t>Primarily it consists of </a:t>
            </a:r>
            <a:r>
              <a:rPr lang="en-US" altLang="zh-CN" dirty="0" smtClean="0"/>
              <a:t>GUI, knowledge </a:t>
            </a:r>
            <a:r>
              <a:rPr lang="en-US" altLang="zh-CN" dirty="0"/>
              <a:t>base and inference engine modules. </a:t>
            </a:r>
            <a:endParaRPr lang="en-US" altLang="zh-CN" dirty="0"/>
          </a:p>
          <a:p>
            <a:pPr marL="285750" indent="-285750">
              <a:buFont typeface="Wingdings" charset="2"/>
              <a:buChar char="l"/>
            </a:pPr>
            <a:endParaRPr lang="en-US" altLang="zh-CN" dirty="0" smtClean="0"/>
          </a:p>
          <a:p>
            <a:pPr marL="285750" indent="-285750">
              <a:buFont typeface="Wingdings" charset="2"/>
              <a:buChar char="l"/>
            </a:pPr>
            <a:r>
              <a:rPr lang="en-US" altLang="zh-CN" dirty="0"/>
              <a:t>The patient data is stored in a database and knowledge is retrieved from the knowledge base by matching the symptoms and </a:t>
            </a:r>
            <a:r>
              <a:rPr lang="en-US" altLang="zh-CN" dirty="0" smtClean="0"/>
              <a:t>some fuzzy rules.</a:t>
            </a:r>
          </a:p>
          <a:p>
            <a:pPr marL="285750" indent="-285750">
              <a:buFont typeface="Wingdings" charset="2"/>
              <a:buChar char="l"/>
            </a:pPr>
            <a:endParaRPr lang="en-US" altLang="zh-CN" dirty="0" smtClean="0"/>
          </a:p>
          <a:p>
            <a:pPr marL="285750" indent="-285750">
              <a:buFont typeface="Wingdings" charset="2"/>
              <a:buChar char="l"/>
            </a:pPr>
            <a:r>
              <a:rPr lang="en-US" altLang="zh-CN" dirty="0"/>
              <a:t>In knowledge base to make the decision as the disease name or the risk of the disease. </a:t>
            </a:r>
            <a:endParaRPr lang="en-US" altLang="zh-CN" dirty="0" smtClean="0"/>
          </a:p>
          <a:p>
            <a:pPr marL="285750" indent="-285750">
              <a:buFont typeface="Wingdings" charset="2"/>
              <a:buChar char="l"/>
            </a:pPr>
            <a:endParaRPr lang="en-US" altLang="zh-CN" dirty="0"/>
          </a:p>
          <a:p>
            <a:pPr marL="285750" indent="-285750">
              <a:buFont typeface="Wingdings" charset="2"/>
              <a:buChar char="l"/>
            </a:pPr>
            <a:endParaRPr lang="en-US" altLang="zh-CN" dirty="0" smtClean="0"/>
          </a:p>
          <a:p>
            <a:pPr marL="285750" indent="-285750">
              <a:buFont typeface="Wingdings" charset="2"/>
              <a:buChar char="l"/>
            </a:pPr>
            <a:endParaRPr lang="en-US" altLang="zh-CN" dirty="0"/>
          </a:p>
          <a:p>
            <a:endParaRPr kumimoji="1" lang="zh-CN" altLang="en-US" dirty="0"/>
          </a:p>
        </p:txBody>
      </p:sp>
      <p:sp>
        <p:nvSpPr>
          <p:cNvPr id="6" name="文本框 5"/>
          <p:cNvSpPr txBox="1"/>
          <p:nvPr/>
        </p:nvSpPr>
        <p:spPr>
          <a:xfrm>
            <a:off x="5850910" y="4915250"/>
            <a:ext cx="5289176" cy="615553"/>
          </a:xfrm>
          <a:prstGeom prst="rect">
            <a:avLst/>
          </a:prstGeom>
          <a:noFill/>
        </p:spPr>
        <p:txBody>
          <a:bodyPr wrap="square" rtlCol="0">
            <a:spAutoFit/>
          </a:bodyPr>
          <a:lstStyle/>
          <a:p>
            <a:r>
              <a:rPr lang="en-US" altLang="zh-CN" sz="1600" dirty="0"/>
              <a:t>Model of proposed fuzzy expert system </a:t>
            </a:r>
            <a:endParaRPr lang="en-US" altLang="zh-CN" sz="1600" dirty="0"/>
          </a:p>
          <a:p>
            <a:endParaRPr kumimoji="1" lang="zh-CN" altLang="en-US" dirty="0"/>
          </a:p>
        </p:txBody>
      </p:sp>
    </p:spTree>
    <p:extLst>
      <p:ext uri="{BB962C8B-B14F-4D97-AF65-F5344CB8AC3E}">
        <p14:creationId xmlns:p14="http://schemas.microsoft.com/office/powerpoint/2010/main" val="510093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Fuzzy Scheme for Cardiac Disease Diagnosis</a:t>
            </a:r>
            <a:endParaRPr kumimoji="1" lang="zh-CN" altLang="en-US" dirty="0"/>
          </a:p>
        </p:txBody>
      </p:sp>
      <p:sp>
        <p:nvSpPr>
          <p:cNvPr id="3" name="内容占位符 2"/>
          <p:cNvSpPr>
            <a:spLocks noGrp="1"/>
          </p:cNvSpPr>
          <p:nvPr>
            <p:ph idx="1"/>
          </p:nvPr>
        </p:nvSpPr>
        <p:spPr/>
        <p:txBody>
          <a:bodyPr/>
          <a:lstStyle/>
          <a:p>
            <a:r>
              <a:rPr lang="en-US" altLang="zh-CN" dirty="0"/>
              <a:t>The input variables considered are blood pressure, blood oxygen, body temperature, ECG, heart rate, respiration rate </a:t>
            </a:r>
            <a:r>
              <a:rPr lang="en-US" altLang="zh-CN" i="1" dirty="0"/>
              <a:t>etc. </a:t>
            </a:r>
            <a:endParaRPr lang="en-US" altLang="zh-CN" i="1" dirty="0" smtClean="0"/>
          </a:p>
          <a:p>
            <a:r>
              <a:rPr lang="en-US" altLang="zh-CN" dirty="0"/>
              <a:t>Membership values are assigned to the linguistic variables such as symptoms low, medium, high and very high. </a:t>
            </a:r>
            <a:endParaRPr lang="en-US" altLang="zh-CN" dirty="0" smtClean="0"/>
          </a:p>
          <a:p>
            <a:r>
              <a:rPr kumimoji="1" lang="en-US" altLang="zh-CN" dirty="0" smtClean="0"/>
              <a:t>Decision: </a:t>
            </a:r>
            <a:r>
              <a:rPr lang="en-US" altLang="zh-CN" dirty="0"/>
              <a:t>which sensor is required to be activated and when it is required to be activated. </a:t>
            </a:r>
            <a:endParaRPr lang="en-US" altLang="zh-CN" dirty="0" smtClean="0"/>
          </a:p>
          <a:p>
            <a:r>
              <a:rPr lang="en-US" altLang="zh-CN" dirty="0"/>
              <a:t>The system activates few sensors which record some basic parameters of </a:t>
            </a:r>
            <a:r>
              <a:rPr lang="en-US" altLang="zh-CN" dirty="0" smtClean="0"/>
              <a:t>the human body. </a:t>
            </a:r>
          </a:p>
          <a:p>
            <a:r>
              <a:rPr lang="en-US" altLang="zh-CN" dirty="0"/>
              <a:t>All data are fed into the fuzzifier. Fuzzifier is used to detect whether the parameters are normal, low or </a:t>
            </a:r>
            <a:r>
              <a:rPr lang="en-US" altLang="zh-CN" dirty="0" smtClean="0"/>
              <a:t>high.(By some predefined membership functions) </a:t>
            </a:r>
            <a:endParaRPr lang="en-US" altLang="zh-CN" dirty="0"/>
          </a:p>
          <a:p>
            <a:endParaRPr kumimoji="1" lang="zh-CN" altLang="en-US" dirty="0"/>
          </a:p>
        </p:txBody>
      </p:sp>
    </p:spTree>
    <p:extLst>
      <p:ext uri="{BB962C8B-B14F-4D97-AF65-F5344CB8AC3E}">
        <p14:creationId xmlns:p14="http://schemas.microsoft.com/office/powerpoint/2010/main" val="394046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a:t>Fuzzy Scheme for Cardiac Disease Diagnosis</a:t>
            </a:r>
            <a:endParaRPr lang="en-US" altLang="zh-CN" dirty="0"/>
          </a:p>
        </p:txBody>
      </p:sp>
      <p:sp>
        <p:nvSpPr>
          <p:cNvPr id="3" name="内容占位符 2"/>
          <p:cNvSpPr>
            <a:spLocks noGrp="1"/>
          </p:cNvSpPr>
          <p:nvPr>
            <p:ph idx="1"/>
          </p:nvPr>
        </p:nvSpPr>
        <p:spPr/>
        <p:txBody>
          <a:bodyPr/>
          <a:lstStyle/>
          <a:p>
            <a:pPr defTabSz="914400">
              <a:spcBef>
                <a:spcPts val="0"/>
              </a:spcBef>
              <a:buClrTx/>
              <a:buSzTx/>
              <a:buFont typeface="Wingdings" charset="2"/>
              <a:buChar char="l"/>
            </a:pPr>
            <a:r>
              <a:rPr lang="en-US" altLang="zh-CN" dirty="0"/>
              <a:t>The output from the fuzzy system is used to detect if the heart condition is bad, critical or normal. Depending on these fuzzy output, the actions and alerts like starting the ECG, alerting heart specialist etc. are generated. </a:t>
            </a:r>
            <a:endParaRPr lang="en-US" altLang="zh-CN" dirty="0"/>
          </a:p>
          <a:p>
            <a:pPr marL="0" marR="0" lvl="0" indent="0" defTabSz="914400" eaLnBrk="1" fontAlgn="auto" latinLnBrk="0" hangingPunct="1">
              <a:lnSpc>
                <a:spcPct val="100000"/>
              </a:lnSpc>
              <a:spcBef>
                <a:spcPts val="0"/>
              </a:spcBef>
              <a:spcAft>
                <a:spcPts val="0"/>
              </a:spcAft>
              <a:buClrTx/>
              <a:buSzTx/>
              <a:buFontTx/>
              <a:buNone/>
              <a:tabLst/>
              <a:defRPr/>
            </a:pPr>
            <a:endParaRPr kumimoji="1" lang="zh-CN" altLang="en-US" dirty="0"/>
          </a:p>
        </p:txBody>
      </p:sp>
    </p:spTree>
    <p:extLst>
      <p:ext uri="{BB962C8B-B14F-4D97-AF65-F5344CB8AC3E}">
        <p14:creationId xmlns:p14="http://schemas.microsoft.com/office/powerpoint/2010/main" val="1553591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Membership Function of Heart Rate</a:t>
            </a:r>
            <a:endParaRPr kumimoji="1" lang="zh-CN" altLang="en-US" dirty="0"/>
          </a:p>
        </p:txBody>
      </p:sp>
      <p:sp>
        <p:nvSpPr>
          <p:cNvPr id="3" name="内容占位符 2"/>
          <p:cNvSpPr>
            <a:spLocks noGrp="1"/>
          </p:cNvSpPr>
          <p:nvPr>
            <p:ph idx="1"/>
          </p:nvPr>
        </p:nvSpPr>
        <p:spPr>
          <a:xfrm>
            <a:off x="843335" y="2384611"/>
            <a:ext cx="3630054" cy="4105835"/>
          </a:xfrm>
        </p:spPr>
        <p:txBody>
          <a:bodyPr>
            <a:normAutofit/>
          </a:bodyPr>
          <a:lstStyle/>
          <a:p>
            <a:r>
              <a:rPr lang="en-US" altLang="zh-CN" dirty="0"/>
              <a:t>The average heart rate ranges from 60 to 100 beats per minute. Here, the heart rate parameter range is divided into three fuzzy sets, namely, ‘low’, ‘medium’ and ‘high’. </a:t>
            </a:r>
            <a:endParaRPr lang="en-US" altLang="zh-CN" dirty="0"/>
          </a:p>
          <a:p>
            <a:endParaRPr kumimoji="1"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472" y="3481294"/>
            <a:ext cx="4813300" cy="23749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8472" y="2317376"/>
            <a:ext cx="4813300" cy="901700"/>
          </a:xfrm>
          <a:prstGeom prst="rect">
            <a:avLst/>
          </a:prstGeom>
        </p:spPr>
      </p:pic>
    </p:spTree>
    <p:extLst>
      <p:ext uri="{BB962C8B-B14F-4D97-AF65-F5344CB8AC3E}">
        <p14:creationId xmlns:p14="http://schemas.microsoft.com/office/powerpoint/2010/main" val="118739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Membership function of respiration rate </a:t>
            </a:r>
            <a:endParaRPr lang="en-US" altLang="zh-CN" dirty="0"/>
          </a:p>
        </p:txBody>
      </p:sp>
      <p:sp>
        <p:nvSpPr>
          <p:cNvPr id="3" name="内容占位符 2"/>
          <p:cNvSpPr>
            <a:spLocks noGrp="1"/>
          </p:cNvSpPr>
          <p:nvPr>
            <p:ph idx="1"/>
          </p:nvPr>
        </p:nvSpPr>
        <p:spPr>
          <a:xfrm>
            <a:off x="762652" y="2474260"/>
            <a:ext cx="4248617" cy="3155575"/>
          </a:xfrm>
        </p:spPr>
        <p:txBody>
          <a:bodyPr/>
          <a:lstStyle/>
          <a:p>
            <a:r>
              <a:rPr lang="en-US" altLang="zh-CN" dirty="0"/>
              <a:t>A human being has a normal respiration rate between 9 and 23 breaths per minute</a:t>
            </a:r>
            <a:r>
              <a:rPr lang="en-US" altLang="zh-CN" dirty="0" smtClean="0"/>
              <a:t>.</a:t>
            </a:r>
          </a:p>
          <a:p>
            <a:r>
              <a:rPr lang="en-US" altLang="zh-CN" dirty="0" smtClean="0"/>
              <a:t>A </a:t>
            </a:r>
            <a:r>
              <a:rPr lang="en-US" altLang="zh-CN" dirty="0"/>
              <a:t>respiration rate below 9 is considered as low and a respiration rate above 25 is considered high</a:t>
            </a:r>
            <a:r>
              <a:rPr lang="en-US" altLang="zh-CN" dirty="0" smtClean="0"/>
              <a:t>.</a:t>
            </a:r>
          </a:p>
          <a:p>
            <a:endParaRPr kumimoji="1" lang="zh-CN" altLang="en-US" dirty="0"/>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0006" y="2040965"/>
            <a:ext cx="4787900" cy="3403600"/>
          </a:xfrm>
          <a:prstGeom prst="rect">
            <a:avLst/>
          </a:prstGeom>
        </p:spPr>
      </p:pic>
    </p:spTree>
    <p:extLst>
      <p:ext uri="{BB962C8B-B14F-4D97-AF65-F5344CB8AC3E}">
        <p14:creationId xmlns:p14="http://schemas.microsoft.com/office/powerpoint/2010/main" val="624868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2323" y="452718"/>
            <a:ext cx="9404723" cy="1400530"/>
          </a:xfrm>
        </p:spPr>
        <p:txBody>
          <a:bodyPr/>
          <a:lstStyle/>
          <a:p>
            <a:r>
              <a:rPr lang="en-US" altLang="zh-CN" dirty="0"/>
              <a:t>Membership function of blood oxygen </a:t>
            </a:r>
            <a:endParaRPr lang="en-US" altLang="zh-CN" dirty="0"/>
          </a:p>
        </p:txBody>
      </p:sp>
      <p:sp>
        <p:nvSpPr>
          <p:cNvPr id="3" name="内容占位符 2"/>
          <p:cNvSpPr>
            <a:spLocks noGrp="1"/>
          </p:cNvSpPr>
          <p:nvPr>
            <p:ph idx="1"/>
          </p:nvPr>
        </p:nvSpPr>
        <p:spPr>
          <a:xfrm>
            <a:off x="1103312" y="2052918"/>
            <a:ext cx="3612123" cy="4195481"/>
          </a:xfrm>
        </p:spPr>
        <p:txBody>
          <a:bodyPr/>
          <a:lstStyle/>
          <a:p>
            <a:r>
              <a:rPr lang="en-US" altLang="zh-CN" dirty="0"/>
              <a:t>The blood oxygen sensor reads the percentage of oxygen in the blood. Normal range is 93 and above. Percentage of oxygen between 87 and 92 is taken as low and below 86 is considered as critical. </a:t>
            </a:r>
            <a:endParaRPr kumimoji="1"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3358" y="1853248"/>
            <a:ext cx="4737100" cy="3670300"/>
          </a:xfrm>
          <a:prstGeom prst="rect">
            <a:avLst/>
          </a:prstGeom>
        </p:spPr>
      </p:pic>
    </p:spTree>
    <p:extLst>
      <p:ext uri="{BB962C8B-B14F-4D97-AF65-F5344CB8AC3E}">
        <p14:creationId xmlns:p14="http://schemas.microsoft.com/office/powerpoint/2010/main" val="97051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Membership function of ECG </a:t>
            </a:r>
            <a:r>
              <a:rPr lang="en-US" altLang="zh-CN" dirty="0"/>
              <a:t/>
            </a:r>
            <a:br>
              <a:rPr lang="en-US" altLang="zh-CN" dirty="0"/>
            </a:br>
            <a:endParaRPr kumimoji="1" lang="zh-CN" altLang="en-US" dirty="0"/>
          </a:p>
        </p:txBody>
      </p:sp>
      <p:sp>
        <p:nvSpPr>
          <p:cNvPr id="3" name="内容占位符 2"/>
          <p:cNvSpPr>
            <a:spLocks noGrp="1"/>
          </p:cNvSpPr>
          <p:nvPr>
            <p:ph idx="1"/>
          </p:nvPr>
        </p:nvSpPr>
        <p:spPr>
          <a:xfrm>
            <a:off x="1103312" y="2052918"/>
            <a:ext cx="4526523" cy="4195481"/>
          </a:xfrm>
        </p:spPr>
        <p:txBody>
          <a:bodyPr/>
          <a:lstStyle/>
          <a:p>
            <a:r>
              <a:rPr lang="en-US" altLang="zh-CN" dirty="0"/>
              <a:t>Electrocardiogram (ECG) is a test that measures the electrical activity of the heart. It uses ultrasound to evaluate the heart muscle, heart valves, and risk for the heart disease. ECG parameter range is divided into three fuzzy sets, namely, ‘Normal’, ‘ST-T Normal’ and ‘</a:t>
            </a:r>
            <a:r>
              <a:rPr lang="en-US" altLang="zh-CN" dirty="0" smtClean="0"/>
              <a:t>Hypertrophy’.</a:t>
            </a:r>
            <a:endParaRPr lang="en-US" altLang="zh-CN" dirty="0"/>
          </a:p>
          <a:p>
            <a:endParaRPr kumimoji="1"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4358" y="2152277"/>
            <a:ext cx="4597400" cy="3365500"/>
          </a:xfrm>
          <a:prstGeom prst="rect">
            <a:avLst/>
          </a:prstGeom>
        </p:spPr>
      </p:pic>
    </p:spTree>
    <p:extLst>
      <p:ext uri="{BB962C8B-B14F-4D97-AF65-F5344CB8AC3E}">
        <p14:creationId xmlns:p14="http://schemas.microsoft.com/office/powerpoint/2010/main" val="1209430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a:p>
        </p:txBody>
      </p:sp>
    </p:spTree>
    <p:extLst>
      <p:ext uri="{BB962C8B-B14F-4D97-AF65-F5344CB8AC3E}">
        <p14:creationId xmlns:p14="http://schemas.microsoft.com/office/powerpoint/2010/main" val="112458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sp>
        <p:nvSpPr>
          <p:cNvPr id="3" name="内容占位符 2"/>
          <p:cNvSpPr>
            <a:spLocks noGrp="1"/>
          </p:cNvSpPr>
          <p:nvPr>
            <p:ph idx="1"/>
          </p:nvPr>
        </p:nvSpPr>
        <p:spPr/>
        <p:txBody>
          <a:bodyPr/>
          <a:lstStyle/>
          <a:p>
            <a:endParaRPr kumimoji="1" lang="zh-CN" altLang="en-US"/>
          </a:p>
        </p:txBody>
      </p:sp>
    </p:spTree>
    <p:extLst>
      <p:ext uri="{BB962C8B-B14F-4D97-AF65-F5344CB8AC3E}">
        <p14:creationId xmlns:p14="http://schemas.microsoft.com/office/powerpoint/2010/main" val="1029581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Overview</a:t>
            </a:r>
            <a:endParaRPr kumimoji="1" lang="zh-CN" altLang="en-US" dirty="0"/>
          </a:p>
        </p:txBody>
      </p:sp>
      <p:sp>
        <p:nvSpPr>
          <p:cNvPr id="3" name="内容占位符 2"/>
          <p:cNvSpPr>
            <a:spLocks noGrp="1"/>
          </p:cNvSpPr>
          <p:nvPr>
            <p:ph idx="1"/>
          </p:nvPr>
        </p:nvSpPr>
        <p:spPr/>
        <p:txBody>
          <a:bodyPr/>
          <a:lstStyle/>
          <a:p>
            <a:pPr>
              <a:buFont typeface="Wingdings" charset="2"/>
              <a:buChar char="l"/>
            </a:pPr>
            <a:r>
              <a:rPr kumimoji="1" lang="en-US" altLang="zh-CN" dirty="0" smtClean="0"/>
              <a:t>Introduction</a:t>
            </a:r>
          </a:p>
          <a:p>
            <a:pPr>
              <a:buFont typeface="Wingdings" charset="2"/>
              <a:buChar char="l"/>
            </a:pPr>
            <a:r>
              <a:rPr kumimoji="1" lang="en-US" altLang="zh-CN" dirty="0" smtClean="0"/>
              <a:t>Related Work</a:t>
            </a:r>
          </a:p>
          <a:p>
            <a:pPr>
              <a:buFont typeface="Wingdings" charset="2"/>
              <a:buChar char="l"/>
            </a:pPr>
            <a:r>
              <a:rPr kumimoji="1" lang="en-US" altLang="zh-CN" dirty="0" smtClean="0"/>
              <a:t>Internet of Things for Healthcare</a:t>
            </a:r>
          </a:p>
          <a:p>
            <a:pPr>
              <a:buFont typeface="Wingdings" charset="2"/>
              <a:buChar char="l"/>
            </a:pPr>
            <a:r>
              <a:rPr kumimoji="1" lang="en-US" altLang="zh-CN" dirty="0" smtClean="0"/>
              <a:t>Data Collection from Sensors</a:t>
            </a:r>
          </a:p>
          <a:p>
            <a:pPr>
              <a:buFont typeface="Wingdings" charset="2"/>
              <a:buChar char="l"/>
            </a:pPr>
            <a:r>
              <a:rPr kumimoji="1" lang="en-US" altLang="zh-CN" dirty="0" smtClean="0"/>
              <a:t>Model of Fuzzy Expert System for Cardiac Disease Medical Diagnosis</a:t>
            </a:r>
          </a:p>
          <a:p>
            <a:pPr>
              <a:buFont typeface="Wingdings" charset="2"/>
              <a:buChar char="l"/>
            </a:pPr>
            <a:r>
              <a:rPr kumimoji="1" lang="en-US" altLang="zh-CN" dirty="0" smtClean="0"/>
              <a:t>Fuzzy Scheme for Cardiac Disease Diagnosis</a:t>
            </a:r>
          </a:p>
          <a:p>
            <a:pPr>
              <a:buFont typeface="Wingdings" charset="2"/>
              <a:buChar char="l"/>
            </a:pPr>
            <a:r>
              <a:rPr kumimoji="1" lang="en-US" altLang="zh-CN" dirty="0" smtClean="0"/>
              <a:t>Inference Mechanism and System Output</a:t>
            </a:r>
          </a:p>
          <a:p>
            <a:pPr>
              <a:buFont typeface="Wingdings" charset="2"/>
              <a:buChar char="l"/>
            </a:pPr>
            <a:r>
              <a:rPr kumimoji="1" lang="en-US" altLang="zh-CN" dirty="0" smtClean="0"/>
              <a:t>Conclusion</a:t>
            </a:r>
            <a:endParaRPr kumimoji="1" lang="zh-CN" altLang="en-US" dirty="0"/>
          </a:p>
        </p:txBody>
      </p:sp>
    </p:spTree>
    <p:extLst>
      <p:ext uri="{BB962C8B-B14F-4D97-AF65-F5344CB8AC3E}">
        <p14:creationId xmlns:p14="http://schemas.microsoft.com/office/powerpoint/2010/main" val="128553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Introduction</a:t>
            </a:r>
            <a:endParaRPr kumimoji="1" lang="zh-CN" altLang="en-US" dirty="0"/>
          </a:p>
        </p:txBody>
      </p:sp>
      <p:sp>
        <p:nvSpPr>
          <p:cNvPr id="3" name="内容占位符 2"/>
          <p:cNvSpPr>
            <a:spLocks noGrp="1"/>
          </p:cNvSpPr>
          <p:nvPr>
            <p:ph idx="1"/>
          </p:nvPr>
        </p:nvSpPr>
        <p:spPr/>
        <p:txBody>
          <a:bodyPr/>
          <a:lstStyle/>
          <a:p>
            <a:r>
              <a:rPr kumimoji="1" lang="en-US" altLang="zh-CN" dirty="0" smtClean="0"/>
              <a:t>The quality of life of residents is an important objective of smart cities, and the daily mobile health care service become more and more important for the solitary people ( disabled and elderly people).</a:t>
            </a:r>
          </a:p>
          <a:p>
            <a:r>
              <a:rPr kumimoji="1" lang="en-US" altLang="zh-CN" dirty="0" smtClean="0"/>
              <a:t>Chronic diseases such as cardiovascular and cerebrovascular diseases affect people’s daily life a lot.</a:t>
            </a:r>
          </a:p>
          <a:p>
            <a:r>
              <a:rPr kumimoji="1" lang="en-US" altLang="zh-CN" dirty="0" smtClean="0"/>
              <a:t>Since 1900, the cardiovascular disease is the foremost cause of death in the United States and Europe. More than ten million people are affected in Europe, one million in the US, and twenty two million people in the world. The number is expected to be triple by 2020.</a:t>
            </a:r>
          </a:p>
        </p:txBody>
      </p:sp>
    </p:spTree>
    <p:extLst>
      <p:ext uri="{BB962C8B-B14F-4D97-AF65-F5344CB8AC3E}">
        <p14:creationId xmlns:p14="http://schemas.microsoft.com/office/powerpoint/2010/main" val="1723432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Introduction</a:t>
            </a:r>
            <a:endParaRPr kumimoji="1" lang="zh-CN" altLang="en-US" dirty="0"/>
          </a:p>
        </p:txBody>
      </p:sp>
      <p:sp>
        <p:nvSpPr>
          <p:cNvPr id="3" name="内容占位符 2"/>
          <p:cNvSpPr>
            <a:spLocks noGrp="1"/>
          </p:cNvSpPr>
          <p:nvPr>
            <p:ph idx="1"/>
          </p:nvPr>
        </p:nvSpPr>
        <p:spPr/>
        <p:txBody>
          <a:bodyPr/>
          <a:lstStyle/>
          <a:p>
            <a:r>
              <a:rPr kumimoji="1" lang="en-US" altLang="zh-CN" dirty="0" smtClean="0"/>
              <a:t>Expenditure: The Health care expenditure in US is expected to increase from $2.9 trillion in 2009 to $4 trillion in 2015. </a:t>
            </a:r>
            <a:r>
              <a:rPr lang="en-US" altLang="zh-CN" dirty="0"/>
              <a:t>The future health crisis attracts the researchers, industrialists, and economists towards optimal and rapid health solutions. </a:t>
            </a:r>
            <a:endParaRPr lang="en-US" altLang="zh-CN" dirty="0" smtClean="0"/>
          </a:p>
          <a:p>
            <a:r>
              <a:rPr lang="en-US" altLang="zh-CN" dirty="0"/>
              <a:t>T</a:t>
            </a:r>
            <a:r>
              <a:rPr lang="en-US" altLang="zh-CN" dirty="0" smtClean="0"/>
              <a:t>he </a:t>
            </a:r>
            <a:r>
              <a:rPr lang="en-US" altLang="zh-CN" dirty="0"/>
              <a:t>needs of patient in-home health-care, and changes in health care towards the more cost–effective </a:t>
            </a:r>
            <a:r>
              <a:rPr lang="en-US" altLang="zh-CN" dirty="0" smtClean="0"/>
              <a:t>approaches.</a:t>
            </a:r>
            <a:endParaRPr lang="en-US" altLang="zh-CN" dirty="0"/>
          </a:p>
          <a:p>
            <a:r>
              <a:rPr lang="en-US" altLang="zh-CN" dirty="0" smtClean="0"/>
              <a:t>The Cardiac </a:t>
            </a:r>
            <a:r>
              <a:rPr lang="en-US" altLang="zh-CN" dirty="0"/>
              <a:t>disease patient compulsory require their continuous health monitoring. </a:t>
            </a:r>
            <a:endParaRPr lang="en-US" altLang="zh-CN" dirty="0"/>
          </a:p>
          <a:p>
            <a:endParaRPr lang="en-US" altLang="zh-CN" dirty="0"/>
          </a:p>
        </p:txBody>
      </p:sp>
    </p:spTree>
    <p:extLst>
      <p:ext uri="{BB962C8B-B14F-4D97-AF65-F5344CB8AC3E}">
        <p14:creationId xmlns:p14="http://schemas.microsoft.com/office/powerpoint/2010/main" val="1093925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Remote Health Monitoring System</a:t>
            </a:r>
            <a:endParaRPr kumimoji="1" lang="zh-CN" altLang="en-US" dirty="0"/>
          </a:p>
        </p:txBody>
      </p:sp>
      <p:sp>
        <p:nvSpPr>
          <p:cNvPr id="3" name="内容占位符 2"/>
          <p:cNvSpPr>
            <a:spLocks noGrp="1"/>
          </p:cNvSpPr>
          <p:nvPr>
            <p:ph idx="1"/>
          </p:nvPr>
        </p:nvSpPr>
        <p:spPr/>
        <p:txBody>
          <a:bodyPr/>
          <a:lstStyle/>
          <a:p>
            <a:r>
              <a:rPr kumimoji="1" lang="en-US" altLang="zh-CN" dirty="0"/>
              <a:t>A remote health monitoring </a:t>
            </a:r>
            <a:r>
              <a:rPr kumimoji="1" lang="en-US" altLang="zh-CN" dirty="0" smtClean="0"/>
              <a:t>system is </a:t>
            </a:r>
            <a:r>
              <a:rPr kumimoji="1" lang="en-US" altLang="zh-CN" dirty="0"/>
              <a:t>mainly is made up of portable, wearable and battery pack powered sensing unit that’s assigned with the task of sensing a variety of physical parameters of the human body.</a:t>
            </a:r>
          </a:p>
          <a:p>
            <a:endParaRPr kumimoji="1" lang="zh-CN" altLang="en-US"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48667" y="3155866"/>
            <a:ext cx="4673600" cy="2944368"/>
          </a:xfrm>
          <a:prstGeom prst="rect">
            <a:avLst/>
          </a:prstGeom>
        </p:spPr>
      </p:pic>
    </p:spTree>
    <p:extLst>
      <p:ext uri="{BB962C8B-B14F-4D97-AF65-F5344CB8AC3E}">
        <p14:creationId xmlns:p14="http://schemas.microsoft.com/office/powerpoint/2010/main" val="91086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45130" y="535868"/>
            <a:ext cx="9404723" cy="1400530"/>
          </a:xfrm>
        </p:spPr>
        <p:txBody>
          <a:bodyPr/>
          <a:lstStyle/>
          <a:p>
            <a:r>
              <a:rPr kumimoji="1" lang="en-US" altLang="zh-CN" dirty="0" smtClean="0"/>
              <a:t>Related Work</a:t>
            </a:r>
            <a:endParaRPr kumimoji="1" lang="zh-CN" altLang="en-US" dirty="0"/>
          </a:p>
        </p:txBody>
      </p:sp>
      <p:sp>
        <p:nvSpPr>
          <p:cNvPr id="3" name="内容占位符 2"/>
          <p:cNvSpPr>
            <a:spLocks noGrp="1"/>
          </p:cNvSpPr>
          <p:nvPr>
            <p:ph idx="1"/>
          </p:nvPr>
        </p:nvSpPr>
        <p:spPr/>
        <p:txBody>
          <a:bodyPr/>
          <a:lstStyle/>
          <a:p>
            <a:r>
              <a:rPr kumimoji="1" lang="en-US" altLang="zh-CN" dirty="0" smtClean="0"/>
              <a:t>Various researched works using portable sensors along with communication technologies:</a:t>
            </a:r>
          </a:p>
          <a:p>
            <a:pPr lvl="1">
              <a:buFont typeface="Wingdings" charset="2"/>
              <a:buChar char="l"/>
            </a:pPr>
            <a:r>
              <a:rPr kumimoji="1" lang="en-US" altLang="zh-CN" dirty="0" smtClean="0"/>
              <a:t>Using </a:t>
            </a:r>
            <a:r>
              <a:rPr lang="en-US" altLang="zh-CN" dirty="0"/>
              <a:t>a physician </a:t>
            </a:r>
            <a:r>
              <a:rPr lang="en-US" altLang="zh-CN" dirty="0" smtClean="0"/>
              <a:t>equipment </a:t>
            </a:r>
            <a:r>
              <a:rPr lang="en-US" altLang="zh-CN" dirty="0"/>
              <a:t>that interactively monitors the patient’s health by asking the sufferer questions and getting answers to those people </a:t>
            </a:r>
            <a:r>
              <a:rPr lang="en-US" altLang="zh-CN" dirty="0" smtClean="0"/>
              <a:t>question.</a:t>
            </a:r>
            <a:endParaRPr lang="en-US" altLang="zh-CN" dirty="0"/>
          </a:p>
          <a:p>
            <a:pPr lvl="1">
              <a:buFont typeface="Wingdings" charset="2"/>
              <a:buChar char="l"/>
            </a:pPr>
            <a:r>
              <a:rPr lang="en-US" altLang="zh-CN" dirty="0"/>
              <a:t>A technique of monitoring patients within their own homes using electronic devices and wireless </a:t>
            </a:r>
            <a:r>
              <a:rPr lang="en-US" altLang="zh-CN" dirty="0" smtClean="0"/>
              <a:t>technology.</a:t>
            </a:r>
          </a:p>
          <a:p>
            <a:pPr lvl="1">
              <a:buFont typeface="Wingdings" charset="2"/>
              <a:buChar char="l"/>
            </a:pPr>
            <a:r>
              <a:rPr lang="en-US" altLang="zh-CN" dirty="0"/>
              <a:t>A centralized checking station that receives data from remote patients using mobile phone lines and allows medical procedures to be administered. </a:t>
            </a:r>
            <a:endParaRPr lang="en-US" altLang="zh-CN" dirty="0"/>
          </a:p>
          <a:p>
            <a:pPr lvl="1">
              <a:buFont typeface="Wingdings" charset="2"/>
              <a:buChar char="l"/>
            </a:pPr>
            <a:endParaRPr lang="en-US" altLang="zh-CN" dirty="0"/>
          </a:p>
          <a:p>
            <a:pPr lvl="1">
              <a:buFont typeface="Wingdings" charset="2"/>
              <a:buChar char="l"/>
            </a:pPr>
            <a:endParaRPr kumimoji="1" lang="en-US" altLang="zh-CN" dirty="0" smtClean="0"/>
          </a:p>
        </p:txBody>
      </p:sp>
    </p:spTree>
    <p:extLst>
      <p:ext uri="{BB962C8B-B14F-4D97-AF65-F5344CB8AC3E}">
        <p14:creationId xmlns:p14="http://schemas.microsoft.com/office/powerpoint/2010/main" val="20616196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Related Work</a:t>
            </a:r>
            <a:endParaRPr kumimoji="1" lang="zh-CN" altLang="en-US" dirty="0"/>
          </a:p>
        </p:txBody>
      </p:sp>
      <p:sp>
        <p:nvSpPr>
          <p:cNvPr id="3" name="内容占位符 2"/>
          <p:cNvSpPr>
            <a:spLocks noGrp="1"/>
          </p:cNvSpPr>
          <p:nvPr>
            <p:ph idx="1"/>
          </p:nvPr>
        </p:nvSpPr>
        <p:spPr/>
        <p:txBody>
          <a:bodyPr/>
          <a:lstStyle/>
          <a:p>
            <a:r>
              <a:rPr kumimoji="1" lang="en-US" altLang="zh-CN" dirty="0" smtClean="0"/>
              <a:t>Our purposed system mainly focuses on the patients with chronic heart disease who are in stable conditions.</a:t>
            </a:r>
          </a:p>
          <a:p>
            <a:r>
              <a:rPr lang="en-US" altLang="zh-CN" dirty="0" smtClean="0"/>
              <a:t>The </a:t>
            </a:r>
            <a:r>
              <a:rPr lang="en-US" altLang="zh-CN" dirty="0"/>
              <a:t>major objective of the system is to provide the 24/7 health monitoring. </a:t>
            </a:r>
            <a:endParaRPr lang="en-US" altLang="zh-CN" dirty="0"/>
          </a:p>
          <a:p>
            <a:r>
              <a:rPr lang="en-US" altLang="zh-CN" dirty="0" smtClean="0"/>
              <a:t>This paper design </a:t>
            </a:r>
            <a:r>
              <a:rPr lang="en-US" altLang="zh-CN" dirty="0"/>
              <a:t>the model that efficiently utilized the wearable battery powered sensors unit and fuzzy scheme to diagnosis the health parameter for the chronic cardiac diseases. </a:t>
            </a:r>
            <a:endParaRPr lang="en-US" altLang="zh-CN" dirty="0"/>
          </a:p>
          <a:p>
            <a:endParaRPr kumimoji="1" lang="zh-CN" altLang="en-US" dirty="0"/>
          </a:p>
        </p:txBody>
      </p:sp>
    </p:spTree>
    <p:extLst>
      <p:ext uri="{BB962C8B-B14F-4D97-AF65-F5344CB8AC3E}">
        <p14:creationId xmlns:p14="http://schemas.microsoft.com/office/powerpoint/2010/main" val="214091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Internet of Things for Healthcare</a:t>
            </a:r>
            <a:endParaRPr kumimoji="1" lang="zh-CN" altLang="en-US" dirty="0"/>
          </a:p>
        </p:txBody>
      </p:sp>
      <p:sp>
        <p:nvSpPr>
          <p:cNvPr id="3" name="内容占位符 2"/>
          <p:cNvSpPr>
            <a:spLocks noGrp="1"/>
          </p:cNvSpPr>
          <p:nvPr>
            <p:ph idx="1"/>
          </p:nvPr>
        </p:nvSpPr>
        <p:spPr/>
        <p:txBody>
          <a:bodyPr/>
          <a:lstStyle/>
          <a:p>
            <a:r>
              <a:rPr lang="en-US" altLang="zh-CN" dirty="0" smtClean="0"/>
              <a:t>loT:</a:t>
            </a:r>
          </a:p>
          <a:p>
            <a:pPr lvl="1">
              <a:buFont typeface="Wingdings" charset="2"/>
              <a:buChar char="l"/>
            </a:pPr>
            <a:r>
              <a:rPr lang="en-US" altLang="zh-CN" dirty="0" smtClean="0"/>
              <a:t>The </a:t>
            </a:r>
            <a:r>
              <a:rPr lang="en-US" altLang="zh-CN" dirty="0"/>
              <a:t>IoT is a new era of intelligence computing and it’s providing a privilege to communicate around the world. </a:t>
            </a:r>
            <a:endParaRPr lang="en-US" altLang="zh-CN" dirty="0"/>
          </a:p>
          <a:p>
            <a:pPr lvl="1">
              <a:buFont typeface="Wingdings" charset="2"/>
              <a:buChar char="l"/>
            </a:pPr>
            <a:r>
              <a:rPr lang="en-US" altLang="zh-CN" dirty="0"/>
              <a:t>The objective of IoT is anything, anyone, any place, any service and any network. IoT enabled objects to communicate with each other, access information over the Internet, and interact with users creating smart, pervasive and always connected environments. </a:t>
            </a:r>
            <a:endParaRPr lang="en-US" altLang="zh-CN" dirty="0"/>
          </a:p>
          <a:p>
            <a:pPr lvl="1"/>
            <a:r>
              <a:rPr kumimoji="1" lang="en-US" altLang="zh-CN" dirty="0" smtClean="0"/>
              <a:t>loT enabled patients can be accessed over the Internet and by other machines, the health condition of </a:t>
            </a:r>
            <a:r>
              <a:rPr lang="en-US" altLang="zh-CN" dirty="0"/>
              <a:t>a patient can be monitored uninterruptedly, allowing critical illness to be detected at the right time so that proper actions can be taken. </a:t>
            </a:r>
            <a:endParaRPr lang="en-US" altLang="zh-CN" dirty="0"/>
          </a:p>
          <a:p>
            <a:pPr lvl="1"/>
            <a:endParaRPr kumimoji="1" lang="zh-CN" altLang="en-US" dirty="0"/>
          </a:p>
        </p:txBody>
      </p:sp>
    </p:spTree>
    <p:extLst>
      <p:ext uri="{BB962C8B-B14F-4D97-AF65-F5344CB8AC3E}">
        <p14:creationId xmlns:p14="http://schemas.microsoft.com/office/powerpoint/2010/main" val="1332270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Architecture of health-care System</a:t>
            </a:r>
            <a:endParaRPr kumimoji="1"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55635" y="2932066"/>
            <a:ext cx="4546600" cy="2616200"/>
          </a:xfrm>
        </p:spPr>
      </p:pic>
      <p:sp>
        <p:nvSpPr>
          <p:cNvPr id="5" name="文本框 4"/>
          <p:cNvSpPr txBox="1"/>
          <p:nvPr/>
        </p:nvSpPr>
        <p:spPr>
          <a:xfrm>
            <a:off x="788894" y="1461247"/>
            <a:ext cx="6149788" cy="5355312"/>
          </a:xfrm>
          <a:prstGeom prst="rect">
            <a:avLst/>
          </a:prstGeom>
          <a:noFill/>
        </p:spPr>
        <p:txBody>
          <a:bodyPr wrap="square" rtlCol="0">
            <a:spAutoFit/>
          </a:bodyPr>
          <a:lstStyle/>
          <a:p>
            <a:r>
              <a:rPr kumimoji="1" lang="en-US" altLang="zh-CN" dirty="0" smtClean="0"/>
              <a:t>Two parts: </a:t>
            </a:r>
          </a:p>
          <a:p>
            <a:endParaRPr kumimoji="1" lang="en-US" altLang="zh-CN" dirty="0" smtClean="0"/>
          </a:p>
          <a:p>
            <a:pPr marL="285750" indent="-285750">
              <a:buFont typeface="Wingdings" charset="2"/>
              <a:buChar char="n"/>
            </a:pPr>
            <a:r>
              <a:rPr kumimoji="1" lang="en-US" altLang="zh-CN" dirty="0" smtClean="0"/>
              <a:t>(a) Local: </a:t>
            </a:r>
            <a:r>
              <a:rPr lang="en-US" altLang="zh-CN" dirty="0"/>
              <a:t>local part deals with collection of information from the sensors connected to a </a:t>
            </a:r>
            <a:r>
              <a:rPr lang="en-US" altLang="zh-CN" dirty="0" smtClean="0"/>
              <a:t>patient.</a:t>
            </a:r>
            <a:endParaRPr kumimoji="1" lang="en-US" altLang="zh-CN" dirty="0"/>
          </a:p>
          <a:p>
            <a:pPr marL="285750" indent="-285750">
              <a:buFont typeface="Wingdings" charset="2"/>
              <a:buChar char="n"/>
            </a:pPr>
            <a:endParaRPr kumimoji="1" lang="en-US" altLang="zh-CN" dirty="0" smtClean="0"/>
          </a:p>
          <a:p>
            <a:pPr marL="285750" indent="-285750">
              <a:buFont typeface="Wingdings" charset="2"/>
              <a:buChar char="n"/>
            </a:pPr>
            <a:r>
              <a:rPr kumimoji="1" lang="en-US" altLang="zh-CN" dirty="0" smtClean="0"/>
              <a:t>(b)</a:t>
            </a:r>
            <a:r>
              <a:rPr lang="en-US" altLang="zh-CN" dirty="0"/>
              <a:t> </a:t>
            </a:r>
            <a:r>
              <a:rPr lang="en-US" altLang="zh-CN" dirty="0" smtClean="0"/>
              <a:t>Remote: the </a:t>
            </a:r>
            <a:r>
              <a:rPr lang="en-US" altLang="zh-CN" dirty="0"/>
              <a:t>remote part enables storing and distributing the data to remote service seekers like emergency service providers, doctors, and insurance providers. </a:t>
            </a:r>
            <a:endParaRPr lang="en-US" altLang="zh-CN" dirty="0"/>
          </a:p>
          <a:p>
            <a:pPr marL="285750" indent="-285750">
              <a:buFont typeface="Wingdings" charset="2"/>
              <a:buChar char="n"/>
            </a:pPr>
            <a:endParaRPr lang="en-US" altLang="zh-CN" dirty="0" smtClean="0"/>
          </a:p>
          <a:p>
            <a:pPr marL="285750" indent="-285750">
              <a:buFont typeface="Wingdings" charset="2"/>
              <a:buChar char="n"/>
            </a:pPr>
            <a:r>
              <a:rPr lang="en-US" altLang="zh-CN" dirty="0"/>
              <a:t>Arduino-based data aggregator processes </a:t>
            </a:r>
            <a:r>
              <a:rPr lang="en-US" altLang="zh-CN" dirty="0" smtClean="0"/>
              <a:t>the  </a:t>
            </a:r>
            <a:r>
              <a:rPr lang="en-US" altLang="zh-CN" dirty="0"/>
              <a:t>collected raw data to generate meaningful information’s that can be understood by specialists and doctors. Then, it displays the processed information and sends it to the remote servers. </a:t>
            </a:r>
            <a:endParaRPr lang="en-US" altLang="zh-CN" dirty="0"/>
          </a:p>
          <a:p>
            <a:pPr marL="285750" indent="-285750">
              <a:buFont typeface="Wingdings" charset="2"/>
              <a:buChar char="n"/>
            </a:pPr>
            <a:endParaRPr lang="en-US" altLang="zh-CN" dirty="0"/>
          </a:p>
          <a:p>
            <a:pPr marL="285750" indent="-285750">
              <a:buFont typeface="Wingdings" charset="2"/>
              <a:buChar char="n"/>
            </a:pPr>
            <a:endParaRPr lang="en-US" altLang="zh-CN" dirty="0"/>
          </a:p>
          <a:p>
            <a:pPr marL="285750" indent="-285750">
              <a:buFont typeface="Wingdings" charset="2"/>
              <a:buChar char="n"/>
            </a:pPr>
            <a:endParaRPr lang="en-US" altLang="zh-CN" dirty="0"/>
          </a:p>
        </p:txBody>
      </p:sp>
    </p:spTree>
    <p:extLst>
      <p:ext uri="{BB962C8B-B14F-4D97-AF65-F5344CB8AC3E}">
        <p14:creationId xmlns:p14="http://schemas.microsoft.com/office/powerpoint/2010/main" val="18022940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离子">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离子</Template>
  <TotalTime>797</TotalTime>
  <Words>1106</Words>
  <Application>Microsoft Macintosh PowerPoint</Application>
  <PresentationFormat>宽屏</PresentationFormat>
  <Paragraphs>79</Paragraphs>
  <Slides>19</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19</vt:i4>
      </vt:variant>
    </vt:vector>
  </HeadingPairs>
  <TitlesOfParts>
    <vt:vector size="26" baseType="lpstr">
      <vt:lpstr>Century Gothic</vt:lpstr>
      <vt:lpstr>DengXian</vt:lpstr>
      <vt:lpstr>Wingdings</vt:lpstr>
      <vt:lpstr>Wingdings 3</vt:lpstr>
      <vt:lpstr>宋体</vt:lpstr>
      <vt:lpstr>Arial</vt:lpstr>
      <vt:lpstr>离子</vt:lpstr>
      <vt:lpstr>Personal Home Healthcare System for the Cardiac Patient of Smart City Using Fuzzy Logic  </vt:lpstr>
      <vt:lpstr>Overview</vt:lpstr>
      <vt:lpstr>Introduction</vt:lpstr>
      <vt:lpstr>Introduction</vt:lpstr>
      <vt:lpstr>Remote Health Monitoring System</vt:lpstr>
      <vt:lpstr>Related Work</vt:lpstr>
      <vt:lpstr>Related Work</vt:lpstr>
      <vt:lpstr>Internet of Things for Healthcare</vt:lpstr>
      <vt:lpstr>Architecture of health-care System</vt:lpstr>
      <vt:lpstr>Data Collection from Sensors  </vt:lpstr>
      <vt:lpstr>Model of Fuzzy Expert System for The Cardiac Disease Medical Diagnosis </vt:lpstr>
      <vt:lpstr>Fuzzy Scheme for Cardiac Disease Diagnosis</vt:lpstr>
      <vt:lpstr>Fuzzy Scheme for Cardiac Disease Diagnosis</vt:lpstr>
      <vt:lpstr>Membership Function of Heart Rate</vt:lpstr>
      <vt:lpstr>Membership function of respiration rate </vt:lpstr>
      <vt:lpstr>Membership function of blood oxygen </vt:lpstr>
      <vt:lpstr>Membership function of ECG  </vt:lpstr>
      <vt:lpstr>PowerPoint 演示文稿</vt:lpstr>
      <vt:lpstr>PowerPoint 演示文稿</vt:lpstr>
    </vt:vector>
  </TitlesOfParts>
  <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Home Healthcare System for the Cardiac Patient of Smart City Using Fuzzy Logic  </dc:title>
  <dc:creator>Liu, Shijia</dc:creator>
  <cp:lastModifiedBy>Liu, Shijia</cp:lastModifiedBy>
  <cp:revision>15</cp:revision>
  <dcterms:created xsi:type="dcterms:W3CDTF">2016-11-17T05:51:16Z</dcterms:created>
  <dcterms:modified xsi:type="dcterms:W3CDTF">2016-11-17T19:08:54Z</dcterms:modified>
</cp:coreProperties>
</file>