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1"/>
  </p:sldMasterIdLst>
  <p:notesMasterIdLst>
    <p:notesMasterId r:id="rId43"/>
  </p:notesMasterIdLst>
  <p:sldIdLst>
    <p:sldId id="256" r:id="rId2"/>
    <p:sldId id="257" r:id="rId3"/>
    <p:sldId id="264" r:id="rId4"/>
    <p:sldId id="258" r:id="rId5"/>
    <p:sldId id="259" r:id="rId6"/>
    <p:sldId id="265" r:id="rId7"/>
    <p:sldId id="261" r:id="rId8"/>
    <p:sldId id="262" r:id="rId9"/>
    <p:sldId id="266" r:id="rId10"/>
    <p:sldId id="263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8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6482"/>
  </p:normalViewPr>
  <p:slideViewPr>
    <p:cSldViewPr snapToGrid="0" snapToObjects="1">
      <p:cViewPr>
        <p:scale>
          <a:sx n="95" d="100"/>
          <a:sy n="95" d="100"/>
        </p:scale>
        <p:origin x="21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B35B3-5C77-D049-9B08-DD007A7B37D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29BD6-431B-F446-9346-6005C4C3C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Database sampling is the process of randomly selecting tuples from a database and is useful in gathering statistical information about the data. Extremely useful to third-party applications in obtaining insight into the hidden data.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Produce unbiased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9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Produce unbiased samples, but</a:t>
            </a:r>
            <a:r>
              <a:rPr lang="en-US" baseline="0" dirty="0" smtClean="0"/>
              <a:t> possibly more efficiently, because </a:t>
            </a:r>
            <a:r>
              <a:rPr lang="en-US" baseline="0" dirty="0" err="1" smtClean="0"/>
              <a:t>dmax</a:t>
            </a:r>
            <a:r>
              <a:rPr lang="en-US" baseline="0" dirty="0" smtClean="0"/>
              <a:t> may smaller than 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3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bias: Due to the restricted nature of the interface, it is challenging to produce samples that are truly uniform random samples. Consequently, the task is to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Efficiency: We measure efficiency of the sampling process by the number of queries that need to be excused via the interface in order to collect a sample of a desired size. The task is to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8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 a simple discretization of numerical data to resemble categorical data.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table is only accessible to users through a web interface. User can query the database by specifying values for a sub set of attributes.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5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Perfect uniform random sample, but this is an extremely inefficient process.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4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rarely</a:t>
            </a:r>
            <a:r>
              <a:rPr lang="en-US" baseline="0" dirty="0" smtClean="0"/>
              <a:t> have to go all the way to the  leaves.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rarely</a:t>
            </a:r>
            <a:r>
              <a:rPr lang="en-US" baseline="0" dirty="0"/>
              <a:t> have to go </a:t>
            </a:r>
            <a:r>
              <a:rPr lang="en-US" baseline="0"/>
              <a:t>all the way to the  leaves.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25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 the probability that a tuple is selected depends very strongly on its depth, and the sampling procedure has a strong bias towards rows with small depth, i.e., towards tuples that are separated from others by short query prefixes.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29BD6-431B-F446-9346-6005C4C3C2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9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954FD4-A582-A042-A7EF-76486049366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7C7FB80-B40C-A74A-8B52-14E12C393B1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8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Hidden Database Sampling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Haoran Zhang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of Hidden Databases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 </a:t>
                </a:r>
                <a:r>
                  <a:rPr lang="en-US" dirty="0"/>
                  <a:t>hidden database table 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with 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tuples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dirty="0" smtClean="0"/>
                  <a:t> attributes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 with respective domains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  <m:r>
                      <a:rPr lang="en-US" b="0" i="1" smtClean="0">
                        <a:latin typeface="Cambria Math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b="0" dirty="0" smtClean="0"/>
                  <a:t>The user query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is of the form: SELECT *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…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/>
                  <a:t>,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/>
                  <a:t> is a value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𝑆𝑒𝑙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be the set of tuples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 smtClean="0"/>
                  <a:t> that satisfy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, the query interface is restricted to only return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 smtClean="0"/>
                  <a:t> tuples,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≪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dirty="0" smtClean="0"/>
                  <a:t> is a pre-determined small constant.</a:t>
                </a:r>
              </a:p>
              <a:p>
                <a:r>
                  <a:rPr lang="en-US" dirty="0" smtClean="0"/>
                  <a:t>Assume the attributes are Boolean, later extend this scenario such that the attributes may be categorical or numeric. </a:t>
                </a:r>
              </a:p>
              <a:p>
                <a:r>
                  <a:rPr lang="en-US" dirty="0" smtClean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dirty="0" smtClean="0"/>
                  <a:t>, then extend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&gt;1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8" t="-1667" r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3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of Hidden Databases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Overflow query: The query is too broad, not all tuples satisfying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can be returned.</a:t>
                </a:r>
              </a:p>
              <a:p>
                <a:r>
                  <a:rPr lang="en-US" dirty="0" smtClean="0"/>
                  <a:t>Underflow query: The query is too specific and returns no tuple.</a:t>
                </a:r>
              </a:p>
              <a:p>
                <a:r>
                  <a:rPr lang="en-US" dirty="0" smtClean="0"/>
                  <a:t>Valid query: Neither overflow nor underflow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8" t="-1667" r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72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664200" y="2048889"/>
            <a:ext cx="2702560" cy="3205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dirty="0"/>
              <a:t>Brute Force Sampler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4521200" cy="4023360"/>
          </a:xfrm>
        </p:spPr>
        <p:txBody>
          <a:bodyPr>
            <a:normAutofit/>
          </a:bodyPr>
          <a:lstStyle/>
          <a:p>
            <a:r>
              <a:rPr lang="en-US" dirty="0"/>
              <a:t>Generate a random Boolean tuple of m-bit, and query the interface to determine whether such a tuple exists. </a:t>
            </a:r>
          </a:p>
          <a:p>
            <a:r>
              <a:rPr lang="en-US" dirty="0"/>
              <a:t>Two possible outcomes: either the query underflows, or else it returns a valid result.</a:t>
            </a:r>
          </a:p>
          <a:p>
            <a:r>
              <a:rPr lang="en-US" dirty="0"/>
              <a:t>The sampler repeats these randomly generate queries until a tuple is returned. </a:t>
            </a:r>
          </a:p>
        </p:txBody>
      </p:sp>
    </p:spTree>
    <p:extLst>
      <p:ext uri="{BB962C8B-B14F-4D97-AF65-F5344CB8AC3E}">
        <p14:creationId xmlns:p14="http://schemas.microsoft.com/office/powerpoint/2010/main" val="33774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Walk Based Sampling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 Based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Modification to Brute Force Sampler.</a:t>
            </a:r>
          </a:p>
          <a:p>
            <a:r>
              <a:rPr lang="en-US" dirty="0" smtClean="0"/>
              <a:t>Improving Efficiency: Early Detection of Underflows and Valid Tuples</a:t>
            </a:r>
          </a:p>
          <a:p>
            <a:r>
              <a:rPr lang="en-US" dirty="0" smtClean="0"/>
              <a:t>Reducing Skew: Random Ordering of Attributes</a:t>
            </a:r>
          </a:p>
          <a:p>
            <a:r>
              <a:rPr lang="en-US" dirty="0" smtClean="0"/>
              <a:t>Reducing Skew: Acceptance/Rejection 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664200" y="2048889"/>
            <a:ext cx="2702560" cy="3205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dirty="0"/>
              <a:t>Early Detection of Underflows and Valid Tuples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4521200" cy="4023360"/>
          </a:xfrm>
        </p:spPr>
        <p:txBody>
          <a:bodyPr>
            <a:normAutofit/>
          </a:bodyPr>
          <a:lstStyle/>
          <a:p>
            <a:r>
              <a:rPr lang="en-US" dirty="0"/>
              <a:t>Instead of taking the random walk all the way until we reach a leaf and then making a single query, what if we make queries while we are coming down the path?</a:t>
            </a:r>
          </a:p>
        </p:txBody>
      </p:sp>
    </p:spTree>
    <p:extLst>
      <p:ext uri="{BB962C8B-B14F-4D97-AF65-F5344CB8AC3E}">
        <p14:creationId xmlns:p14="http://schemas.microsoft.com/office/powerpoint/2010/main" val="40242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664200" y="2048889"/>
            <a:ext cx="2702560" cy="3205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dirty="0"/>
              <a:t>Early Detection of Underflows and Valid Tuples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845734"/>
                <a:ext cx="4521200" cy="40233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The average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can be substantially smaller than m,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is the length of the shortest prefix of the path that leads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 smtClean="0"/>
                  <a:t> such that corresponding query returns the singleton tuple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Likewise, the random walks that lead to underflows can be fairly short.</a:t>
                </a:r>
              </a:p>
              <a:p>
                <a:r>
                  <a:rPr lang="en-US" dirty="0" smtClean="0"/>
                  <a:t>The success probability of a random walk leading to a valid tuple is substantially larger than the brute force sampler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845734"/>
                <a:ext cx="4521200" cy="4023360"/>
              </a:xfrm>
              <a:blipFill rotWithShape="0">
                <a:blip r:embed="rId4"/>
                <a:stretch>
                  <a:fillRect l="-1348" t="-1667" r="-4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46" y="2577754"/>
            <a:ext cx="4690035" cy="3587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dirty="0"/>
              <a:t>Early Detection of Underflows and Valid Tuples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845734"/>
                <a:ext cx="7543800" cy="402336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Note that the success probability of brute force sampler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, which is significantly smaller because it depends upon m.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845734"/>
                <a:ext cx="7543800" cy="4023360"/>
              </a:xfrm>
              <a:blipFill rotWithShape="0">
                <a:blip r:embed="rId4"/>
                <a:stretch>
                  <a:fillRect l="-808" t="-606" r="-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7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664200" y="2048889"/>
            <a:ext cx="2702560" cy="3205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dirty="0"/>
              <a:t>Random Ordering of Attribute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845734"/>
                <a:ext cx="4521200" cy="40233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Early detection of underflows introduces skew into the sample. </a:t>
                </a:r>
              </a:p>
              <a:p>
                <a:r>
                  <a:rPr lang="en-US" dirty="0" smtClean="0"/>
                  <a:t>The access probability of tuple 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To reduce skew, it important of having a favorable ordering of attributes that reduces the variances of access probability.</a:t>
                </a:r>
              </a:p>
              <a:p>
                <a:r>
                  <a:rPr lang="en-US" dirty="0" smtClean="0"/>
                  <a:t>A very simple approach is to preface each random walk with a random ordering of attributes, and use the resultant ordering to direct the random walk.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845734"/>
                <a:ext cx="4521200" cy="4023360"/>
              </a:xfrm>
              <a:blipFill rotWithShape="0">
                <a:blip r:embed="rId4"/>
                <a:stretch>
                  <a:fillRect l="-1348" t="-1667" r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1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Acceptance/Rejection Sampling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For specific order of attributes, its access probability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. </a:t>
                </a:r>
              </a:p>
              <a:p>
                <a:r>
                  <a:rPr lang="en-US" dirty="0" smtClean="0"/>
                  <a:t>Acceptance probability: Once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 smtClean="0"/>
                  <a:t> is reached, it is accepted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The overall probability of selecting tuple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 smtClean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∗</m:t>
                    </m:r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A reasonable setting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, which is guaranteed to be between 0 and 1, 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1≤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8" t="-152" r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7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Problem &amp; Task</a:t>
            </a:r>
          </a:p>
          <a:p>
            <a:r>
              <a:rPr lang="en-US" dirty="0" smtClean="0"/>
              <a:t>Preliminaries</a:t>
            </a:r>
          </a:p>
          <a:p>
            <a:r>
              <a:rPr lang="en-US" dirty="0" smtClean="0"/>
              <a:t>Random Walk Based Sampling</a:t>
            </a:r>
          </a:p>
          <a:p>
            <a:r>
              <a:rPr lang="en-US" dirty="0" smtClean="0"/>
              <a:t>Extensions</a:t>
            </a:r>
          </a:p>
          <a:p>
            <a:r>
              <a:rPr lang="en-US" dirty="0" smtClean="0"/>
              <a:t>Experiments Results</a:t>
            </a:r>
          </a:p>
          <a:p>
            <a:r>
              <a:rPr lang="en-US" altLang="zh-CN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Acceptance/Rejection Sampling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If we knew the largest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𝑚𝑎𝑥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/>
                  <a:t> may still be very large, rendering the approach inefficient.</a:t>
                </a:r>
              </a:p>
              <a:p>
                <a:r>
                  <a:rPr lang="en-US" dirty="0" smtClean="0"/>
                  <a:t>Introduce Scaling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</m:oMath>
                </a14:m>
                <a:r>
                  <a:rPr lang="en-US" dirty="0" smtClean="0"/>
                  <a:t>,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</m:oMath>
                </a14:m>
                <a:r>
                  <a:rPr lang="en-US" dirty="0" smtClean="0"/>
                  <a:t> be a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≫=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 smtClean="0"/>
              </a:p>
              <a:p>
                <a:r>
                  <a:rPr lang="en-US" dirty="0" smtClean="0"/>
                  <a:t>Then we 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min</m:t>
                    </m:r>
                    <m:r>
                      <a:rPr lang="en-US" b="0" i="1" smtClean="0">
                        <a:latin typeface="Cambria Math" charset="0"/>
                      </a:rPr>
                      <m:t>⁡{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,1}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Based on experiments, it appears that setting C to be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dirty="0" smtClean="0"/>
                  <a:t> is smaller than the average depth at which tuples get uniquely identified, will work well.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8" r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8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19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for k &gt;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algorithm is the same, but the random walk terminates either when there is an underflow, or when a valid result set is returned (say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 smtClean="0"/>
                  <a:t> tuples). </a:t>
                </a:r>
              </a:p>
              <a:p>
                <a:r>
                  <a:rPr lang="en-US" dirty="0" smtClean="0"/>
                  <a:t>Once these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dirty="0" smtClean="0"/>
                  <a:t> tuples are returned, the algorithm picks one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dirty="0" smtClean="0"/>
                  <a:t> tuples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Thus, the access probability become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Then, the acceptance probability become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min</m:t>
                    </m:r>
                    <m:r>
                      <a:rPr lang="en-US" i="1">
                        <a:latin typeface="Cambria Math" charset="0"/>
                      </a:rPr>
                      <m:t>⁡{</m:t>
                    </m:r>
                    <m:r>
                      <a:rPr lang="en-US" i="1">
                        <a:latin typeface="Cambria Math" charset="0"/>
                      </a:rPr>
                      <m:t>𝐶𝑘</m:t>
                    </m:r>
                    <m:r>
                      <a:rPr lang="en-US" b="0" i="1" smtClean="0">
                        <a:latin typeface="Cambria Math" charset="0"/>
                      </a:rPr>
                      <m:t>′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charset="0"/>
                      </a:rPr>
                      <m:t>,1}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8" t="-1667" r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168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Categorical Databases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dirty="0" smtClean="0"/>
                  <a:t>,</a:t>
                </a:r>
              </a:p>
              <a:p>
                <a:r>
                  <a:rPr lang="en-US" dirty="0" smtClean="0"/>
                  <a:t>The access probability become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∏"/>
                            <m:supHide m:val="on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𝐷𝑜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|</m:t>
                            </m:r>
                          </m:e>
                        </m:nary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Thus, the acceptance probability become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min</m:t>
                    </m:r>
                    <m:r>
                      <a:rPr lang="en-US" i="1">
                        <a:latin typeface="Cambria Math" charset="0"/>
                      </a:rPr>
                      <m:t>⁡{</m:t>
                    </m:r>
                    <m:r>
                      <a:rPr lang="en-US" i="1">
                        <a:latin typeface="Cambria Math" charset="0"/>
                      </a:rPr>
                      <m:t>𝐶</m:t>
                    </m:r>
                    <m:nary>
                      <m:naryPr>
                        <m:chr m:val="∏"/>
                        <m:supHide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</a:rPr>
                          <m:t>1</m:t>
                        </m:r>
                        <m:r>
                          <a:rPr lang="en-US" i="1">
                            <a:latin typeface="Cambria Math" charset="0"/>
                          </a:rPr>
                          <m:t>≤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≤</m:t>
                        </m:r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sub>
                      <m:sup/>
                      <m:e>
                        <m:r>
                          <a:rPr lang="en-US" i="1">
                            <a:latin typeface="Cambria Math" charset="0"/>
                          </a:rPr>
                          <m:t>|</m:t>
                        </m:r>
                        <m:r>
                          <a:rPr lang="en-US" i="1">
                            <a:latin typeface="Cambria Math" charset="0"/>
                          </a:rPr>
                          <m:t>𝐷𝑜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|</m:t>
                        </m:r>
                      </m:e>
                    </m:nary>
                    <m:r>
                      <a:rPr lang="en-US" i="1">
                        <a:latin typeface="Cambria Math" charset="0"/>
                      </a:rPr>
                      <m:t>,1}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&gt;1</m:t>
                    </m:r>
                  </m:oMath>
                </a14:m>
                <a:r>
                  <a:rPr lang="en-US" dirty="0" smtClean="0"/>
                  <a:t>,</a:t>
                </a:r>
              </a:p>
              <a:p>
                <a:r>
                  <a:rPr lang="en-US" dirty="0"/>
                  <a:t>The access probability become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𝑠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nary>
                          <m:naryPr>
                            <m:chr m:val="∏"/>
                            <m:supHide m:val="on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𝐷𝑜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|</m:t>
                            </m:r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Thus, the acceptance probability become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min</m:t>
                    </m:r>
                    <m:r>
                      <a:rPr lang="en-US" i="1">
                        <a:latin typeface="Cambria Math" charset="0"/>
                      </a:rPr>
                      <m:t>⁡{</m:t>
                    </m:r>
                    <m:r>
                      <a:rPr lang="en-US" i="1">
                        <a:latin typeface="Cambria Math" charset="0"/>
                      </a:rPr>
                      <m:t>𝐶𝑘</m:t>
                    </m:r>
                    <m:r>
                      <a:rPr lang="en-US" b="0" i="1" smtClean="0">
                        <a:latin typeface="Cambria Math" charset="0"/>
                      </a:rPr>
                      <m:t>′</m:t>
                    </m:r>
                    <m:nary>
                      <m:naryPr>
                        <m:chr m:val="∏"/>
                        <m:supHide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</a:rPr>
                          <m:t>1</m:t>
                        </m:r>
                        <m:r>
                          <a:rPr lang="en-US" i="1">
                            <a:latin typeface="Cambria Math" charset="0"/>
                          </a:rPr>
                          <m:t>≤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≤</m:t>
                        </m:r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sub>
                      <m:sup/>
                      <m:e>
                        <m:r>
                          <a:rPr lang="en-US" i="1">
                            <a:latin typeface="Cambria Math" charset="0"/>
                          </a:rPr>
                          <m:t>|</m:t>
                        </m:r>
                        <m:r>
                          <a:rPr lang="en-US" i="1">
                            <a:latin typeface="Cambria Math" charset="0"/>
                          </a:rPr>
                          <m:t>𝐷𝑜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|</m:t>
                        </m:r>
                      </m:e>
                    </m:nary>
                    <m:r>
                      <a:rPr lang="en-US" i="1">
                        <a:latin typeface="Cambria Math" charset="0"/>
                      </a:rPr>
                      <m:t>,1}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19" t="-1667"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738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Partition each numeric domain into suitable discrete ranges.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 that return Result Counts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Instead of simply alerting the user of an overflow, they provide a cost of the total number of tuples in the database that satisfy the query condition</a:t>
                </a:r>
              </a:p>
              <a:p>
                <a:r>
                  <a:rPr lang="en-US" dirty="0" smtClean="0"/>
                  <a:t>Starting from the root, and at every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 smtClean="0"/>
                  <a:t>, we select either the left or right branch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𝑙𝑒𝑓𝑡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𝑟𝑖𝑔h𝑡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𝑢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 smtClean="0"/>
                  <a:t> respectively.</a:t>
                </a:r>
              </a:p>
              <a:p>
                <a:r>
                  <a:rPr lang="en-US" dirty="0" smtClean="0"/>
                  <a:t>Because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𝑙𝑒𝑓𝑡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𝑢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𝑟𝑖𝑔h𝑡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𝑢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dirty="0" smtClean="0"/>
                  <a:t>, the selection probability of each tuple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 smtClean="0"/>
                  <a:t>, thus guaranteeing no skew.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8" t="-1667" r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434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7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Metric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Sample bias: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𝑀𝑎𝑟𝑔𝑖𝑛𝑎𝑙</m:t>
                    </m:r>
                    <m:r>
                      <a:rPr lang="en-US" b="0" i="1" dirty="0" smtClean="0">
                        <a:latin typeface="Cambria Math" charset="0"/>
                      </a:rPr>
                      <m:t> </m:t>
                    </m:r>
                    <m:r>
                      <a:rPr lang="en-US" b="0" i="1" dirty="0" smtClean="0">
                        <a:latin typeface="Cambria Math" charset="0"/>
                      </a:rPr>
                      <m:t>𝑆𝑘𝑒𝑤</m:t>
                    </m:r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mr-IN" b="0" i="1" dirty="0" smtClean="0">
                                <a:latin typeface="Cambria Math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mr-IN" b="0" i="1" dirty="0" smtClean="0">
                                    <a:latin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dirty="0" smtClean="0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∈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𝑉</m:t>
                                </m:r>
                              </m:sub>
                              <m:sup/>
                              <m:e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(1−</m:t>
                                </m:r>
                                <m:f>
                                  <m:fPr>
                                    <m:ctrlPr>
                                      <a:rPr lang="en-US" b="0" i="1" dirty="0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𝐷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nary>
                          </m:num>
                          <m:den>
                            <m:r>
                              <a:rPr lang="en-US" b="0" i="1" dirty="0" smtClean="0"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b="0" i="1" dirty="0" smtClean="0">
                                <a:latin typeface="Cambria Math" charset="0"/>
                              </a:rPr>
                              <m:t>𝐴</m:t>
                            </m:r>
                            <m:r>
                              <a:rPr lang="en-US" b="0" i="1" dirty="0" smtClean="0">
                                <a:latin typeface="Cambria Math" charset="0"/>
                              </a:rPr>
                              <m:t>|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dirty="0" smtClean="0"/>
                  <a:t> is a set of values with each attribute contributing a representative value,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𝑣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𝑣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are the relative frequency of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dirty="0" smtClean="0"/>
                  <a:t> in the sample and dataset respectively.</a:t>
                </a:r>
                <a:endParaRPr lang="en-US" dirty="0"/>
              </a:p>
              <a:p>
                <a:r>
                  <a:rPr lang="en-US" dirty="0"/>
                  <a:t>Efficiency: </a:t>
                </a:r>
                <a:r>
                  <a:rPr lang="en-US" dirty="0" smtClean="0"/>
                  <a:t># of queries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8" r="-2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815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Scaling Constant C on Skew for small datasets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702" y="1846263"/>
            <a:ext cx="629304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68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Scaling Constant C on Skew for Mixed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665" y="1846263"/>
            <a:ext cx="678312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C on skew for Correlated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48" y="1846263"/>
            <a:ext cx="684555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7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Skew v/s C for synthetic large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29" y="1846263"/>
            <a:ext cx="652919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42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Skew based measure for real large data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226" y="1846263"/>
            <a:ext cx="620199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06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top-1 query interface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932" y="1846263"/>
            <a:ext cx="528058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30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varying k on performance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517" y="1846263"/>
            <a:ext cx="501741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0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for synthetic dataset with p=0.3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00" y="1846263"/>
            <a:ext cx="533244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on real large dataset with differing orders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306" y="1846263"/>
            <a:ext cx="535583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54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versus Quality measure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643" y="1846263"/>
            <a:ext cx="513916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58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Comparisons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25" y="1846263"/>
            <a:ext cx="508600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0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large portion of data available on the web is present in the so called “deep web”.</a:t>
            </a:r>
          </a:p>
          <a:p>
            <a:r>
              <a:rPr lang="en-US" dirty="0"/>
              <a:t>Query interfaces allow external users to browse these databases in a controlled manner.</a:t>
            </a:r>
          </a:p>
          <a:p>
            <a:r>
              <a:rPr lang="en-US" dirty="0"/>
              <a:t>Typically users provide inputs in the form interface which are then translated into SQL queries for execution and results provided to the user on the browser.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Authors proposed a random walk schemes over the query space provided by the interface to sample such databases.</a:t>
            </a:r>
          </a:p>
          <a:p>
            <a:r>
              <a:rPr lang="en-US" dirty="0" smtClean="0"/>
              <a:t>They gave simple methods for the sampling and provided some theoretical analysis of the quantitative impact of the ideas on improving efficiency and quality of the resultant samples.</a:t>
            </a:r>
          </a:p>
          <a:p>
            <a:r>
              <a:rPr lang="en-US" dirty="0" smtClean="0"/>
              <a:t>They also described a comprehensive set of experiments that demonstrate the effectiveness of our sampling approach.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98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Arjun </a:t>
            </a:r>
            <a:r>
              <a:rPr lang="en-US" dirty="0" err="1"/>
              <a:t>Dasgupta</a:t>
            </a:r>
            <a:r>
              <a:rPr lang="en-US" dirty="0"/>
              <a:t>, </a:t>
            </a:r>
            <a:r>
              <a:rPr lang="en-US" dirty="0" err="1"/>
              <a:t>Gautam</a:t>
            </a:r>
            <a:r>
              <a:rPr lang="en-US" dirty="0"/>
              <a:t> Das, and </a:t>
            </a:r>
            <a:r>
              <a:rPr lang="en-US" dirty="0" err="1"/>
              <a:t>Heikki</a:t>
            </a:r>
            <a:r>
              <a:rPr lang="en-US" dirty="0"/>
              <a:t> </a:t>
            </a:r>
            <a:r>
              <a:rPr lang="en-US" dirty="0" err="1"/>
              <a:t>Mannila</a:t>
            </a:r>
            <a:r>
              <a:rPr lang="en-US" dirty="0"/>
              <a:t>. 2007. A random walk approach to sampling hidden databases. In </a:t>
            </a:r>
            <a:r>
              <a:rPr lang="en-US" i="1" dirty="0"/>
              <a:t>Proceedings of the 2007 ACM SIGMOD international conference on Management of data</a:t>
            </a:r>
            <a:r>
              <a:rPr lang="en-US" dirty="0"/>
              <a:t> (SIGMOD '07). ACM, New York, NY, USA, 629-640. DOI=http://</a:t>
            </a:r>
            <a:r>
              <a:rPr lang="en-US" dirty="0" err="1"/>
              <a:t>dx.doi.org</a:t>
            </a:r>
            <a:r>
              <a:rPr lang="en-US" dirty="0"/>
              <a:t>/10.1145/1247480.1247550</a:t>
            </a:r>
          </a:p>
        </p:txBody>
      </p:sp>
    </p:spTree>
    <p:extLst>
      <p:ext uri="{BB962C8B-B14F-4D97-AF65-F5344CB8AC3E}">
        <p14:creationId xmlns:p14="http://schemas.microsoft.com/office/powerpoint/2010/main" val="673531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interfaces </a:t>
            </a:r>
            <a:r>
              <a:rPr lang="en-US" dirty="0"/>
              <a:t>allows users to specify range conditions on various attributes.</a:t>
            </a:r>
          </a:p>
          <a:p>
            <a:r>
              <a:rPr lang="en-US" dirty="0"/>
              <a:t>However, instead of returning all satisfying tuples, such interfaces restrict the returned results to only a few tuples, sorted by a suitable ranking function.</a:t>
            </a:r>
          </a:p>
          <a:p>
            <a:r>
              <a:rPr lang="en-US" dirty="0"/>
              <a:t>Alert the user if there was an “overflow</a:t>
            </a:r>
            <a:r>
              <a:rPr lang="en-US" dirty="0" smtClean="0"/>
              <a:t>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Task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such restricted query interfaces, how can one efficiently obtain a uniform random sample of the backed database by only accessing the database via the public front end interface?</a:t>
            </a:r>
          </a:p>
        </p:txBody>
      </p:sp>
    </p:spTree>
    <p:extLst>
      <p:ext uri="{BB962C8B-B14F-4D97-AF65-F5344CB8AC3E}">
        <p14:creationId xmlns:p14="http://schemas.microsoft.com/office/powerpoint/2010/main" val="3795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bias: Produce samples that have small bias.</a:t>
            </a:r>
          </a:p>
          <a:p>
            <a:r>
              <a:rPr lang="en-US" dirty="0"/>
              <a:t>Efficiency: Design an efficient sampling procedure that executes as few queries as possible.</a:t>
            </a:r>
          </a:p>
        </p:txBody>
      </p:sp>
    </p:spTree>
    <p:extLst>
      <p:ext uri="{BB962C8B-B14F-4D97-AF65-F5344CB8AC3E}">
        <p14:creationId xmlns:p14="http://schemas.microsoft.com/office/powerpoint/2010/main" val="8842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1368</TotalTime>
  <Words>1707</Words>
  <Application>Microsoft Macintosh PowerPoint</Application>
  <PresentationFormat>On-screen Show (4:3)</PresentationFormat>
  <Paragraphs>134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Calibri</vt:lpstr>
      <vt:lpstr>Calibri Light</vt:lpstr>
      <vt:lpstr>Cambria Math</vt:lpstr>
      <vt:lpstr>Mangal</vt:lpstr>
      <vt:lpstr>宋体</vt:lpstr>
      <vt:lpstr>Retrospect</vt:lpstr>
      <vt:lpstr>Hidden Database Sampling</vt:lpstr>
      <vt:lpstr>Outline</vt:lpstr>
      <vt:lpstr>Introduction</vt:lpstr>
      <vt:lpstr>Hidden Databases</vt:lpstr>
      <vt:lpstr>Hidden Databases</vt:lpstr>
      <vt:lpstr>Problem &amp; Task</vt:lpstr>
      <vt:lpstr>Problem</vt:lpstr>
      <vt:lpstr>Task</vt:lpstr>
      <vt:lpstr>Preliminaries</vt:lpstr>
      <vt:lpstr>Models of Hidden Databases</vt:lpstr>
      <vt:lpstr>Models of Hidden Databases</vt:lpstr>
      <vt:lpstr>Brute Force Sampler</vt:lpstr>
      <vt:lpstr>Random Walk Based Sampling</vt:lpstr>
      <vt:lpstr>Random Walk Based Sampling</vt:lpstr>
      <vt:lpstr>Early Detection of Underflows and Valid Tuples</vt:lpstr>
      <vt:lpstr>Early Detection of Underflows and Valid Tuples</vt:lpstr>
      <vt:lpstr>Early Detection of Underflows and Valid Tuples</vt:lpstr>
      <vt:lpstr>Random Ordering of Attribute</vt:lpstr>
      <vt:lpstr>Acceptance/Rejection Sampling</vt:lpstr>
      <vt:lpstr>Acceptance/Rejection Sampling</vt:lpstr>
      <vt:lpstr>Extensions</vt:lpstr>
      <vt:lpstr>Generalizing for k &gt; 1</vt:lpstr>
      <vt:lpstr>Categorical Databases</vt:lpstr>
      <vt:lpstr>Numerical Databases</vt:lpstr>
      <vt:lpstr>Interfaces that return Result Counts</vt:lpstr>
      <vt:lpstr>Experiments Results</vt:lpstr>
      <vt:lpstr>Evaluation Metric</vt:lpstr>
      <vt:lpstr>Effect of Scaling Constant C on Skew for small datasets</vt:lpstr>
      <vt:lpstr>Effect of Scaling Constant C on Skew for Mixed Data</vt:lpstr>
      <vt:lpstr>Effect of C on skew for Correlated data</vt:lpstr>
      <vt:lpstr>Marginal Skew v/s C for synthetic large data</vt:lpstr>
      <vt:lpstr>Marginal Skew based measure for real large data</vt:lpstr>
      <vt:lpstr>Performance of top-1 query interface</vt:lpstr>
      <vt:lpstr>Effect of varying k on performance</vt:lpstr>
      <vt:lpstr>Performance for synthetic dataset with p=0.3</vt:lpstr>
      <vt:lpstr>Performance on real large dataset with differing orders</vt:lpstr>
      <vt:lpstr>Performance versus Quality measure</vt:lpstr>
      <vt:lpstr>Quality Comparisons</vt:lpstr>
      <vt:lpstr>Conclusion</vt:lpstr>
      <vt:lpstr>Conclusion</vt:lpstr>
      <vt:lpstr>Reference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Database Sampling</dc:title>
  <dc:creator>Zhang, Haoran</dc:creator>
  <cp:lastModifiedBy>Zhang, Haoran</cp:lastModifiedBy>
  <cp:revision>26</cp:revision>
  <dcterms:created xsi:type="dcterms:W3CDTF">2016-11-16T20:40:56Z</dcterms:created>
  <dcterms:modified xsi:type="dcterms:W3CDTF">2016-11-17T19:30:50Z</dcterms:modified>
</cp:coreProperties>
</file>