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87" d="100"/>
          <a:sy n="87"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7F351-2A60-41B6-A297-3423AA801ED6}"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6C1B6-E2EB-48DC-88E8-D01EE5EA6ED1}" type="slidenum">
              <a:rPr lang="en-US" smtClean="0"/>
              <a:t>‹#›</a:t>
            </a:fld>
            <a:endParaRPr lang="en-US"/>
          </a:p>
        </p:txBody>
      </p:sp>
    </p:spTree>
    <p:extLst>
      <p:ext uri="{BB962C8B-B14F-4D97-AF65-F5344CB8AC3E}">
        <p14:creationId xmlns:p14="http://schemas.microsoft.com/office/powerpoint/2010/main" val="284948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4F17C6-EA48-473F-839D-5F646B42734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2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DDD45F-6F89-4BBC-80BE-8A20625BC93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135158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90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96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11432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36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647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4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54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95797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DDD45F-6F89-4BBC-80BE-8A20625BC93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F17C6-EA48-473F-839D-5F646B42734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94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DDD45F-6F89-4BBC-80BE-8A20625BC93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34070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DDD45F-6F89-4BBC-80BE-8A20625BC930}"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F17C6-EA48-473F-839D-5F646B42734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2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DDD45F-6F89-4BBC-80BE-8A20625BC930}"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F17C6-EA48-473F-839D-5F646B42734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6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DD45F-6F89-4BBC-80BE-8A20625BC930}"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226856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DDD45F-6F89-4BBC-80BE-8A20625BC93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F17C6-EA48-473F-839D-5F646B42734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4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DDD45F-6F89-4BBC-80BE-8A20625BC93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F17C6-EA48-473F-839D-5F646B42734E}" type="slidenum">
              <a:rPr lang="en-US" smtClean="0"/>
              <a:t>‹#›</a:t>
            </a:fld>
            <a:endParaRPr lang="en-US"/>
          </a:p>
        </p:txBody>
      </p:sp>
    </p:spTree>
    <p:extLst>
      <p:ext uri="{BB962C8B-B14F-4D97-AF65-F5344CB8AC3E}">
        <p14:creationId xmlns:p14="http://schemas.microsoft.com/office/powerpoint/2010/main" val="298867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DDD45F-6F89-4BBC-80BE-8A20625BC930}" type="datetimeFigureOut">
              <a:rPr lang="en-US" smtClean="0"/>
              <a:t>11/20/2016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4F17C6-EA48-473F-839D-5F646B42734E}" type="slidenum">
              <a:rPr lang="en-US" smtClean="0"/>
              <a:t>‹#›</a:t>
            </a:fld>
            <a:endParaRPr lang="en-US"/>
          </a:p>
        </p:txBody>
      </p:sp>
    </p:spTree>
    <p:extLst>
      <p:ext uri="{BB962C8B-B14F-4D97-AF65-F5344CB8AC3E}">
        <p14:creationId xmlns:p14="http://schemas.microsoft.com/office/powerpoint/2010/main" val="1454315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Smart Kitchen</a:t>
            </a:r>
          </a:p>
        </p:txBody>
      </p:sp>
      <p:sp>
        <p:nvSpPr>
          <p:cNvPr id="3" name="Subtitle 2"/>
          <p:cNvSpPr>
            <a:spLocks noGrp="1"/>
          </p:cNvSpPr>
          <p:nvPr>
            <p:ph type="subTitle" idx="1"/>
          </p:nvPr>
        </p:nvSpPr>
        <p:spPr/>
        <p:txBody>
          <a:bodyPr>
            <a:normAutofit lnSpcReduction="10000"/>
          </a:bodyPr>
          <a:lstStyle/>
          <a:p>
            <a:r>
              <a:rPr lang="en-US" dirty="0"/>
              <a:t>(Ambient Assisted Living)</a:t>
            </a:r>
          </a:p>
          <a:p>
            <a:endParaRPr lang="en-US" dirty="0"/>
          </a:p>
          <a:p>
            <a:r>
              <a:rPr lang="en-US" b="1" dirty="0"/>
              <a:t>Ameya Daphalapurkar</a:t>
            </a:r>
          </a:p>
        </p:txBody>
      </p:sp>
      <p:sp>
        <p:nvSpPr>
          <p:cNvPr id="4" name="Footer Placeholder 3"/>
          <p:cNvSpPr>
            <a:spLocks noGrp="1"/>
          </p:cNvSpPr>
          <p:nvPr>
            <p:ph type="ftr" sz="quarter" idx="11"/>
          </p:nvPr>
        </p:nvSpPr>
        <p:spPr>
          <a:xfrm>
            <a:off x="0" y="6527798"/>
            <a:ext cx="12098215" cy="330201"/>
          </a:xfrm>
        </p:spPr>
        <p:txBody>
          <a:bodyPr/>
          <a:lstStyle/>
          <a:p>
            <a:pPr algn="ctr"/>
            <a:r>
              <a:rPr lang="en-US" i="1" dirty="0"/>
              <a:t>17 January 2014, </a:t>
            </a:r>
            <a:r>
              <a:rPr lang="en-US" dirty="0"/>
              <a:t>www.mdpi.com/journal/sensors ISSN 1424-8220 Article </a:t>
            </a:r>
            <a:r>
              <a:rPr lang="en-US" b="1" dirty="0"/>
              <a:t>A Smart Kitchen for Ambient Assisted Living </a:t>
            </a:r>
            <a:r>
              <a:rPr lang="en-US" dirty="0"/>
              <a:t>Rubén Blasco 1,*, Álvaro Marco 1, Roberto Casas 1, Diego Cirujano 1 and Richard Picking 2</a:t>
            </a:r>
          </a:p>
        </p:txBody>
      </p:sp>
    </p:spTree>
    <p:extLst>
      <p:ext uri="{BB962C8B-B14F-4D97-AF65-F5344CB8AC3E}">
        <p14:creationId xmlns:p14="http://schemas.microsoft.com/office/powerpoint/2010/main" val="163583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normAutofit/>
          </a:bodyPr>
          <a:lstStyle/>
          <a:p>
            <a:pPr algn="just"/>
            <a:r>
              <a:rPr lang="en-US" dirty="0"/>
              <a:t>MONAmI project selects suites of technological services to support people at risk of exclusion and loss of autonomy</a:t>
            </a:r>
          </a:p>
          <a:p>
            <a:pPr algn="just"/>
            <a:r>
              <a:rPr lang="en-US" dirty="0"/>
              <a:t>Necessity system proposed by Muñoz </a:t>
            </a:r>
            <a:r>
              <a:rPr lang="en-US" i="1" dirty="0"/>
              <a:t>et al</a:t>
            </a:r>
            <a:r>
              <a:rPr lang="en-US" dirty="0"/>
              <a:t>. which offers a system to represent and validate alerts in a domestic environment</a:t>
            </a:r>
          </a:p>
          <a:p>
            <a:r>
              <a:rPr lang="en-US" dirty="0"/>
              <a:t>Lei show a system based only in a RGB-D camera (modern depth cameras that provide synchronized color and depth information at high frame rates) which identifies activity and tools used from a set of objects and actions</a:t>
            </a:r>
          </a:p>
        </p:txBody>
      </p:sp>
    </p:spTree>
    <p:extLst>
      <p:ext uri="{BB962C8B-B14F-4D97-AF65-F5344CB8AC3E}">
        <p14:creationId xmlns:p14="http://schemas.microsoft.com/office/powerpoint/2010/main" val="40801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normAutofit fontScale="92500" lnSpcReduction="10000"/>
          </a:bodyPr>
          <a:lstStyle/>
          <a:p>
            <a:pPr algn="just"/>
            <a:r>
              <a:rPr lang="en-US" dirty="0"/>
              <a:t>Suryadevara and Mukhopadhyay developed and tested an intelligent home monitoring system based on a wireless sensors network (no camera or vision sensors) to monitor and evaluate the well-being of the elderly</a:t>
            </a:r>
          </a:p>
          <a:p>
            <a:pPr algn="just"/>
            <a:r>
              <a:rPr lang="en-US" dirty="0"/>
              <a:t>Ficocelli and Goldie present an assistive kitchen with speech communication and an automated cabinet system to ease storing and retrieving items and to obtain recipes for meal preparation.</a:t>
            </a:r>
          </a:p>
          <a:p>
            <a:pPr algn="just"/>
            <a:r>
              <a:rPr lang="en-US" dirty="0"/>
              <a:t>Schwartze present their work in graphical interfaces for Smart Environments with the “4-star Cooking Assistant” application which proves the capability of their system to dynamically adapt a graphical user interface to the current context of use</a:t>
            </a:r>
          </a:p>
        </p:txBody>
      </p:sp>
    </p:spTree>
    <p:extLst>
      <p:ext uri="{BB962C8B-B14F-4D97-AF65-F5344CB8AC3E}">
        <p14:creationId xmlns:p14="http://schemas.microsoft.com/office/powerpoint/2010/main" val="23526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Description</a:t>
            </a:r>
          </a:p>
        </p:txBody>
      </p:sp>
      <p:sp>
        <p:nvSpPr>
          <p:cNvPr id="3" name="Content Placeholder 2"/>
          <p:cNvSpPr>
            <a:spLocks noGrp="1"/>
          </p:cNvSpPr>
          <p:nvPr>
            <p:ph idx="1"/>
          </p:nvPr>
        </p:nvSpPr>
        <p:spPr/>
        <p:txBody>
          <a:bodyPr/>
          <a:lstStyle/>
          <a:p>
            <a:pPr algn="just"/>
            <a:r>
              <a:rPr lang="en-US" dirty="0"/>
              <a:t>Four main functionalities within the kitchen scenario:</a:t>
            </a:r>
          </a:p>
          <a:p>
            <a:pPr marL="457200" indent="-457200" algn="just">
              <a:buAutoNum type="arabicPeriod"/>
            </a:pPr>
            <a:r>
              <a:rPr lang="en-US" dirty="0"/>
              <a:t>Facilitates the use of household appliances </a:t>
            </a:r>
          </a:p>
          <a:p>
            <a:pPr marL="457200" indent="-457200" algn="just">
              <a:buAutoNum type="arabicPeriod"/>
            </a:pPr>
            <a:r>
              <a:rPr lang="en-US" dirty="0"/>
              <a:t>It provides useful information and warnings</a:t>
            </a:r>
          </a:p>
          <a:p>
            <a:pPr marL="457200" indent="-457200" algn="just">
              <a:buAutoNum type="arabicPeriod"/>
            </a:pPr>
            <a:r>
              <a:rPr lang="en-US" dirty="0"/>
              <a:t>It detects emergency situations and takes corrective actions</a:t>
            </a:r>
          </a:p>
          <a:p>
            <a:pPr marL="457200" indent="-457200" algn="just">
              <a:buAutoNum type="arabicPeriod"/>
            </a:pPr>
            <a:r>
              <a:rPr lang="en-US" dirty="0"/>
              <a:t>It analyzes all the data gathered to extract relevant information</a:t>
            </a:r>
          </a:p>
        </p:txBody>
      </p:sp>
    </p:spTree>
    <p:extLst>
      <p:ext uri="{BB962C8B-B14F-4D97-AF65-F5344CB8AC3E}">
        <p14:creationId xmlns:p14="http://schemas.microsoft.com/office/powerpoint/2010/main" val="231321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a:t>
            </a:r>
          </a:p>
        </p:txBody>
      </p:sp>
      <p:sp>
        <p:nvSpPr>
          <p:cNvPr id="3" name="Content Placeholder 2"/>
          <p:cNvSpPr>
            <a:spLocks noGrp="1"/>
          </p:cNvSpPr>
          <p:nvPr>
            <p:ph idx="1"/>
          </p:nvPr>
        </p:nvSpPr>
        <p:spPr/>
        <p:txBody>
          <a:bodyPr/>
          <a:lstStyle/>
          <a:p>
            <a:pPr algn="just"/>
            <a:r>
              <a:rPr lang="en-US" dirty="0"/>
              <a:t>Two main principles guided the system design: </a:t>
            </a:r>
          </a:p>
          <a:p>
            <a:pPr marL="457200" indent="-457200" algn="just">
              <a:buAutoNum type="arabicPeriod"/>
            </a:pPr>
            <a:r>
              <a:rPr lang="en-US" dirty="0"/>
              <a:t>Resistance to obsolescence </a:t>
            </a:r>
          </a:p>
          <a:p>
            <a:pPr marL="457200" indent="-457200" algn="just">
              <a:buAutoNum type="arabicPeriod"/>
            </a:pPr>
            <a:r>
              <a:rPr lang="en-US" dirty="0"/>
              <a:t>Ability to interoperate with existing systems in the field (such as white goods, sensors or RFID from different manufacturers)</a:t>
            </a:r>
          </a:p>
        </p:txBody>
      </p:sp>
    </p:spTree>
    <p:extLst>
      <p:ext uri="{BB962C8B-B14F-4D97-AF65-F5344CB8AC3E}">
        <p14:creationId xmlns:p14="http://schemas.microsoft.com/office/powerpoint/2010/main" val="305421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lnSpcReduction="10000"/>
          </a:bodyPr>
          <a:lstStyle/>
          <a:p>
            <a:pPr algn="just"/>
            <a:r>
              <a:rPr lang="en-US" dirty="0"/>
              <a:t>Need – to reduce unitary price and complicate installations</a:t>
            </a:r>
          </a:p>
          <a:p>
            <a:pPr algn="just"/>
            <a:r>
              <a:rPr lang="en-US" dirty="0"/>
              <a:t>A central intelligence entity</a:t>
            </a:r>
          </a:p>
          <a:p>
            <a:pPr algn="just"/>
            <a:r>
              <a:rPr lang="en-US" dirty="0"/>
              <a:t>It is conceived as a set of interchangeable blocks with defined communication interfaces to grant interoperability among existing systems</a:t>
            </a:r>
          </a:p>
          <a:p>
            <a:pPr algn="just"/>
            <a:r>
              <a:rPr lang="en-US" dirty="0"/>
              <a:t>Any electrical appliance with communication capability can be integrated. As a result, the development and stability of the appliances eases, they don’t change their current way of functioning, but they just need to add communication to inform about their status and execute actions</a:t>
            </a:r>
          </a:p>
        </p:txBody>
      </p:sp>
    </p:spTree>
    <p:extLst>
      <p:ext uri="{BB962C8B-B14F-4D97-AF65-F5344CB8AC3E}">
        <p14:creationId xmlns:p14="http://schemas.microsoft.com/office/powerpoint/2010/main" val="23693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Integrations for the system</a:t>
            </a:r>
          </a:p>
        </p:txBody>
      </p:sp>
      <p:sp>
        <p:nvSpPr>
          <p:cNvPr id="3" name="Content Placeholder 2"/>
          <p:cNvSpPr>
            <a:spLocks noGrp="1"/>
          </p:cNvSpPr>
          <p:nvPr>
            <p:ph idx="1"/>
          </p:nvPr>
        </p:nvSpPr>
        <p:spPr/>
        <p:txBody>
          <a:bodyPr>
            <a:normAutofit/>
          </a:bodyPr>
          <a:lstStyle/>
          <a:p>
            <a:r>
              <a:rPr lang="en-US" dirty="0"/>
              <a:t>Power Line Communication (PLC) for the white goods</a:t>
            </a:r>
          </a:p>
          <a:p>
            <a:r>
              <a:rPr lang="en-US" dirty="0"/>
              <a:t>RFID for item identification</a:t>
            </a:r>
          </a:p>
          <a:p>
            <a:r>
              <a:rPr lang="en-US" dirty="0"/>
              <a:t>ZigBee as wireless sensor network</a:t>
            </a:r>
          </a:p>
          <a:p>
            <a:r>
              <a:rPr lang="en-US" dirty="0"/>
              <a:t>Infrared for the remote control</a:t>
            </a:r>
          </a:p>
          <a:p>
            <a:r>
              <a:rPr lang="en-US" dirty="0"/>
              <a:t>Bluetooth for audio streaming</a:t>
            </a:r>
          </a:p>
          <a:p>
            <a:r>
              <a:rPr lang="en-US" dirty="0"/>
              <a:t>Ethernet (WiFi and cable) for cloud and user interaction</a:t>
            </a:r>
          </a:p>
        </p:txBody>
      </p:sp>
    </p:spTree>
    <p:extLst>
      <p:ext uri="{BB962C8B-B14F-4D97-AF65-F5344CB8AC3E}">
        <p14:creationId xmlns:p14="http://schemas.microsoft.com/office/powerpoint/2010/main" val="386859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77207" y="719870"/>
            <a:ext cx="7112978" cy="4893392"/>
          </a:xfrm>
        </p:spPr>
      </p:pic>
      <p:sp>
        <p:nvSpPr>
          <p:cNvPr id="7" name="TextBox 6"/>
          <p:cNvSpPr txBox="1"/>
          <p:nvPr/>
        </p:nvSpPr>
        <p:spPr>
          <a:xfrm>
            <a:off x="2277207" y="5811715"/>
            <a:ext cx="7112978" cy="369332"/>
          </a:xfrm>
          <a:prstGeom prst="rect">
            <a:avLst/>
          </a:prstGeom>
          <a:noFill/>
        </p:spPr>
        <p:txBody>
          <a:bodyPr wrap="square" rtlCol="0">
            <a:spAutoFit/>
          </a:bodyPr>
          <a:lstStyle/>
          <a:p>
            <a:pPr algn="ctr"/>
            <a:r>
              <a:rPr lang="en-US" dirty="0"/>
              <a:t>Fig: Smart Kitchen</a:t>
            </a:r>
          </a:p>
        </p:txBody>
      </p:sp>
    </p:spTree>
    <p:extLst>
      <p:ext uri="{BB962C8B-B14F-4D97-AF65-F5344CB8AC3E}">
        <p14:creationId xmlns:p14="http://schemas.microsoft.com/office/powerpoint/2010/main" val="75999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Context Interaction</a:t>
            </a:r>
          </a:p>
        </p:txBody>
      </p:sp>
      <p:sp>
        <p:nvSpPr>
          <p:cNvPr id="5" name="Content Placeholder 4"/>
          <p:cNvSpPr>
            <a:spLocks noGrp="1"/>
          </p:cNvSpPr>
          <p:nvPr>
            <p:ph idx="1"/>
          </p:nvPr>
        </p:nvSpPr>
        <p:spPr/>
        <p:txBody>
          <a:bodyPr/>
          <a:lstStyle/>
          <a:p>
            <a:r>
              <a:rPr lang="en-US" dirty="0"/>
              <a:t>RFID with ZigBee communication</a:t>
            </a:r>
          </a:p>
          <a:p>
            <a:r>
              <a:rPr lang="en-US" dirty="0"/>
              <a:t>A stand-alone RFID reader in worktop to gather any information</a:t>
            </a:r>
          </a:p>
          <a:p>
            <a:r>
              <a:rPr lang="en-US" dirty="0"/>
              <a:t>Patching label including RFID chip and metalized thread technology</a:t>
            </a:r>
          </a:p>
          <a:p>
            <a:r>
              <a:rPr lang="en-US" dirty="0"/>
              <a:t>Not so standard sensors with ZigBee: Magnetic, Light, Presence</a:t>
            </a:r>
          </a:p>
          <a:p>
            <a:r>
              <a:rPr lang="en-US" dirty="0"/>
              <a:t>Human-Machine Interface (HMI) devices</a:t>
            </a:r>
          </a:p>
          <a:p>
            <a:r>
              <a:rPr lang="en-US" dirty="0"/>
              <a:t>Mobile, Tactile, Embedded devices</a:t>
            </a:r>
          </a:p>
        </p:txBody>
      </p:sp>
    </p:spTree>
    <p:extLst>
      <p:ext uri="{BB962C8B-B14F-4D97-AF65-F5344CB8AC3E}">
        <p14:creationId xmlns:p14="http://schemas.microsoft.com/office/powerpoint/2010/main" val="366277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65639" y="719870"/>
            <a:ext cx="5536114" cy="4893392"/>
          </a:xfrm>
        </p:spPr>
      </p:pic>
      <p:sp>
        <p:nvSpPr>
          <p:cNvPr id="7" name="TextBox 6"/>
          <p:cNvSpPr txBox="1"/>
          <p:nvPr/>
        </p:nvSpPr>
        <p:spPr>
          <a:xfrm>
            <a:off x="2277207" y="5811715"/>
            <a:ext cx="7112978" cy="369332"/>
          </a:xfrm>
          <a:prstGeom prst="rect">
            <a:avLst/>
          </a:prstGeom>
          <a:noFill/>
        </p:spPr>
        <p:txBody>
          <a:bodyPr wrap="square" rtlCol="0">
            <a:spAutoFit/>
          </a:bodyPr>
          <a:lstStyle/>
          <a:p>
            <a:pPr algn="ctr"/>
            <a:r>
              <a:rPr lang="en-US" dirty="0"/>
              <a:t>Fig: Communication diagram for context interaction in the Smart Kitchen</a:t>
            </a:r>
          </a:p>
        </p:txBody>
      </p:sp>
    </p:spTree>
    <p:extLst>
      <p:ext uri="{BB962C8B-B14F-4D97-AF65-F5344CB8AC3E}">
        <p14:creationId xmlns:p14="http://schemas.microsoft.com/office/powerpoint/2010/main" val="340732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E-Servant</a:t>
            </a:r>
          </a:p>
        </p:txBody>
      </p:sp>
      <p:sp>
        <p:nvSpPr>
          <p:cNvPr id="3" name="Content Placeholder 2"/>
          <p:cNvSpPr>
            <a:spLocks noGrp="1"/>
          </p:cNvSpPr>
          <p:nvPr>
            <p:ph idx="1"/>
          </p:nvPr>
        </p:nvSpPr>
        <p:spPr/>
        <p:txBody>
          <a:bodyPr>
            <a:normAutofit fontScale="92500" lnSpcReduction="10000"/>
          </a:bodyPr>
          <a:lstStyle/>
          <a:p>
            <a:pPr algn="just"/>
            <a:r>
              <a:rPr lang="en-US" dirty="0"/>
              <a:t>System intelligence is provided by the e-Servant</a:t>
            </a:r>
          </a:p>
          <a:p>
            <a:pPr algn="just"/>
            <a:r>
              <a:rPr lang="en-US" dirty="0"/>
              <a:t>Learning system, which detects and compensates the behavior, habit changes and loss of abilities of the user. </a:t>
            </a:r>
          </a:p>
          <a:p>
            <a:pPr algn="just"/>
            <a:r>
              <a:rPr lang="en-US" dirty="0"/>
              <a:t>Checks continuously the state of the kitchen appliances, providing warnings through its user interfaces if there is any problem or event to be notified</a:t>
            </a:r>
          </a:p>
          <a:p>
            <a:pPr algn="just"/>
            <a:r>
              <a:rPr lang="en-US" dirty="0"/>
              <a:t>Detects emergency situations and takes corrective actions</a:t>
            </a:r>
          </a:p>
          <a:p>
            <a:pPr algn="just"/>
            <a:r>
              <a:rPr lang="en-US" dirty="0"/>
              <a:t>Also manages records with the relevant events that have occurred in the kitchen gathered from the context and user interaction</a:t>
            </a:r>
          </a:p>
        </p:txBody>
      </p:sp>
    </p:spTree>
    <p:extLst>
      <p:ext uri="{BB962C8B-B14F-4D97-AF65-F5344CB8AC3E}">
        <p14:creationId xmlns:p14="http://schemas.microsoft.com/office/powerpoint/2010/main" val="376477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a:t>
            </a:r>
          </a:p>
          <a:p>
            <a:r>
              <a:rPr lang="en-US" dirty="0"/>
              <a:t>Related Work</a:t>
            </a:r>
          </a:p>
          <a:p>
            <a:r>
              <a:rPr lang="en-US" dirty="0"/>
              <a:t>System Description</a:t>
            </a:r>
          </a:p>
          <a:p>
            <a:r>
              <a:rPr lang="en-US" dirty="0"/>
              <a:t>Software Architecture</a:t>
            </a:r>
          </a:p>
          <a:p>
            <a:r>
              <a:rPr lang="en-US" dirty="0"/>
              <a:t>System Evaluation</a:t>
            </a:r>
          </a:p>
          <a:p>
            <a:r>
              <a:rPr lang="en-US" dirty="0"/>
              <a:t>Conclusions and Comments</a:t>
            </a:r>
          </a:p>
          <a:p>
            <a:endParaRPr lang="en-US" dirty="0"/>
          </a:p>
          <a:p>
            <a:endParaRPr lang="en-US" dirty="0"/>
          </a:p>
        </p:txBody>
      </p:sp>
    </p:spTree>
    <p:extLst>
      <p:ext uri="{BB962C8B-B14F-4D97-AF65-F5344CB8AC3E}">
        <p14:creationId xmlns:p14="http://schemas.microsoft.com/office/powerpoint/2010/main" val="309794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E-Servant</a:t>
            </a:r>
          </a:p>
        </p:txBody>
      </p:sp>
      <p:sp>
        <p:nvSpPr>
          <p:cNvPr id="3" name="Content Placeholder 2"/>
          <p:cNvSpPr>
            <a:spLocks noGrp="1"/>
          </p:cNvSpPr>
          <p:nvPr>
            <p:ph idx="1"/>
          </p:nvPr>
        </p:nvSpPr>
        <p:spPr/>
        <p:txBody>
          <a:bodyPr/>
          <a:lstStyle/>
          <a:p>
            <a:pPr algn="just"/>
            <a:r>
              <a:rPr lang="en-US" dirty="0"/>
              <a:t>Data is processed and analyzed in order to extract findings about the cognitive level of the person that could be useful to the guardian and/or relatives. </a:t>
            </a:r>
          </a:p>
          <a:p>
            <a:pPr algn="just"/>
            <a:r>
              <a:rPr lang="en-US" dirty="0"/>
              <a:t>Information is used to create Quality of Life Evaluation (QoLE):</a:t>
            </a:r>
          </a:p>
          <a:p>
            <a:pPr marL="457200" indent="-457200">
              <a:buAutoNum type="arabicPeriod"/>
            </a:pPr>
            <a:r>
              <a:rPr lang="en-US" dirty="0"/>
              <a:t>A detailed report – food management, cooking, doing laundry</a:t>
            </a:r>
          </a:p>
          <a:p>
            <a:pPr marL="457200" indent="-457200">
              <a:buAutoNum type="arabicPeriod"/>
            </a:pPr>
            <a:r>
              <a:rPr lang="en-US" dirty="0"/>
              <a:t>Suggestion on the support level of the system</a:t>
            </a:r>
          </a:p>
        </p:txBody>
      </p:sp>
    </p:spTree>
    <p:extLst>
      <p:ext uri="{BB962C8B-B14F-4D97-AF65-F5344CB8AC3E}">
        <p14:creationId xmlns:p14="http://schemas.microsoft.com/office/powerpoint/2010/main" val="415581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Architecture</a:t>
            </a:r>
          </a:p>
        </p:txBody>
      </p:sp>
      <p:sp>
        <p:nvSpPr>
          <p:cNvPr id="3" name="Content Placeholder 2"/>
          <p:cNvSpPr>
            <a:spLocks noGrp="1"/>
          </p:cNvSpPr>
          <p:nvPr>
            <p:ph idx="1"/>
          </p:nvPr>
        </p:nvSpPr>
        <p:spPr/>
        <p:txBody>
          <a:bodyPr/>
          <a:lstStyle/>
          <a:p>
            <a:pPr algn="just"/>
            <a:r>
              <a:rPr lang="en-US" dirty="0"/>
              <a:t>Designs based in Service Oriented Architectures (SOA)</a:t>
            </a:r>
          </a:p>
          <a:p>
            <a:pPr algn="just"/>
            <a:r>
              <a:rPr lang="en-US" dirty="0"/>
              <a:t>SOA technology - Open Services Gateway initiative (OSGi)</a:t>
            </a:r>
          </a:p>
          <a:p>
            <a:pPr algn="just"/>
            <a:r>
              <a:rPr lang="en-US" dirty="0"/>
              <a:t>Pieces of code are organized into bundles that can be managed separately.</a:t>
            </a:r>
          </a:p>
          <a:p>
            <a:pPr algn="just"/>
            <a:r>
              <a:rPr lang="en-US" dirty="0"/>
              <a:t>Handling a serial port, providing a command line interface, collecting, aggregating and analyzing data, </a:t>
            </a:r>
            <a:r>
              <a:rPr lang="en-US" i="1" dirty="0"/>
              <a:t>etc.</a:t>
            </a:r>
            <a:endParaRPr lang="en-US" dirty="0"/>
          </a:p>
        </p:txBody>
      </p:sp>
    </p:spTree>
    <p:extLst>
      <p:ext uri="{BB962C8B-B14F-4D97-AF65-F5344CB8AC3E}">
        <p14:creationId xmlns:p14="http://schemas.microsoft.com/office/powerpoint/2010/main" val="134059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OSGi</a:t>
            </a:r>
          </a:p>
        </p:txBody>
      </p:sp>
      <p:sp>
        <p:nvSpPr>
          <p:cNvPr id="3" name="Content Placeholder 2"/>
          <p:cNvSpPr>
            <a:spLocks noGrp="1"/>
          </p:cNvSpPr>
          <p:nvPr>
            <p:ph idx="1"/>
          </p:nvPr>
        </p:nvSpPr>
        <p:spPr/>
        <p:txBody>
          <a:bodyPr/>
          <a:lstStyle/>
          <a:p>
            <a:pPr algn="just"/>
            <a:r>
              <a:rPr lang="en-US" dirty="0"/>
              <a:t>Manages these bundles dynamically</a:t>
            </a:r>
          </a:p>
          <a:p>
            <a:pPr algn="just"/>
            <a:r>
              <a:rPr lang="en-US" dirty="0"/>
              <a:t>Providing new features and capabilities by adding new services</a:t>
            </a:r>
          </a:p>
          <a:p>
            <a:pPr algn="just"/>
            <a:r>
              <a:rPr lang="en-US" dirty="0"/>
              <a:t>Backbone of the e-Servant in order to enhance its capabilities, and decreasing the cost of maintenance in a future</a:t>
            </a:r>
          </a:p>
          <a:p>
            <a:pPr algn="just"/>
            <a:endParaRPr lang="en-US" dirty="0"/>
          </a:p>
        </p:txBody>
      </p:sp>
    </p:spTree>
    <p:extLst>
      <p:ext uri="{BB962C8B-B14F-4D97-AF65-F5344CB8AC3E}">
        <p14:creationId xmlns:p14="http://schemas.microsoft.com/office/powerpoint/2010/main" val="43557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87552" y="844189"/>
            <a:ext cx="8892288" cy="4862018"/>
          </a:xfrm>
        </p:spPr>
      </p:pic>
      <p:sp>
        <p:nvSpPr>
          <p:cNvPr id="7" name="TextBox 6"/>
          <p:cNvSpPr txBox="1"/>
          <p:nvPr/>
        </p:nvSpPr>
        <p:spPr>
          <a:xfrm>
            <a:off x="2277207" y="5811715"/>
            <a:ext cx="7112978" cy="369332"/>
          </a:xfrm>
          <a:prstGeom prst="rect">
            <a:avLst/>
          </a:prstGeom>
          <a:noFill/>
        </p:spPr>
        <p:txBody>
          <a:bodyPr wrap="square" rtlCol="0">
            <a:spAutoFit/>
          </a:bodyPr>
          <a:lstStyle/>
          <a:p>
            <a:pPr algn="ctr"/>
            <a:r>
              <a:rPr lang="en-US" dirty="0"/>
              <a:t>Fig: Software architecture of the e-Servant</a:t>
            </a:r>
          </a:p>
        </p:txBody>
      </p:sp>
    </p:spTree>
    <p:extLst>
      <p:ext uri="{BB962C8B-B14F-4D97-AF65-F5344CB8AC3E}">
        <p14:creationId xmlns:p14="http://schemas.microsoft.com/office/powerpoint/2010/main" val="152333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Manager</a:t>
            </a:r>
          </a:p>
        </p:txBody>
      </p:sp>
      <p:sp>
        <p:nvSpPr>
          <p:cNvPr id="3" name="Content Placeholder 2"/>
          <p:cNvSpPr>
            <a:spLocks noGrp="1"/>
          </p:cNvSpPr>
          <p:nvPr>
            <p:ph idx="1"/>
          </p:nvPr>
        </p:nvSpPr>
        <p:spPr/>
        <p:txBody>
          <a:bodyPr>
            <a:normAutofit fontScale="92500" lnSpcReduction="10000"/>
          </a:bodyPr>
          <a:lstStyle/>
          <a:p>
            <a:r>
              <a:rPr lang="en-US" dirty="0"/>
              <a:t>Information about the status of the appliances, product inventory, user actions or any other event is gathered by the CM and sent to the Logic Unit (LU) which will decide whichever operation must be performed</a:t>
            </a:r>
          </a:p>
          <a:p>
            <a:r>
              <a:rPr lang="en-US" dirty="0"/>
              <a:t>The CM is the agent responsible for retrieving that information, processing and presenting it in a structured way, and it is organized in three levels:</a:t>
            </a:r>
          </a:p>
          <a:p>
            <a:pPr>
              <a:buFontTx/>
              <a:buChar char="-"/>
            </a:pPr>
            <a:r>
              <a:rPr lang="en-US" dirty="0"/>
              <a:t>Drivers</a:t>
            </a:r>
          </a:p>
          <a:p>
            <a:pPr>
              <a:buFontTx/>
              <a:buChar char="-"/>
            </a:pPr>
            <a:r>
              <a:rPr lang="en-US" dirty="0"/>
              <a:t>Devices </a:t>
            </a:r>
          </a:p>
          <a:p>
            <a:pPr>
              <a:buFontTx/>
              <a:buChar char="-"/>
            </a:pPr>
            <a:r>
              <a:rPr lang="en-US" dirty="0"/>
              <a:t>Devices management</a:t>
            </a:r>
          </a:p>
        </p:txBody>
      </p:sp>
    </p:spTree>
    <p:extLst>
      <p:ext uri="{BB962C8B-B14F-4D97-AF65-F5344CB8AC3E}">
        <p14:creationId xmlns:p14="http://schemas.microsoft.com/office/powerpoint/2010/main" val="397453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a:t>
            </a:r>
          </a:p>
        </p:txBody>
      </p:sp>
      <p:sp>
        <p:nvSpPr>
          <p:cNvPr id="3" name="Content Placeholder 2"/>
          <p:cNvSpPr>
            <a:spLocks noGrp="1"/>
          </p:cNvSpPr>
          <p:nvPr>
            <p:ph idx="1"/>
          </p:nvPr>
        </p:nvSpPr>
        <p:spPr/>
        <p:txBody>
          <a:bodyPr/>
          <a:lstStyle/>
          <a:p>
            <a:r>
              <a:rPr lang="en-US" dirty="0"/>
              <a:t>Lowest layer of CM which communicates with physical devices</a:t>
            </a:r>
          </a:p>
          <a:p>
            <a:r>
              <a:rPr lang="en-US" dirty="0"/>
              <a:t>Three important tasks:</a:t>
            </a:r>
          </a:p>
          <a:p>
            <a:pPr marL="457200" indent="-457200">
              <a:buAutoNum type="arabicPeriod"/>
            </a:pPr>
            <a:r>
              <a:rPr lang="en-US" dirty="0"/>
              <a:t>Physical channel establishment</a:t>
            </a:r>
          </a:p>
          <a:p>
            <a:pPr marL="457200" indent="-457200">
              <a:buAutoNum type="arabicPeriod"/>
            </a:pPr>
            <a:r>
              <a:rPr lang="en-US" dirty="0"/>
              <a:t>Device enumeration and network support</a:t>
            </a:r>
          </a:p>
          <a:p>
            <a:pPr marL="457200" indent="-457200">
              <a:buAutoNum type="arabicPeriod"/>
            </a:pPr>
            <a:r>
              <a:rPr lang="en-US" dirty="0"/>
              <a:t>Device installation and messaging service</a:t>
            </a:r>
          </a:p>
          <a:p>
            <a:r>
              <a:rPr lang="en-US" dirty="0"/>
              <a:t>PLC driver, ZigBee driver</a:t>
            </a:r>
          </a:p>
        </p:txBody>
      </p:sp>
    </p:spTree>
    <p:extLst>
      <p:ext uri="{BB962C8B-B14F-4D97-AF65-F5344CB8AC3E}">
        <p14:creationId xmlns:p14="http://schemas.microsoft.com/office/powerpoint/2010/main" val="63848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a:t>
            </a:r>
          </a:p>
        </p:txBody>
      </p:sp>
      <p:sp>
        <p:nvSpPr>
          <p:cNvPr id="3" name="Content Placeholder 2"/>
          <p:cNvSpPr>
            <a:spLocks noGrp="1"/>
          </p:cNvSpPr>
          <p:nvPr>
            <p:ph idx="1"/>
          </p:nvPr>
        </p:nvSpPr>
        <p:spPr/>
        <p:txBody>
          <a:bodyPr/>
          <a:lstStyle/>
          <a:p>
            <a:pPr algn="just"/>
            <a:r>
              <a:rPr lang="en-US" dirty="0"/>
              <a:t>Devices maintain a link with the driver which has instantiated them, and OSGi provides the mechanism to dynamically modify this link if the base driver disappears (for example, if a network gateway becomes unavailable)</a:t>
            </a:r>
          </a:p>
        </p:txBody>
      </p:sp>
    </p:spTree>
    <p:extLst>
      <p:ext uri="{BB962C8B-B14F-4D97-AF65-F5344CB8AC3E}">
        <p14:creationId xmlns:p14="http://schemas.microsoft.com/office/powerpoint/2010/main" val="79713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Manager</a:t>
            </a:r>
          </a:p>
        </p:txBody>
      </p:sp>
      <p:sp>
        <p:nvSpPr>
          <p:cNvPr id="3" name="Content Placeholder 2"/>
          <p:cNvSpPr>
            <a:spLocks noGrp="1"/>
          </p:cNvSpPr>
          <p:nvPr>
            <p:ph idx="1"/>
          </p:nvPr>
        </p:nvSpPr>
        <p:spPr/>
        <p:txBody>
          <a:bodyPr/>
          <a:lstStyle/>
          <a:p>
            <a:r>
              <a:rPr lang="en-US" dirty="0"/>
              <a:t>The Device Manager is responsible for manipulating and aggregating information from the devices and effectively offering the context awareness to the upper layers</a:t>
            </a:r>
          </a:p>
          <a:p>
            <a:pPr marL="457200" indent="-457200">
              <a:buAutoNum type="arabicPeriod"/>
            </a:pPr>
            <a:r>
              <a:rPr lang="en-US" dirty="0"/>
              <a:t>Database logging</a:t>
            </a:r>
          </a:p>
          <a:p>
            <a:pPr marL="457200" indent="-457200">
              <a:buAutoNum type="arabicPeriod"/>
            </a:pPr>
            <a:r>
              <a:rPr lang="en-US" dirty="0"/>
              <a:t>Action driving</a:t>
            </a:r>
          </a:p>
          <a:p>
            <a:pPr marL="457200" indent="-457200">
              <a:buAutoNum type="arabicPeriod"/>
            </a:pPr>
            <a:r>
              <a:rPr lang="en-US" dirty="0"/>
              <a:t>Event triggering</a:t>
            </a:r>
          </a:p>
        </p:txBody>
      </p:sp>
    </p:spTree>
    <p:extLst>
      <p:ext uri="{BB962C8B-B14F-4D97-AF65-F5344CB8AC3E}">
        <p14:creationId xmlns:p14="http://schemas.microsoft.com/office/powerpoint/2010/main" val="346788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48292" y="844189"/>
            <a:ext cx="8170808" cy="4862018"/>
          </a:xfrm>
        </p:spPr>
      </p:pic>
      <p:sp>
        <p:nvSpPr>
          <p:cNvPr id="7" name="TextBox 6"/>
          <p:cNvSpPr txBox="1"/>
          <p:nvPr/>
        </p:nvSpPr>
        <p:spPr>
          <a:xfrm>
            <a:off x="2277207" y="5829299"/>
            <a:ext cx="7112978" cy="369332"/>
          </a:xfrm>
          <a:prstGeom prst="rect">
            <a:avLst/>
          </a:prstGeom>
          <a:noFill/>
        </p:spPr>
        <p:txBody>
          <a:bodyPr wrap="square" rtlCol="0">
            <a:spAutoFit/>
          </a:bodyPr>
          <a:lstStyle/>
          <a:p>
            <a:pPr algn="ctr"/>
            <a:r>
              <a:rPr lang="en-US" dirty="0"/>
              <a:t>Fig: Architecture of Context  Manager</a:t>
            </a:r>
          </a:p>
        </p:txBody>
      </p:sp>
    </p:spTree>
    <p:extLst>
      <p:ext uri="{BB962C8B-B14F-4D97-AF65-F5344CB8AC3E}">
        <p14:creationId xmlns:p14="http://schemas.microsoft.com/office/powerpoint/2010/main" val="295188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Unit</a:t>
            </a:r>
          </a:p>
        </p:txBody>
      </p:sp>
      <p:sp>
        <p:nvSpPr>
          <p:cNvPr id="3" name="Content Placeholder 2"/>
          <p:cNvSpPr>
            <a:spLocks noGrp="1"/>
          </p:cNvSpPr>
          <p:nvPr>
            <p:ph idx="1"/>
          </p:nvPr>
        </p:nvSpPr>
        <p:spPr/>
        <p:txBody>
          <a:bodyPr>
            <a:normAutofit/>
          </a:bodyPr>
          <a:lstStyle/>
          <a:p>
            <a:r>
              <a:rPr lang="en-US" dirty="0"/>
              <a:t>“Brain” of the e-Servant</a:t>
            </a:r>
          </a:p>
          <a:p>
            <a:r>
              <a:rPr lang="en-US" dirty="0"/>
              <a:t>Important tasks:</a:t>
            </a:r>
          </a:p>
          <a:p>
            <a:pPr marL="457200" indent="-457200">
              <a:buAutoNum type="arabicPeriod"/>
            </a:pPr>
            <a:r>
              <a:rPr lang="en-US" dirty="0"/>
              <a:t>Process all the information provided by the context manager</a:t>
            </a:r>
          </a:p>
          <a:p>
            <a:pPr marL="457200" indent="-457200">
              <a:buAutoNum type="arabicPeriod"/>
            </a:pPr>
            <a:r>
              <a:rPr lang="en-US" dirty="0"/>
              <a:t>Reason through that information and deciding actions in order to support the user</a:t>
            </a:r>
          </a:p>
          <a:p>
            <a:pPr marL="457200" indent="-457200">
              <a:buAutoNum type="arabicPeriod"/>
            </a:pPr>
            <a:r>
              <a:rPr lang="en-US" dirty="0"/>
              <a:t>Cooperate with the User Controller Interface (UIC) to manage the  interaction with the user from a logical perspective</a:t>
            </a:r>
          </a:p>
        </p:txBody>
      </p:sp>
    </p:spTree>
    <p:extLst>
      <p:ext uri="{BB962C8B-B14F-4D97-AF65-F5344CB8AC3E}">
        <p14:creationId xmlns:p14="http://schemas.microsoft.com/office/powerpoint/2010/main" val="221346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AAL</a:t>
            </a:r>
          </a:p>
        </p:txBody>
      </p:sp>
      <p:sp>
        <p:nvSpPr>
          <p:cNvPr id="3" name="Content Placeholder 2"/>
          <p:cNvSpPr>
            <a:spLocks noGrp="1"/>
          </p:cNvSpPr>
          <p:nvPr>
            <p:ph idx="1"/>
          </p:nvPr>
        </p:nvSpPr>
        <p:spPr/>
        <p:txBody>
          <a:bodyPr/>
          <a:lstStyle/>
          <a:p>
            <a:pPr marL="0" indent="0" algn="just">
              <a:buNone/>
            </a:pPr>
            <a:r>
              <a:rPr lang="en-US" b="1" dirty="0"/>
              <a:t>Ambient Assisted Living</a:t>
            </a:r>
            <a:r>
              <a:rPr lang="en-US" dirty="0"/>
              <a:t> (AAL) are concepts, products and services which combine new technologies and the social environment in order to improve quality of life in all periods of life. </a:t>
            </a:r>
          </a:p>
        </p:txBody>
      </p:sp>
    </p:spTree>
    <p:extLst>
      <p:ext uri="{BB962C8B-B14F-4D97-AF65-F5344CB8AC3E}">
        <p14:creationId xmlns:p14="http://schemas.microsoft.com/office/powerpoint/2010/main" val="64792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69460" y="1244025"/>
            <a:ext cx="9528471" cy="3978605"/>
          </a:xfrm>
        </p:spPr>
      </p:pic>
      <p:sp>
        <p:nvSpPr>
          <p:cNvPr id="7" name="TextBox 6"/>
          <p:cNvSpPr txBox="1"/>
          <p:nvPr/>
        </p:nvSpPr>
        <p:spPr>
          <a:xfrm>
            <a:off x="2277207" y="5829299"/>
            <a:ext cx="7112978" cy="369332"/>
          </a:xfrm>
          <a:prstGeom prst="rect">
            <a:avLst/>
          </a:prstGeom>
          <a:noFill/>
        </p:spPr>
        <p:txBody>
          <a:bodyPr wrap="square" rtlCol="0">
            <a:spAutoFit/>
          </a:bodyPr>
          <a:lstStyle/>
          <a:p>
            <a:pPr algn="ctr"/>
            <a:r>
              <a:rPr lang="en-US" dirty="0"/>
              <a:t>Fig: Architecture detail of the Logic Unit</a:t>
            </a:r>
          </a:p>
        </p:txBody>
      </p:sp>
    </p:spTree>
    <p:extLst>
      <p:ext uri="{BB962C8B-B14F-4D97-AF65-F5344CB8AC3E}">
        <p14:creationId xmlns:p14="http://schemas.microsoft.com/office/powerpoint/2010/main" val="196733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52276" y="1182479"/>
            <a:ext cx="5905740" cy="3978605"/>
          </a:xfrm>
        </p:spPr>
      </p:pic>
      <p:sp>
        <p:nvSpPr>
          <p:cNvPr id="7" name="TextBox 6"/>
          <p:cNvSpPr txBox="1"/>
          <p:nvPr/>
        </p:nvSpPr>
        <p:spPr>
          <a:xfrm>
            <a:off x="2277207" y="5829299"/>
            <a:ext cx="7455878" cy="369332"/>
          </a:xfrm>
          <a:prstGeom prst="rect">
            <a:avLst/>
          </a:prstGeom>
          <a:noFill/>
        </p:spPr>
        <p:txBody>
          <a:bodyPr wrap="square" rtlCol="0">
            <a:spAutoFit/>
          </a:bodyPr>
          <a:lstStyle/>
          <a:p>
            <a:pPr algn="ctr"/>
            <a:r>
              <a:rPr lang="en-US" dirty="0"/>
              <a:t>Fig: User interface screen showing information about the washing machine status</a:t>
            </a:r>
          </a:p>
        </p:txBody>
      </p:sp>
    </p:spTree>
    <p:extLst>
      <p:ext uri="{BB962C8B-B14F-4D97-AF65-F5344CB8AC3E}">
        <p14:creationId xmlns:p14="http://schemas.microsoft.com/office/powerpoint/2010/main" val="94279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 Evaluation System</a:t>
            </a:r>
          </a:p>
        </p:txBody>
      </p:sp>
      <p:sp>
        <p:nvSpPr>
          <p:cNvPr id="3" name="Content Placeholder 2"/>
          <p:cNvSpPr>
            <a:spLocks noGrp="1"/>
          </p:cNvSpPr>
          <p:nvPr>
            <p:ph idx="1"/>
          </p:nvPr>
        </p:nvSpPr>
        <p:spPr/>
        <p:txBody>
          <a:bodyPr>
            <a:normAutofit fontScale="92500" lnSpcReduction="10000"/>
          </a:bodyPr>
          <a:lstStyle/>
          <a:p>
            <a:pPr algn="just"/>
            <a:r>
              <a:rPr lang="en-US" dirty="0"/>
              <a:t>The Quality of Life Evaluation System is a service that periodically (a period configurable between 1 and 3 months) analyses the context database looking for changes in the user washing, shopping and cooking habits which could be relevant in order to detect a loss of physical, cognitive or sensorial capabilities</a:t>
            </a:r>
          </a:p>
          <a:p>
            <a:pPr algn="just"/>
            <a:r>
              <a:rPr lang="en-US" dirty="0"/>
              <a:t>Example, if the user starts going to the fridge at night (might indicate insomnia) or if s/he is doing the laundry less and less often (might indicate that he/she is wearing dirty clothes). This allows performing an indirect evaluation of the quality of life of the user</a:t>
            </a:r>
          </a:p>
          <a:p>
            <a:r>
              <a:rPr lang="en-US" dirty="0"/>
              <a:t>Designed for the use of non-technical people</a:t>
            </a:r>
          </a:p>
        </p:txBody>
      </p:sp>
    </p:spTree>
    <p:extLst>
      <p:ext uri="{BB962C8B-B14F-4D97-AF65-F5344CB8AC3E}">
        <p14:creationId xmlns:p14="http://schemas.microsoft.com/office/powerpoint/2010/main" val="126851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a:t>
            </a:r>
          </a:p>
        </p:txBody>
      </p:sp>
      <p:sp>
        <p:nvSpPr>
          <p:cNvPr id="3" name="Content Placeholder 2"/>
          <p:cNvSpPr>
            <a:spLocks noGrp="1"/>
          </p:cNvSpPr>
          <p:nvPr>
            <p:ph idx="1"/>
          </p:nvPr>
        </p:nvSpPr>
        <p:spPr/>
        <p:txBody>
          <a:bodyPr/>
          <a:lstStyle/>
          <a:p>
            <a:pPr marL="0" indent="0">
              <a:buNone/>
            </a:pPr>
            <a:r>
              <a:rPr lang="en-US" b="1" dirty="0"/>
              <a:t>Smoke sensors</a:t>
            </a:r>
            <a:r>
              <a:rPr lang="en-US" dirty="0"/>
              <a:t> notify the system that there is smoke in the kitchen, oven and hob are on but nobody is in the kitchen.</a:t>
            </a:r>
            <a:endParaRPr lang="en-US" b="1" dirty="0"/>
          </a:p>
        </p:txBody>
      </p:sp>
    </p:spTree>
    <p:extLst>
      <p:ext uri="{BB962C8B-B14F-4D97-AF65-F5344CB8AC3E}">
        <p14:creationId xmlns:p14="http://schemas.microsoft.com/office/powerpoint/2010/main" val="67585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69267" y="1292469"/>
            <a:ext cx="8871758" cy="4396112"/>
          </a:xfrm>
        </p:spPr>
      </p:pic>
      <p:sp>
        <p:nvSpPr>
          <p:cNvPr id="7" name="TextBox 6"/>
          <p:cNvSpPr txBox="1"/>
          <p:nvPr/>
        </p:nvSpPr>
        <p:spPr>
          <a:xfrm>
            <a:off x="2277207" y="5829299"/>
            <a:ext cx="7455878" cy="369332"/>
          </a:xfrm>
          <a:prstGeom prst="rect">
            <a:avLst/>
          </a:prstGeom>
          <a:noFill/>
        </p:spPr>
        <p:txBody>
          <a:bodyPr wrap="square" rtlCol="0">
            <a:spAutoFit/>
          </a:bodyPr>
          <a:lstStyle/>
          <a:p>
            <a:pPr algn="ctr"/>
            <a:r>
              <a:rPr lang="en-US" dirty="0"/>
              <a:t>Fig: Use Case Scenario 1 to 5</a:t>
            </a:r>
          </a:p>
        </p:txBody>
      </p:sp>
    </p:spTree>
    <p:extLst>
      <p:ext uri="{BB962C8B-B14F-4D97-AF65-F5344CB8AC3E}">
        <p14:creationId xmlns:p14="http://schemas.microsoft.com/office/powerpoint/2010/main" val="2902968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84177" y="1292469"/>
            <a:ext cx="8841937" cy="4396112"/>
          </a:xfrm>
        </p:spPr>
      </p:pic>
      <p:sp>
        <p:nvSpPr>
          <p:cNvPr id="7" name="TextBox 6"/>
          <p:cNvSpPr txBox="1"/>
          <p:nvPr/>
        </p:nvSpPr>
        <p:spPr>
          <a:xfrm>
            <a:off x="2277207" y="5829299"/>
            <a:ext cx="7455878" cy="369332"/>
          </a:xfrm>
          <a:prstGeom prst="rect">
            <a:avLst/>
          </a:prstGeom>
          <a:noFill/>
        </p:spPr>
        <p:txBody>
          <a:bodyPr wrap="square" rtlCol="0">
            <a:spAutoFit/>
          </a:bodyPr>
          <a:lstStyle/>
          <a:p>
            <a:pPr algn="ctr"/>
            <a:r>
              <a:rPr lang="en-US" dirty="0"/>
              <a:t>Fig: Use Case Scenario 6 to 10</a:t>
            </a:r>
          </a:p>
        </p:txBody>
      </p:sp>
    </p:spTree>
    <p:extLst>
      <p:ext uri="{BB962C8B-B14F-4D97-AF65-F5344CB8AC3E}">
        <p14:creationId xmlns:p14="http://schemas.microsoft.com/office/powerpoint/2010/main" val="156657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Evaluation</a:t>
            </a:r>
          </a:p>
        </p:txBody>
      </p:sp>
      <p:sp>
        <p:nvSpPr>
          <p:cNvPr id="3" name="Content Placeholder 2"/>
          <p:cNvSpPr>
            <a:spLocks noGrp="1"/>
          </p:cNvSpPr>
          <p:nvPr>
            <p:ph idx="1"/>
          </p:nvPr>
        </p:nvSpPr>
        <p:spPr/>
        <p:txBody>
          <a:bodyPr>
            <a:normAutofit fontScale="92500" lnSpcReduction="10000"/>
          </a:bodyPr>
          <a:lstStyle/>
          <a:p>
            <a:r>
              <a:rPr lang="en-US" dirty="0"/>
              <a:t>The system has been evaluated by 63 end users and 31 formal and informal carers in two living labs placed in Spain and UK</a:t>
            </a:r>
          </a:p>
          <a:p>
            <a:r>
              <a:rPr lang="en-US" dirty="0"/>
              <a:t>Each user evaluates the system through four specific situations</a:t>
            </a:r>
          </a:p>
          <a:p>
            <a:r>
              <a:rPr lang="en-US" dirty="0"/>
              <a:t>There are three people participating in the assessment whose roles are:</a:t>
            </a:r>
          </a:p>
          <a:p>
            <a:pPr marL="0" indent="0">
              <a:buNone/>
            </a:pPr>
            <a:r>
              <a:rPr lang="en-US" dirty="0"/>
              <a:t>- The user is the person who will evaluate the technology</a:t>
            </a:r>
          </a:p>
          <a:p>
            <a:pPr marL="0" indent="0">
              <a:buNone/>
            </a:pPr>
            <a:r>
              <a:rPr lang="en-US" dirty="0"/>
              <a:t>- The test moderator who leads the sessions</a:t>
            </a:r>
          </a:p>
          <a:p>
            <a:pPr marL="0" indent="0">
              <a:buNone/>
            </a:pPr>
            <a:r>
              <a:rPr lang="en-US" dirty="0"/>
              <a:t>- The test observer who is watching the different situations evaluated without contact     with the user</a:t>
            </a:r>
          </a:p>
        </p:txBody>
      </p:sp>
    </p:spTree>
    <p:extLst>
      <p:ext uri="{BB962C8B-B14F-4D97-AF65-F5344CB8AC3E}">
        <p14:creationId xmlns:p14="http://schemas.microsoft.com/office/powerpoint/2010/main" val="147923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304784" y="1292469"/>
            <a:ext cx="5400722" cy="4396112"/>
          </a:xfrm>
        </p:spPr>
      </p:pic>
      <p:sp>
        <p:nvSpPr>
          <p:cNvPr id="7" name="TextBox 6"/>
          <p:cNvSpPr txBox="1"/>
          <p:nvPr/>
        </p:nvSpPr>
        <p:spPr>
          <a:xfrm>
            <a:off x="2277207" y="5829299"/>
            <a:ext cx="7455878" cy="369332"/>
          </a:xfrm>
          <a:prstGeom prst="rect">
            <a:avLst/>
          </a:prstGeom>
          <a:noFill/>
        </p:spPr>
        <p:txBody>
          <a:bodyPr wrap="square" rtlCol="0">
            <a:spAutoFit/>
          </a:bodyPr>
          <a:lstStyle/>
          <a:p>
            <a:pPr algn="ctr"/>
            <a:r>
              <a:rPr lang="en-US" dirty="0"/>
              <a:t>Fig: Evaluation Process</a:t>
            </a:r>
          </a:p>
        </p:txBody>
      </p:sp>
    </p:spTree>
    <p:extLst>
      <p:ext uri="{BB962C8B-B14F-4D97-AF65-F5344CB8AC3E}">
        <p14:creationId xmlns:p14="http://schemas.microsoft.com/office/powerpoint/2010/main" val="275282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Results</a:t>
            </a:r>
          </a:p>
        </p:txBody>
      </p:sp>
      <p:sp>
        <p:nvSpPr>
          <p:cNvPr id="3" name="Content Placeholder 2"/>
          <p:cNvSpPr>
            <a:spLocks noGrp="1"/>
          </p:cNvSpPr>
          <p:nvPr>
            <p:ph idx="1"/>
          </p:nvPr>
        </p:nvSpPr>
        <p:spPr/>
        <p:txBody>
          <a:bodyPr>
            <a:normAutofit/>
          </a:bodyPr>
          <a:lstStyle/>
          <a:p>
            <a:pPr marL="0" indent="0">
              <a:buNone/>
            </a:pPr>
            <a:r>
              <a:rPr lang="en-US" dirty="0"/>
              <a:t>In summary, we can say that:</a:t>
            </a:r>
          </a:p>
          <a:p>
            <a:r>
              <a:rPr lang="en-US" dirty="0"/>
              <a:t> The system has good usability and physical, sensory and cognitive accessibility</a:t>
            </a:r>
          </a:p>
          <a:p>
            <a:r>
              <a:rPr lang="en-US" dirty="0"/>
              <a:t> 90% of the users that evaluated the system found it accessible</a:t>
            </a:r>
          </a:p>
          <a:p>
            <a:r>
              <a:rPr lang="en-US" dirty="0"/>
              <a:t>Usability has been evaluated with a score of 3.85 out of 5 overall, on a rating scale of 1 (poor) to 5 (excellent). </a:t>
            </a:r>
          </a:p>
        </p:txBody>
      </p:sp>
    </p:spTree>
    <p:extLst>
      <p:ext uri="{BB962C8B-B14F-4D97-AF65-F5344CB8AC3E}">
        <p14:creationId xmlns:p14="http://schemas.microsoft.com/office/powerpoint/2010/main" val="2678217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51485" y="815794"/>
            <a:ext cx="10107321" cy="5013505"/>
          </a:xfrm>
        </p:spPr>
      </p:pic>
      <p:sp>
        <p:nvSpPr>
          <p:cNvPr id="7" name="TextBox 6"/>
          <p:cNvSpPr txBox="1"/>
          <p:nvPr/>
        </p:nvSpPr>
        <p:spPr>
          <a:xfrm>
            <a:off x="2277207" y="5829299"/>
            <a:ext cx="7455878" cy="369332"/>
          </a:xfrm>
          <a:prstGeom prst="rect">
            <a:avLst/>
          </a:prstGeom>
          <a:noFill/>
        </p:spPr>
        <p:txBody>
          <a:bodyPr wrap="square" rtlCol="0">
            <a:spAutoFit/>
          </a:bodyPr>
          <a:lstStyle/>
          <a:p>
            <a:r>
              <a:rPr lang="en-US" dirty="0"/>
              <a:t>Fig: Functionalities of the e-Servant evaluated by the caregivers and users</a:t>
            </a:r>
          </a:p>
        </p:txBody>
      </p:sp>
    </p:spTree>
    <p:extLst>
      <p:ext uri="{BB962C8B-B14F-4D97-AF65-F5344CB8AC3E}">
        <p14:creationId xmlns:p14="http://schemas.microsoft.com/office/powerpoint/2010/main" val="10431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a:t>
            </a:r>
          </a:p>
        </p:txBody>
      </p:sp>
      <p:sp>
        <p:nvSpPr>
          <p:cNvPr id="3" name="Content Placeholder 2"/>
          <p:cNvSpPr>
            <a:spLocks noGrp="1"/>
          </p:cNvSpPr>
          <p:nvPr>
            <p:ph idx="1"/>
          </p:nvPr>
        </p:nvSpPr>
        <p:spPr/>
        <p:txBody>
          <a:bodyPr/>
          <a:lstStyle/>
          <a:p>
            <a:r>
              <a:rPr lang="en-US" dirty="0"/>
              <a:t>Ageing of the population</a:t>
            </a:r>
          </a:p>
          <a:p>
            <a:r>
              <a:rPr lang="en-US" dirty="0"/>
              <a:t>Ratio of people aged 65 or more will increase to </a:t>
            </a:r>
          </a:p>
          <a:p>
            <a:pPr>
              <a:buFontTx/>
              <a:buChar char="-"/>
            </a:pPr>
            <a:r>
              <a:rPr lang="en-US" dirty="0"/>
              <a:t>30.0% in 2060 in Europe</a:t>
            </a:r>
          </a:p>
          <a:p>
            <a:pPr>
              <a:buFontTx/>
              <a:buChar char="-"/>
            </a:pPr>
            <a:r>
              <a:rPr lang="en-US" dirty="0"/>
              <a:t>20.2% in 2050 in USA</a:t>
            </a:r>
          </a:p>
          <a:p>
            <a:pPr>
              <a:buFontTx/>
              <a:buChar char="-"/>
            </a:pPr>
            <a:r>
              <a:rPr lang="en-US" dirty="0"/>
              <a:t>39.6% in 2050 in Japan</a:t>
            </a:r>
          </a:p>
          <a:p>
            <a:endParaRPr lang="en-US" dirty="0"/>
          </a:p>
        </p:txBody>
      </p:sp>
    </p:spTree>
    <p:extLst>
      <p:ext uri="{BB962C8B-B14F-4D97-AF65-F5344CB8AC3E}">
        <p14:creationId xmlns:p14="http://schemas.microsoft.com/office/powerpoint/2010/main" val="1973091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pPr algn="just"/>
            <a:r>
              <a:rPr lang="en-US" dirty="0"/>
              <a:t>The system concept and its implementation are innovative</a:t>
            </a:r>
          </a:p>
          <a:p>
            <a:pPr algn="just"/>
            <a:r>
              <a:rPr lang="en-US" dirty="0"/>
              <a:t>The backbone of the system is its modular architecture based on an OSGi framework</a:t>
            </a:r>
          </a:p>
          <a:p>
            <a:pPr algn="just"/>
            <a:r>
              <a:rPr lang="en-US" dirty="0"/>
              <a:t>Functionalities of the system can be easily expanded by adding rules and user-scenarios</a:t>
            </a:r>
          </a:p>
          <a:p>
            <a:r>
              <a:rPr lang="en-US" dirty="0"/>
              <a:t>Quality of Life Evaluation Service allows progressive personalization of the system</a:t>
            </a:r>
          </a:p>
        </p:txBody>
      </p:sp>
    </p:spTree>
    <p:extLst>
      <p:ext uri="{BB962C8B-B14F-4D97-AF65-F5344CB8AC3E}">
        <p14:creationId xmlns:p14="http://schemas.microsoft.com/office/powerpoint/2010/main" val="407231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the paper</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PROS:</a:t>
            </a:r>
          </a:p>
          <a:p>
            <a:pPr>
              <a:buFontTx/>
              <a:buChar char="-"/>
            </a:pPr>
            <a:r>
              <a:rPr lang="en-US" dirty="0"/>
              <a:t>A great innovative concept with never ending possibilities for improvement and advancements.</a:t>
            </a:r>
          </a:p>
          <a:p>
            <a:pPr>
              <a:buFontTx/>
              <a:buChar char="-"/>
            </a:pPr>
            <a:r>
              <a:rPr lang="en-US" dirty="0"/>
              <a:t>Very well explained architecture and software organization description</a:t>
            </a:r>
          </a:p>
          <a:p>
            <a:pPr>
              <a:buFontTx/>
              <a:buChar char="-"/>
            </a:pPr>
            <a:r>
              <a:rPr lang="en-US" dirty="0"/>
              <a:t>Modularity in bundles clearly paves the way for ease in updates for the system without causing any huge change in the functioning of the system.</a:t>
            </a:r>
          </a:p>
          <a:p>
            <a:pPr marL="0" indent="0">
              <a:buNone/>
            </a:pPr>
            <a:r>
              <a:rPr lang="en-US" dirty="0"/>
              <a:t>CONS:</a:t>
            </a:r>
          </a:p>
          <a:p>
            <a:pPr>
              <a:buFontTx/>
              <a:buChar char="-"/>
            </a:pPr>
            <a:r>
              <a:rPr lang="en-US" dirty="0"/>
              <a:t>I think the usability part could have been better explained by the authors especially as the target demographic is the elderly people and we should understand their grasp towards technology and user interfaces</a:t>
            </a:r>
          </a:p>
          <a:p>
            <a:endParaRPr lang="en-US" dirty="0"/>
          </a:p>
        </p:txBody>
      </p:sp>
    </p:spTree>
    <p:extLst>
      <p:ext uri="{BB962C8B-B14F-4D97-AF65-F5344CB8AC3E}">
        <p14:creationId xmlns:p14="http://schemas.microsoft.com/office/powerpoint/2010/main" val="2849213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64335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Physical and/or Cognitive Impairments as age increases</a:t>
            </a:r>
          </a:p>
          <a:p>
            <a:r>
              <a:rPr lang="en-US" dirty="0"/>
              <a:t>Reduced speed and increased time to make precise movements</a:t>
            </a:r>
          </a:p>
          <a:p>
            <a:r>
              <a:rPr lang="en-US" dirty="0"/>
              <a:t>Affects sensing and information processing capability</a:t>
            </a:r>
          </a:p>
          <a:p>
            <a:r>
              <a:rPr lang="en-US" dirty="0"/>
              <a:t>Difficulties in multi tasking</a:t>
            </a:r>
          </a:p>
          <a:p>
            <a:r>
              <a:rPr lang="en-US" dirty="0"/>
              <a:t>Loss in capabilities to autonomously perform activities</a:t>
            </a:r>
          </a:p>
        </p:txBody>
      </p:sp>
    </p:spTree>
    <p:extLst>
      <p:ext uri="{BB962C8B-B14F-4D97-AF65-F5344CB8AC3E}">
        <p14:creationId xmlns:p14="http://schemas.microsoft.com/office/powerpoint/2010/main" val="401884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Safety</a:t>
            </a:r>
          </a:p>
        </p:txBody>
      </p:sp>
      <p:sp>
        <p:nvSpPr>
          <p:cNvPr id="3" name="Content Placeholder 2"/>
          <p:cNvSpPr>
            <a:spLocks noGrp="1"/>
          </p:cNvSpPr>
          <p:nvPr>
            <p:ph idx="1"/>
          </p:nvPr>
        </p:nvSpPr>
        <p:spPr/>
        <p:txBody>
          <a:bodyPr/>
          <a:lstStyle/>
          <a:p>
            <a:r>
              <a:rPr lang="en-US" dirty="0"/>
              <a:t>Old people most vulnerable to domestic accidents</a:t>
            </a:r>
          </a:p>
          <a:p>
            <a:r>
              <a:rPr lang="en-US" dirty="0"/>
              <a:t>Most domestic injuries are related to working in kitchen</a:t>
            </a:r>
          </a:p>
          <a:p>
            <a:r>
              <a:rPr lang="en-US" dirty="0"/>
              <a:t>Harm from kitchen tools, cutlery and household appliances</a:t>
            </a:r>
          </a:p>
          <a:p>
            <a:r>
              <a:rPr lang="en-US" dirty="0"/>
              <a:t>Consequence : may decide moving to nursing home</a:t>
            </a:r>
          </a:p>
        </p:txBody>
      </p:sp>
    </p:spTree>
    <p:extLst>
      <p:ext uri="{BB962C8B-B14F-4D97-AF65-F5344CB8AC3E}">
        <p14:creationId xmlns:p14="http://schemas.microsoft.com/office/powerpoint/2010/main" val="343163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paper</a:t>
            </a:r>
          </a:p>
        </p:txBody>
      </p:sp>
      <p:sp>
        <p:nvSpPr>
          <p:cNvPr id="3" name="Content Placeholder 2"/>
          <p:cNvSpPr>
            <a:spLocks noGrp="1"/>
          </p:cNvSpPr>
          <p:nvPr>
            <p:ph idx="1"/>
          </p:nvPr>
        </p:nvSpPr>
        <p:spPr/>
        <p:txBody>
          <a:bodyPr/>
          <a:lstStyle/>
          <a:p>
            <a:r>
              <a:rPr lang="en-US" dirty="0"/>
              <a:t>Easy Line+</a:t>
            </a:r>
          </a:p>
          <a:p>
            <a:r>
              <a:rPr lang="en-US" dirty="0"/>
              <a:t>Increasing elderly and disabled people’s autonomy</a:t>
            </a:r>
          </a:p>
          <a:p>
            <a:r>
              <a:rPr lang="en-US" dirty="0"/>
              <a:t>The kitchen is the focus</a:t>
            </a:r>
          </a:p>
          <a:p>
            <a:r>
              <a:rPr lang="en-US" dirty="0"/>
              <a:t>Many activities that are key for autonomy are performed</a:t>
            </a:r>
          </a:p>
        </p:txBody>
      </p:sp>
    </p:spTree>
    <p:extLst>
      <p:ext uri="{BB962C8B-B14F-4D97-AF65-F5344CB8AC3E}">
        <p14:creationId xmlns:p14="http://schemas.microsoft.com/office/powerpoint/2010/main" val="336444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Ambient Intelligence</a:t>
            </a:r>
          </a:p>
        </p:txBody>
      </p:sp>
      <p:sp>
        <p:nvSpPr>
          <p:cNvPr id="3" name="Content Placeholder 2"/>
          <p:cNvSpPr>
            <a:spLocks noGrp="1"/>
          </p:cNvSpPr>
          <p:nvPr>
            <p:ph idx="1"/>
          </p:nvPr>
        </p:nvSpPr>
        <p:spPr/>
        <p:txBody>
          <a:bodyPr>
            <a:normAutofit/>
          </a:bodyPr>
          <a:lstStyle/>
          <a:p>
            <a:r>
              <a:rPr lang="en-US" b="1" dirty="0"/>
              <a:t>Ambient Intelligence </a:t>
            </a:r>
            <a:r>
              <a:rPr lang="en-US" dirty="0"/>
              <a:t>(AmI) can be defined as a “sensitive and adaptive electronic environment that responds to the actions of the persons and object and cater for their needs”</a:t>
            </a:r>
          </a:p>
          <a:p>
            <a:r>
              <a:rPr lang="en-US" dirty="0"/>
              <a:t>This approach includes the entire environment, taking into account each individual object, associating its interaction with humans</a:t>
            </a:r>
          </a:p>
          <a:p>
            <a:r>
              <a:rPr lang="en-US" dirty="0"/>
              <a:t>AAL uses the AmI as the essential tool to provide integral solutions for supporting the person in his/her independent living in different contexts: dwellings, transport, workplaces, </a:t>
            </a:r>
            <a:r>
              <a:rPr lang="en-US" i="1" dirty="0"/>
              <a:t>etc</a:t>
            </a:r>
            <a:r>
              <a:rPr lang="en-US" dirty="0"/>
              <a:t>.</a:t>
            </a:r>
          </a:p>
        </p:txBody>
      </p:sp>
    </p:spTree>
    <p:extLst>
      <p:ext uri="{BB962C8B-B14F-4D97-AF65-F5344CB8AC3E}">
        <p14:creationId xmlns:p14="http://schemas.microsoft.com/office/powerpoint/2010/main" val="179134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macros for AAL</a:t>
            </a:r>
          </a:p>
        </p:txBody>
      </p:sp>
      <p:sp>
        <p:nvSpPr>
          <p:cNvPr id="3" name="Content Placeholder 2"/>
          <p:cNvSpPr>
            <a:spLocks noGrp="1"/>
          </p:cNvSpPr>
          <p:nvPr>
            <p:ph idx="1"/>
          </p:nvPr>
        </p:nvSpPr>
        <p:spPr/>
        <p:txBody>
          <a:bodyPr/>
          <a:lstStyle/>
          <a:p>
            <a:r>
              <a:rPr lang="en-US" dirty="0"/>
              <a:t>AAL4persons – ageing well for the person</a:t>
            </a:r>
          </a:p>
          <a:p>
            <a:pPr marL="0" indent="0">
              <a:buNone/>
            </a:pPr>
            <a:endParaRPr lang="en-US" dirty="0"/>
          </a:p>
          <a:p>
            <a:r>
              <a:rPr lang="en-US" dirty="0"/>
              <a:t>AAL in the community – social inclusion</a:t>
            </a:r>
          </a:p>
          <a:p>
            <a:pPr marL="0" indent="0">
              <a:buNone/>
            </a:pPr>
            <a:endParaRPr lang="en-US" dirty="0"/>
          </a:p>
          <a:p>
            <a:r>
              <a:rPr lang="en-US" dirty="0"/>
              <a:t>AAL@work – elderly and people with disabilities at work</a:t>
            </a:r>
          </a:p>
        </p:txBody>
      </p:sp>
    </p:spTree>
    <p:extLst>
      <p:ext uri="{BB962C8B-B14F-4D97-AF65-F5344CB8AC3E}">
        <p14:creationId xmlns:p14="http://schemas.microsoft.com/office/powerpoint/2010/main" val="40486164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802</TotalTime>
  <Words>1693</Words>
  <Application>Microsoft Office PowerPoint</Application>
  <PresentationFormat>Widescreen</PresentationFormat>
  <Paragraphs>170</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Garamond</vt:lpstr>
      <vt:lpstr>Organic</vt:lpstr>
      <vt:lpstr>Smart Kitchen</vt:lpstr>
      <vt:lpstr>Overview</vt:lpstr>
      <vt:lpstr>AAL</vt:lpstr>
      <vt:lpstr>Problem</vt:lpstr>
      <vt:lpstr>Issues</vt:lpstr>
      <vt:lpstr>Need for Safety</vt:lpstr>
      <vt:lpstr>About the paper</vt:lpstr>
      <vt:lpstr>Ambient Intelligence</vt:lpstr>
      <vt:lpstr>The three macros for AAL</vt:lpstr>
      <vt:lpstr>Related Work</vt:lpstr>
      <vt:lpstr>Related Work</vt:lpstr>
      <vt:lpstr>System Description</vt:lpstr>
      <vt:lpstr>Principles</vt:lpstr>
      <vt:lpstr>Requirements</vt:lpstr>
      <vt:lpstr>Integrations for the system</vt:lpstr>
      <vt:lpstr>PowerPoint Presentation</vt:lpstr>
      <vt:lpstr>Context Interaction</vt:lpstr>
      <vt:lpstr>PowerPoint Presentation</vt:lpstr>
      <vt:lpstr>E-Servant</vt:lpstr>
      <vt:lpstr>E-Servant</vt:lpstr>
      <vt:lpstr>Software Architecture</vt:lpstr>
      <vt:lpstr>OSGi</vt:lpstr>
      <vt:lpstr>PowerPoint Presentation</vt:lpstr>
      <vt:lpstr>Context Manager</vt:lpstr>
      <vt:lpstr>Driver</vt:lpstr>
      <vt:lpstr>Devices</vt:lpstr>
      <vt:lpstr>Device Manager</vt:lpstr>
      <vt:lpstr>PowerPoint Presentation</vt:lpstr>
      <vt:lpstr>Logic Unit</vt:lpstr>
      <vt:lpstr>PowerPoint Presentation</vt:lpstr>
      <vt:lpstr>PowerPoint Presentation</vt:lpstr>
      <vt:lpstr>Quality of Life Evaluation System</vt:lpstr>
      <vt:lpstr>Use Case</vt:lpstr>
      <vt:lpstr>PowerPoint Presentation</vt:lpstr>
      <vt:lpstr>PowerPoint Presentation</vt:lpstr>
      <vt:lpstr>System Evaluation</vt:lpstr>
      <vt:lpstr>PowerPoint Presentation</vt:lpstr>
      <vt:lpstr>Evaluation Results</vt:lpstr>
      <vt:lpstr>PowerPoint Presentation</vt:lpstr>
      <vt:lpstr>Conclusions</vt:lpstr>
      <vt:lpstr>Comments on the paper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Kitchen</dc:title>
  <dc:creator>Ameya Daphalapurkar</dc:creator>
  <cp:lastModifiedBy>Ameya Daphalapurkar</cp:lastModifiedBy>
  <cp:revision>110</cp:revision>
  <dcterms:created xsi:type="dcterms:W3CDTF">2016-11-13T02:31:49Z</dcterms:created>
  <dcterms:modified xsi:type="dcterms:W3CDTF">2016-11-21T04:46:39Z</dcterms:modified>
</cp:coreProperties>
</file>