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25"/>
  </p:notesMasterIdLst>
  <p:sldIdLst>
    <p:sldId id="256" r:id="rId2"/>
    <p:sldId id="257" r:id="rId3"/>
    <p:sldId id="262" r:id="rId4"/>
    <p:sldId id="275" r:id="rId5"/>
    <p:sldId id="276" r:id="rId6"/>
    <p:sldId id="277" r:id="rId7"/>
    <p:sldId id="278" r:id="rId8"/>
    <p:sldId id="279" r:id="rId9"/>
    <p:sldId id="280" r:id="rId10"/>
    <p:sldId id="281" r:id="rId11"/>
    <p:sldId id="290" r:id="rId12"/>
    <p:sldId id="282" r:id="rId13"/>
    <p:sldId id="283" r:id="rId14"/>
    <p:sldId id="284" r:id="rId15"/>
    <p:sldId id="285" r:id="rId16"/>
    <p:sldId id="291" r:id="rId17"/>
    <p:sldId id="288" r:id="rId18"/>
    <p:sldId id="286" r:id="rId19"/>
    <p:sldId id="289" r:id="rId20"/>
    <p:sldId id="292" r:id="rId21"/>
    <p:sldId id="287" r:id="rId22"/>
    <p:sldId id="293" r:id="rId23"/>
    <p:sldId id="274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98" autoAdjust="0"/>
    <p:restoredTop sz="86696"/>
  </p:normalViewPr>
  <p:slideViewPr>
    <p:cSldViewPr>
      <p:cViewPr varScale="1">
        <p:scale>
          <a:sx n="82" d="100"/>
          <a:sy n="82" d="100"/>
        </p:scale>
        <p:origin x="1968" y="1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FF93BF-5BEB-5D41-AD13-95A4B7F83195}" type="datetimeFigureOut">
              <a:rPr lang="en-US" smtClean="0"/>
              <a:t>11/3/16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B74AD9-B9BC-1143-B2B9-511126440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3922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B74AD9-B9BC-1143-B2B9-5111264402A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9434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B74AD9-B9BC-1143-B2B9-5111264402A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8583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reality we</a:t>
            </a:r>
            <a:r>
              <a:rPr lang="en-US" baseline="0" dirty="0" smtClean="0"/>
              <a:t> have human all over the world constantly communicating with each other..</a:t>
            </a:r>
          </a:p>
          <a:p>
            <a:r>
              <a:rPr lang="en-US" baseline="0" dirty="0" smtClean="0"/>
              <a:t>The communication data are collected through sensors/web or some kind of infrastructure.</a:t>
            </a:r>
          </a:p>
          <a:p>
            <a:r>
              <a:rPr lang="en-US" baseline="0" dirty="0" smtClean="0"/>
              <a:t>Data </a:t>
            </a:r>
            <a:r>
              <a:rPr lang="en-US" baseline="0" dirty="0" err="1" smtClean="0"/>
              <a:t>abstruction</a:t>
            </a:r>
            <a:r>
              <a:rPr lang="en-US" baseline="0" dirty="0" smtClean="0"/>
              <a:t> like graphs/plots / just raw data like numbers are used to what is happening is the real world. So we can explain/understand the real world. Or we can also predict events.</a:t>
            </a:r>
          </a:p>
          <a:p>
            <a:r>
              <a:rPr lang="en-US" baseline="0" dirty="0" smtClean="0"/>
              <a:t>To do that we need a model. Many </a:t>
            </a:r>
            <a:r>
              <a:rPr lang="en-US" baseline="0" dirty="0" err="1" smtClean="0"/>
              <a:t>diiferent</a:t>
            </a:r>
            <a:r>
              <a:rPr lang="en-US" baseline="0" dirty="0" smtClean="0"/>
              <a:t> kinds of models we use. Using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B74AD9-B9BC-1143-B2B9-5111264402A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8208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Abundance</a:t>
            </a:r>
            <a:r>
              <a:rPr lang="en-US" baseline="0" dirty="0" smtClean="0"/>
              <a:t> of multimedia data can be used to solve challenging </a:t>
            </a:r>
            <a:r>
              <a:rPr lang="en-US" baseline="0" dirty="0" err="1" smtClean="0"/>
              <a:t>socital</a:t>
            </a:r>
            <a:r>
              <a:rPr lang="en-US" baseline="0" dirty="0" smtClean="0"/>
              <a:t> problems.</a:t>
            </a:r>
          </a:p>
          <a:p>
            <a:r>
              <a:rPr lang="en-US" baseline="0" dirty="0" smtClean="0"/>
              <a:t>Have to find the true potential of the data.</a:t>
            </a:r>
          </a:p>
          <a:p>
            <a:r>
              <a:rPr lang="en-US" baseline="0" dirty="0" smtClean="0"/>
              <a:t>Structured, semi-structured or unstructured information.</a:t>
            </a:r>
          </a:p>
          <a:p>
            <a:r>
              <a:rPr lang="en-US" baseline="0" dirty="0" smtClean="0"/>
              <a:t>Before any analysis unified signals need to be created.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B74AD9-B9BC-1143-B2B9-5111264402A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6909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Y-axis is how many cars, over the years from 1999 to 2009</a:t>
            </a:r>
          </a:p>
          <a:p>
            <a:r>
              <a:rPr lang="en-US" dirty="0" smtClean="0"/>
              <a:t>They are highly correlated but does it mean one </a:t>
            </a:r>
            <a:r>
              <a:rPr lang="en-US" dirty="0" err="1" smtClean="0"/>
              <a:t>casued</a:t>
            </a:r>
            <a:r>
              <a:rPr lang="en-US" dirty="0" smtClean="0"/>
              <a:t> the other</a:t>
            </a:r>
            <a:r>
              <a:rPr lang="en-US" baseline="0" dirty="0" smtClean="0"/>
              <a:t> ?</a:t>
            </a:r>
          </a:p>
          <a:p>
            <a:r>
              <a:rPr lang="en-US" baseline="0" dirty="0" smtClean="0"/>
              <a:t>Inferring causal relationship is one of the heavily debated topic.</a:t>
            </a:r>
          </a:p>
          <a:p>
            <a:r>
              <a:rPr lang="en-US" baseline="0" dirty="0" smtClean="0"/>
              <a:t>We have a mental model of cause and effect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B74AD9-B9BC-1143-B2B9-5111264402A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6904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Data from </a:t>
            </a:r>
            <a:r>
              <a:rPr lang="en-US" dirty="0" err="1" smtClean="0"/>
              <a:t>tokyo</a:t>
            </a:r>
            <a:r>
              <a:rPr lang="en-US" dirty="0" smtClean="0"/>
              <a:t> city</a:t>
            </a:r>
          </a:p>
          <a:p>
            <a:r>
              <a:rPr lang="en-US" dirty="0" smtClean="0"/>
              <a:t>This is</a:t>
            </a:r>
            <a:r>
              <a:rPr lang="en-US" baseline="0" dirty="0" smtClean="0"/>
              <a:t> not necessarily predicting when will asthma attack, but modeling the relation of multiple asthma risk factor.</a:t>
            </a:r>
          </a:p>
          <a:p>
            <a:r>
              <a:rPr lang="en-US" baseline="0" dirty="0" smtClean="0"/>
              <a:t>Finding such pattern within one dataset does not prove the validity of causal model, but it lends credibility to it</a:t>
            </a:r>
          </a:p>
          <a:p>
            <a:r>
              <a:rPr lang="en-US" baseline="0" dirty="0" smtClean="0"/>
              <a:t>Repeatedly test this on more data </a:t>
            </a:r>
            <a:r>
              <a:rPr lang="en-US" baseline="0" dirty="0" err="1" smtClean="0"/>
              <a:t>fo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rmore</a:t>
            </a:r>
            <a:r>
              <a:rPr lang="en-US" baseline="0" dirty="0" smtClean="0"/>
              <a:t> city and can infer the same thing then it will gain more credibility </a:t>
            </a:r>
            <a:r>
              <a:rPr lang="mr-IN" baseline="0" dirty="0" smtClean="0"/>
              <a:t>–</a:t>
            </a:r>
            <a:r>
              <a:rPr lang="en-US" baseline="0" dirty="0" smtClean="0"/>
              <a:t> DATA DRIVEN</a:t>
            </a:r>
          </a:p>
          <a:p>
            <a:r>
              <a:rPr lang="en-US" baseline="0" dirty="0" smtClean="0"/>
              <a:t>But causal discovery is not easy, that’s why need to incorporate human expert judgement here, cause data driven models are quite useful to refine human judgement. </a:t>
            </a:r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B74AD9-B9BC-1143-B2B9-5111264402A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6342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It places constraint on the possible pattern that</a:t>
            </a:r>
            <a:r>
              <a:rPr lang="en-US" baseline="0" dirty="0" smtClean="0"/>
              <a:t> can be observed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B74AD9-B9BC-1143-B2B9-5111264402A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6793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Semi interval </a:t>
            </a:r>
            <a:r>
              <a:rPr lang="mr-IN" dirty="0" smtClean="0"/>
              <a:t>–</a:t>
            </a:r>
            <a:r>
              <a:rPr lang="en-US" dirty="0" smtClean="0"/>
              <a:t> one of the event boundary is missing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B74AD9-B9BC-1143-B2B9-5111264402A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429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 formally define the</a:t>
            </a:r>
            <a:r>
              <a:rPr lang="en-US" baseline="0" dirty="0" smtClean="0"/>
              <a:t> </a:t>
            </a:r>
            <a:r>
              <a:rPr lang="en-US" baseline="0" dirty="0" smtClean="0"/>
              <a:t>language they define an operation algebra to formulate the causal pattern</a:t>
            </a:r>
          </a:p>
          <a:p>
            <a:r>
              <a:rPr lang="en-US" baseline="0" dirty="0" smtClean="0"/>
              <a:t>Combination can be used for arbitrary sophisticated pattern formulation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B74AD9-B9BC-1143-B2B9-5111264402A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5449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B74AD9-B9BC-1143-B2B9-5111264402A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0195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Rectangle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Rectangle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Rectangle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Rectangle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Rounded Rectangle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Rounded Rectangle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Rectangle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r>
              <a:rPr lang="en-US" smtClean="0"/>
              <a:t>Afrin</a:t>
            </a:r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4B33D84B-ABFD-4C4A-BBCE-FC124E977801}" type="slidenum">
              <a:rPr lang="en-US" smtClean="0"/>
              <a:t>‹#›</a:t>
            </a:fld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9" y="6414135"/>
            <a:ext cx="2743200" cy="4000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110536" y="6400800"/>
            <a:ext cx="957264" cy="4572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Afrin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3D84B-ABFD-4C4A-BBCE-FC124E97780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110536" y="6400800"/>
            <a:ext cx="957264" cy="4572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Afrin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3D84B-ABFD-4C4A-BBCE-FC124E97780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110536" y="6400800"/>
            <a:ext cx="957264" cy="4572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Afrin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3D84B-ABFD-4C4A-BBCE-FC124E97780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algn="l">
              <a:buNone/>
              <a:defRPr sz="4300" b="1" cap="none" spc="0" baseline="0">
                <a:ln/>
                <a:solidFill>
                  <a:schemeClr val="accent1"/>
                </a:solidFill>
                <a:effectLst/>
              </a:defRPr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>
            <a:normAutofit/>
          </a:bodyPr>
          <a:lstStyle>
            <a:lvl1pPr marL="45720" indent="0">
              <a:buNone/>
              <a:defRPr sz="2800" b="1">
                <a:solidFill>
                  <a:schemeClr val="accent2">
                    <a:lumMod val="50000"/>
                  </a:schemeClr>
                </a:solidFill>
                <a:latin typeface="+mj-lt"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dirty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110536" y="6400800"/>
            <a:ext cx="957264" cy="4572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Afrin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3D84B-ABFD-4C4A-BBCE-FC124E97780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110536" y="6400800"/>
            <a:ext cx="957264" cy="4572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Afrin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3D84B-ABFD-4C4A-BBCE-FC124E97780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6" name="Date Placeholder 25"/>
          <p:cNvSpPr>
            <a:spLocks noGrp="1"/>
          </p:cNvSpPr>
          <p:nvPr>
            <p:ph type="dt" sz="half" idx="10"/>
          </p:nvPr>
        </p:nvSpPr>
        <p:spPr>
          <a:xfrm>
            <a:off x="8110536" y="6400800"/>
            <a:ext cx="957264" cy="457200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4B33D84B-ABFD-4C4A-BBCE-FC124E977801}" type="slidenum">
              <a:rPr lang="en-US" smtClean="0"/>
              <a:t>‹#›</a:t>
            </a:fld>
            <a:endParaRPr 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r>
              <a:rPr lang="en-US" smtClean="0"/>
              <a:t>Afrin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r>
              <a:rPr lang="en-US" smtClean="0"/>
              <a:t>Afrin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4B33D84B-ABFD-4C4A-BBCE-FC124E97780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110536" y="6400800"/>
            <a:ext cx="957264" cy="4572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Afrin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3D84B-ABFD-4C4A-BBCE-FC124E97780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/>
              <a:t>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110536" y="6400800"/>
            <a:ext cx="957264" cy="4572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Afrin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3D84B-ABFD-4C4A-BBCE-FC124E97780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110536" y="6400800"/>
            <a:ext cx="957264" cy="4572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Afrin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3D84B-ABFD-4C4A-BBCE-FC124E97780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Rectangle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Rectangle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Rectangle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Rectangle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Rounded Rectangle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Rounded Rectangle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Rectangle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Rectangle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Rectangle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Rectangle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Rectangle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Rectangle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762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dirty="0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847088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dirty="0"/>
              <a:t>Edit Master text styles</a:t>
            </a:r>
          </a:p>
          <a:p>
            <a:pPr lvl="1" eaLnBrk="1" latinLnBrk="0" hangingPunct="1"/>
            <a:r>
              <a:rPr kumimoji="0" lang="en-US" dirty="0"/>
              <a:t>Second level</a:t>
            </a:r>
          </a:p>
          <a:p>
            <a:pPr lvl="2" eaLnBrk="1" latinLnBrk="0" hangingPunct="1"/>
            <a:r>
              <a:rPr kumimoji="0" lang="en-US" dirty="0"/>
              <a:t>Third level</a:t>
            </a:r>
          </a:p>
          <a:p>
            <a:pPr lvl="3" eaLnBrk="1" latinLnBrk="0" hangingPunct="1"/>
            <a:r>
              <a:rPr kumimoji="0" lang="en-US" dirty="0"/>
              <a:t>Fourth level</a:t>
            </a:r>
          </a:p>
          <a:p>
            <a:pPr lvl="4" eaLnBrk="1" latinLnBrk="0" hangingPunct="1"/>
            <a:r>
              <a:rPr kumimoji="0" lang="en-US" dirty="0"/>
              <a:t>Fifth level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934200" y="6476999"/>
            <a:ext cx="1828800" cy="33718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lang="en-US" sz="1800" kern="1200" dirty="0" smtClean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 smtClean="0"/>
              <a:t>Afrin</a:t>
            </a:r>
            <a:endParaRPr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318863" y="6466114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4B33D84B-ABFD-4C4A-BBCE-FC124E97780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9" y="6414135"/>
            <a:ext cx="2743200" cy="40005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Wingdings" panose="05000000000000000000" pitchFamily="2" charset="2"/>
        <a:buChar char="§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Wingdings" panose="05000000000000000000" pitchFamily="2" charset="2"/>
        <a:buChar char="§"/>
        <a:defRPr kumimoji="0" sz="26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tiff"/><Relationship Id="rId3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1480" y="1066800"/>
            <a:ext cx="8458200" cy="220979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Bringing Deep Causality to Multimedia Data Streams</a:t>
            </a:r>
            <a:br>
              <a:rPr lang="en-US" dirty="0" smtClean="0"/>
            </a:br>
            <a:r>
              <a:rPr lang="en-US" dirty="0" smtClean="0"/>
              <a:t>					    </a:t>
            </a:r>
            <a:r>
              <a:rPr lang="en-US" sz="2700" dirty="0" err="1" smtClean="0"/>
              <a:t>Laleh</a:t>
            </a:r>
            <a:r>
              <a:rPr lang="en-US" sz="2700" dirty="0" smtClean="0"/>
              <a:t> </a:t>
            </a:r>
            <a:r>
              <a:rPr lang="en-US" sz="2700" dirty="0" err="1" smtClean="0"/>
              <a:t>Jalali</a:t>
            </a:r>
            <a:r>
              <a:rPr lang="en-US" sz="2700" dirty="0" smtClean="0"/>
              <a:t>, Ramesh Jain</a:t>
            </a:r>
            <a:br>
              <a:rPr lang="en-US" sz="2700" dirty="0" smtClean="0"/>
            </a:br>
            <a:r>
              <a:rPr lang="en-US" sz="2700" dirty="0" smtClean="0"/>
              <a:t>				          University of California, Irvine</a:t>
            </a:r>
            <a:endParaRPr lang="en-US" sz="27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068" y="3962400"/>
            <a:ext cx="4953000" cy="1981200"/>
          </a:xfrm>
        </p:spPr>
        <p:txBody>
          <a:bodyPr>
            <a:normAutofit/>
          </a:bodyPr>
          <a:lstStyle/>
          <a:p>
            <a:r>
              <a:rPr lang="en-US" dirty="0" smtClean="0"/>
              <a:t>Seminar Presentation</a:t>
            </a:r>
            <a:endParaRPr lang="en-US" dirty="0"/>
          </a:p>
          <a:p>
            <a:r>
              <a:rPr lang="en-US" sz="2000" dirty="0"/>
              <a:t>CS </a:t>
            </a:r>
            <a:r>
              <a:rPr lang="en-US" sz="2000" dirty="0" smtClean="0"/>
              <a:t>2310 </a:t>
            </a:r>
            <a:r>
              <a:rPr lang="en-US" sz="2000" dirty="0"/>
              <a:t>: Multimedia Software </a:t>
            </a:r>
            <a:r>
              <a:rPr lang="en-US" sz="2000" dirty="0" smtClean="0"/>
              <a:t>Engineering</a:t>
            </a:r>
          </a:p>
          <a:p>
            <a:endParaRPr lang="en-US" sz="2000" dirty="0" smtClean="0"/>
          </a:p>
          <a:p>
            <a:r>
              <a:rPr lang="en-US" sz="2000" dirty="0" smtClean="0"/>
              <a:t>Presented by </a:t>
            </a:r>
            <a:r>
              <a:rPr lang="mr-IN" sz="2000" dirty="0" smtClean="0"/>
              <a:t>–</a:t>
            </a:r>
            <a:r>
              <a:rPr lang="en-US" sz="2000" dirty="0" smtClean="0"/>
              <a:t> </a:t>
            </a:r>
          </a:p>
          <a:p>
            <a:r>
              <a:rPr lang="en-US" dirty="0" smtClean="0"/>
              <a:t>Tazin </a:t>
            </a:r>
            <a:r>
              <a:rPr lang="en-US" dirty="0"/>
              <a:t>Afrin</a:t>
            </a:r>
          </a:p>
        </p:txBody>
      </p:sp>
    </p:spTree>
    <p:extLst>
      <p:ext uri="{BB962C8B-B14F-4D97-AF65-F5344CB8AC3E}">
        <p14:creationId xmlns:p14="http://schemas.microsoft.com/office/powerpoint/2010/main" val="1177654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Event Categories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880755"/>
            <a:ext cx="8229600" cy="4291445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Afrin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3D84B-ABFD-4C4A-BBCE-FC124E97780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72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Event Stream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Event stream is an ordered set of events</a:t>
            </a:r>
          </a:p>
          <a:p>
            <a:pPr lvl="1"/>
            <a:r>
              <a:rPr lang="en-US" dirty="0" smtClean="0"/>
              <a:t>ES</a:t>
            </a:r>
            <a:r>
              <a:rPr lang="en-US" baseline="30000" dirty="0" smtClean="0"/>
              <a:t>(</a:t>
            </a:r>
            <a:r>
              <a:rPr lang="en-US" baseline="30000" dirty="0" err="1" smtClean="0"/>
              <a:t>i</a:t>
            </a:r>
            <a:r>
              <a:rPr lang="en-US" baseline="30000" dirty="0" smtClean="0"/>
              <a:t>)</a:t>
            </a:r>
            <a:r>
              <a:rPr lang="en-US" dirty="0" smtClean="0"/>
              <a:t> = {e</a:t>
            </a:r>
            <a:r>
              <a:rPr lang="en-US" baseline="-25000" dirty="0" smtClean="0"/>
              <a:t>1</a:t>
            </a:r>
            <a:r>
              <a:rPr lang="en-US" baseline="30000" dirty="0" smtClean="0"/>
              <a:t>(</a:t>
            </a:r>
            <a:r>
              <a:rPr lang="en-US" baseline="30000" dirty="0" err="1" smtClean="0"/>
              <a:t>i</a:t>
            </a:r>
            <a:r>
              <a:rPr lang="en-US" baseline="30000" dirty="0" smtClean="0"/>
              <a:t>)</a:t>
            </a:r>
            <a:r>
              <a:rPr lang="en-US" dirty="0" smtClean="0"/>
              <a:t> , e</a:t>
            </a:r>
            <a:r>
              <a:rPr lang="en-US" baseline="-25000" dirty="0" smtClean="0"/>
              <a:t>2</a:t>
            </a:r>
            <a:r>
              <a:rPr lang="en-US" baseline="30000" dirty="0" smtClean="0"/>
              <a:t>(</a:t>
            </a:r>
            <a:r>
              <a:rPr lang="en-US" baseline="30000" dirty="0" err="1" smtClean="0"/>
              <a:t>i</a:t>
            </a:r>
            <a:r>
              <a:rPr lang="en-US" baseline="30000" dirty="0"/>
              <a:t>)</a:t>
            </a:r>
            <a:r>
              <a:rPr lang="en-US" dirty="0"/>
              <a:t> </a:t>
            </a:r>
            <a:r>
              <a:rPr lang="en-US" dirty="0" smtClean="0"/>
              <a:t>, </a:t>
            </a:r>
            <a:r>
              <a:rPr lang="mr-IN" dirty="0" smtClean="0"/>
              <a:t>…</a:t>
            </a:r>
            <a:r>
              <a:rPr lang="en-US" dirty="0" smtClean="0"/>
              <a:t>, </a:t>
            </a:r>
            <a:r>
              <a:rPr lang="en-US" dirty="0" err="1" smtClean="0"/>
              <a:t>e</a:t>
            </a:r>
            <a:r>
              <a:rPr lang="en-US" baseline="-25000" dirty="0" err="1" smtClean="0"/>
              <a:t>n</a:t>
            </a:r>
            <a:r>
              <a:rPr lang="en-US" baseline="30000" dirty="0" smtClean="0"/>
              <a:t>(</a:t>
            </a:r>
            <a:r>
              <a:rPr lang="en-US" baseline="30000" dirty="0" err="1" smtClean="0"/>
              <a:t>i</a:t>
            </a:r>
            <a:r>
              <a:rPr lang="en-US" baseline="30000" dirty="0"/>
              <a:t>)</a:t>
            </a:r>
            <a:r>
              <a:rPr lang="en-US" dirty="0"/>
              <a:t> </a:t>
            </a:r>
            <a:r>
              <a:rPr lang="en-US" dirty="0" smtClean="0"/>
              <a:t>}</a:t>
            </a:r>
          </a:p>
          <a:p>
            <a:r>
              <a:rPr lang="en-US" dirty="0" smtClean="0"/>
              <a:t>Multi-event stream is a finite set of event streams.</a:t>
            </a:r>
          </a:p>
          <a:p>
            <a:pPr lvl="1"/>
            <a:r>
              <a:rPr lang="en-US" dirty="0" smtClean="0"/>
              <a:t>ES = {ES</a:t>
            </a:r>
            <a:r>
              <a:rPr lang="en-US" baseline="30000" dirty="0" smtClean="0"/>
              <a:t>(1) </a:t>
            </a:r>
            <a:r>
              <a:rPr lang="en-US" dirty="0" smtClean="0"/>
              <a:t>, ES</a:t>
            </a:r>
            <a:r>
              <a:rPr lang="en-US" baseline="30000" dirty="0" smtClean="0"/>
              <a:t>(2)</a:t>
            </a:r>
            <a:r>
              <a:rPr lang="en-US" dirty="0" smtClean="0"/>
              <a:t> , </a:t>
            </a:r>
            <a:r>
              <a:rPr lang="mr-IN" dirty="0" smtClean="0"/>
              <a:t>…</a:t>
            </a:r>
            <a:r>
              <a:rPr lang="en-US" dirty="0" smtClean="0"/>
              <a:t>, ES</a:t>
            </a:r>
            <a:r>
              <a:rPr lang="en-US" baseline="30000" dirty="0" smtClean="0"/>
              <a:t>(I) </a:t>
            </a:r>
            <a:r>
              <a:rPr lang="en-US" dirty="0" smtClean="0"/>
              <a:t>}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Afrin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3D84B-ABFD-4C4A-BBCE-FC124E97780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558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Encoding of Multi-event Stream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Afrin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3D84B-ABFD-4C4A-BBCE-FC124E977801}" type="slidenum">
              <a:rPr lang="en-US" smtClean="0"/>
              <a:t>12</a:t>
            </a:fld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1892301"/>
            <a:ext cx="4673600" cy="1676400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3962400"/>
            <a:ext cx="5257800" cy="18415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200" y="5562600"/>
            <a:ext cx="61468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665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Processing Operators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09600" y="1847850"/>
            <a:ext cx="8077200" cy="447675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Afrin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3D84B-ABFD-4C4A-BBCE-FC124E97780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861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Corresponding </a:t>
            </a:r>
            <a:r>
              <a:rPr lang="en-US" dirty="0"/>
              <a:t>A</a:t>
            </a:r>
            <a:r>
              <a:rPr lang="en-US" dirty="0" smtClean="0"/>
              <a:t>utomation for Operations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3223" y="1847850"/>
            <a:ext cx="4797553" cy="4324350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Afrin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3D84B-ABFD-4C4A-BBCE-FC124E97780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972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Corresponding Automation for Operations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587" y="1847850"/>
            <a:ext cx="5002825" cy="4324350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Afrin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3D84B-ABFD-4C4A-BBCE-FC124E97780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685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1480" y="1066800"/>
            <a:ext cx="8458200" cy="2209799"/>
          </a:xfrm>
        </p:spPr>
        <p:txBody>
          <a:bodyPr>
            <a:normAutofit/>
          </a:bodyPr>
          <a:lstStyle/>
          <a:p>
            <a:r>
              <a:rPr lang="en-US" dirty="0" smtClean="0"/>
              <a:t>Experiment</a:t>
            </a:r>
            <a:endParaRPr lang="en-US" sz="2700" dirty="0"/>
          </a:p>
        </p:txBody>
      </p:sp>
    </p:spTree>
    <p:extLst>
      <p:ext uri="{BB962C8B-B14F-4D97-AF65-F5344CB8AC3E}">
        <p14:creationId xmlns:p14="http://schemas.microsoft.com/office/powerpoint/2010/main" val="1410924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Symbolic </a:t>
            </a:r>
            <a:r>
              <a:rPr lang="en-US" dirty="0"/>
              <a:t>A</a:t>
            </a:r>
            <a:r>
              <a:rPr lang="en-US" dirty="0" smtClean="0"/>
              <a:t>ggregate Approximation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4120" y="2049105"/>
            <a:ext cx="4267200" cy="2011996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Afrin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3D84B-ABFD-4C4A-BBCE-FC124E977801}" type="slidenum">
              <a:rPr lang="en-US" smtClean="0"/>
              <a:t>17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760" y="4281407"/>
            <a:ext cx="4905440" cy="1786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478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Asthma Risk Factor Recognition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847850"/>
            <a:ext cx="7861663" cy="4600574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Afrin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3D84B-ABFD-4C4A-BBCE-FC124E97780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100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470" y="1676400"/>
            <a:ext cx="6540330" cy="4324350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Afrin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3D84B-ABFD-4C4A-BBCE-FC124E97780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31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Correlational vs causal models</a:t>
            </a:r>
            <a:endParaRPr lang="en-US" dirty="0"/>
          </a:p>
          <a:p>
            <a:r>
              <a:rPr lang="en-US" dirty="0" smtClean="0"/>
              <a:t>What is qualitative causality ?</a:t>
            </a:r>
          </a:p>
          <a:p>
            <a:r>
              <a:rPr lang="en-US" dirty="0" smtClean="0"/>
              <a:t>Hypothesis driven and data driven analysis</a:t>
            </a:r>
          </a:p>
          <a:p>
            <a:r>
              <a:rPr lang="en-US" dirty="0" smtClean="0"/>
              <a:t>A framework for qualitative causality</a:t>
            </a:r>
          </a:p>
          <a:p>
            <a:r>
              <a:rPr lang="en-US" dirty="0" smtClean="0"/>
              <a:t>Application in asthma risk management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Afrin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3D84B-ABFD-4C4A-BBCE-FC124E97780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304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Temperature fluctuation has the most impact in fall and winter and not a risk factor in summer</a:t>
            </a:r>
          </a:p>
          <a:p>
            <a:r>
              <a:rPr lang="en-US" dirty="0" smtClean="0"/>
              <a:t>During spring and summer when rain suddenly increases to a very high level, asthma outbreak is probable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Afrin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3D84B-ABFD-4C4A-BBCE-FC124E97780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189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485" y="1569720"/>
            <a:ext cx="6746315" cy="4754880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Afrin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3D84B-ABFD-4C4A-BBCE-FC124E97780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820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/>
              <a:t>W</a:t>
            </a:r>
            <a:r>
              <a:rPr lang="en-US" dirty="0" smtClean="0"/>
              <a:t>hen </a:t>
            </a:r>
            <a:r>
              <a:rPr lang="en-US" dirty="0"/>
              <a:t>PM2.5 increases followed by temperature stay high within 3 days, then asthma outbreak is probable </a:t>
            </a:r>
            <a:endParaRPr lang="en-US" dirty="0"/>
          </a:p>
          <a:p>
            <a:r>
              <a:rPr lang="en-US" dirty="0"/>
              <a:t>when wind decreases followed by PM2.5 increases within 5 days, then asthma outbreak is probable. 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Afrin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3D84B-ABFD-4C4A-BBCE-FC124E97780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66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Questions ?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Afrin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3D84B-ABFD-4C4A-BBCE-FC124E97780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378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Feature Extraction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Afrin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3D84B-ABFD-4C4A-BBCE-FC124E977801}" type="slidenum">
              <a:rPr lang="en-US" smtClean="0"/>
              <a:t>3</a:t>
            </a:fld>
            <a:endParaRPr lang="en-US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85800" y="1676399"/>
            <a:ext cx="7848600" cy="4782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449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Abundance of data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481995" y="1847850"/>
            <a:ext cx="6180009" cy="432435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Afrin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3D84B-ABFD-4C4A-BBCE-FC124E97780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466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Correlated data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57200" y="1905000"/>
            <a:ext cx="8312329" cy="3940175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Afrin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3D84B-ABFD-4C4A-BBCE-FC124E97780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407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Causal Relation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33400" y="1676400"/>
            <a:ext cx="8172450" cy="4608015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Afrin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3D84B-ABFD-4C4A-BBCE-FC124E97780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49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Qualitative Causality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Mimics human thinking/reasoning.</a:t>
            </a:r>
          </a:p>
          <a:p>
            <a:r>
              <a:rPr lang="en-US" dirty="0" smtClean="0"/>
              <a:t>Aims to discover potential causal pattern of the underline phenomena for the purpose of understanding and planning and empowerment using qualitative events rather than quantitative variables.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Afrin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3D84B-ABFD-4C4A-BBCE-FC124E97780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35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Qualitative Causal Modeling Framework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7696" y="1600200"/>
            <a:ext cx="7708916" cy="4637586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Afrin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3D84B-ABFD-4C4A-BBCE-FC124E97780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688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Cause-Effect Pattern Structure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33600"/>
            <a:ext cx="8229600" cy="4162424"/>
          </a:xfrm>
        </p:spPr>
        <p:txBody>
          <a:bodyPr>
            <a:normAutofit fontScale="85000" lnSpcReduction="20000"/>
          </a:bodyPr>
          <a:lstStyle/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 smtClean="0"/>
              <a:t>(No Medication ; Exercise) =&gt; Asthma Attack</a:t>
            </a:r>
          </a:p>
          <a:p>
            <a:r>
              <a:rPr lang="en-US" sz="2400" dirty="0" smtClean="0"/>
              <a:t>(Exercise || Pollen high) =&gt; Asthma Attach</a:t>
            </a:r>
          </a:p>
          <a:p>
            <a:r>
              <a:rPr lang="en-US" sz="2400" dirty="0"/>
              <a:t>(Exercise || </a:t>
            </a:r>
            <a:r>
              <a:rPr lang="en-US" sz="2400" dirty="0" smtClean="0"/>
              <a:t>(Pollen </a:t>
            </a:r>
            <a:r>
              <a:rPr lang="en-US" sz="2400" dirty="0" err="1" smtClean="0"/>
              <a:t>high|Polution</a:t>
            </a:r>
            <a:r>
              <a:rPr lang="en-US" sz="2400" dirty="0" smtClean="0"/>
              <a:t> High)) </a:t>
            </a:r>
            <a:r>
              <a:rPr lang="en-US" sz="2400" dirty="0"/>
              <a:t>=&gt; Asthma </a:t>
            </a:r>
            <a:r>
              <a:rPr lang="en-US" sz="2400" dirty="0" smtClean="0"/>
              <a:t>Attack</a:t>
            </a:r>
            <a:endParaRPr lang="en-US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Afrin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3D84B-ABFD-4C4A-BBCE-FC124E977801}" type="slidenum">
              <a:rPr lang="en-US" smtClean="0"/>
              <a:t>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771794"/>
            <a:ext cx="6362475" cy="3486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165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emplate4">
  <a:themeElements>
    <a:clrScheme name="Custom 55">
      <a:dk1>
        <a:srgbClr val="000000"/>
      </a:dk1>
      <a:lt1>
        <a:srgbClr val="FFFFFF"/>
      </a:lt1>
      <a:dk2>
        <a:srgbClr val="0D223F"/>
      </a:dk2>
      <a:lt2>
        <a:srgbClr val="C8C8B1"/>
      </a:lt2>
      <a:accent1>
        <a:srgbClr val="002060"/>
      </a:accent1>
      <a:accent2>
        <a:srgbClr val="B6A269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Custom 1">
      <a:majorFont>
        <a:latin typeface="Times New Roman"/>
        <a:ea typeface=""/>
        <a:cs typeface=""/>
      </a:majorFont>
      <a:minorFont>
        <a:latin typeface="Calibri"/>
        <a:ea typeface=""/>
        <a:cs typeface="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PowerPointDesign4</Template>
  <TotalTime>1620</TotalTime>
  <Words>637</Words>
  <Application>Microsoft Macintosh PowerPoint</Application>
  <PresentationFormat>On-screen Show (4:3)</PresentationFormat>
  <Paragraphs>134</Paragraphs>
  <Slides>23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Calibri</vt:lpstr>
      <vt:lpstr>Georgia</vt:lpstr>
      <vt:lpstr>Mangal</vt:lpstr>
      <vt:lpstr>Times New Roman</vt:lpstr>
      <vt:lpstr>Wingdings</vt:lpstr>
      <vt:lpstr>Wingdings 2</vt:lpstr>
      <vt:lpstr>Template4</vt:lpstr>
      <vt:lpstr>Bringing Deep Causality to Multimedia Data Streams          Laleh Jalali, Ramesh Jain               University of California, Irvine</vt:lpstr>
      <vt:lpstr>Outlines</vt:lpstr>
      <vt:lpstr> Feature Extraction</vt:lpstr>
      <vt:lpstr>Abundance of data</vt:lpstr>
      <vt:lpstr>Correlated data</vt:lpstr>
      <vt:lpstr>Causal Relation</vt:lpstr>
      <vt:lpstr>Qualitative Causality</vt:lpstr>
      <vt:lpstr>Qualitative Causal Modeling Framework</vt:lpstr>
      <vt:lpstr>Cause-Effect Pattern Structure</vt:lpstr>
      <vt:lpstr>Event Categories</vt:lpstr>
      <vt:lpstr>Event Stream</vt:lpstr>
      <vt:lpstr>Encoding of Multi-event Stream</vt:lpstr>
      <vt:lpstr>Processing Operators</vt:lpstr>
      <vt:lpstr>Corresponding Automation for Operations</vt:lpstr>
      <vt:lpstr>Corresponding Automation for Operations</vt:lpstr>
      <vt:lpstr>Experiment</vt:lpstr>
      <vt:lpstr>Symbolic Aggregate Approximation</vt:lpstr>
      <vt:lpstr>Asthma Risk Factor Recognition</vt:lpstr>
      <vt:lpstr>Results</vt:lpstr>
      <vt:lpstr>Results</vt:lpstr>
      <vt:lpstr>Results</vt:lpstr>
      <vt:lpstr>Results</vt:lpstr>
      <vt:lpstr>Thank you</vt:lpstr>
    </vt:vector>
  </TitlesOfParts>
  <LinksUpToDate>false</LinksUpToDate>
  <SharedDoc>false</SharedDoc>
  <HyperlinksChanged>false</HyperlinksChanged>
  <AppVersion>15.0023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Tazin Afrin</dc:creator>
  <cp:lastModifiedBy>Tazin Afrin</cp:lastModifiedBy>
  <cp:revision>207</cp:revision>
  <dcterms:created xsi:type="dcterms:W3CDTF">2016-04-06T00:57:12Z</dcterms:created>
  <dcterms:modified xsi:type="dcterms:W3CDTF">2016-11-03T18:10:46Z</dcterms:modified>
</cp:coreProperties>
</file>