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3"/>
  </p:notesMasterIdLst>
  <p:handoutMasterIdLst>
    <p:handoutMasterId r:id="rId44"/>
  </p:handoutMasterIdLst>
  <p:sldIdLst>
    <p:sldId id="256" r:id="rId3"/>
    <p:sldId id="265" r:id="rId4"/>
    <p:sldId id="278" r:id="rId5"/>
    <p:sldId id="276" r:id="rId6"/>
    <p:sldId id="277" r:id="rId7"/>
    <p:sldId id="279" r:id="rId8"/>
    <p:sldId id="284" r:id="rId9"/>
    <p:sldId id="285" r:id="rId10"/>
    <p:sldId id="286" r:id="rId11"/>
    <p:sldId id="288" r:id="rId12"/>
    <p:sldId id="280" r:id="rId13"/>
    <p:sldId id="287" r:id="rId14"/>
    <p:sldId id="289" r:id="rId15"/>
    <p:sldId id="290" r:id="rId16"/>
    <p:sldId id="281" r:id="rId17"/>
    <p:sldId id="291" r:id="rId18"/>
    <p:sldId id="292" r:id="rId19"/>
    <p:sldId id="293" r:id="rId20"/>
    <p:sldId id="294" r:id="rId21"/>
    <p:sldId id="295" r:id="rId22"/>
    <p:sldId id="296" r:id="rId23"/>
    <p:sldId id="297" r:id="rId24"/>
    <p:sldId id="298" r:id="rId25"/>
    <p:sldId id="299" r:id="rId26"/>
    <p:sldId id="300" r:id="rId27"/>
    <p:sldId id="302" r:id="rId28"/>
    <p:sldId id="303" r:id="rId29"/>
    <p:sldId id="304" r:id="rId30"/>
    <p:sldId id="306" r:id="rId31"/>
    <p:sldId id="282" r:id="rId32"/>
    <p:sldId id="305" r:id="rId33"/>
    <p:sldId id="307" r:id="rId34"/>
    <p:sldId id="283" r:id="rId35"/>
    <p:sldId id="309" r:id="rId36"/>
    <p:sldId id="308" r:id="rId37"/>
    <p:sldId id="310" r:id="rId38"/>
    <p:sldId id="31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7" autoAdjust="0"/>
    <p:restoredTop sz="91908" autoAdjust="0"/>
  </p:normalViewPr>
  <p:slideViewPr>
    <p:cSldViewPr>
      <p:cViewPr varScale="1">
        <p:scale>
          <a:sx n="68" d="100"/>
          <a:sy n="68" d="100"/>
        </p:scale>
        <p:origin x="859" y="67"/>
      </p:cViewPr>
      <p:guideLst/>
    </p:cSldViewPr>
  </p:slid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762B48F5-BACC-47D6-A0F7-82FBF9C6BC85}" type="datetimeFigureOut">
              <a:rPr lang="en-US" altLang="zh-CN"/>
              <a:t>11/25/2014</a:t>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45ACAF8E-318A-4EFE-8633-D9E72ABCE0ED}" type="slidenum">
              <a:rPr lang="zh-CN"/>
              <a:t>‹#›</a:t>
            </a:fld>
            <a:endParaRPr lang="zh-CN"/>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0CB1CD00-5424-4675-AB18-2C419B060449}" type="datetimeFigureOut">
              <a:t>11/25/2014</a:t>
            </a:fld>
            <a:endParaRPr lang="zh-CN"/>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5EE2CF44-2B13-41B4-A334-1CDF534EEBBF}" type="slidenum">
              <a:t>‹#›</a:t>
            </a:fld>
            <a:endParaRPr lang="zh-CN"/>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When physicians evaluate trajectory and speed of</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rehabilitation exercise mainly based on their experience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and subjective evaluation without utilizing more precise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and measurable computer value.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灯片编号占位符 3"/>
          <p:cNvSpPr>
            <a:spLocks noGrp="1"/>
          </p:cNvSpPr>
          <p:nvPr>
            <p:ph type="sldNum" sz="quarter" idx="10"/>
          </p:nvPr>
        </p:nvSpPr>
        <p:spPr/>
        <p:txBody>
          <a:bodyPr/>
          <a:lstStyle/>
          <a:p>
            <a:fld id="{5EE2CF44-2B13-41B4-A334-1CDF534EEBBF}" type="slidenum">
              <a:rPr lang="en-US" smtClean="0"/>
              <a:t>4</a:t>
            </a:fld>
            <a:endParaRPr lang="en-US" altLang="zh-CN"/>
          </a:p>
        </p:txBody>
      </p:sp>
    </p:spTree>
    <p:extLst>
      <p:ext uri="{BB962C8B-B14F-4D97-AF65-F5344CB8AC3E}">
        <p14:creationId xmlns:p14="http://schemas.microsoft.com/office/powerpoint/2010/main" val="413992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This is the core function in KEHR system. This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function applies the DTW algorithm that can adapt to</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sequences that vary in speed and time for measuring the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similarity of streaming joint data between “at-home”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“in-hospital” videos.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of captured joint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data (at-home data) will then be used to compare against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stored (in-hospital data) in the data repository.</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
            </a:r>
            <a:br>
              <a:rPr lang="en-US" sz="1200" i="0" kern="1200" smtClean="0">
                <a:solidFill>
                  <a:schemeClr val="tx1"/>
                </a:solidFill>
                <a:effectLst/>
                <a:latin typeface="+mn-lt"/>
                <a:ea typeface="+mn-ea"/>
                <a:cs typeface="+mn-cs"/>
              </a:rPr>
            </a:br>
            <a:endParaRPr lang="en-US"/>
          </a:p>
        </p:txBody>
      </p:sp>
      <p:sp>
        <p:nvSpPr>
          <p:cNvPr id="4" name="灯片编号占位符 3"/>
          <p:cNvSpPr>
            <a:spLocks noGrp="1"/>
          </p:cNvSpPr>
          <p:nvPr>
            <p:ph type="sldNum" sz="quarter" idx="10"/>
          </p:nvPr>
        </p:nvSpPr>
        <p:spPr/>
        <p:txBody>
          <a:bodyPr/>
          <a:lstStyle/>
          <a:p>
            <a:fld id="{5EE2CF44-2B13-41B4-A334-1CDF534EEBBF}" type="slidenum">
              <a:rPr lang="en-US" smtClean="0"/>
              <a:t>23</a:t>
            </a:fld>
            <a:endParaRPr lang="en-US" altLang="zh-CN"/>
          </a:p>
        </p:txBody>
      </p:sp>
    </p:spTree>
    <p:extLst>
      <p:ext uri="{BB962C8B-B14F-4D97-AF65-F5344CB8AC3E}">
        <p14:creationId xmlns:p14="http://schemas.microsoft.com/office/powerpoint/2010/main" val="244614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This is the core function in KEHR system. This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function applies the DTW algorithm that can adapt to</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sequences that vary in speed and time for measuring the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similarity of streaming joint data between “at-home”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“in-hospital” videos.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of captured joint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data (at-home data) will then be used to compare against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stored (in-hospital data) in the data repository.</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
            </a:r>
            <a:br>
              <a:rPr lang="en-US" sz="1200" i="0" kern="1200" smtClean="0">
                <a:solidFill>
                  <a:schemeClr val="tx1"/>
                </a:solidFill>
                <a:effectLst/>
                <a:latin typeface="+mn-lt"/>
                <a:ea typeface="+mn-ea"/>
                <a:cs typeface="+mn-cs"/>
              </a:rPr>
            </a:br>
            <a:endParaRPr lang="en-US"/>
          </a:p>
        </p:txBody>
      </p:sp>
      <p:sp>
        <p:nvSpPr>
          <p:cNvPr id="4" name="灯片编号占位符 3"/>
          <p:cNvSpPr>
            <a:spLocks noGrp="1"/>
          </p:cNvSpPr>
          <p:nvPr>
            <p:ph type="sldNum" sz="quarter" idx="10"/>
          </p:nvPr>
        </p:nvSpPr>
        <p:spPr/>
        <p:txBody>
          <a:bodyPr/>
          <a:lstStyle/>
          <a:p>
            <a:fld id="{5EE2CF44-2B13-41B4-A334-1CDF534EEBBF}" type="slidenum">
              <a:rPr lang="en-US" smtClean="0"/>
              <a:t>24</a:t>
            </a:fld>
            <a:endParaRPr lang="en-US" altLang="zh-CN"/>
          </a:p>
        </p:txBody>
      </p:sp>
    </p:spTree>
    <p:extLst>
      <p:ext uri="{BB962C8B-B14F-4D97-AF65-F5344CB8AC3E}">
        <p14:creationId xmlns:p14="http://schemas.microsoft.com/office/powerpoint/2010/main" val="7321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This is the core function in KEHR system. This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function applies the DTW algorithm that can adapt to</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sequences that vary in speed and time for measuring the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similarity of streaming joint data between “at-home”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“in-hospital” videos.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of captured joint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data (at-home data) will then be used to compare against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stored (in-hospital data) in the data repository.</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
            </a:r>
            <a:br>
              <a:rPr lang="en-US" sz="1200" i="0" kern="1200" smtClean="0">
                <a:solidFill>
                  <a:schemeClr val="tx1"/>
                </a:solidFill>
                <a:effectLst/>
                <a:latin typeface="+mn-lt"/>
                <a:ea typeface="+mn-ea"/>
                <a:cs typeface="+mn-cs"/>
              </a:rPr>
            </a:br>
            <a:endParaRPr lang="en-US"/>
          </a:p>
        </p:txBody>
      </p:sp>
      <p:sp>
        <p:nvSpPr>
          <p:cNvPr id="4" name="灯片编号占位符 3"/>
          <p:cNvSpPr>
            <a:spLocks noGrp="1"/>
          </p:cNvSpPr>
          <p:nvPr>
            <p:ph type="sldNum" sz="quarter" idx="10"/>
          </p:nvPr>
        </p:nvSpPr>
        <p:spPr/>
        <p:txBody>
          <a:bodyPr/>
          <a:lstStyle/>
          <a:p>
            <a:fld id="{5EE2CF44-2B13-41B4-A334-1CDF534EEBBF}" type="slidenum">
              <a:rPr lang="en-US" smtClean="0"/>
              <a:t>26</a:t>
            </a:fld>
            <a:endParaRPr lang="en-US" altLang="zh-CN"/>
          </a:p>
        </p:txBody>
      </p:sp>
    </p:spTree>
    <p:extLst>
      <p:ext uri="{BB962C8B-B14F-4D97-AF65-F5344CB8AC3E}">
        <p14:creationId xmlns:p14="http://schemas.microsoft.com/office/powerpoint/2010/main" val="114227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When physicians evaluate trajectory and speed of</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rehabilitation exercise mainly based on their experience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and subjective evaluation without utilizing more precise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and measurable computer value.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灯片编号占位符 3"/>
          <p:cNvSpPr>
            <a:spLocks noGrp="1"/>
          </p:cNvSpPr>
          <p:nvPr>
            <p:ph type="sldNum" sz="quarter" idx="10"/>
          </p:nvPr>
        </p:nvSpPr>
        <p:spPr/>
        <p:txBody>
          <a:bodyPr/>
          <a:lstStyle/>
          <a:p>
            <a:fld id="{5EE2CF44-2B13-41B4-A334-1CDF534EEBBF}" type="slidenum">
              <a:rPr lang="en-US" smtClean="0"/>
              <a:t>5</a:t>
            </a:fld>
            <a:endParaRPr lang="en-US" altLang="zh-CN"/>
          </a:p>
        </p:txBody>
      </p:sp>
    </p:spTree>
    <p:extLst>
      <p:ext uri="{BB962C8B-B14F-4D97-AF65-F5344CB8AC3E}">
        <p14:creationId xmlns:p14="http://schemas.microsoft.com/office/powerpoint/2010/main" val="183032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Euclidean distance measurement between frames 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generally unsuitable for comparing two sequential</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movements which have different time lengths because it 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sensitive to even a small distortion in time axis.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dirty="0" smtClean="0"/>
              <a:t>For instance, similarities in walking patterns could be detected using DTW, even if one person was walking faster than the other, or if there were accelerations and decelerations during the course of an observation.</a:t>
            </a:r>
          </a:p>
        </p:txBody>
      </p:sp>
      <p:sp>
        <p:nvSpPr>
          <p:cNvPr id="4" name="灯片编号占位符 3"/>
          <p:cNvSpPr>
            <a:spLocks noGrp="1"/>
          </p:cNvSpPr>
          <p:nvPr>
            <p:ph type="sldNum" sz="quarter" idx="10"/>
          </p:nvPr>
        </p:nvSpPr>
        <p:spPr/>
        <p:txBody>
          <a:bodyPr/>
          <a:lstStyle/>
          <a:p>
            <a:fld id="{5EE2CF44-2B13-41B4-A334-1CDF534EEBBF}" type="slidenum">
              <a:rPr lang="en-US" smtClean="0"/>
              <a:t>9</a:t>
            </a:fld>
            <a:endParaRPr lang="en-US" altLang="zh-CN"/>
          </a:p>
        </p:txBody>
      </p:sp>
    </p:spTree>
    <p:extLst>
      <p:ext uri="{BB962C8B-B14F-4D97-AF65-F5344CB8AC3E}">
        <p14:creationId xmlns:p14="http://schemas.microsoft.com/office/powerpoint/2010/main" val="132095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sz="1200" i="0" kern="1200" dirty="0" smtClean="0">
                <a:solidFill>
                  <a:schemeClr val="tx1"/>
                </a:solidFill>
                <a:effectLst/>
                <a:latin typeface="+mn-lt"/>
                <a:ea typeface="+mn-ea"/>
                <a:cs typeface="+mn-cs"/>
              </a:rPr>
              <a:t>The Kinect-based rehabilitation management module</a:t>
            </a:r>
            <a:r>
              <a:rPr lang="en-US" sz="1200" i="0" kern="1200" baseline="0" dirty="0" smtClean="0">
                <a:solidFill>
                  <a:schemeClr val="tx1"/>
                </a:solidFill>
                <a:effectLst/>
                <a:latin typeface="+mn-lt"/>
                <a:ea typeface="+mn-ea"/>
                <a:cs typeface="+mn-cs"/>
              </a:rPr>
              <a:t/>
            </a:r>
            <a:br>
              <a:rPr lang="en-US" sz="1200" i="0" kern="1200" baseline="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provides full functionality for users to practice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rehabilitation exercise with Kinect at home.</a:t>
            </a:r>
          </a:p>
          <a:p>
            <a:pPr marL="228600" indent="-228600">
              <a:buAutoNum type="arabicPeriod"/>
            </a:pPr>
            <a:r>
              <a:rPr lang="en-US" sz="1200" i="0" kern="1200" dirty="0" smtClean="0">
                <a:solidFill>
                  <a:schemeClr val="tx1"/>
                </a:solidFill>
                <a:effectLst/>
                <a:latin typeface="+mn-lt"/>
                <a:ea typeface="+mn-ea"/>
                <a:cs typeface="+mn-cs"/>
              </a:rPr>
              <a:t>The Data Repositories module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Exercise Database and User Profile.</a:t>
            </a:r>
            <a:endParaRPr lang="en-US" dirty="0"/>
          </a:p>
        </p:txBody>
      </p:sp>
      <p:sp>
        <p:nvSpPr>
          <p:cNvPr id="4" name="灯片编号占位符 3"/>
          <p:cNvSpPr>
            <a:spLocks noGrp="1"/>
          </p:cNvSpPr>
          <p:nvPr>
            <p:ph type="sldNum" sz="quarter" idx="10"/>
          </p:nvPr>
        </p:nvSpPr>
        <p:spPr/>
        <p:txBody>
          <a:bodyPr/>
          <a:lstStyle/>
          <a:p>
            <a:fld id="{5EE2CF44-2B13-41B4-A334-1CDF534EEBBF}" type="slidenum">
              <a:rPr lang="en-US" smtClean="0"/>
              <a:t>17</a:t>
            </a:fld>
            <a:endParaRPr lang="en-US" altLang="zh-CN"/>
          </a:p>
        </p:txBody>
      </p:sp>
    </p:spTree>
    <p:extLst>
      <p:ext uri="{BB962C8B-B14F-4D97-AF65-F5344CB8AC3E}">
        <p14:creationId xmlns:p14="http://schemas.microsoft.com/office/powerpoint/2010/main" val="119055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sz="120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E2CF44-2B13-41B4-A334-1CDF534EEBBF}" type="slidenum">
              <a:rPr lang="en-US" smtClean="0"/>
              <a:t>18</a:t>
            </a:fld>
            <a:endParaRPr lang="en-US" altLang="zh-CN"/>
          </a:p>
        </p:txBody>
      </p:sp>
    </p:spTree>
    <p:extLst>
      <p:ext uri="{BB962C8B-B14F-4D97-AF65-F5344CB8AC3E}">
        <p14:creationId xmlns:p14="http://schemas.microsoft.com/office/powerpoint/2010/main" val="373744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An example of</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captured positional data of “</a:t>
            </a:r>
            <a:r>
              <a:rPr lang="en-US" sz="1200" i="0" kern="1200" dirty="0" err="1" smtClean="0">
                <a:solidFill>
                  <a:schemeClr val="tx1"/>
                </a:solidFill>
                <a:effectLst/>
                <a:latin typeface="+mn-lt"/>
                <a:ea typeface="+mn-ea"/>
                <a:cs typeface="+mn-cs"/>
              </a:rPr>
              <a:t>Hand_right</a:t>
            </a:r>
            <a:r>
              <a:rPr lang="en-US" sz="1200" i="0" kern="1200" dirty="0" smtClean="0">
                <a:solidFill>
                  <a:schemeClr val="tx1"/>
                </a:solidFill>
                <a:effectLst/>
                <a:latin typeface="+mn-lt"/>
                <a:ea typeface="+mn-ea"/>
                <a:cs typeface="+mn-cs"/>
              </a:rPr>
              <a:t>” and “</a:t>
            </a:r>
            <a:r>
              <a:rPr lang="en-US" sz="1200" i="0" kern="1200" dirty="0" err="1" smtClean="0">
                <a:solidFill>
                  <a:schemeClr val="tx1"/>
                </a:solidFill>
                <a:effectLst/>
                <a:latin typeface="+mn-lt"/>
                <a:ea typeface="+mn-ea"/>
                <a:cs typeface="+mn-cs"/>
              </a:rPr>
              <a:t>Hand_left</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joints is illustrated in this table.</a:t>
            </a:r>
            <a:endParaRPr lang="en-US" dirty="0"/>
          </a:p>
        </p:txBody>
      </p:sp>
      <p:sp>
        <p:nvSpPr>
          <p:cNvPr id="4" name="灯片编号占位符 3"/>
          <p:cNvSpPr>
            <a:spLocks noGrp="1"/>
          </p:cNvSpPr>
          <p:nvPr>
            <p:ph type="sldNum" sz="quarter" idx="10"/>
          </p:nvPr>
        </p:nvSpPr>
        <p:spPr/>
        <p:txBody>
          <a:bodyPr/>
          <a:lstStyle/>
          <a:p>
            <a:fld id="{5EE2CF44-2B13-41B4-A334-1CDF534EEBBF}" type="slidenum">
              <a:rPr lang="en-US" smtClean="0"/>
              <a:t>19</a:t>
            </a:fld>
            <a:endParaRPr lang="en-US" altLang="zh-CN"/>
          </a:p>
        </p:txBody>
      </p:sp>
    </p:spTree>
    <p:extLst>
      <p:ext uri="{BB962C8B-B14F-4D97-AF65-F5344CB8AC3E}">
        <p14:creationId xmlns:p14="http://schemas.microsoft.com/office/powerpoint/2010/main" val="344181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This is the core function in KEHR system. This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function applies the DTW algorithm that can adapt to</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sequences that vary in speed and time for measuring the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similarity of streaming joint data between “at-home”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“in-hospital” videos.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sequence of captured joint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data (at-home data) will then be used to compare against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sequence stored (in-hospital data) in the data repository.</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灯片编号占位符 3"/>
          <p:cNvSpPr>
            <a:spLocks noGrp="1"/>
          </p:cNvSpPr>
          <p:nvPr>
            <p:ph type="sldNum" sz="quarter" idx="10"/>
          </p:nvPr>
        </p:nvSpPr>
        <p:spPr/>
        <p:txBody>
          <a:bodyPr/>
          <a:lstStyle/>
          <a:p>
            <a:fld id="{5EE2CF44-2B13-41B4-A334-1CDF534EEBBF}" type="slidenum">
              <a:rPr lang="en-US" smtClean="0"/>
              <a:t>20</a:t>
            </a:fld>
            <a:endParaRPr lang="en-US" altLang="zh-CN"/>
          </a:p>
        </p:txBody>
      </p:sp>
    </p:spTree>
    <p:extLst>
      <p:ext uri="{BB962C8B-B14F-4D97-AF65-F5344CB8AC3E}">
        <p14:creationId xmlns:p14="http://schemas.microsoft.com/office/powerpoint/2010/main" val="165597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This is the core function in KEHR system. This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function applies the DTW algorithm that can adapt to</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sequences that vary in speed and time for measuring the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similarity of streaming joint data between “at-home”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“in-hospital” videos.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of captured joint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data (at-home data) will then be used to compare against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stored (in-hospital data) in the data repository.</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
            </a:r>
            <a:br>
              <a:rPr lang="en-US" sz="1200" i="0" kern="1200" smtClean="0">
                <a:solidFill>
                  <a:schemeClr val="tx1"/>
                </a:solidFill>
                <a:effectLst/>
                <a:latin typeface="+mn-lt"/>
                <a:ea typeface="+mn-ea"/>
                <a:cs typeface="+mn-cs"/>
              </a:rPr>
            </a:br>
            <a:endParaRPr lang="en-US"/>
          </a:p>
        </p:txBody>
      </p:sp>
      <p:sp>
        <p:nvSpPr>
          <p:cNvPr id="4" name="灯片编号占位符 3"/>
          <p:cNvSpPr>
            <a:spLocks noGrp="1"/>
          </p:cNvSpPr>
          <p:nvPr>
            <p:ph type="sldNum" sz="quarter" idx="10"/>
          </p:nvPr>
        </p:nvSpPr>
        <p:spPr/>
        <p:txBody>
          <a:bodyPr/>
          <a:lstStyle/>
          <a:p>
            <a:fld id="{5EE2CF44-2B13-41B4-A334-1CDF534EEBBF}" type="slidenum">
              <a:rPr lang="en-US" smtClean="0"/>
              <a:t>21</a:t>
            </a:fld>
            <a:endParaRPr lang="en-US" altLang="zh-CN"/>
          </a:p>
        </p:txBody>
      </p:sp>
    </p:spTree>
    <p:extLst>
      <p:ext uri="{BB962C8B-B14F-4D97-AF65-F5344CB8AC3E}">
        <p14:creationId xmlns:p14="http://schemas.microsoft.com/office/powerpoint/2010/main" val="36127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i="0" kern="1200" dirty="0" smtClean="0">
                <a:solidFill>
                  <a:schemeClr val="tx1"/>
                </a:solidFill>
                <a:effectLst/>
                <a:latin typeface="+mn-lt"/>
                <a:ea typeface="+mn-ea"/>
                <a:cs typeface="+mn-cs"/>
              </a:rPr>
              <a:t>This is the core function in KEHR system. This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function applies the DTW algorithm that can adapt to</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sequences that vary in speed and time for measuring the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similarity of streaming joint data between “at-home”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“in-hospital” videos.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of captured joint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data (at-home data) will then be used to compare against</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the sequence stored (in-hospital data) in the data repository.</a:t>
            </a:r>
            <a:br>
              <a:rPr lang="en-US" sz="1200" i="0" kern="1200" smtClean="0">
                <a:solidFill>
                  <a:schemeClr val="tx1"/>
                </a:solidFill>
                <a:effectLst/>
                <a:latin typeface="+mn-lt"/>
                <a:ea typeface="+mn-ea"/>
                <a:cs typeface="+mn-cs"/>
              </a:rPr>
            </a:br>
            <a:r>
              <a:rPr lang="en-US" sz="1200" i="0" kern="1200" smtClean="0">
                <a:solidFill>
                  <a:schemeClr val="tx1"/>
                </a:solidFill>
                <a:effectLst/>
                <a:latin typeface="+mn-lt"/>
                <a:ea typeface="+mn-ea"/>
                <a:cs typeface="+mn-cs"/>
              </a:rPr>
              <a:t/>
            </a:r>
            <a:br>
              <a:rPr lang="en-US" sz="1200" i="0" kern="1200" smtClean="0">
                <a:solidFill>
                  <a:schemeClr val="tx1"/>
                </a:solidFill>
                <a:effectLst/>
                <a:latin typeface="+mn-lt"/>
                <a:ea typeface="+mn-ea"/>
                <a:cs typeface="+mn-cs"/>
              </a:rPr>
            </a:br>
            <a:endParaRPr lang="en-US"/>
          </a:p>
        </p:txBody>
      </p:sp>
      <p:sp>
        <p:nvSpPr>
          <p:cNvPr id="4" name="灯片编号占位符 3"/>
          <p:cNvSpPr>
            <a:spLocks noGrp="1"/>
          </p:cNvSpPr>
          <p:nvPr>
            <p:ph type="sldNum" sz="quarter" idx="10"/>
          </p:nvPr>
        </p:nvSpPr>
        <p:spPr/>
        <p:txBody>
          <a:bodyPr/>
          <a:lstStyle/>
          <a:p>
            <a:fld id="{5EE2CF44-2B13-41B4-A334-1CDF534EEBBF}" type="slidenum">
              <a:rPr lang="en-US" smtClean="0"/>
              <a:t>22</a:t>
            </a:fld>
            <a:endParaRPr lang="en-US" altLang="zh-CN"/>
          </a:p>
        </p:txBody>
      </p:sp>
    </p:spTree>
    <p:extLst>
      <p:ext uri="{BB962C8B-B14F-4D97-AF65-F5344CB8AC3E}">
        <p14:creationId xmlns:p14="http://schemas.microsoft.com/office/powerpoint/2010/main" val="1933005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bwMode="gray">
          <a:xfrm>
            <a:off x="-1191" y="2825016"/>
            <a:ext cx="9141714"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p:cNvSpPr/>
          <p:nvPr userDrawn="1"/>
        </p:nvSpPr>
        <p:spPr bwMode="black">
          <a:xfrm>
            <a:off x="-1191" y="3075710"/>
            <a:ext cx="9141714"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p:nvPr>
        </p:nvSpPr>
        <p:spPr bwMode="white">
          <a:xfrm>
            <a:off x="800100" y="3165764"/>
            <a:ext cx="7543800" cy="1711037"/>
          </a:xfrm>
        </p:spPr>
        <p:txBody>
          <a:bodyPr anchor="b">
            <a:normAutofit/>
          </a:bodyPr>
          <a:lstStyle>
            <a:lvl1pPr algn="l" latinLnBrk="0">
              <a:lnSpc>
                <a:spcPct val="80000"/>
              </a:lnSpc>
              <a:defRPr lang="zh-CN" sz="5400">
                <a:solidFill>
                  <a:schemeClr val="tx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bwMode="white">
          <a:xfrm>
            <a:off x="800100" y="4953000"/>
            <a:ext cx="7543800" cy="685800"/>
          </a:xfrm>
        </p:spPr>
        <p:txBody>
          <a:bodyPr>
            <a:normAutofit/>
          </a:bodyPr>
          <a:lstStyle>
            <a:lvl1pPr marL="0" indent="0" algn="l" latinLnBrk="0">
              <a:spcBef>
                <a:spcPts val="0"/>
              </a:spcBef>
              <a:buNone/>
              <a:defRPr lang="zh-CN" sz="2000">
                <a:solidFill>
                  <a:schemeClr val="accent1"/>
                </a:solidFill>
                <a:latin typeface="+mj-lt"/>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smtClean="0"/>
              <a:t>单击此处编辑母版副标题样式</a:t>
            </a:r>
            <a:endParaRPr lang="zh-CN"/>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37CC0096-1860-4642-9CD2-0079EA5E7CD1}" type="datetimeFigureOut">
              <a:t>11/25/2014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457200"/>
            <a:ext cx="1457325" cy="5638801"/>
          </a:xfrm>
        </p:spPr>
        <p:txBody>
          <a:bodyPr vert="eaVert"/>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1143000" y="457200"/>
            <a:ext cx="5286375" cy="56388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37CC0096-1860-4642-9CD2-0079EA5E7CD1}" type="datetimeFigureOut">
              <a:t>11/25/2014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idx="1"/>
          </p:nvPr>
        </p:nvSpPr>
        <p:spPr/>
        <p:txBody>
          <a:bodyPr/>
          <a:lstStyle>
            <a:lvl5pPr latinLnBrk="0">
              <a:defRPr lang="zh-CN"/>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37CC0096-1860-4642-9CD2-0079EA5E7CD1}" type="datetimeFigureOut">
              <a:t>11/25/2014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3000" y="1828800"/>
            <a:ext cx="6858000" cy="2743200"/>
          </a:xfrm>
        </p:spPr>
        <p:txBody>
          <a:bodyPr anchor="b">
            <a:normAutofit/>
          </a:bodyPr>
          <a:lstStyle>
            <a:lvl1pPr latinLnBrk="0">
              <a:defRPr lang="zh-CN" sz="5400">
                <a:solidFill>
                  <a:schemeClr val="tx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1143000" y="4589464"/>
            <a:ext cx="6858000" cy="1506537"/>
          </a:xfrm>
        </p:spPr>
        <p:txBody>
          <a:bodyPr>
            <a:normAutofit/>
          </a:bodyPr>
          <a:lstStyle>
            <a:lvl1pPr marL="0" indent="0" latinLnBrk="0">
              <a:spcBef>
                <a:spcPts val="0"/>
              </a:spcBef>
              <a:buNone/>
              <a:defRPr lang="zh-CN" sz="2000">
                <a:solidFill>
                  <a:schemeClr val="accent1"/>
                </a:solidFill>
                <a:latin typeface="+mj-lt"/>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smtClean="0"/>
              <a:t>单击此处编辑母版文本样式</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sz="half" idx="1"/>
          </p:nvPr>
        </p:nvSpPr>
        <p:spPr>
          <a:xfrm>
            <a:off x="1143000" y="1825626"/>
            <a:ext cx="3257550" cy="4270375"/>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内容占位符 3"/>
          <p:cNvSpPr>
            <a:spLocks noGrp="1"/>
          </p:cNvSpPr>
          <p:nvPr>
            <p:ph sz="half" idx="2"/>
          </p:nvPr>
        </p:nvSpPr>
        <p:spPr>
          <a:xfrm>
            <a:off x="4743450" y="1825626"/>
            <a:ext cx="3257550" cy="4270375"/>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日期占位符 4"/>
          <p:cNvSpPr>
            <a:spLocks noGrp="1"/>
          </p:cNvSpPr>
          <p:nvPr>
            <p:ph type="dt" sz="half" idx="10"/>
          </p:nvPr>
        </p:nvSpPr>
        <p:spPr/>
        <p:txBody>
          <a:bodyPr/>
          <a:lstStyle/>
          <a:p>
            <a:fld id="{37CC0096-1860-4642-9CD2-0079EA5E7CD1}" type="datetimeFigureOut">
              <a:t>11/25/2014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45286" y="457200"/>
            <a:ext cx="6858000" cy="1143000"/>
          </a:xfrm>
        </p:spPr>
        <p:txBody>
          <a:bodyPr/>
          <a:lstStyle/>
          <a:p>
            <a:r>
              <a:rPr lang="zh-CN" altLang="en-US" smtClean="0"/>
              <a:t>单击此处编辑母版标题样式</a:t>
            </a:r>
            <a:endParaRPr lang="zh-CN"/>
          </a:p>
        </p:txBody>
      </p:sp>
      <p:sp>
        <p:nvSpPr>
          <p:cNvPr id="3" name="文本占位符 2"/>
          <p:cNvSpPr>
            <a:spLocks noGrp="1"/>
          </p:cNvSpPr>
          <p:nvPr>
            <p:ph type="body" idx="1"/>
          </p:nvPr>
        </p:nvSpPr>
        <p:spPr>
          <a:xfrm>
            <a:off x="1145286" y="1828800"/>
            <a:ext cx="3257550" cy="685800"/>
          </a:xfrm>
        </p:spPr>
        <p:txBody>
          <a:bodyPr anchor="ctr">
            <a:normAutofit/>
          </a:bodyPr>
          <a:lstStyle>
            <a:lvl1pPr marL="0" indent="0" latinLnBrk="0">
              <a:spcBef>
                <a:spcPts val="0"/>
              </a:spcBef>
              <a:buNone/>
              <a:defRPr lang="zh-CN" sz="2200" b="0">
                <a:solidFill>
                  <a:schemeClr val="tx1"/>
                </a:solidFill>
              </a:defRPr>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1145286" y="2514601"/>
            <a:ext cx="3257550" cy="3581401"/>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文本占位符 4"/>
          <p:cNvSpPr>
            <a:spLocks noGrp="1"/>
          </p:cNvSpPr>
          <p:nvPr>
            <p:ph type="body" sz="quarter" idx="3"/>
          </p:nvPr>
        </p:nvSpPr>
        <p:spPr>
          <a:xfrm>
            <a:off x="4745736" y="1828800"/>
            <a:ext cx="3257550" cy="685800"/>
          </a:xfrm>
        </p:spPr>
        <p:txBody>
          <a:bodyPr anchor="ctr">
            <a:normAutofit/>
          </a:bodyPr>
          <a:lstStyle>
            <a:lvl1pPr marL="0" indent="0" latinLnBrk="0">
              <a:spcBef>
                <a:spcPts val="0"/>
              </a:spcBef>
              <a:buNone/>
              <a:defRPr lang="zh-CN" sz="2200" b="0">
                <a:solidFill>
                  <a:schemeClr val="tx1"/>
                </a:solidFill>
              </a:defRPr>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4745736" y="2514601"/>
            <a:ext cx="3257550" cy="3581401"/>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7" name="日期占位符 6"/>
          <p:cNvSpPr>
            <a:spLocks noGrp="1"/>
          </p:cNvSpPr>
          <p:nvPr>
            <p:ph type="dt" sz="half" idx="10"/>
          </p:nvPr>
        </p:nvSpPr>
        <p:spPr/>
        <p:txBody>
          <a:bodyPr/>
          <a:lstStyle/>
          <a:p>
            <a:fld id="{37CC0096-1860-4642-9CD2-0079EA5E7CD1}" type="datetimeFigureOut">
              <a:t>11/25/2014</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37CC0096-1860-4642-9CD2-0079EA5E7CD1}" type="datetimeFigureOut">
              <a:t>11/25/2014</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C0096-1860-4642-9CD2-0079EA5E7CD1}" type="datetimeFigureOut">
              <a:t>11/25/2014</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6001941" y="1600200"/>
            <a:ext cx="2341960" cy="1828800"/>
          </a:xfrm>
        </p:spPr>
        <p:txBody>
          <a:bodyPr anchor="b">
            <a:normAutofit/>
          </a:bodyPr>
          <a:lstStyle>
            <a:lvl1pPr latinLnBrk="0">
              <a:defRPr lang="zh-CN" sz="3400"/>
            </a:lvl1pPr>
          </a:lstStyle>
          <a:p>
            <a:r>
              <a:rPr lang="zh-CN" altLang="en-US" smtClean="0"/>
              <a:t>单击此处编辑母版标题样式</a:t>
            </a:r>
            <a:endParaRPr lang="zh-CN"/>
          </a:p>
        </p:txBody>
      </p:sp>
      <p:sp>
        <p:nvSpPr>
          <p:cNvPr id="3" name="内容占位符 2"/>
          <p:cNvSpPr>
            <a:spLocks noGrp="1"/>
          </p:cNvSpPr>
          <p:nvPr>
            <p:ph idx="1"/>
          </p:nvPr>
        </p:nvSpPr>
        <p:spPr>
          <a:xfrm>
            <a:off x="570309" y="762000"/>
            <a:ext cx="4800600" cy="53340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文本占位符 3"/>
          <p:cNvSpPr>
            <a:spLocks noGrp="1"/>
          </p:cNvSpPr>
          <p:nvPr>
            <p:ph type="body" sz="half" idx="2"/>
          </p:nvPr>
        </p:nvSpPr>
        <p:spPr>
          <a:xfrm>
            <a:off x="6000780" y="3429000"/>
            <a:ext cx="2343121" cy="1828800"/>
          </a:xfrm>
        </p:spPr>
        <p:txBody>
          <a:bodyPr/>
          <a:lstStyle>
            <a:lvl1pPr marL="0" indent="0" latinLnBrk="0">
              <a:spcBef>
                <a:spcPts val="0"/>
              </a:spcBef>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C0096-1860-4642-9CD2-0079EA5E7CD1}" type="datetimeFigureOut">
              <a:t>11/25/2014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8" name="矩形 7"/>
          <p:cNvSpPr/>
          <p:nvPr userDrawn="1"/>
        </p:nvSpPr>
        <p:spPr bwMode="blackWhite">
          <a:xfrm>
            <a:off x="483068" y="640080"/>
            <a:ext cx="500634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标题 1"/>
          <p:cNvSpPr>
            <a:spLocks noGrp="1"/>
          </p:cNvSpPr>
          <p:nvPr>
            <p:ph type="title"/>
          </p:nvPr>
        </p:nvSpPr>
        <p:spPr>
          <a:xfrm>
            <a:off x="5998464" y="1600200"/>
            <a:ext cx="2345436" cy="1828800"/>
          </a:xfrm>
        </p:spPr>
        <p:txBody>
          <a:bodyPr anchor="b">
            <a:normAutofit/>
          </a:bodyPr>
          <a:lstStyle>
            <a:lvl1pPr latinLnBrk="0">
              <a:defRPr lang="zh-CN" sz="3400"/>
            </a:lvl1pPr>
          </a:lstStyle>
          <a:p>
            <a:r>
              <a:rPr lang="zh-CN" altLang="en-US" smtClean="0"/>
              <a:t>单击此处编辑母版标题样式</a:t>
            </a:r>
            <a:endParaRPr lang="zh-CN"/>
          </a:p>
        </p:txBody>
      </p:sp>
      <p:sp>
        <p:nvSpPr>
          <p:cNvPr id="3" name="图片占位符 2"/>
          <p:cNvSpPr>
            <a:spLocks noGrp="1"/>
          </p:cNvSpPr>
          <p:nvPr>
            <p:ph type="pic" idx="1"/>
          </p:nvPr>
        </p:nvSpPr>
        <p:spPr>
          <a:xfrm>
            <a:off x="585938" y="777240"/>
            <a:ext cx="4800600" cy="5303520"/>
          </a:xfrm>
        </p:spPr>
        <p:txBody>
          <a:bodyPr tIns="457200">
            <a:normAutofit/>
          </a:bodyPr>
          <a:lstStyle>
            <a:lvl1pPr marL="0" indent="0" algn="ctr" latinLnBrk="0">
              <a:buNone/>
              <a:defRPr lang="zh-CN" sz="20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5998464" y="3429000"/>
            <a:ext cx="2345436" cy="1828800"/>
          </a:xfrm>
        </p:spPr>
        <p:txBody>
          <a:bodyPr/>
          <a:lstStyle>
            <a:lvl1pPr marL="0" indent="0" latinLnBrk="0">
              <a:spcBef>
                <a:spcPts val="0"/>
              </a:spcBef>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C0096-1860-4642-9CD2-0079EA5E7CD1}" type="datetimeFigureOut">
              <a:t>11/25/2014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E31375A4-56A4-47D6-9801-1991572033F7}" type="slidenum">
              <a:t>‹#›</a:t>
            </a:fld>
            <a:endParaRPr lang="zh-CN"/>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CN"/>
              <a:t>单击此处编辑母版标题样式</a:t>
            </a:r>
          </a:p>
        </p:txBody>
      </p:sp>
      <p:sp>
        <p:nvSpPr>
          <p:cNvPr id="3" name="文本占位符 2"/>
          <p:cNvSpPr>
            <a:spLocks noGrp="1"/>
          </p:cNvSpPr>
          <p:nvPr>
            <p:ph type="body" idx="1"/>
          </p:nvPr>
        </p:nvSpPr>
        <p:spPr>
          <a:xfrm>
            <a:off x="1143000" y="1828800"/>
            <a:ext cx="6858000" cy="4267200"/>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6457950" y="6362700"/>
            <a:ext cx="742950" cy="257176"/>
          </a:xfrm>
          <a:prstGeom prst="rect">
            <a:avLst/>
          </a:prstGeom>
        </p:spPr>
        <p:txBody>
          <a:bodyPr vert="horz" lIns="91440" tIns="45720" rIns="91440" bIns="45720" rtlCol="0" anchor="ctr"/>
          <a:lstStyle>
            <a:lvl1pPr algn="r" latinLnBrk="0">
              <a:defRPr lang="zh-CN" sz="800">
                <a:solidFill>
                  <a:schemeClr val="tx1">
                    <a:lumMod val="85000"/>
                  </a:schemeClr>
                </a:solidFill>
                <a:latin typeface="微软雅黑" panose="020B0503020204020204" pitchFamily="34" charset="-122"/>
                <a:ea typeface="微软雅黑" panose="020B0503020204020204" pitchFamily="34" charset="-122"/>
              </a:defRPr>
            </a:lvl1pPr>
          </a:lstStyle>
          <a:p>
            <a:fld id="{37CC0096-1860-4642-9CD2-0079EA5E7CD1}" type="datetimeFigureOut">
              <a:rPr lang="en-US" altLang="zh-CN" smtClean="0"/>
              <a:pPr/>
              <a:t>11/25/2014</a:t>
            </a:fld>
            <a:endParaRPr lang="zh-CN" altLang="en-US"/>
          </a:p>
        </p:txBody>
      </p:sp>
      <p:sp>
        <p:nvSpPr>
          <p:cNvPr id="5" name="页脚占位符 4"/>
          <p:cNvSpPr>
            <a:spLocks noGrp="1"/>
          </p:cNvSpPr>
          <p:nvPr>
            <p:ph type="ftr" sz="quarter" idx="3"/>
          </p:nvPr>
        </p:nvSpPr>
        <p:spPr>
          <a:xfrm>
            <a:off x="1143000" y="6362700"/>
            <a:ext cx="5161165" cy="257176"/>
          </a:xfrm>
          <a:prstGeom prst="rect">
            <a:avLst/>
          </a:prstGeom>
        </p:spPr>
        <p:txBody>
          <a:bodyPr vert="horz" lIns="91440" tIns="45720" rIns="91440" bIns="45720" rtlCol="0" anchor="ctr"/>
          <a:lstStyle>
            <a:lvl1pPr algn="l" latinLnBrk="0">
              <a:defRPr lang="zh-CN" sz="800">
                <a:solidFill>
                  <a:schemeClr val="tx1">
                    <a:lumMod val="8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7372350" y="6362700"/>
            <a:ext cx="628650" cy="257176"/>
          </a:xfrm>
          <a:prstGeom prst="rect">
            <a:avLst/>
          </a:prstGeom>
        </p:spPr>
        <p:txBody>
          <a:bodyPr vert="horz" lIns="91440" tIns="45720" rIns="91440" bIns="45720" rtlCol="0" anchor="ctr"/>
          <a:lstStyle>
            <a:lvl1pPr algn="r" latinLnBrk="0">
              <a:defRPr lang="zh-CN" sz="800">
                <a:solidFill>
                  <a:schemeClr val="tx1">
                    <a:lumMod val="85000"/>
                  </a:schemeClr>
                </a:solidFill>
                <a:latin typeface="微软雅黑" panose="020B0503020204020204" pitchFamily="34" charset="-122"/>
                <a:ea typeface="微软雅黑" panose="020B0503020204020204" pitchFamily="34" charset="-122"/>
              </a:defRPr>
            </a:lvl1pPr>
          </a:lstStyle>
          <a:p>
            <a:fld id="{E31375A4-56A4-47D6-9801-1991572033F7}" type="slidenum">
              <a:rPr lang="en-US" altLang="zh-CN" smtClean="0"/>
              <a:pPr/>
              <a:t>‹#›</a:t>
            </a:fld>
            <a:endParaRPr lang="en-US" altLang="zh-CN"/>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zh-CN" sz="3400" kern="1200">
          <a:solidFill>
            <a:schemeClr val="accent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lang="zh-CN" sz="2000" kern="1200">
          <a:solidFill>
            <a:schemeClr val="tx1">
              <a:lumMod val="85000"/>
            </a:schemeClr>
          </a:solidFill>
          <a:latin typeface="微软雅黑" panose="020B0503020204020204" pitchFamily="34" charset="-122"/>
          <a:ea typeface="微软雅黑" panose="020B0503020204020204" pitchFamily="34" charset="-122"/>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lang="zh-CN" sz="1800" kern="1200">
          <a:solidFill>
            <a:schemeClr val="tx1">
              <a:lumMod val="85000"/>
            </a:schemeClr>
          </a:solidFill>
          <a:latin typeface="微软雅黑" panose="020B0503020204020204" pitchFamily="34" charset="-122"/>
          <a:ea typeface="微软雅黑" panose="020B0503020204020204" pitchFamily="34" charset="-122"/>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lang="zh-CN" sz="1600" kern="1200">
          <a:solidFill>
            <a:schemeClr val="tx1">
              <a:lumMod val="85000"/>
            </a:schemeClr>
          </a:solidFill>
          <a:latin typeface="微软雅黑" panose="020B0503020204020204" pitchFamily="34" charset="-122"/>
          <a:ea typeface="微软雅黑" panose="020B0503020204020204" pitchFamily="34" charset="-122"/>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lang="zh-CN" sz="1400" kern="1200">
          <a:solidFill>
            <a:schemeClr val="tx1">
              <a:lumMod val="85000"/>
            </a:schemeClr>
          </a:solidFill>
          <a:latin typeface="微软雅黑" panose="020B0503020204020204" pitchFamily="34" charset="-122"/>
          <a:ea typeface="微软雅黑" panose="020B0503020204020204" pitchFamily="34" charset="-122"/>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lang="zh-CN" sz="1400" kern="1200">
          <a:solidFill>
            <a:schemeClr val="tx1">
              <a:lumMod val="85000"/>
            </a:schemeClr>
          </a:solidFill>
          <a:latin typeface="微软雅黑" panose="020B0503020204020204" pitchFamily="34" charset="-122"/>
          <a:ea typeface="微软雅黑" panose="020B0503020204020204" pitchFamily="34" charset="-122"/>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lang="zh-CN"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lang="zh-CN"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lang="zh-CN"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lang="zh-CN" sz="14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1008" userDrawn="1">
          <p15:clr>
            <a:srgbClr val="F26B43"/>
          </p15:clr>
        </p15:guide>
        <p15:guide id="4" orient="horz" pos="1152" userDrawn="1">
          <p15:clr>
            <a:srgbClr val="F26B43"/>
          </p15:clr>
        </p15:guide>
        <p15:guide id="5" orient="horz" pos="3840" userDrawn="1">
          <p15:clr>
            <a:srgbClr val="F26B43"/>
          </p15:clr>
        </p15:guide>
        <p15:guide id="6" orient="horz" pos="288" userDrawn="1">
          <p15:clr>
            <a:srgbClr val="F26B43"/>
          </p15:clr>
        </p15:guide>
        <p15:guide id="7" pos="5040" userDrawn="1">
          <p15:clr>
            <a:srgbClr val="F26B43"/>
          </p15:clr>
        </p15:guide>
        <p15:guide id="8" pos="720" userDrawn="1">
          <p15:clr>
            <a:srgbClr val="F26B43"/>
          </p15:clr>
        </p15:guide>
        <p15:guide id="9" pos="504" userDrawn="1">
          <p15:clr>
            <a:srgbClr val="F26B43"/>
          </p15:clr>
        </p15:guide>
        <p15:guide id="10" pos="5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6200" y="3429000"/>
            <a:ext cx="10058400" cy="1711037"/>
          </a:xfrm>
        </p:spPr>
        <p:txBody>
          <a:bodyPr>
            <a:noAutofit/>
          </a:bodyPr>
          <a:lstStyle/>
          <a:p>
            <a:r>
              <a:rPr lang="en-US" sz="4000" dirty="0">
                <a:latin typeface="Arial" panose="020B0604020202020204" pitchFamily="34" charset="0"/>
                <a:cs typeface="Arial" panose="020B0604020202020204" pitchFamily="34" charset="0"/>
              </a:rPr>
              <a:t>Ensuring Home-based Rehabilitation Exercise by Using Kinect and </a:t>
            </a:r>
            <a:r>
              <a:rPr lang="en-US" sz="4000" dirty="0" err="1">
                <a:latin typeface="Arial" panose="020B0604020202020204" pitchFamily="34" charset="0"/>
                <a:cs typeface="Arial" panose="020B0604020202020204" pitchFamily="34" charset="0"/>
              </a:rPr>
              <a:t>Fuzzified</a:t>
            </a:r>
            <a:r>
              <a:rPr lang="en-US" sz="4000" dirty="0">
                <a:latin typeface="Arial" panose="020B0604020202020204" pitchFamily="34" charset="0"/>
                <a:cs typeface="Arial" panose="020B0604020202020204" pitchFamily="34" charset="0"/>
              </a:rPr>
              <a:t> Dynamic Time Warping Algorithm</a:t>
            </a:r>
            <a:endParaRPr lang="zh-CN" altLang="en-US" sz="4000" dirty="0">
              <a:latin typeface="Arial" panose="020B0604020202020204" pitchFamily="34" charset="0"/>
              <a:cs typeface="Arial" panose="020B0604020202020204" pitchFamily="34" charset="0"/>
            </a:endParaRPr>
          </a:p>
        </p:txBody>
      </p:sp>
      <p:sp>
        <p:nvSpPr>
          <p:cNvPr id="6" name="文本框 5"/>
          <p:cNvSpPr txBox="1"/>
          <p:nvPr/>
        </p:nvSpPr>
        <p:spPr>
          <a:xfrm>
            <a:off x="7772400" y="5562600"/>
            <a:ext cx="1295547" cy="369332"/>
          </a:xfrm>
          <a:prstGeom prst="rect">
            <a:avLst/>
          </a:prstGeom>
          <a:noFill/>
        </p:spPr>
        <p:txBody>
          <a:bodyPr wrap="none" rtlCol="0">
            <a:spAutoFit/>
          </a:bodyPr>
          <a:lstStyle/>
          <a:p>
            <a:r>
              <a:rPr lang="en-US" dirty="0">
                <a:solidFill>
                  <a:schemeClr val="accent1"/>
                </a:solidFill>
              </a:rPr>
              <a:t>Qiao Zhang</a:t>
            </a:r>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Fuzzy Logic</a:t>
            </a:r>
            <a:endParaRPr lang="en-US" dirty="0"/>
          </a:p>
        </p:txBody>
      </p:sp>
      <p:sp>
        <p:nvSpPr>
          <p:cNvPr id="3" name="内容占位符 2"/>
          <p:cNvSpPr>
            <a:spLocks noGrp="1"/>
          </p:cNvSpPr>
          <p:nvPr>
            <p:ph idx="1"/>
          </p:nvPr>
        </p:nvSpPr>
        <p:spPr/>
        <p:txBody>
          <a:bodyPr/>
          <a:lstStyle/>
          <a:p>
            <a:r>
              <a:rPr lang="en-US" dirty="0"/>
              <a:t>When physicians evaluate trajectory and speed of</a:t>
            </a:r>
            <a:br>
              <a:rPr lang="en-US" dirty="0"/>
            </a:br>
            <a:r>
              <a:rPr lang="en-US" dirty="0"/>
              <a:t>rehabilitation exercise mainly based on their </a:t>
            </a:r>
            <a:r>
              <a:rPr lang="en-US" dirty="0" smtClean="0"/>
              <a:t>experience and </a:t>
            </a:r>
            <a:r>
              <a:rPr lang="en-US" dirty="0"/>
              <a:t>subjective evaluation without utilizing more </a:t>
            </a:r>
            <a:r>
              <a:rPr lang="en-US" dirty="0" smtClean="0"/>
              <a:t>precise and </a:t>
            </a:r>
            <a:r>
              <a:rPr lang="en-US" dirty="0"/>
              <a:t>measurable computer value. </a:t>
            </a:r>
            <a:endParaRPr lang="en-US" dirty="0" smtClean="0"/>
          </a:p>
          <a:p>
            <a:r>
              <a:rPr lang="en-US" dirty="0"/>
              <a:t>Therefore, </a:t>
            </a:r>
            <a:r>
              <a:rPr lang="en-US" dirty="0" smtClean="0"/>
              <a:t>they </a:t>
            </a:r>
            <a:r>
              <a:rPr lang="en-US" dirty="0"/>
              <a:t>cannot set </a:t>
            </a:r>
            <a:r>
              <a:rPr lang="en-US" dirty="0" smtClean="0"/>
              <a:t>a value </a:t>
            </a:r>
            <a:r>
              <a:rPr lang="en-US" dirty="0"/>
              <a:t>of trajectory and speed to evaluate result </a:t>
            </a:r>
            <a:r>
              <a:rPr lang="en-US" dirty="0" smtClean="0"/>
              <a:t>using traditional </a:t>
            </a:r>
            <a:r>
              <a:rPr lang="en-US" dirty="0"/>
              <a:t>logic theory</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84021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Related </a:t>
            </a:r>
            <a:r>
              <a:rPr lang="en-US" altLang="zh-CN" dirty="0" smtClean="0"/>
              <a:t>Work</a:t>
            </a:r>
            <a:endParaRPr lang="en-US"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32779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Rehabilitation with Device </a:t>
            </a:r>
            <a:r>
              <a:rPr lang="en-US" dirty="0" smtClean="0"/>
              <a:t>Help</a:t>
            </a:r>
            <a:endParaRPr lang="en-US" dirty="0"/>
          </a:p>
        </p:txBody>
      </p:sp>
      <p:sp>
        <p:nvSpPr>
          <p:cNvPr id="3" name="内容占位符 2"/>
          <p:cNvSpPr>
            <a:spLocks noGrp="1"/>
          </p:cNvSpPr>
          <p:nvPr>
            <p:ph idx="1"/>
          </p:nvPr>
        </p:nvSpPr>
        <p:spPr/>
        <p:txBody>
          <a:bodyPr>
            <a:normAutofit/>
          </a:bodyPr>
          <a:lstStyle/>
          <a:p>
            <a:r>
              <a:rPr lang="en-US" sz="2800" dirty="0"/>
              <a:t>Many researches use industrial motion </a:t>
            </a:r>
            <a:r>
              <a:rPr lang="en-US" sz="2800" dirty="0" smtClean="0"/>
              <a:t>sensors</a:t>
            </a:r>
            <a:r>
              <a:rPr lang="en-US" sz="2800" dirty="0"/>
              <a:t> </a:t>
            </a:r>
            <a:r>
              <a:rPr lang="en-US" sz="2800" dirty="0" smtClean="0"/>
              <a:t>and </a:t>
            </a:r>
            <a:r>
              <a:rPr lang="en-US" sz="2800" dirty="0"/>
              <a:t>Nintendo Wii Remote </a:t>
            </a:r>
            <a:r>
              <a:rPr lang="en-US" sz="2800" dirty="0" smtClean="0"/>
              <a:t>to </a:t>
            </a:r>
            <a:r>
              <a:rPr lang="en-US" sz="2800" dirty="0"/>
              <a:t>assist physicians and patients</a:t>
            </a:r>
            <a:r>
              <a:rPr lang="en-US" sz="2800" dirty="0" smtClean="0"/>
              <a:t>.</a:t>
            </a:r>
          </a:p>
          <a:p>
            <a:r>
              <a:rPr lang="en-US" sz="2800" dirty="0" smtClean="0"/>
              <a:t>(x) Uncomfortable and boring: </a:t>
            </a:r>
            <a:r>
              <a:rPr lang="en-US" sz="2800" dirty="0"/>
              <a:t>motion sensors have some defects, such as </a:t>
            </a:r>
            <a:r>
              <a:rPr lang="en-US" sz="2800" dirty="0" smtClean="0"/>
              <a:t>patients need </a:t>
            </a:r>
            <a:r>
              <a:rPr lang="en-US" sz="2800" dirty="0"/>
              <a:t>to fasten it on limbs, hold it in the hands or wear it </a:t>
            </a:r>
            <a:r>
              <a:rPr lang="en-US" sz="2800" dirty="0" smtClean="0"/>
              <a:t>on the body</a:t>
            </a:r>
            <a:r>
              <a:rPr lang="en-US" sz="2800" dirty="0"/>
              <a:t>.</a:t>
            </a:r>
            <a:endParaRPr lang="en-US" sz="2800" dirty="0" smtClean="0"/>
          </a:p>
          <a:p>
            <a:endParaRPr lang="en-US" sz="2800" dirty="0"/>
          </a:p>
        </p:txBody>
      </p:sp>
    </p:spTree>
    <p:extLst>
      <p:ext uri="{BB962C8B-B14F-4D97-AF65-F5344CB8AC3E}">
        <p14:creationId xmlns:p14="http://schemas.microsoft.com/office/powerpoint/2010/main" val="206610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Kinect </a:t>
            </a:r>
            <a:r>
              <a:rPr lang="en-US" dirty="0" smtClean="0"/>
              <a:t>Applications</a:t>
            </a:r>
            <a:endParaRPr lang="en-US" dirty="0"/>
          </a:p>
        </p:txBody>
      </p:sp>
      <p:sp>
        <p:nvSpPr>
          <p:cNvPr id="3" name="内容占位符 2"/>
          <p:cNvSpPr>
            <a:spLocks noGrp="1"/>
          </p:cNvSpPr>
          <p:nvPr>
            <p:ph idx="1"/>
          </p:nvPr>
        </p:nvSpPr>
        <p:spPr/>
        <p:txBody>
          <a:bodyPr>
            <a:normAutofit/>
          </a:bodyPr>
          <a:lstStyle/>
          <a:p>
            <a:r>
              <a:rPr lang="en-US" sz="2800" dirty="0"/>
              <a:t>These Kinect games can let users to do exercise in </a:t>
            </a:r>
            <a:r>
              <a:rPr lang="en-US" sz="2800" dirty="0" smtClean="0"/>
              <a:t>their home, but the wrong exercise </a:t>
            </a:r>
            <a:r>
              <a:rPr lang="en-US" sz="2800" dirty="0"/>
              <a:t>leads to sports </a:t>
            </a:r>
            <a:r>
              <a:rPr lang="en-US" sz="2800" dirty="0" smtClean="0"/>
              <a:t>injuries.</a:t>
            </a:r>
          </a:p>
          <a:p>
            <a:r>
              <a:rPr lang="en-US" sz="2800" dirty="0" smtClean="0"/>
              <a:t>Previous work proved </a:t>
            </a:r>
            <a:r>
              <a:rPr lang="en-US" sz="2800" dirty="0"/>
              <a:t>that patients can </a:t>
            </a:r>
            <a:r>
              <a:rPr lang="en-US" sz="2800" dirty="0" smtClean="0"/>
              <a:t>get more </a:t>
            </a:r>
            <a:r>
              <a:rPr lang="en-US" sz="2800" dirty="0"/>
              <a:t>motivation and outcome of rehabilitation with Kinect.</a:t>
            </a:r>
            <a:br>
              <a:rPr lang="en-US" sz="2800" dirty="0"/>
            </a:br>
            <a:r>
              <a:rPr lang="en-US" sz="2800" dirty="0"/>
              <a:t>But their rehabilitation </a:t>
            </a:r>
            <a:r>
              <a:rPr lang="en-US" sz="2800" dirty="0" smtClean="0"/>
              <a:t>systems are too specific.</a:t>
            </a:r>
          </a:p>
        </p:txBody>
      </p:sp>
    </p:spTree>
    <p:extLst>
      <p:ext uri="{BB962C8B-B14F-4D97-AF65-F5344CB8AC3E}">
        <p14:creationId xmlns:p14="http://schemas.microsoft.com/office/powerpoint/2010/main" val="193569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Fuzzy Logic</a:t>
            </a:r>
            <a:endParaRPr lang="en-US" dirty="0"/>
          </a:p>
        </p:txBody>
      </p:sp>
      <p:sp>
        <p:nvSpPr>
          <p:cNvPr id="3" name="内容占位符 2"/>
          <p:cNvSpPr>
            <a:spLocks noGrp="1"/>
          </p:cNvSpPr>
          <p:nvPr>
            <p:ph idx="1"/>
          </p:nvPr>
        </p:nvSpPr>
        <p:spPr/>
        <p:txBody>
          <a:bodyPr>
            <a:noAutofit/>
          </a:bodyPr>
          <a:lstStyle/>
          <a:p>
            <a:r>
              <a:rPr lang="en-US" sz="2400" dirty="0" smtClean="0"/>
              <a:t>There are a handful of existing systems that utilize fuzzy logic evaluation.</a:t>
            </a:r>
          </a:p>
          <a:p>
            <a:r>
              <a:rPr lang="en-US" sz="2400" dirty="0" smtClean="0"/>
              <a:t>The accuracy can be as high as 80-90%.</a:t>
            </a:r>
          </a:p>
          <a:p>
            <a:r>
              <a:rPr lang="en-US" sz="2400" dirty="0"/>
              <a:t>Further, </a:t>
            </a:r>
            <a:r>
              <a:rPr lang="en-US" sz="2400" dirty="0" smtClean="0"/>
              <a:t>the application </a:t>
            </a:r>
            <a:r>
              <a:rPr lang="en-US" sz="2400" dirty="0"/>
              <a:t>of fuzzy set theory can provide an effective </a:t>
            </a:r>
            <a:r>
              <a:rPr lang="en-US" sz="2400" dirty="0" smtClean="0"/>
              <a:t>way to </a:t>
            </a:r>
            <a:r>
              <a:rPr lang="en-US" sz="2400" dirty="0"/>
              <a:t>formulate decision problems in a fuzzy </a:t>
            </a:r>
            <a:r>
              <a:rPr lang="en-US" sz="2400" dirty="0" smtClean="0"/>
              <a:t>environment where </a:t>
            </a:r>
            <a:r>
              <a:rPr lang="en-US" sz="2400" dirty="0"/>
              <a:t>the information available is subjective and imprecise</a:t>
            </a:r>
            <a:r>
              <a:rPr lang="en-US" sz="2400" dirty="0" smtClean="0"/>
              <a:t>.</a:t>
            </a:r>
            <a:endParaRPr lang="en-US" sz="2400" dirty="0"/>
          </a:p>
        </p:txBody>
      </p:sp>
    </p:spTree>
    <p:extLst>
      <p:ext uri="{BB962C8B-B14F-4D97-AF65-F5344CB8AC3E}">
        <p14:creationId xmlns:p14="http://schemas.microsoft.com/office/powerpoint/2010/main" val="251587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Research </a:t>
            </a:r>
            <a:r>
              <a:rPr lang="en-US" altLang="zh-CN" dirty="0" smtClean="0"/>
              <a:t>Methodology</a:t>
            </a:r>
            <a:endParaRPr lang="en-US"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228249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smtClean="0"/>
              <a:t>Phases</a:t>
            </a:r>
            <a:endParaRPr lang="zh-CN" dirty="0"/>
          </a:p>
        </p:txBody>
      </p:sp>
      <p:sp>
        <p:nvSpPr>
          <p:cNvPr id="14" name="内容占位符 13"/>
          <p:cNvSpPr>
            <a:spLocks noGrp="1"/>
          </p:cNvSpPr>
          <p:nvPr>
            <p:ph idx="1"/>
          </p:nvPr>
        </p:nvSpPr>
        <p:spPr/>
        <p:txBody>
          <a:bodyPr>
            <a:noAutofit/>
          </a:bodyPr>
          <a:lstStyle/>
          <a:p>
            <a:r>
              <a:rPr lang="en-US" sz="2400" dirty="0" smtClean="0"/>
              <a:t>A tailored </a:t>
            </a:r>
            <a:r>
              <a:rPr lang="en-US" sz="2400" dirty="0"/>
              <a:t>exercise is performed by the patient and </a:t>
            </a:r>
            <a:r>
              <a:rPr lang="en-US" sz="2400" dirty="0" smtClean="0"/>
              <a:t>recorded under </a:t>
            </a:r>
            <a:r>
              <a:rPr lang="en-US" sz="2400" dirty="0"/>
              <a:t>the supervision of a physician by using the </a:t>
            </a:r>
            <a:r>
              <a:rPr lang="en-US" sz="2400" dirty="0" smtClean="0"/>
              <a:t>proposed KEHR </a:t>
            </a:r>
            <a:r>
              <a:rPr lang="en-US" sz="2400" dirty="0"/>
              <a:t>system</a:t>
            </a:r>
            <a:r>
              <a:rPr lang="en-US" sz="2400" dirty="0" smtClean="0"/>
              <a:t>.</a:t>
            </a:r>
            <a:endParaRPr lang="en-US" sz="2400" dirty="0"/>
          </a:p>
          <a:p>
            <a:r>
              <a:rPr lang="en-US" sz="2400" dirty="0"/>
              <a:t>The evaluation can then be achieved </a:t>
            </a:r>
            <a:r>
              <a:rPr lang="en-US" sz="2400" dirty="0" smtClean="0"/>
              <a:t>by exploring </a:t>
            </a:r>
            <a:r>
              <a:rPr lang="en-US" sz="2400" dirty="0"/>
              <a:t>the differences derived from two factors:</a:t>
            </a:r>
            <a:br>
              <a:rPr lang="en-US" sz="2400" dirty="0"/>
            </a:br>
            <a:r>
              <a:rPr lang="en-US" sz="2400" dirty="0"/>
              <a:t>1. Trajectory disparity: the motional path created </a:t>
            </a:r>
            <a:r>
              <a:rPr lang="en-US" sz="2400" dirty="0" smtClean="0"/>
              <a:t>by each </a:t>
            </a:r>
            <a:r>
              <a:rPr lang="en-US" sz="2400" dirty="0"/>
              <a:t>joint over </a:t>
            </a:r>
            <a:r>
              <a:rPr lang="en-US" sz="2400" dirty="0" smtClean="0"/>
              <a:t>time</a:t>
            </a:r>
            <a:r>
              <a:rPr lang="en-US" sz="2400" dirty="0"/>
              <a:t/>
            </a:r>
            <a:br>
              <a:rPr lang="en-US" sz="2400" dirty="0"/>
            </a:br>
            <a:r>
              <a:rPr lang="en-US" sz="2400" dirty="0"/>
              <a:t>2. Speed variation: the time consumption in </a:t>
            </a:r>
            <a:r>
              <a:rPr lang="en-US" sz="2400" dirty="0" smtClean="0"/>
              <a:t>completing a </a:t>
            </a:r>
            <a:r>
              <a:rPr lang="en-US" sz="2400" dirty="0"/>
              <a:t>designated exercise</a:t>
            </a:r>
            <a:r>
              <a:rPr lang="en-US" sz="2400" dirty="0" smtClean="0"/>
              <a:t>.</a:t>
            </a:r>
            <a:endParaRPr lang="zh-CN" sz="2400" dirty="0"/>
          </a:p>
        </p:txBody>
      </p:sp>
    </p:spTree>
    <p:extLst>
      <p:ext uri="{BB962C8B-B14F-4D97-AF65-F5344CB8AC3E}">
        <p14:creationId xmlns:p14="http://schemas.microsoft.com/office/powerpoint/2010/main" val="303190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The KEHR </a:t>
            </a:r>
            <a:r>
              <a:rPr lang="en-US" dirty="0" smtClean="0"/>
              <a:t>Architecture</a:t>
            </a:r>
            <a:endParaRPr lang="en-US" dirty="0"/>
          </a:p>
        </p:txBody>
      </p:sp>
      <p:pic>
        <p:nvPicPr>
          <p:cNvPr id="4" name="内容占位符 3"/>
          <p:cNvPicPr>
            <a:picLocks noGrp="1" noChangeAspect="1"/>
          </p:cNvPicPr>
          <p:nvPr>
            <p:ph idx="1"/>
          </p:nvPr>
        </p:nvPicPr>
        <p:blipFill>
          <a:blip r:embed="rId3"/>
          <a:stretch>
            <a:fillRect/>
          </a:stretch>
        </p:blipFill>
        <p:spPr>
          <a:xfrm>
            <a:off x="1202780" y="1828800"/>
            <a:ext cx="6738440" cy="4267200"/>
          </a:xfrm>
          <a:prstGeom prst="rect">
            <a:avLst/>
          </a:prstGeom>
        </p:spPr>
      </p:pic>
    </p:spTree>
    <p:extLst>
      <p:ext uri="{BB962C8B-B14F-4D97-AF65-F5344CB8AC3E}">
        <p14:creationId xmlns:p14="http://schemas.microsoft.com/office/powerpoint/2010/main" val="398790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Kinect-based </a:t>
            </a:r>
            <a:r>
              <a:rPr lang="en-US" dirty="0" smtClean="0"/>
              <a:t>Rehabilitation Management Module</a:t>
            </a:r>
            <a:endParaRPr lang="en-US" dirty="0"/>
          </a:p>
        </p:txBody>
      </p:sp>
      <p:sp>
        <p:nvSpPr>
          <p:cNvPr id="3" name="内容占位符 2"/>
          <p:cNvSpPr>
            <a:spLocks noGrp="1"/>
          </p:cNvSpPr>
          <p:nvPr>
            <p:ph idx="1"/>
          </p:nvPr>
        </p:nvSpPr>
        <p:spPr/>
        <p:txBody>
          <a:bodyPr/>
          <a:lstStyle/>
          <a:p>
            <a:r>
              <a:rPr lang="en-US" dirty="0"/>
              <a:t>M</a:t>
            </a:r>
            <a:r>
              <a:rPr lang="en-US" dirty="0" smtClean="0"/>
              <a:t>anage </a:t>
            </a:r>
            <a:r>
              <a:rPr lang="en-US" dirty="0"/>
              <a:t>rehabilitation </a:t>
            </a:r>
            <a:r>
              <a:rPr lang="en-US" dirty="0" smtClean="0"/>
              <a:t>process</a:t>
            </a:r>
          </a:p>
          <a:p>
            <a:r>
              <a:rPr lang="en-US" b="1" dirty="0"/>
              <a:t>C</a:t>
            </a:r>
            <a:r>
              <a:rPr lang="en-US" b="1" dirty="0" smtClean="0"/>
              <a:t>apture</a:t>
            </a:r>
            <a:r>
              <a:rPr lang="en-US" dirty="0" smtClean="0"/>
              <a:t> user performed </a:t>
            </a:r>
            <a:r>
              <a:rPr lang="en-US" dirty="0"/>
              <a:t>exercise under supervision of a </a:t>
            </a:r>
            <a:r>
              <a:rPr lang="en-US" dirty="0" smtClean="0"/>
              <a:t>professional</a:t>
            </a:r>
          </a:p>
          <a:p>
            <a:r>
              <a:rPr lang="en-US" dirty="0" smtClean="0"/>
              <a:t>Replay </a:t>
            </a:r>
            <a:r>
              <a:rPr lang="en-US" dirty="0"/>
              <a:t>the exercise for user to execute at </a:t>
            </a:r>
            <a:r>
              <a:rPr lang="en-US" dirty="0" smtClean="0"/>
              <a:t>home</a:t>
            </a:r>
            <a:endParaRPr lang="en-US" dirty="0"/>
          </a:p>
          <a:p>
            <a:r>
              <a:rPr lang="en-US" b="1" dirty="0" smtClean="0"/>
              <a:t>Evaluate</a:t>
            </a:r>
            <a:r>
              <a:rPr lang="en-US" dirty="0" smtClean="0"/>
              <a:t> </a:t>
            </a:r>
            <a:r>
              <a:rPr lang="en-US" dirty="0"/>
              <a:t>the performance of the exercise</a:t>
            </a:r>
            <a:r>
              <a:rPr lang="en-US" dirty="0" smtClean="0"/>
              <a:t>.</a:t>
            </a:r>
            <a:endParaRPr lang="en-US" dirty="0"/>
          </a:p>
        </p:txBody>
      </p:sp>
    </p:spTree>
    <p:extLst>
      <p:ext uri="{BB962C8B-B14F-4D97-AF65-F5344CB8AC3E}">
        <p14:creationId xmlns:p14="http://schemas.microsoft.com/office/powerpoint/2010/main" val="190380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Capture</a:t>
            </a:r>
            <a:endParaRPr lang="en-US" dirty="0"/>
          </a:p>
        </p:txBody>
      </p:sp>
      <p:pic>
        <p:nvPicPr>
          <p:cNvPr id="4" name="内容占位符 3"/>
          <p:cNvPicPr>
            <a:picLocks noGrp="1" noChangeAspect="1"/>
          </p:cNvPicPr>
          <p:nvPr>
            <p:ph idx="1"/>
          </p:nvPr>
        </p:nvPicPr>
        <p:blipFill>
          <a:blip r:embed="rId3"/>
          <a:stretch>
            <a:fillRect/>
          </a:stretch>
        </p:blipFill>
        <p:spPr>
          <a:xfrm>
            <a:off x="1976437" y="2105025"/>
            <a:ext cx="5191125" cy="3714750"/>
          </a:xfrm>
          <a:prstGeom prst="rect">
            <a:avLst/>
          </a:prstGeom>
        </p:spPr>
      </p:pic>
    </p:spTree>
    <p:extLst>
      <p:ext uri="{BB962C8B-B14F-4D97-AF65-F5344CB8AC3E}">
        <p14:creationId xmlns:p14="http://schemas.microsoft.com/office/powerpoint/2010/main" val="227758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smtClean="0"/>
              <a:t>Outline</a:t>
            </a:r>
            <a:endParaRPr lang="zh-CN" dirty="0"/>
          </a:p>
        </p:txBody>
      </p:sp>
      <p:sp>
        <p:nvSpPr>
          <p:cNvPr id="14" name="内容占位符 13"/>
          <p:cNvSpPr>
            <a:spLocks noGrp="1"/>
          </p:cNvSpPr>
          <p:nvPr>
            <p:ph idx="1"/>
          </p:nvPr>
        </p:nvSpPr>
        <p:spPr/>
        <p:txBody>
          <a:bodyPr/>
          <a:lstStyle/>
          <a:p>
            <a:r>
              <a:rPr lang="en-US" altLang="zh-CN" dirty="0" smtClean="0"/>
              <a:t>Concept Introduction</a:t>
            </a:r>
          </a:p>
          <a:p>
            <a:r>
              <a:rPr lang="en-US" altLang="zh-CN" dirty="0" smtClean="0"/>
              <a:t>Background and Motivation</a:t>
            </a:r>
          </a:p>
          <a:p>
            <a:r>
              <a:rPr lang="en-US" altLang="zh-CN" dirty="0"/>
              <a:t>R</a:t>
            </a:r>
            <a:r>
              <a:rPr lang="en-US" altLang="zh-CN" dirty="0" smtClean="0"/>
              <a:t>elated Work</a:t>
            </a:r>
          </a:p>
          <a:p>
            <a:r>
              <a:rPr lang="en-US" altLang="zh-CN" dirty="0" smtClean="0"/>
              <a:t>Research Methodology</a:t>
            </a:r>
          </a:p>
          <a:p>
            <a:r>
              <a:rPr lang="en-US" altLang="zh-CN" dirty="0" smtClean="0"/>
              <a:t>Implementation</a:t>
            </a:r>
          </a:p>
          <a:p>
            <a:r>
              <a:rPr lang="en-US" altLang="zh-CN" dirty="0" smtClean="0"/>
              <a:t>Conclusion</a:t>
            </a:r>
            <a:endParaRPr lang="zh-CN" dirty="0"/>
          </a:p>
        </p:txBody>
      </p:sp>
    </p:spTree>
    <p:extLst>
      <p:ext uri="{BB962C8B-B14F-4D97-AF65-F5344CB8AC3E}">
        <p14:creationId xmlns:p14="http://schemas.microsoft.com/office/powerpoint/2010/main" val="304282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6858000" cy="1143000"/>
          </a:xfrm>
        </p:spPr>
        <p:txBody>
          <a:bodyPr/>
          <a:lstStyle/>
          <a:p>
            <a:r>
              <a:rPr lang="en-US" dirty="0" smtClean="0"/>
              <a:t>Evaluate - Overview</a:t>
            </a:r>
            <a:endParaRPr lang="en-US" dirty="0"/>
          </a:p>
        </p:txBody>
      </p:sp>
      <p:pic>
        <p:nvPicPr>
          <p:cNvPr id="4" name="内容占位符 3"/>
          <p:cNvPicPr>
            <a:picLocks noGrp="1" noChangeAspect="1"/>
          </p:cNvPicPr>
          <p:nvPr>
            <p:ph idx="1"/>
          </p:nvPr>
        </p:nvPicPr>
        <p:blipFill>
          <a:blip r:embed="rId3"/>
          <a:stretch>
            <a:fillRect/>
          </a:stretch>
        </p:blipFill>
        <p:spPr>
          <a:xfrm>
            <a:off x="51179" y="1634067"/>
            <a:ext cx="9041642" cy="5080000"/>
          </a:xfrm>
          <a:prstGeom prst="rect">
            <a:avLst/>
          </a:prstGeom>
        </p:spPr>
      </p:pic>
    </p:spTree>
    <p:extLst>
      <p:ext uri="{BB962C8B-B14F-4D97-AF65-F5344CB8AC3E}">
        <p14:creationId xmlns:p14="http://schemas.microsoft.com/office/powerpoint/2010/main" val="97249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6858000" cy="1143000"/>
          </a:xfrm>
        </p:spPr>
        <p:txBody>
          <a:bodyPr/>
          <a:lstStyle/>
          <a:p>
            <a:r>
              <a:rPr lang="en-US" dirty="0" smtClean="0"/>
              <a:t>Evaluate - DTW</a:t>
            </a:r>
            <a:endParaRPr lang="en-US" dirty="0"/>
          </a:p>
        </p:txBody>
      </p:sp>
      <p:sp>
        <p:nvSpPr>
          <p:cNvPr id="3" name="内容占位符 2"/>
          <p:cNvSpPr>
            <a:spLocks noGrp="1"/>
          </p:cNvSpPr>
          <p:nvPr>
            <p:ph idx="1"/>
          </p:nvPr>
        </p:nvSpPr>
        <p:spPr>
          <a:xfrm>
            <a:off x="1143000" y="1828800"/>
            <a:ext cx="7239000" cy="4267200"/>
          </a:xfrm>
        </p:spPr>
        <p:txBody>
          <a:bodyPr>
            <a:normAutofit/>
          </a:bodyPr>
          <a:lstStyle/>
          <a:p>
            <a:r>
              <a:rPr lang="en-US" dirty="0"/>
              <a:t>Given two time series</a:t>
            </a:r>
            <a:br>
              <a:rPr lang="en-US" dirty="0"/>
            </a:br>
            <a:r>
              <a:rPr lang="en-US" dirty="0"/>
              <a:t>A = </a:t>
            </a:r>
            <a:r>
              <a:rPr lang="en-US" dirty="0" smtClean="0"/>
              <a:t>(a</a:t>
            </a:r>
            <a:r>
              <a:rPr lang="en-US" dirty="0"/>
              <a:t>1</a:t>
            </a:r>
            <a:r>
              <a:rPr lang="en-US" dirty="0" smtClean="0"/>
              <a:t>, a</a:t>
            </a:r>
            <a:r>
              <a:rPr lang="en-US" dirty="0"/>
              <a:t>2</a:t>
            </a:r>
            <a:r>
              <a:rPr lang="en-US" dirty="0" smtClean="0"/>
              <a:t>, </a:t>
            </a:r>
            <a:r>
              <a:rPr lang="en-US" dirty="0"/>
              <a:t>… , </a:t>
            </a:r>
            <a:r>
              <a:rPr lang="en-US" dirty="0" smtClean="0"/>
              <a:t>am) </a:t>
            </a:r>
            <a:r>
              <a:rPr lang="en-US" dirty="0"/>
              <a:t>and B = </a:t>
            </a:r>
            <a:r>
              <a:rPr lang="en-US" dirty="0" smtClean="0"/>
              <a:t>(b</a:t>
            </a:r>
            <a:r>
              <a:rPr lang="en-US" dirty="0"/>
              <a:t>1</a:t>
            </a:r>
            <a:r>
              <a:rPr lang="en-US" dirty="0" smtClean="0"/>
              <a:t>, b2 </a:t>
            </a:r>
            <a:r>
              <a:rPr lang="en-US" dirty="0"/>
              <a:t>, … , </a:t>
            </a:r>
            <a:r>
              <a:rPr lang="en-US" dirty="0" err="1" smtClean="0"/>
              <a:t>bn</a:t>
            </a:r>
            <a:r>
              <a:rPr lang="en-US" dirty="0" smtClean="0"/>
              <a:t>) where</a:t>
            </a:r>
            <a:br>
              <a:rPr lang="en-US" dirty="0" smtClean="0"/>
            </a:br>
            <a:r>
              <a:rPr lang="en-US" dirty="0" err="1" smtClean="0"/>
              <a:t>ai</a:t>
            </a:r>
            <a:r>
              <a:rPr lang="en-US" dirty="0" smtClean="0"/>
              <a:t> = ( xi, </a:t>
            </a:r>
            <a:r>
              <a:rPr lang="en-US" dirty="0" err="1" smtClean="0"/>
              <a:t>yi</a:t>
            </a:r>
            <a:r>
              <a:rPr lang="en-US" dirty="0" smtClean="0"/>
              <a:t>, </a:t>
            </a:r>
            <a:r>
              <a:rPr lang="en-US" dirty="0" err="1" smtClean="0"/>
              <a:t>zi</a:t>
            </a:r>
            <a:r>
              <a:rPr lang="en-US" dirty="0" smtClean="0"/>
              <a:t> </a:t>
            </a:r>
            <a:r>
              <a:rPr lang="en-US" dirty="0"/>
              <a:t>), </a:t>
            </a:r>
            <a:r>
              <a:rPr lang="en-US" dirty="0" err="1"/>
              <a:t>i</a:t>
            </a:r>
            <a:r>
              <a:rPr lang="en-US" dirty="0"/>
              <a:t>=1,…,m; </a:t>
            </a:r>
            <a:r>
              <a:rPr lang="en-US" dirty="0" err="1" smtClean="0"/>
              <a:t>bj</a:t>
            </a:r>
            <a:r>
              <a:rPr lang="en-US" dirty="0" smtClean="0"/>
              <a:t> </a:t>
            </a:r>
            <a:r>
              <a:rPr lang="en-US" dirty="0"/>
              <a:t>= ( </a:t>
            </a:r>
            <a:r>
              <a:rPr lang="en-US" dirty="0" err="1" smtClean="0"/>
              <a:t>xj</a:t>
            </a:r>
            <a:r>
              <a:rPr lang="en-US" dirty="0" smtClean="0"/>
              <a:t> </a:t>
            </a:r>
            <a:r>
              <a:rPr lang="en-US" dirty="0"/>
              <a:t>, </a:t>
            </a:r>
            <a:r>
              <a:rPr lang="en-US" dirty="0" err="1" smtClean="0"/>
              <a:t>yj</a:t>
            </a:r>
            <a:r>
              <a:rPr lang="en-US" dirty="0" smtClean="0"/>
              <a:t> </a:t>
            </a:r>
            <a:r>
              <a:rPr lang="en-US" dirty="0"/>
              <a:t>, </a:t>
            </a:r>
            <a:r>
              <a:rPr lang="en-US" dirty="0" err="1" smtClean="0"/>
              <a:t>zj</a:t>
            </a:r>
            <a:r>
              <a:rPr lang="en-US" dirty="0" smtClean="0"/>
              <a:t> </a:t>
            </a:r>
            <a:r>
              <a:rPr lang="en-US" dirty="0"/>
              <a:t>), j=1,…,n;</a:t>
            </a:r>
            <a:br>
              <a:rPr lang="en-US" dirty="0"/>
            </a:br>
            <a:r>
              <a:rPr lang="en-US" dirty="0"/>
              <a:t/>
            </a:r>
            <a:br>
              <a:rPr lang="en-US" dirty="0"/>
            </a:br>
            <a:r>
              <a:rPr lang="en-US" dirty="0"/>
              <a:t>To align two sequences using DTW </a:t>
            </a:r>
            <a:r>
              <a:rPr lang="en-US" dirty="0" smtClean="0"/>
              <a:t>they construct </a:t>
            </a:r>
            <a:r>
              <a:rPr lang="en-US" dirty="0"/>
              <a:t>an n-by-m matrix where the (</a:t>
            </a:r>
            <a:r>
              <a:rPr lang="en-US" dirty="0" err="1" smtClean="0"/>
              <a:t>ith</a:t>
            </a:r>
            <a:r>
              <a:rPr lang="en-US" dirty="0" smtClean="0"/>
              <a:t>, </a:t>
            </a:r>
            <a:r>
              <a:rPr lang="en-US" dirty="0" err="1" smtClean="0"/>
              <a:t>jth</a:t>
            </a:r>
            <a:r>
              <a:rPr lang="en-US" dirty="0" smtClean="0"/>
              <a:t>) </a:t>
            </a:r>
            <a:r>
              <a:rPr lang="en-US" dirty="0"/>
              <a:t>element </a:t>
            </a:r>
            <a:r>
              <a:rPr lang="en-US" dirty="0" smtClean="0"/>
              <a:t>of the </a:t>
            </a:r>
            <a:r>
              <a:rPr lang="en-US" dirty="0"/>
              <a:t>matrix contains the Euclidean </a:t>
            </a:r>
            <a:r>
              <a:rPr lang="en-US" dirty="0" smtClean="0"/>
              <a:t>distance between </a:t>
            </a:r>
            <a:r>
              <a:rPr lang="en-US" dirty="0"/>
              <a:t>the two points </a:t>
            </a:r>
            <a:r>
              <a:rPr lang="en-US" dirty="0" err="1" smtClean="0"/>
              <a:t>ai</a:t>
            </a:r>
            <a:r>
              <a:rPr lang="en-US" dirty="0" smtClean="0"/>
              <a:t> </a:t>
            </a:r>
            <a:r>
              <a:rPr lang="en-US" dirty="0"/>
              <a:t>and </a:t>
            </a:r>
            <a:r>
              <a:rPr lang="en-US" dirty="0" err="1" smtClean="0"/>
              <a:t>bj</a:t>
            </a:r>
            <a:r>
              <a:rPr lang="en-US" dirty="0" smtClean="0"/>
              <a:t>. </a:t>
            </a:r>
          </a:p>
          <a:p>
            <a:r>
              <a:rPr lang="en-US" dirty="0"/>
              <a:t>A warping path P is a contiguous set of</a:t>
            </a:r>
            <a:br>
              <a:rPr lang="en-US" dirty="0"/>
            </a:br>
            <a:r>
              <a:rPr lang="en-US" dirty="0"/>
              <a:t>matrix elements that defines a mapping between A and B.</a:t>
            </a:r>
            <a:br>
              <a:rPr lang="en-US" dirty="0"/>
            </a:br>
            <a:r>
              <a:rPr lang="en-US" dirty="0"/>
              <a:t/>
            </a:r>
            <a:br>
              <a:rPr lang="en-US" dirty="0"/>
            </a:br>
            <a:r>
              <a:rPr lang="en-US" dirty="0" smtClean="0"/>
              <a:t>The warping path has too satisfy </a:t>
            </a:r>
            <a:r>
              <a:rPr lang="en-US" b="1" dirty="0" smtClean="0"/>
              <a:t>3 criteria</a:t>
            </a:r>
            <a:r>
              <a:rPr lang="en-US" dirty="0" smtClean="0"/>
              <a:t>:</a:t>
            </a:r>
            <a:br>
              <a:rPr lang="en-US" dirty="0" smtClean="0"/>
            </a:br>
            <a:r>
              <a:rPr lang="en-US" dirty="0" smtClean="0"/>
              <a:t>Boundary condition, Continuity, Monotonic condition</a:t>
            </a:r>
          </a:p>
        </p:txBody>
      </p:sp>
    </p:spTree>
    <p:extLst>
      <p:ext uri="{BB962C8B-B14F-4D97-AF65-F5344CB8AC3E}">
        <p14:creationId xmlns:p14="http://schemas.microsoft.com/office/powerpoint/2010/main" val="216852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6858000" cy="1143000"/>
          </a:xfrm>
        </p:spPr>
        <p:txBody>
          <a:bodyPr/>
          <a:lstStyle/>
          <a:p>
            <a:r>
              <a:rPr lang="en-US" dirty="0" smtClean="0"/>
              <a:t>Evaluate – DTW example</a:t>
            </a:r>
            <a:endParaRPr lang="en-US" dirty="0"/>
          </a:p>
        </p:txBody>
      </p:sp>
      <p:pic>
        <p:nvPicPr>
          <p:cNvPr id="5" name="内容占位符 4"/>
          <p:cNvPicPr>
            <a:picLocks noGrp="1" noChangeAspect="1"/>
          </p:cNvPicPr>
          <p:nvPr>
            <p:ph idx="1"/>
          </p:nvPr>
        </p:nvPicPr>
        <p:blipFill>
          <a:blip r:embed="rId3"/>
          <a:stretch>
            <a:fillRect/>
          </a:stretch>
        </p:blipFill>
        <p:spPr>
          <a:xfrm>
            <a:off x="1643062" y="1895475"/>
            <a:ext cx="5857875" cy="4133850"/>
          </a:xfrm>
          <a:prstGeom prst="rect">
            <a:avLst/>
          </a:prstGeom>
        </p:spPr>
      </p:pic>
    </p:spTree>
    <p:extLst>
      <p:ext uri="{BB962C8B-B14F-4D97-AF65-F5344CB8AC3E}">
        <p14:creationId xmlns:p14="http://schemas.microsoft.com/office/powerpoint/2010/main" val="209253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6858000" cy="1143000"/>
          </a:xfrm>
        </p:spPr>
        <p:txBody>
          <a:bodyPr/>
          <a:lstStyle/>
          <a:p>
            <a:r>
              <a:rPr lang="en-US" dirty="0" smtClean="0"/>
              <a:t>Evaluate – DTW example</a:t>
            </a:r>
            <a:endParaRPr lang="en-US" dirty="0"/>
          </a:p>
        </p:txBody>
      </p:sp>
      <p:pic>
        <p:nvPicPr>
          <p:cNvPr id="6" name="内容占位符 5"/>
          <p:cNvPicPr>
            <a:picLocks noGrp="1" noChangeAspect="1"/>
          </p:cNvPicPr>
          <p:nvPr>
            <p:ph idx="1"/>
          </p:nvPr>
        </p:nvPicPr>
        <p:blipFill>
          <a:blip r:embed="rId3"/>
          <a:stretch>
            <a:fillRect/>
          </a:stretch>
        </p:blipFill>
        <p:spPr>
          <a:xfrm>
            <a:off x="1604962" y="2257425"/>
            <a:ext cx="5934075" cy="3409950"/>
          </a:xfrm>
          <a:prstGeom prst="rect">
            <a:avLst/>
          </a:prstGeom>
        </p:spPr>
      </p:pic>
    </p:spTree>
    <p:extLst>
      <p:ext uri="{BB962C8B-B14F-4D97-AF65-F5344CB8AC3E}">
        <p14:creationId xmlns:p14="http://schemas.microsoft.com/office/powerpoint/2010/main" val="310430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6858000" cy="1143000"/>
          </a:xfrm>
        </p:spPr>
        <p:txBody>
          <a:bodyPr/>
          <a:lstStyle/>
          <a:p>
            <a:r>
              <a:rPr lang="en-US" dirty="0" smtClean="0"/>
              <a:t>Evaluate – DTW example</a:t>
            </a:r>
            <a:endParaRPr lang="en-US" dirty="0"/>
          </a:p>
        </p:txBody>
      </p:sp>
      <p:pic>
        <p:nvPicPr>
          <p:cNvPr id="4" name="内容占位符 3"/>
          <p:cNvPicPr>
            <a:picLocks noGrp="1" noChangeAspect="1"/>
          </p:cNvPicPr>
          <p:nvPr>
            <p:ph idx="1"/>
          </p:nvPr>
        </p:nvPicPr>
        <p:blipFill>
          <a:blip r:embed="rId3"/>
          <a:stretch>
            <a:fillRect/>
          </a:stretch>
        </p:blipFill>
        <p:spPr>
          <a:xfrm>
            <a:off x="1581150" y="2238375"/>
            <a:ext cx="5981700" cy="3448050"/>
          </a:xfrm>
          <a:prstGeom prst="rect">
            <a:avLst/>
          </a:prstGeom>
        </p:spPr>
      </p:pic>
    </p:spTree>
    <p:extLst>
      <p:ext uri="{BB962C8B-B14F-4D97-AF65-F5344CB8AC3E}">
        <p14:creationId xmlns:p14="http://schemas.microsoft.com/office/powerpoint/2010/main" val="243247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381000"/>
            <a:ext cx="6858000" cy="1143000"/>
          </a:xfrm>
        </p:spPr>
        <p:txBody>
          <a:bodyPr/>
          <a:lstStyle/>
          <a:p>
            <a:r>
              <a:rPr lang="en-US" dirty="0" smtClean="0"/>
              <a:t>But w</a:t>
            </a:r>
            <a:r>
              <a:rPr lang="en-US" dirty="0" smtClean="0"/>
              <a:t>hat </a:t>
            </a:r>
            <a:r>
              <a:rPr lang="en-US" dirty="0" smtClean="0"/>
              <a:t>is DTW distance?</a:t>
            </a:r>
            <a:endParaRPr lang="en-US" dirty="0"/>
          </a:p>
        </p:txBody>
      </p:sp>
      <p:pic>
        <p:nvPicPr>
          <p:cNvPr id="4" name="内容占位符 3"/>
          <p:cNvPicPr>
            <a:picLocks noGrp="1" noChangeAspect="1"/>
          </p:cNvPicPr>
          <p:nvPr>
            <p:ph idx="1"/>
          </p:nvPr>
        </p:nvPicPr>
        <p:blipFill>
          <a:blip r:embed="rId2"/>
          <a:stretch>
            <a:fillRect/>
          </a:stretch>
        </p:blipFill>
        <p:spPr>
          <a:xfrm>
            <a:off x="1295400" y="762000"/>
            <a:ext cx="6019800" cy="5831092"/>
          </a:xfrm>
          <a:prstGeom prst="rect">
            <a:avLst/>
          </a:prstGeom>
        </p:spPr>
      </p:pic>
    </p:spTree>
    <p:extLst>
      <p:ext uri="{BB962C8B-B14F-4D97-AF65-F5344CB8AC3E}">
        <p14:creationId xmlns:p14="http://schemas.microsoft.com/office/powerpoint/2010/main" val="410075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229600" cy="1143000"/>
          </a:xfrm>
        </p:spPr>
        <p:txBody>
          <a:bodyPr>
            <a:noAutofit/>
          </a:bodyPr>
          <a:lstStyle/>
          <a:p>
            <a:r>
              <a:rPr lang="en-US" sz="3600" dirty="0" smtClean="0"/>
              <a:t>Evaluate – DTW example</a:t>
            </a:r>
            <a:br>
              <a:rPr lang="en-US" sz="3600" dirty="0" smtClean="0"/>
            </a:br>
            <a:r>
              <a:rPr lang="en-US" sz="2800" dirty="0" smtClean="0"/>
              <a:t>{(a6,b5) (a5,b5) (a4,b4) (a3,b3) (a2,b2) (a1,b1)}</a:t>
            </a:r>
            <a:endParaRPr lang="en-US" sz="2800" dirty="0"/>
          </a:p>
        </p:txBody>
      </p:sp>
      <p:pic>
        <p:nvPicPr>
          <p:cNvPr id="4" name="内容占位符 3"/>
          <p:cNvPicPr>
            <a:picLocks noGrp="1" noChangeAspect="1"/>
          </p:cNvPicPr>
          <p:nvPr>
            <p:ph idx="1"/>
          </p:nvPr>
        </p:nvPicPr>
        <p:blipFill>
          <a:blip r:embed="rId3"/>
          <a:stretch>
            <a:fillRect/>
          </a:stretch>
        </p:blipFill>
        <p:spPr>
          <a:xfrm>
            <a:off x="1581150" y="2238375"/>
            <a:ext cx="5981700" cy="3448050"/>
          </a:xfrm>
          <a:prstGeom prst="rect">
            <a:avLst/>
          </a:prstGeom>
        </p:spPr>
      </p:pic>
    </p:spTree>
    <p:extLst>
      <p:ext uri="{BB962C8B-B14F-4D97-AF65-F5344CB8AC3E}">
        <p14:creationId xmlns:p14="http://schemas.microsoft.com/office/powerpoint/2010/main" val="403028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Evaluate - Fuzzy Inference</a:t>
            </a:r>
            <a:endParaRPr lang="en-US" dirty="0"/>
          </a:p>
        </p:txBody>
      </p:sp>
      <p:sp>
        <p:nvSpPr>
          <p:cNvPr id="3" name="内容占位符 2"/>
          <p:cNvSpPr>
            <a:spLocks noGrp="1"/>
          </p:cNvSpPr>
          <p:nvPr>
            <p:ph idx="1"/>
          </p:nvPr>
        </p:nvSpPr>
        <p:spPr>
          <a:xfrm>
            <a:off x="1143000" y="1828800"/>
            <a:ext cx="6858000" cy="2286000"/>
          </a:xfrm>
        </p:spPr>
        <p:txBody>
          <a:bodyPr>
            <a:normAutofit/>
          </a:bodyPr>
          <a:lstStyle/>
          <a:p>
            <a:r>
              <a:rPr lang="en-US" dirty="0"/>
              <a:t>T</a:t>
            </a:r>
            <a:r>
              <a:rPr lang="en-US" dirty="0" smtClean="0"/>
              <a:t>he Euclidean distance </a:t>
            </a:r>
            <a:r>
              <a:rPr lang="en-US" dirty="0"/>
              <a:t>Ed of the optimal path is calculated for serving </a:t>
            </a:r>
            <a:r>
              <a:rPr lang="en-US" dirty="0" smtClean="0"/>
              <a:t>as </a:t>
            </a:r>
            <a:r>
              <a:rPr lang="en-US" dirty="0"/>
              <a:t>a metric of disparity between A and </a:t>
            </a:r>
            <a:r>
              <a:rPr lang="en-US" dirty="0" smtClean="0"/>
              <a:t>B</a:t>
            </a:r>
            <a:r>
              <a:rPr lang="en-US" dirty="0" smtClean="0"/>
              <a:t>.</a:t>
            </a:r>
            <a:r>
              <a:rPr lang="en-US" dirty="0"/>
              <a:t/>
            </a:r>
            <a:br>
              <a:rPr lang="en-US" dirty="0"/>
            </a:br>
            <a:endParaRPr lang="en-US" dirty="0"/>
          </a:p>
        </p:txBody>
      </p:sp>
      <p:pic>
        <p:nvPicPr>
          <p:cNvPr id="6" name="图片 5"/>
          <p:cNvPicPr>
            <a:picLocks noChangeAspect="1"/>
          </p:cNvPicPr>
          <p:nvPr/>
        </p:nvPicPr>
        <p:blipFill>
          <a:blip r:embed="rId2"/>
          <a:stretch>
            <a:fillRect/>
          </a:stretch>
        </p:blipFill>
        <p:spPr>
          <a:xfrm>
            <a:off x="533400" y="3204214"/>
            <a:ext cx="3886200" cy="2175641"/>
          </a:xfrm>
          <a:prstGeom prst="rect">
            <a:avLst/>
          </a:prstGeom>
        </p:spPr>
      </p:pic>
      <p:pic>
        <p:nvPicPr>
          <p:cNvPr id="7" name="图片 6"/>
          <p:cNvPicPr>
            <a:picLocks noChangeAspect="1"/>
          </p:cNvPicPr>
          <p:nvPr/>
        </p:nvPicPr>
        <p:blipFill>
          <a:blip r:embed="rId3"/>
          <a:stretch>
            <a:fillRect/>
          </a:stretch>
        </p:blipFill>
        <p:spPr>
          <a:xfrm>
            <a:off x="4800600" y="3227357"/>
            <a:ext cx="4076700" cy="2152498"/>
          </a:xfrm>
          <a:prstGeom prst="rect">
            <a:avLst/>
          </a:prstGeom>
        </p:spPr>
      </p:pic>
    </p:spTree>
    <p:extLst>
      <p:ext uri="{BB962C8B-B14F-4D97-AF65-F5344CB8AC3E}">
        <p14:creationId xmlns:p14="http://schemas.microsoft.com/office/powerpoint/2010/main" val="426725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295400"/>
            <a:ext cx="9286875" cy="4810125"/>
          </a:xfrm>
          <a:prstGeom prst="rect">
            <a:avLst/>
          </a:prstGeom>
        </p:spPr>
      </p:pic>
    </p:spTree>
    <p:extLst>
      <p:ext uri="{BB962C8B-B14F-4D97-AF65-F5344CB8AC3E}">
        <p14:creationId xmlns:p14="http://schemas.microsoft.com/office/powerpoint/2010/main" val="1920541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43075" y="1809750"/>
            <a:ext cx="5657850" cy="3238500"/>
          </a:xfrm>
          <a:prstGeom prst="rect">
            <a:avLst/>
          </a:prstGeom>
        </p:spPr>
      </p:pic>
    </p:spTree>
    <p:extLst>
      <p:ext uri="{BB962C8B-B14F-4D97-AF65-F5344CB8AC3E}">
        <p14:creationId xmlns:p14="http://schemas.microsoft.com/office/powerpoint/2010/main" val="465430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Concept Introduction</a:t>
            </a:r>
            <a:endParaRPr lang="en-US"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225133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Implementation</a:t>
            </a:r>
            <a:endParaRPr lang="en-US"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29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738312" y="1081087"/>
            <a:ext cx="5667375" cy="4695825"/>
          </a:xfrm>
          <a:prstGeom prst="rect">
            <a:avLst/>
          </a:prstGeom>
        </p:spPr>
      </p:pic>
    </p:spTree>
    <p:extLst>
      <p:ext uri="{BB962C8B-B14F-4D97-AF65-F5344CB8AC3E}">
        <p14:creationId xmlns:p14="http://schemas.microsoft.com/office/powerpoint/2010/main" val="3884804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81175" y="1042987"/>
            <a:ext cx="5581650" cy="4772025"/>
          </a:xfrm>
          <a:prstGeom prst="rect">
            <a:avLst/>
          </a:prstGeom>
        </p:spPr>
      </p:pic>
    </p:spTree>
    <p:extLst>
      <p:ext uri="{BB962C8B-B14F-4D97-AF65-F5344CB8AC3E}">
        <p14:creationId xmlns:p14="http://schemas.microsoft.com/office/powerpoint/2010/main" val="1949449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en-US"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385395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normAutofit/>
          </a:bodyPr>
          <a:lstStyle/>
          <a:p>
            <a:r>
              <a:rPr lang="en-US" sz="2800" dirty="0" smtClean="0"/>
              <a:t>They </a:t>
            </a:r>
            <a:r>
              <a:rPr lang="en-US" sz="2800" dirty="0"/>
              <a:t>tested </a:t>
            </a:r>
            <a:r>
              <a:rPr lang="en-US" sz="2800" dirty="0" smtClean="0"/>
              <a:t>the </a:t>
            </a:r>
            <a:r>
              <a:rPr lang="en-US" sz="2800" dirty="0"/>
              <a:t>KEHR on </a:t>
            </a:r>
            <a:r>
              <a:rPr lang="en-US" sz="2800" dirty="0" smtClean="0"/>
              <a:t>three different </a:t>
            </a:r>
            <a:r>
              <a:rPr lang="en-US" sz="2800" dirty="0"/>
              <a:t>shoulder rehabilitation exercises performed </a:t>
            </a:r>
            <a:r>
              <a:rPr lang="en-US" sz="2800" dirty="0" smtClean="0"/>
              <a:t>by four </a:t>
            </a:r>
            <a:r>
              <a:rPr lang="en-US" sz="2800" dirty="0"/>
              <a:t>different </a:t>
            </a:r>
            <a:r>
              <a:rPr lang="en-US" sz="2800" dirty="0" smtClean="0"/>
              <a:t>users. The evaluation by </a:t>
            </a:r>
            <a:r>
              <a:rPr lang="en-US" sz="2800" dirty="0"/>
              <a:t>KEHR </a:t>
            </a:r>
            <a:r>
              <a:rPr lang="en-US" sz="2800" dirty="0" smtClean="0"/>
              <a:t>agrees with the physician with the average of 80.01%. </a:t>
            </a:r>
            <a:r>
              <a:rPr lang="en-US" sz="2800" dirty="0"/>
              <a:t>This result shows that KEHR is suitable </a:t>
            </a:r>
            <a:r>
              <a:rPr lang="en-US" sz="2800" dirty="0" smtClean="0"/>
              <a:t>for home-based </a:t>
            </a:r>
            <a:r>
              <a:rPr lang="en-US" sz="2800" dirty="0"/>
              <a:t>rehabilitation exercise.</a:t>
            </a:r>
            <a:br>
              <a:rPr lang="en-US" sz="2800" dirty="0"/>
            </a:br>
            <a:endParaRPr lang="en-US" sz="2800" dirty="0"/>
          </a:p>
        </p:txBody>
      </p:sp>
    </p:spTree>
    <p:extLst>
      <p:ext uri="{BB962C8B-B14F-4D97-AF65-F5344CB8AC3E}">
        <p14:creationId xmlns:p14="http://schemas.microsoft.com/office/powerpoint/2010/main" val="2536624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050" y="661987"/>
            <a:ext cx="9182100" cy="5534025"/>
          </a:xfrm>
          <a:prstGeom prst="rect">
            <a:avLst/>
          </a:prstGeom>
        </p:spPr>
      </p:pic>
    </p:spTree>
    <p:extLst>
      <p:ext uri="{BB962C8B-B14F-4D97-AF65-F5344CB8AC3E}">
        <p14:creationId xmlns:p14="http://schemas.microsoft.com/office/powerpoint/2010/main" val="419137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3581400"/>
            <a:ext cx="8991600" cy="1711037"/>
          </a:xfrm>
        </p:spPr>
        <p:txBody>
          <a:bodyPr>
            <a:normAutofit fontScale="90000"/>
          </a:bodyPr>
          <a:lstStyle/>
          <a:p>
            <a:r>
              <a:rPr lang="en-US" dirty="0"/>
              <a:t>Using the Kinect to </a:t>
            </a:r>
            <a:r>
              <a:rPr lang="en-US" dirty="0" smtClean="0"/>
              <a:t>Encourage Older Adults </a:t>
            </a:r>
            <a:r>
              <a:rPr lang="en-US" dirty="0"/>
              <a:t>to </a:t>
            </a:r>
            <a:r>
              <a:rPr lang="en-US" dirty="0" smtClean="0"/>
              <a:t>Exercise</a:t>
            </a:r>
            <a:endParaRPr lang="en-US" dirty="0"/>
          </a:p>
        </p:txBody>
      </p:sp>
    </p:spTree>
    <p:extLst>
      <p:ext uri="{BB962C8B-B14F-4D97-AF65-F5344CB8AC3E}">
        <p14:creationId xmlns:p14="http://schemas.microsoft.com/office/powerpoint/2010/main" val="1075759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Motivation</a:t>
            </a:r>
            <a:endParaRPr lang="en-US" dirty="0"/>
          </a:p>
        </p:txBody>
      </p:sp>
      <p:sp>
        <p:nvSpPr>
          <p:cNvPr id="3" name="内容占位符 2"/>
          <p:cNvSpPr>
            <a:spLocks noGrp="1"/>
          </p:cNvSpPr>
          <p:nvPr>
            <p:ph idx="1"/>
          </p:nvPr>
        </p:nvSpPr>
        <p:spPr/>
        <p:txBody>
          <a:bodyPr/>
          <a:lstStyle/>
          <a:p>
            <a:r>
              <a:rPr lang="en-US" dirty="0"/>
              <a:t>T</a:t>
            </a:r>
            <a:r>
              <a:rPr lang="en-US" dirty="0" smtClean="0"/>
              <a:t>hough </a:t>
            </a:r>
            <a:r>
              <a:rPr lang="en-US" dirty="0"/>
              <a:t>older adults are </a:t>
            </a:r>
            <a:r>
              <a:rPr lang="en-US" i="1" dirty="0"/>
              <a:t>willing </a:t>
            </a:r>
            <a:r>
              <a:rPr lang="en-US" dirty="0"/>
              <a:t>to exercise, they</a:t>
            </a:r>
            <a:br>
              <a:rPr lang="en-US" dirty="0"/>
            </a:br>
            <a:r>
              <a:rPr lang="en-US" dirty="0"/>
              <a:t>fear injury, which is a hindrance. They would prefer</a:t>
            </a:r>
            <a:br>
              <a:rPr lang="en-US" dirty="0"/>
            </a:br>
            <a:r>
              <a:rPr lang="en-US" dirty="0"/>
              <a:t>exercising at their convenience in the safety of their</a:t>
            </a:r>
            <a:br>
              <a:rPr lang="en-US" dirty="0"/>
            </a:br>
            <a:r>
              <a:rPr lang="en-US" dirty="0"/>
              <a:t>homes and to use methods that are cost-effective </a:t>
            </a:r>
            <a:r>
              <a:rPr lang="en-US" dirty="0" smtClean="0"/>
              <a:t>and convenient </a:t>
            </a:r>
            <a:r>
              <a:rPr lang="en-US" dirty="0"/>
              <a:t>to </a:t>
            </a:r>
            <a:r>
              <a:rPr lang="en-US" dirty="0" smtClean="0"/>
              <a:t>them.</a:t>
            </a:r>
          </a:p>
          <a:p>
            <a:r>
              <a:rPr lang="en-US" dirty="0" smtClean="0"/>
              <a:t>Make </a:t>
            </a:r>
            <a:r>
              <a:rPr lang="en-US" dirty="0"/>
              <a:t>exercise fun</a:t>
            </a:r>
            <a:r>
              <a:rPr lang="en-US" dirty="0" smtClean="0"/>
              <a:t>, such </a:t>
            </a:r>
            <a:r>
              <a:rPr lang="en-US" dirty="0"/>
              <a:t>as through a game</a:t>
            </a:r>
            <a:r>
              <a:rPr lang="en-US" dirty="0" smtClean="0"/>
              <a:t>.</a:t>
            </a:r>
            <a:endParaRPr lang="en-US" dirty="0"/>
          </a:p>
        </p:txBody>
      </p:sp>
    </p:spTree>
    <p:extLst>
      <p:ext uri="{BB962C8B-B14F-4D97-AF65-F5344CB8AC3E}">
        <p14:creationId xmlns:p14="http://schemas.microsoft.com/office/powerpoint/2010/main" val="254241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Data </a:t>
            </a:r>
            <a:r>
              <a:rPr lang="en-US" dirty="0" smtClean="0"/>
              <a:t>Gathering</a:t>
            </a:r>
            <a:endParaRPr lang="en-US" dirty="0"/>
          </a:p>
        </p:txBody>
      </p:sp>
      <p:sp>
        <p:nvSpPr>
          <p:cNvPr id="3" name="内容占位符 2"/>
          <p:cNvSpPr>
            <a:spLocks noGrp="1"/>
          </p:cNvSpPr>
          <p:nvPr>
            <p:ph idx="1"/>
          </p:nvPr>
        </p:nvSpPr>
        <p:spPr/>
        <p:txBody>
          <a:bodyPr/>
          <a:lstStyle/>
          <a:p>
            <a:r>
              <a:rPr lang="en-US" dirty="0"/>
              <a:t>Discussion with Field </a:t>
            </a:r>
            <a:r>
              <a:rPr lang="en-US" dirty="0" smtClean="0"/>
              <a:t>Expert</a:t>
            </a:r>
            <a:br>
              <a:rPr lang="en-US" dirty="0" smtClean="0"/>
            </a:br>
            <a:r>
              <a:rPr lang="en-US" dirty="0" smtClean="0"/>
              <a:t>The prime</a:t>
            </a:r>
            <a:r>
              <a:rPr lang="en-US" dirty="0"/>
              <a:t> </a:t>
            </a:r>
            <a:r>
              <a:rPr lang="en-US" dirty="0" smtClean="0"/>
              <a:t>problem </a:t>
            </a:r>
            <a:r>
              <a:rPr lang="en-US" dirty="0"/>
              <a:t>areas were identified as: (a) flexibility, (b</a:t>
            </a:r>
            <a:r>
              <a:rPr lang="en-US" dirty="0" smtClean="0"/>
              <a:t>) strengthening</a:t>
            </a:r>
            <a:r>
              <a:rPr lang="en-US" dirty="0"/>
              <a:t>, (c) </a:t>
            </a:r>
            <a:r>
              <a:rPr lang="en-US" b="1" dirty="0"/>
              <a:t>walking</a:t>
            </a:r>
            <a:r>
              <a:rPr lang="en-US" dirty="0"/>
              <a:t>, and (d) </a:t>
            </a:r>
            <a:r>
              <a:rPr lang="en-US" b="1" dirty="0"/>
              <a:t>balance</a:t>
            </a:r>
            <a:r>
              <a:rPr lang="en-US" dirty="0"/>
              <a:t>. </a:t>
            </a:r>
            <a:endParaRPr lang="en-US" dirty="0" smtClean="0"/>
          </a:p>
          <a:p>
            <a:r>
              <a:rPr lang="en-US" dirty="0" smtClean="0"/>
              <a:t>Focus Group</a:t>
            </a:r>
            <a:br>
              <a:rPr lang="en-US" dirty="0" smtClean="0"/>
            </a:br>
            <a:r>
              <a:rPr lang="en-US" dirty="0"/>
              <a:t>The discussion revealed that all of the participants</a:t>
            </a:r>
            <a:br>
              <a:rPr lang="en-US" dirty="0"/>
            </a:br>
            <a:r>
              <a:rPr lang="en-US" dirty="0"/>
              <a:t>walked on a regular basis and enjoyed the activity </a:t>
            </a:r>
            <a:r>
              <a:rPr lang="en-US" dirty="0" smtClean="0"/>
              <a:t>and saw </a:t>
            </a:r>
            <a:r>
              <a:rPr lang="en-US" dirty="0"/>
              <a:t>it as pleasurable. However, they were also</a:t>
            </a:r>
            <a:br>
              <a:rPr lang="en-US" dirty="0"/>
            </a:br>
            <a:r>
              <a:rPr lang="en-US" dirty="0"/>
              <a:t>intimidated to take a walk by themselves because of</a:t>
            </a:r>
            <a:br>
              <a:rPr lang="en-US" dirty="0"/>
            </a:br>
            <a:r>
              <a:rPr lang="en-US" dirty="0"/>
              <a:t>safety issues. </a:t>
            </a:r>
            <a:endParaRPr lang="en-US" dirty="0"/>
          </a:p>
        </p:txBody>
      </p:sp>
    </p:spTree>
    <p:extLst>
      <p:ext uri="{BB962C8B-B14F-4D97-AF65-F5344CB8AC3E}">
        <p14:creationId xmlns:p14="http://schemas.microsoft.com/office/powerpoint/2010/main" val="1651452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Design and Prototype</a:t>
            </a:r>
            <a:endParaRPr lang="en-US" dirty="0"/>
          </a:p>
        </p:txBody>
      </p:sp>
      <p:pic>
        <p:nvPicPr>
          <p:cNvPr id="4" name="内容占位符 3"/>
          <p:cNvPicPr>
            <a:picLocks noGrp="1" noChangeAspect="1"/>
          </p:cNvPicPr>
          <p:nvPr>
            <p:ph idx="1"/>
          </p:nvPr>
        </p:nvPicPr>
        <p:blipFill>
          <a:blip r:embed="rId2"/>
          <a:stretch>
            <a:fillRect/>
          </a:stretch>
        </p:blipFill>
        <p:spPr>
          <a:xfrm>
            <a:off x="1485900" y="1919287"/>
            <a:ext cx="6172200" cy="4086225"/>
          </a:xfrm>
          <a:prstGeom prst="rect">
            <a:avLst/>
          </a:prstGeom>
        </p:spPr>
      </p:pic>
    </p:spTree>
    <p:extLst>
      <p:ext uri="{BB962C8B-B14F-4D97-AF65-F5344CB8AC3E}">
        <p14:creationId xmlns:p14="http://schemas.microsoft.com/office/powerpoint/2010/main" val="1485492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533400"/>
            <a:ext cx="8458200" cy="1143000"/>
          </a:xfrm>
        </p:spPr>
        <p:txBody>
          <a:bodyPr>
            <a:normAutofit/>
          </a:bodyPr>
          <a:lstStyle/>
          <a:p>
            <a:r>
              <a:rPr lang="en-US" sz="6600" dirty="0" smtClean="0"/>
              <a:t>Rehabilitation</a:t>
            </a:r>
            <a:endParaRPr lang="en-US" sz="6600" dirty="0"/>
          </a:p>
        </p:txBody>
      </p:sp>
      <p:sp>
        <p:nvSpPr>
          <p:cNvPr id="3" name="内容占位符 2"/>
          <p:cNvSpPr>
            <a:spLocks noGrp="1"/>
          </p:cNvSpPr>
          <p:nvPr>
            <p:ph idx="1"/>
          </p:nvPr>
        </p:nvSpPr>
        <p:spPr>
          <a:xfrm>
            <a:off x="321733" y="2057400"/>
            <a:ext cx="8305800" cy="3810000"/>
          </a:xfrm>
        </p:spPr>
        <p:txBody>
          <a:bodyPr>
            <a:normAutofit/>
          </a:bodyPr>
          <a:lstStyle/>
          <a:p>
            <a:r>
              <a:rPr lang="en-US" sz="4000" dirty="0"/>
              <a:t>T</a:t>
            </a:r>
            <a:r>
              <a:rPr lang="en-US" sz="4000" dirty="0" smtClean="0"/>
              <a:t>reatments </a:t>
            </a:r>
            <a:r>
              <a:rPr lang="en-US" sz="4000" dirty="0"/>
              <a:t>and exercises concerned with remediation of impairments and </a:t>
            </a:r>
            <a:r>
              <a:rPr lang="en-US" sz="4000" dirty="0" smtClean="0"/>
              <a:t>disabilities.</a:t>
            </a:r>
            <a:endParaRPr lang="en-US" sz="4000" dirty="0"/>
          </a:p>
        </p:txBody>
      </p:sp>
    </p:spTree>
    <p:extLst>
      <p:ext uri="{BB962C8B-B14F-4D97-AF65-F5344CB8AC3E}">
        <p14:creationId xmlns:p14="http://schemas.microsoft.com/office/powerpoint/2010/main" val="243814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Questions?</a:t>
            </a:r>
            <a:endParaRPr lang="en-US" dirty="0"/>
          </a:p>
        </p:txBody>
      </p:sp>
      <p:sp>
        <p:nvSpPr>
          <p:cNvPr id="3" name="文本占位符 2"/>
          <p:cNvSpPr>
            <a:spLocks noGrp="1"/>
          </p:cNvSpPr>
          <p:nvPr>
            <p:ph type="body" idx="1"/>
          </p:nvPr>
        </p:nvSpPr>
        <p:spPr>
          <a:xfrm>
            <a:off x="1219200" y="4724400"/>
            <a:ext cx="6858000" cy="1506537"/>
          </a:xfrm>
        </p:spPr>
        <p:txBody>
          <a:bodyPr/>
          <a:lstStyle/>
          <a:p>
            <a:r>
              <a:rPr lang="en-US" dirty="0" smtClean="0"/>
              <a:t>Thanks for listening!</a:t>
            </a:r>
            <a:endParaRPr lang="en-US" dirty="0"/>
          </a:p>
        </p:txBody>
      </p:sp>
    </p:spTree>
    <p:extLst>
      <p:ext uri="{BB962C8B-B14F-4D97-AF65-F5344CB8AC3E}">
        <p14:creationId xmlns:p14="http://schemas.microsoft.com/office/powerpoint/2010/main" val="3739777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533400"/>
            <a:ext cx="8458200" cy="1143000"/>
          </a:xfrm>
        </p:spPr>
        <p:txBody>
          <a:bodyPr>
            <a:normAutofit/>
          </a:bodyPr>
          <a:lstStyle/>
          <a:p>
            <a:r>
              <a:rPr lang="en-US" sz="6600" dirty="0"/>
              <a:t>Fuzzy Logic</a:t>
            </a:r>
          </a:p>
        </p:txBody>
      </p:sp>
      <p:sp>
        <p:nvSpPr>
          <p:cNvPr id="3" name="内容占位符 2"/>
          <p:cNvSpPr>
            <a:spLocks noGrp="1"/>
          </p:cNvSpPr>
          <p:nvPr>
            <p:ph idx="1"/>
          </p:nvPr>
        </p:nvSpPr>
        <p:spPr>
          <a:xfrm>
            <a:off x="321733" y="2057400"/>
            <a:ext cx="8305800" cy="3810000"/>
          </a:xfrm>
        </p:spPr>
        <p:txBody>
          <a:bodyPr>
            <a:normAutofit/>
          </a:bodyPr>
          <a:lstStyle/>
          <a:p>
            <a:r>
              <a:rPr lang="en-US" sz="4000" dirty="0"/>
              <a:t>In contrast with traditional logic theory, where traditional binary sets have two-valued logic: true or false, fuzzy logic variables may have a truth value that ranges between 0 and 1.</a:t>
            </a:r>
          </a:p>
        </p:txBody>
      </p:sp>
    </p:spTree>
    <p:extLst>
      <p:ext uri="{BB962C8B-B14F-4D97-AF65-F5344CB8AC3E}">
        <p14:creationId xmlns:p14="http://schemas.microsoft.com/office/powerpoint/2010/main" val="290691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 and Motivation</a:t>
            </a:r>
          </a:p>
        </p:txBody>
      </p:sp>
      <p:sp>
        <p:nvSpPr>
          <p:cNvPr id="3" name="文本占位符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960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Rehabilitation</a:t>
            </a:r>
            <a:endParaRPr lang="en-US" dirty="0"/>
          </a:p>
        </p:txBody>
      </p:sp>
      <p:sp>
        <p:nvSpPr>
          <p:cNvPr id="3" name="内容占位符 2"/>
          <p:cNvSpPr>
            <a:spLocks noGrp="1"/>
          </p:cNvSpPr>
          <p:nvPr>
            <p:ph idx="1"/>
          </p:nvPr>
        </p:nvSpPr>
        <p:spPr/>
        <p:txBody>
          <a:bodyPr>
            <a:noAutofit/>
          </a:bodyPr>
          <a:lstStyle/>
          <a:p>
            <a:r>
              <a:rPr lang="en-US" sz="2400" dirty="0"/>
              <a:t>In the case </a:t>
            </a:r>
            <a:r>
              <a:rPr lang="en-US" sz="2400" dirty="0" smtClean="0"/>
              <a:t>of rehabilitation</a:t>
            </a:r>
            <a:r>
              <a:rPr lang="en-US" sz="2400" dirty="0"/>
              <a:t>, a traditional therapy process </a:t>
            </a:r>
            <a:r>
              <a:rPr lang="en-US" sz="2400" dirty="0" smtClean="0"/>
              <a:t>generally conducted </a:t>
            </a:r>
            <a:r>
              <a:rPr lang="en-US" sz="2400" dirty="0"/>
              <a:t>in a </a:t>
            </a:r>
            <a:r>
              <a:rPr lang="en-US" sz="2400" b="1" dirty="0"/>
              <a:t>hospital setting</a:t>
            </a:r>
            <a:r>
              <a:rPr lang="en-US" sz="2400" dirty="0"/>
              <a:t> and requires </a:t>
            </a:r>
            <a:r>
              <a:rPr lang="en-US" sz="2400" b="1" dirty="0" smtClean="0"/>
              <a:t>direct supervision </a:t>
            </a:r>
            <a:r>
              <a:rPr lang="en-US" sz="2400" dirty="0"/>
              <a:t>of a skilled caregiver. The aim of </a:t>
            </a:r>
            <a:r>
              <a:rPr lang="en-US" sz="2400" b="1" dirty="0" smtClean="0"/>
              <a:t>home-based</a:t>
            </a:r>
            <a:r>
              <a:rPr lang="en-US" sz="2400" dirty="0" smtClean="0"/>
              <a:t> rehabilitation </a:t>
            </a:r>
            <a:r>
              <a:rPr lang="en-US" sz="2400" dirty="0"/>
              <a:t>is to provide an in-home alternative to </a:t>
            </a:r>
            <a:r>
              <a:rPr lang="en-US" sz="2400" dirty="0" smtClean="0"/>
              <a:t>in hospital </a:t>
            </a:r>
            <a:r>
              <a:rPr lang="en-US" sz="2400" dirty="0"/>
              <a:t>rehabilitation. Home-based rehabilitation allows</a:t>
            </a:r>
            <a:br>
              <a:rPr lang="en-US" sz="2400" dirty="0"/>
            </a:br>
            <a:r>
              <a:rPr lang="en-US" sz="2400" dirty="0"/>
              <a:t>for great flexibility so that patients can tailor their </a:t>
            </a:r>
            <a:r>
              <a:rPr lang="en-US" sz="2400" dirty="0" smtClean="0"/>
              <a:t>program of </a:t>
            </a:r>
            <a:r>
              <a:rPr lang="en-US" sz="2400" dirty="0"/>
              <a:t>rehabilitation and conform to individual schedules</a:t>
            </a:r>
            <a:r>
              <a:rPr lang="en-US" sz="2400" dirty="0" smtClean="0"/>
              <a:t>.</a:t>
            </a:r>
            <a:endParaRPr lang="en-US" sz="2400" dirty="0"/>
          </a:p>
        </p:txBody>
      </p:sp>
    </p:spTree>
    <p:extLst>
      <p:ext uri="{BB962C8B-B14F-4D97-AF65-F5344CB8AC3E}">
        <p14:creationId xmlns:p14="http://schemas.microsoft.com/office/powerpoint/2010/main" val="83517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Kinect</a:t>
            </a:r>
            <a:endParaRPr lang="en-US" dirty="0"/>
          </a:p>
        </p:txBody>
      </p:sp>
      <p:sp>
        <p:nvSpPr>
          <p:cNvPr id="3" name="内容占位符 2"/>
          <p:cNvSpPr>
            <a:spLocks noGrp="1"/>
          </p:cNvSpPr>
          <p:nvPr>
            <p:ph idx="1"/>
          </p:nvPr>
        </p:nvSpPr>
        <p:spPr/>
        <p:txBody>
          <a:bodyPr>
            <a:normAutofit/>
          </a:bodyPr>
          <a:lstStyle/>
          <a:p>
            <a:r>
              <a:rPr lang="en-US" sz="3200" dirty="0" smtClean="0"/>
              <a:t>Preprocessing </a:t>
            </a:r>
            <a:r>
              <a:rPr lang="en-US" sz="3200" dirty="0"/>
              <a:t>that detects human object silhouette </a:t>
            </a:r>
            <a:r>
              <a:rPr lang="en-US" sz="3200" dirty="0" smtClean="0"/>
              <a:t>and extracts </a:t>
            </a:r>
            <a:r>
              <a:rPr lang="en-US" sz="3200" dirty="0"/>
              <a:t>silhouette descriptors </a:t>
            </a:r>
            <a:endParaRPr lang="en-US" sz="3200" dirty="0" smtClean="0"/>
          </a:p>
          <a:p>
            <a:r>
              <a:rPr lang="en-US" sz="3200" dirty="0" smtClean="0"/>
              <a:t>Pose </a:t>
            </a:r>
            <a:r>
              <a:rPr lang="en-US" sz="3200" dirty="0"/>
              <a:t>estimation </a:t>
            </a:r>
            <a:r>
              <a:rPr lang="en-US" sz="3200" dirty="0" smtClean="0"/>
              <a:t>that quantitatively </a:t>
            </a:r>
            <a:r>
              <a:rPr lang="en-US" sz="3200" dirty="0"/>
              <a:t>characterizes and localizes human limbs </a:t>
            </a:r>
            <a:r>
              <a:rPr lang="en-US" sz="3200" dirty="0" smtClean="0"/>
              <a:t>in each </a:t>
            </a:r>
            <a:r>
              <a:rPr lang="en-US" sz="3200" dirty="0"/>
              <a:t>frame. </a:t>
            </a:r>
          </a:p>
        </p:txBody>
      </p:sp>
    </p:spTree>
    <p:extLst>
      <p:ext uri="{BB962C8B-B14F-4D97-AF65-F5344CB8AC3E}">
        <p14:creationId xmlns:p14="http://schemas.microsoft.com/office/powerpoint/2010/main" val="173820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457200"/>
            <a:ext cx="7239000" cy="1143000"/>
          </a:xfrm>
        </p:spPr>
        <p:txBody>
          <a:bodyPr/>
          <a:lstStyle/>
          <a:p>
            <a:r>
              <a:rPr lang="en-US" dirty="0" smtClean="0"/>
              <a:t>Dynamic Time Warping Algorithm</a:t>
            </a:r>
            <a:endParaRPr lang="en-US" dirty="0"/>
          </a:p>
        </p:txBody>
      </p:sp>
      <p:sp>
        <p:nvSpPr>
          <p:cNvPr id="3" name="内容占位符 2"/>
          <p:cNvSpPr>
            <a:spLocks noGrp="1"/>
          </p:cNvSpPr>
          <p:nvPr>
            <p:ph idx="1"/>
          </p:nvPr>
        </p:nvSpPr>
        <p:spPr/>
        <p:txBody>
          <a:bodyPr>
            <a:normAutofit fontScale="92500" lnSpcReduction="20000"/>
          </a:bodyPr>
          <a:lstStyle/>
          <a:p>
            <a:r>
              <a:rPr lang="en-US" sz="3200" dirty="0"/>
              <a:t>In time series analysis, dynamic time warping (DTW) is an algorithm for measuring similarity between two temporal sequences which may vary in time or speed</a:t>
            </a:r>
            <a:r>
              <a:rPr lang="en-US" sz="3200" dirty="0" smtClean="0"/>
              <a:t>. </a:t>
            </a:r>
          </a:p>
          <a:p>
            <a:r>
              <a:rPr lang="en-US" sz="3200" dirty="0" smtClean="0"/>
              <a:t>They utilize the </a:t>
            </a:r>
            <a:r>
              <a:rPr lang="en-US" sz="3200" dirty="0"/>
              <a:t>benefit of DTW </a:t>
            </a:r>
            <a:r>
              <a:rPr lang="en-US" sz="3200" dirty="0" smtClean="0"/>
              <a:t>algorithm to </a:t>
            </a:r>
            <a:r>
              <a:rPr lang="en-US" sz="3200" dirty="0"/>
              <a:t>solve comparing two sequences which have different</a:t>
            </a:r>
            <a:br>
              <a:rPr lang="en-US" sz="3200" dirty="0"/>
            </a:br>
            <a:r>
              <a:rPr lang="en-US" sz="3200" dirty="0"/>
              <a:t>time length in order to determine the similarity between the</a:t>
            </a:r>
            <a:br>
              <a:rPr lang="en-US" sz="3200" dirty="0"/>
            </a:br>
            <a:r>
              <a:rPr lang="en-US" sz="3200" dirty="0"/>
              <a:t>standard and the patient exercise</a:t>
            </a:r>
            <a:r>
              <a:rPr lang="en-US" sz="3200" dirty="0" smtClean="0"/>
              <a:t>.</a:t>
            </a:r>
            <a:endParaRPr lang="en-US" sz="3200" dirty="0"/>
          </a:p>
        </p:txBody>
      </p:sp>
    </p:spTree>
    <p:extLst>
      <p:ext uri="{BB962C8B-B14F-4D97-AF65-F5344CB8AC3E}">
        <p14:creationId xmlns:p14="http://schemas.microsoft.com/office/powerpoint/2010/main" val="20029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chComputer_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472324-6816-447D-A73C-4FA00160D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电路板设计演示文稿（宽屏）</Template>
  <TotalTime>0</TotalTime>
  <Words>682</Words>
  <Application>Microsoft Office PowerPoint</Application>
  <PresentationFormat>全屏显示(4:3)</PresentationFormat>
  <Paragraphs>97</Paragraphs>
  <Slides>40</Slides>
  <Notes>12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40</vt:i4>
      </vt:variant>
    </vt:vector>
  </HeadingPairs>
  <TitlesOfParts>
    <vt:vector size="46" baseType="lpstr">
      <vt:lpstr>微软雅黑</vt:lpstr>
      <vt:lpstr>幼圆</vt:lpstr>
      <vt:lpstr>Arial</vt:lpstr>
      <vt:lpstr>Candara</vt:lpstr>
      <vt:lpstr>Consolas</vt:lpstr>
      <vt:lpstr>TechComputer_16x9</vt:lpstr>
      <vt:lpstr>Ensuring Home-based Rehabilitation Exercise by Using Kinect and Fuzzified Dynamic Time Warping Algorithm</vt:lpstr>
      <vt:lpstr>Outline</vt:lpstr>
      <vt:lpstr>Concept Introduction</vt:lpstr>
      <vt:lpstr>Rehabilitation</vt:lpstr>
      <vt:lpstr>Fuzzy Logic</vt:lpstr>
      <vt:lpstr>Background and Motivation</vt:lpstr>
      <vt:lpstr>Rehabilitation</vt:lpstr>
      <vt:lpstr>Kinect</vt:lpstr>
      <vt:lpstr>Dynamic Time Warping Algorithm</vt:lpstr>
      <vt:lpstr>Fuzzy Logic</vt:lpstr>
      <vt:lpstr>Related Work</vt:lpstr>
      <vt:lpstr>Rehabilitation with Device Help</vt:lpstr>
      <vt:lpstr>Kinect Applications</vt:lpstr>
      <vt:lpstr>Fuzzy Logic</vt:lpstr>
      <vt:lpstr>Research Methodology</vt:lpstr>
      <vt:lpstr>Phases</vt:lpstr>
      <vt:lpstr>The KEHR Architecture</vt:lpstr>
      <vt:lpstr>Kinect-based Rehabilitation Management Module</vt:lpstr>
      <vt:lpstr>Capture</vt:lpstr>
      <vt:lpstr>Evaluate - Overview</vt:lpstr>
      <vt:lpstr>Evaluate - DTW</vt:lpstr>
      <vt:lpstr>Evaluate – DTW example</vt:lpstr>
      <vt:lpstr>Evaluate – DTW example</vt:lpstr>
      <vt:lpstr>Evaluate – DTW example</vt:lpstr>
      <vt:lpstr>But what is DTW distance?</vt:lpstr>
      <vt:lpstr>Evaluate – DTW example {(a6,b5) (a5,b5) (a4,b4) (a3,b3) (a2,b2) (a1,b1)}</vt:lpstr>
      <vt:lpstr>Evaluate - Fuzzy Inference</vt:lpstr>
      <vt:lpstr>PowerPoint 演示文稿</vt:lpstr>
      <vt:lpstr>PowerPoint 演示文稿</vt:lpstr>
      <vt:lpstr>Implementation</vt:lpstr>
      <vt:lpstr>PowerPoint 演示文稿</vt:lpstr>
      <vt:lpstr>PowerPoint 演示文稿</vt:lpstr>
      <vt:lpstr>Conclusion</vt:lpstr>
      <vt:lpstr>Conclusion</vt:lpstr>
      <vt:lpstr>PowerPoint 演示文稿</vt:lpstr>
      <vt:lpstr>Using the Kinect to Encourage Older Adults to Exercise</vt:lpstr>
      <vt:lpstr>Motivation</vt:lpstr>
      <vt:lpstr>Data Gathering</vt:lpstr>
      <vt:lpstr>Design and Prototype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2014-11-25T15:31:30Z</dcterms:created>
  <dcterms:modified xsi:type="dcterms:W3CDTF">2014-11-25T20:05:14Z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