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70" r:id="rId2"/>
    <p:sldId id="273" r:id="rId3"/>
    <p:sldId id="272" r:id="rId4"/>
    <p:sldId id="257" r:id="rId5"/>
    <p:sldId id="258" r:id="rId6"/>
    <p:sldId id="259" r:id="rId7"/>
    <p:sldId id="260" r:id="rId8"/>
    <p:sldId id="275" r:id="rId9"/>
    <p:sldId id="261" r:id="rId10"/>
    <p:sldId id="276" r:id="rId11"/>
    <p:sldId id="262" r:id="rId12"/>
    <p:sldId id="263" r:id="rId13"/>
    <p:sldId id="264" r:id="rId14"/>
    <p:sldId id="265" r:id="rId15"/>
    <p:sldId id="277" r:id="rId16"/>
    <p:sldId id="266" r:id="rId17"/>
    <p:sldId id="267" r:id="rId18"/>
    <p:sldId id="268" r:id="rId19"/>
    <p:sldId id="269" r:id="rId20"/>
    <p:sldId id="271" r:id="rId21"/>
    <p:sldId id="274" r:id="rId22"/>
  </p:sldIdLst>
  <p:sldSz cx="10080625" cy="7559675"/>
  <p:notesSz cx="7772400" cy="10058400"/>
  <p:defaultTextStyle>
    <a:defPPr>
      <a:defRPr lang="en-GB"/>
    </a:defPPr>
    <a:lvl1pPr algn="l" defTabSz="457200" rtl="0" fontAlgn="base" hangingPunct="0">
      <a:lnSpc>
        <a:spcPct val="94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tx1"/>
        </a:solidFill>
        <a:latin typeface="Arial" charset="0"/>
        <a:ea typeface="ＭＳ Ｐゴシック" charset="0"/>
        <a:cs typeface="Droid Sans Fallback" charset="0"/>
      </a:defRPr>
    </a:lvl1pPr>
    <a:lvl2pPr marL="742950" indent="-285750" algn="l" defTabSz="457200" rtl="0" fontAlgn="base" hangingPunct="0">
      <a:lnSpc>
        <a:spcPct val="94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tx1"/>
        </a:solidFill>
        <a:latin typeface="Arial" charset="0"/>
        <a:ea typeface="ＭＳ Ｐゴシック" charset="0"/>
        <a:cs typeface="Droid Sans Fallback" charset="0"/>
      </a:defRPr>
    </a:lvl2pPr>
    <a:lvl3pPr marL="1143000" indent="-228600" algn="l" defTabSz="457200" rtl="0" fontAlgn="base" hangingPunct="0">
      <a:lnSpc>
        <a:spcPct val="94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tx1"/>
        </a:solidFill>
        <a:latin typeface="Arial" charset="0"/>
        <a:ea typeface="ＭＳ Ｐゴシック" charset="0"/>
        <a:cs typeface="Droid Sans Fallback" charset="0"/>
      </a:defRPr>
    </a:lvl3pPr>
    <a:lvl4pPr marL="1600200" indent="-228600" algn="l" defTabSz="457200" rtl="0" fontAlgn="base" hangingPunct="0">
      <a:lnSpc>
        <a:spcPct val="94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tx1"/>
        </a:solidFill>
        <a:latin typeface="Arial" charset="0"/>
        <a:ea typeface="ＭＳ Ｐゴシック" charset="0"/>
        <a:cs typeface="Droid Sans Fallback" charset="0"/>
      </a:defRPr>
    </a:lvl4pPr>
    <a:lvl5pPr marL="2057400" indent="-228600" algn="l" defTabSz="457200" rtl="0" fontAlgn="base" hangingPunct="0">
      <a:lnSpc>
        <a:spcPct val="94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tx1"/>
        </a:solidFill>
        <a:latin typeface="Arial" charset="0"/>
        <a:ea typeface="ＭＳ Ｐゴシック" charset="0"/>
        <a:cs typeface="Droid Sans Fallback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Droid Sans Fallback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Droid Sans Fallback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Droid Sans Fallback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Droid Sans Fallback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B8FF"/>
    <a:srgbClr val="D21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416" autoAdjust="0"/>
  </p:normalViewPr>
  <p:slideViewPr>
    <p:cSldViewPr>
      <p:cViewPr varScale="1">
        <p:scale>
          <a:sx n="80" d="100"/>
          <a:sy n="80" d="100"/>
        </p:scale>
        <p:origin x="-1488" y="-1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402138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B39D4A-7048-9A40-86FA-F3256C06A74F}" type="datetimeFigureOut">
              <a:rPr lang="en-US" smtClean="0"/>
              <a:t>11/5/14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402138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192CA-C8A2-124B-93ED-17858D1A4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458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7613" cy="377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216650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400">
                <a:solidFill>
                  <a:srgbClr val="000000"/>
                </a:solidFill>
                <a:latin typeface="Times New Roman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398963" y="0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400">
                <a:solidFill>
                  <a:srgbClr val="000000"/>
                </a:solidFill>
                <a:latin typeface="Times New Roman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555163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400">
                <a:solidFill>
                  <a:srgbClr val="000000"/>
                </a:solidFill>
                <a:latin typeface="Times New Roman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400">
                <a:solidFill>
                  <a:srgbClr val="000000"/>
                </a:solidFill>
                <a:latin typeface="Times New Roman" charset="0"/>
                <a:cs typeface="DejaVu Sans" charset="0"/>
              </a:defRPr>
            </a:lvl1pPr>
          </a:lstStyle>
          <a:p>
            <a:fld id="{83616D1D-1A89-984C-8F7F-F4ACFF43AB8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5637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83616D1D-1A89-984C-8F7F-F4ACFF43AB8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9458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7B421AC-BEB2-2E41-9656-1A2AD038DD1C}" type="slidenum">
              <a:rPr lang="en-US"/>
              <a:pPr/>
              <a:t>13</a:t>
            </a:fld>
            <a:endParaRPr lang="en-US"/>
          </a:p>
        </p:txBody>
      </p:sp>
      <p:sp>
        <p:nvSpPr>
          <p:cNvPr id="25601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560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AFFCEB9-F569-DC44-8970-19DB1014A9B4}" type="slidenum">
              <a:rPr lang="en-US"/>
              <a:pPr/>
              <a:t>14</a:t>
            </a:fld>
            <a:endParaRPr lang="en-US"/>
          </a:p>
        </p:txBody>
      </p:sp>
      <p:sp>
        <p:nvSpPr>
          <p:cNvPr id="2662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662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74B748A-C6FD-1842-94D9-DDAD1F6FBDE8}" type="slidenum">
              <a:rPr lang="en-US"/>
              <a:pPr/>
              <a:t>16</a:t>
            </a:fld>
            <a:endParaRPr lang="en-US"/>
          </a:p>
        </p:txBody>
      </p:sp>
      <p:sp>
        <p:nvSpPr>
          <p:cNvPr id="27649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76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2FE99CC-2062-0D4B-A259-BD5F136E2D5B}" type="slidenum">
              <a:rPr lang="en-US"/>
              <a:pPr/>
              <a:t>17</a:t>
            </a:fld>
            <a:endParaRPr lang="en-US"/>
          </a:p>
        </p:txBody>
      </p:sp>
      <p:sp>
        <p:nvSpPr>
          <p:cNvPr id="2867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867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716B3E2-22F2-9B45-A7B2-2DAD9AEBCC02}" type="slidenum">
              <a:rPr lang="en-US"/>
              <a:pPr/>
              <a:t>18</a:t>
            </a:fld>
            <a:endParaRPr lang="en-US"/>
          </a:p>
        </p:txBody>
      </p:sp>
      <p:sp>
        <p:nvSpPr>
          <p:cNvPr id="2969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96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User-based</a:t>
            </a:r>
            <a:r>
              <a:rPr lang="en-US" baseline="0" dirty="0" smtClean="0"/>
              <a:t>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83616D1D-1A89-984C-8F7F-F4ACFF43AB8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301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D6413E0-670A-0B49-BE9F-A21CC8707114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843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15120" rIns="0" bIns="0"/>
          <a:lstStyle>
            <a:lvl1pPr marL="431800" indent="-430213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 marL="863600" indent="-430213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4000"/>
              </a:lnSpc>
              <a:spcBef>
                <a:spcPct val="0"/>
              </a:spcBef>
              <a:buSzPct val="45000"/>
              <a:buFont typeface="Wingdings" charset="0"/>
              <a:buChar char=""/>
            </a:pPr>
            <a:r>
              <a:rPr lang="en-US" sz="2000" b="1" dirty="0">
                <a:latin typeface="Arial" charset="0"/>
                <a:cs typeface="Droid Sans Fallback" charset="0"/>
              </a:rPr>
              <a:t>Collaborative F.</a:t>
            </a:r>
            <a:r>
              <a:rPr lang="en-US" sz="2000" dirty="0">
                <a:latin typeface="Arial" charset="0"/>
                <a:cs typeface="Droid Sans Fallback" charset="0"/>
              </a:rPr>
              <a:t> : build a model based on user's past behavior, along with similar decisions made by other users.</a:t>
            </a:r>
          </a:p>
          <a:p>
            <a:pPr lvl="2" eaLnBrk="1">
              <a:lnSpc>
                <a:spcPct val="94000"/>
              </a:lnSpc>
              <a:spcBef>
                <a:spcPct val="0"/>
              </a:spcBef>
              <a:buSzPct val="45000"/>
              <a:buFont typeface="Wingdings" charset="0"/>
              <a:buChar char=""/>
            </a:pPr>
            <a:r>
              <a:rPr lang="en-US" sz="2000" dirty="0" err="1">
                <a:solidFill>
                  <a:srgbClr val="FF6600"/>
                </a:solidFill>
                <a:latin typeface="Arial" charset="0"/>
                <a:cs typeface="Droid Sans Fallback" charset="0"/>
              </a:rPr>
              <a:t>Last.fm</a:t>
            </a:r>
            <a:r>
              <a:rPr lang="en-US" sz="2000" dirty="0">
                <a:solidFill>
                  <a:srgbClr val="FF6600"/>
                </a:solidFill>
                <a:latin typeface="Arial" charset="0"/>
                <a:cs typeface="Droid Sans Fallback" charset="0"/>
              </a:rPr>
              <a:t> : compare a user's “listening behavior” (bands, tracks etc.) with other user's.</a:t>
            </a:r>
          </a:p>
          <a:p>
            <a:pPr eaLnBrk="1">
              <a:lnSpc>
                <a:spcPct val="94000"/>
              </a:lnSpc>
              <a:spcBef>
                <a:spcPct val="0"/>
              </a:spcBef>
              <a:buSzPct val="45000"/>
              <a:buFont typeface="Wingdings" charset="0"/>
              <a:buChar char=""/>
            </a:pPr>
            <a:r>
              <a:rPr lang="en-US" sz="2000" b="1" dirty="0">
                <a:latin typeface="Arial" charset="0"/>
                <a:cs typeface="Droid Sans Fallback" charset="0"/>
              </a:rPr>
              <a:t>Content-based F</a:t>
            </a:r>
            <a:r>
              <a:rPr lang="en-US" sz="2000" dirty="0">
                <a:latin typeface="Arial" charset="0"/>
                <a:cs typeface="Droid Sans Fallback" charset="0"/>
              </a:rPr>
              <a:t>. : make use of characteristics of an item in order to recommend another with similar properties.</a:t>
            </a:r>
          </a:p>
          <a:p>
            <a:pPr lvl="2" eaLnBrk="1">
              <a:lnSpc>
                <a:spcPct val="94000"/>
              </a:lnSpc>
              <a:spcBef>
                <a:spcPct val="0"/>
              </a:spcBef>
              <a:buSzPct val="45000"/>
              <a:buFont typeface="Wingdings" charset="0"/>
              <a:buChar char=""/>
            </a:pPr>
            <a:r>
              <a:rPr lang="en-US" sz="2000" dirty="0">
                <a:solidFill>
                  <a:srgbClr val="FF6600"/>
                </a:solidFill>
                <a:latin typeface="Arial" charset="0"/>
                <a:cs typeface="Droid Sans Fallback" charset="0"/>
              </a:rPr>
              <a:t>Pandora : use properties of songs or artist in order to propose music with similar properties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154FB52-16A5-5941-8C3D-024DEA363276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945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4012541-CD1A-E84D-8973-915FF286B9F1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048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BC13ACB-24D3-B442-9CE5-85C0D90E1D03}" type="slidenum">
              <a:rPr lang="en-US"/>
              <a:pPr/>
              <a:t>7</a:t>
            </a:fld>
            <a:endParaRPr lang="en-US"/>
          </a:p>
        </p:txBody>
      </p:sp>
      <p:sp>
        <p:nvSpPr>
          <p:cNvPr id="2150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150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2FDEE37-3159-CC4A-9ADC-31572D425EB8}" type="slidenum">
              <a:rPr lang="en-US"/>
              <a:pPr/>
              <a:t>9</a:t>
            </a:fld>
            <a:endParaRPr lang="en-US"/>
          </a:p>
        </p:txBody>
      </p:sp>
      <p:sp>
        <p:nvSpPr>
          <p:cNvPr id="22529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253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B211C13-0A98-B04E-9762-A72213369ADD}" type="slidenum">
              <a:rPr lang="en-US"/>
              <a:pPr/>
              <a:t>11</a:t>
            </a:fld>
            <a:endParaRPr lang="en-US"/>
          </a:p>
        </p:txBody>
      </p:sp>
      <p:sp>
        <p:nvSpPr>
          <p:cNvPr id="2355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355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E33B69A-8B7A-F341-B76A-EDB1AB1416AB}" type="slidenum">
              <a:rPr lang="en-US"/>
              <a:pPr/>
              <a:t>12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Nick R. Katsipoulakis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D175F62-651F-6D4F-84AB-C56118DBE48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100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Nick R. Katsipoulakis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28C3D93-7C43-024F-8D32-D7240E3E54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416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58499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58499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Nick R. Katsipoulakis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AD73950-2C5B-6447-B8F1-A764470AE92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3878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9387" cy="1260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03238" y="1768475"/>
            <a:ext cx="4457700" cy="43830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13338" y="1768475"/>
            <a:ext cx="4459287" cy="21145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13338" y="4035425"/>
            <a:ext cx="4459287" cy="21161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503238" y="6886575"/>
            <a:ext cx="2346325" cy="5191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>
          <a:xfrm>
            <a:off x="3448050" y="6886575"/>
            <a:ext cx="3194050" cy="51911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Nick R. Katsipoulakis</a:t>
            </a:r>
          </a:p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>
          <a:xfrm>
            <a:off x="7227888" y="6886575"/>
            <a:ext cx="2346325" cy="519113"/>
          </a:xfrm>
        </p:spPr>
        <p:txBody>
          <a:bodyPr/>
          <a:lstStyle>
            <a:lvl1pPr>
              <a:defRPr/>
            </a:lvl1pPr>
          </a:lstStyle>
          <a:p>
            <a:fld id="{1EBE1309-020C-B148-B22B-788964EE75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684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Nick R. Katsipoulakis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5B3CB12-11AA-9F43-A808-DFC952EE2C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516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Nick R. Katsipoulakis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965A1DD-B2E3-8A43-925F-5D6D202FC8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735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383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383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Nick R. Katsipoulakis</a:t>
            </a:r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D3F8384-747D-5C4E-9654-319CCC3C80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776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Nick R. Katsipoulakis</a:t>
            </a:r>
          </a:p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60FF00A-AAF3-F646-BA63-62516ED3F4B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856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Nick R. Katsipoulakis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D1033E1-5989-C545-92B8-C70FEECE704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485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Nick R. Katsipoulakis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7BBEEBA-727B-D249-A714-9ECB1636C6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481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Nick R. Katsipoulakis</a:t>
            </a:r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A2E1EC8-81B8-5342-A87F-BE7635AD7A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55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Nick R. Katsipoulakis</a:t>
            </a:r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EC4E32E-959B-D245-92CA-9862CEACD96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770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38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24192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 sz="1400">
                <a:solidFill>
                  <a:srgbClr val="000000"/>
                </a:solidFill>
                <a:latin typeface="+mn-lt"/>
                <a:cs typeface="DejaVu Sans" charset="0"/>
              </a:defRPr>
            </a:lvl1pPr>
          </a:lstStyle>
          <a:p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400">
                <a:solidFill>
                  <a:srgbClr val="000000"/>
                </a:solidFill>
                <a:latin typeface="+mn-lt"/>
                <a:cs typeface="DejaVu Sans" charset="0"/>
              </a:defRPr>
            </a:lvl1pPr>
          </a:lstStyle>
          <a:p>
            <a:r>
              <a:rPr lang="en-US" smtClean="0">
                <a:latin typeface="+mn-lt"/>
              </a:rPr>
              <a:t>Nick R. Katsipoulakis 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</a:tabLst>
              <a:defRPr sz="1400">
                <a:solidFill>
                  <a:srgbClr val="000000"/>
                </a:solidFill>
                <a:latin typeface="+mn-lt"/>
                <a:cs typeface="DejaVu Sans" charset="0"/>
              </a:defRPr>
            </a:lvl1pPr>
          </a:lstStyle>
          <a:p>
            <a:fld id="{2B31D679-F83F-F041-B1DE-5BDDC19A86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defTabSz="457200" rtl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57200" rtl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Droid Sans Fallback" charset="0"/>
        </a:defRPr>
      </a:lvl2pPr>
      <a:lvl3pPr marL="1143000" indent="-228600" algn="ctr" defTabSz="457200" rtl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Droid Sans Fallback" charset="0"/>
        </a:defRPr>
      </a:lvl3pPr>
      <a:lvl4pPr marL="1600200" indent="-228600" algn="ctr" defTabSz="457200" rtl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Droid Sans Fallback" charset="0"/>
        </a:defRPr>
      </a:lvl4pPr>
      <a:lvl5pPr marL="2057400" indent="-228600" algn="ctr" defTabSz="457200" rtl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Droid Sans Fallback" charset="0"/>
        </a:defRPr>
      </a:lvl5pPr>
      <a:lvl6pPr marL="2514600" indent="-228600" algn="ctr" defTabSz="457200" rtl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Droid Sans Fallback" charset="0"/>
        </a:defRPr>
      </a:lvl6pPr>
      <a:lvl7pPr marL="2971800" indent="-228600" algn="ctr" defTabSz="457200" rtl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Droid Sans Fallback" charset="0"/>
        </a:defRPr>
      </a:lvl7pPr>
      <a:lvl8pPr marL="3429000" indent="-228600" algn="ctr" defTabSz="457200" rtl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Droid Sans Fallback" charset="0"/>
        </a:defRPr>
      </a:lvl8pPr>
      <a:lvl9pPr marL="3886200" indent="-228600" algn="ctr" defTabSz="457200" rtl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Droid Sans Fallback" charset="0"/>
        </a:defRPr>
      </a:lvl9pPr>
    </p:titleStyle>
    <p:bodyStyle>
      <a:lvl1pPr marL="342900" indent="-342900" algn="l" defTabSz="457200" rtl="0" fontAlgn="base" hangingPunct="0">
        <a:lnSpc>
          <a:spcPct val="94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fontAlgn="base" hangingPunct="0">
        <a:lnSpc>
          <a:spcPct val="94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 hangingPunct="0">
        <a:lnSpc>
          <a:spcPct val="94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fontAlgn="base" hangingPunct="0">
        <a:lnSpc>
          <a:spcPct val="94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 hangingPunct="0">
        <a:lnSpc>
          <a:spcPct val="9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fontAlgn="base" hangingPunct="0">
        <a:lnSpc>
          <a:spcPct val="9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fontAlgn="base" hangingPunct="0">
        <a:lnSpc>
          <a:spcPct val="9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fontAlgn="base" hangingPunct="0">
        <a:lnSpc>
          <a:spcPct val="9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fontAlgn="base" hangingPunct="0">
        <a:lnSpc>
          <a:spcPct val="9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Calibri"/>
                <a:cs typeface="Calibri"/>
              </a:rPr>
              <a:t>Recommender Systems in modern software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Calibri"/>
                <a:cs typeface="Calibri"/>
              </a:rPr>
              <a:t>Nick R. Katsipoulakis</a:t>
            </a:r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7759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 bwMode="auto">
          <a:xfrm>
            <a:off x="5268912" y="1570037"/>
            <a:ext cx="1371600" cy="2667000"/>
          </a:xfrm>
          <a:prstGeom prst="rect">
            <a:avLst/>
          </a:prstGeom>
          <a:noFill/>
          <a:ln w="38100" cap="flat" cmpd="sng" algn="ctr">
            <a:solidFill>
              <a:srgbClr val="00B8FF"/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effectLst/>
              <a:latin typeface="Arial" charset="0"/>
              <a:ea typeface="ＭＳ Ｐゴシック" charset="0"/>
              <a:cs typeface="Droid Sans Fallback" charset="0"/>
            </a:endParaRPr>
          </a:p>
        </p:txBody>
      </p:sp>
      <p:sp>
        <p:nvSpPr>
          <p:cNvPr id="34" name="Trapezoid 33"/>
          <p:cNvSpPr/>
          <p:nvPr/>
        </p:nvSpPr>
        <p:spPr bwMode="auto">
          <a:xfrm rot="5400000">
            <a:off x="1268412" y="1684337"/>
            <a:ext cx="3352800" cy="2514600"/>
          </a:xfrm>
          <a:prstGeom prst="trapezoid">
            <a:avLst/>
          </a:prstGeom>
          <a:noFill/>
          <a:ln w="38100" cap="flat" cmpd="sng" algn="ctr">
            <a:solidFill>
              <a:srgbClr val="00B8FF"/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effectLst/>
              <a:latin typeface="Arial" charset="0"/>
              <a:ea typeface="ＭＳ Ｐゴシック" charset="0"/>
              <a:cs typeface="Droid Sans Fallback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Item Based C.F. example</a:t>
            </a:r>
            <a:endParaRPr lang="en-US" dirty="0"/>
          </a:p>
        </p:txBody>
      </p:sp>
      <p:sp>
        <p:nvSpPr>
          <p:cNvPr id="4" name="Smiley Face 3"/>
          <p:cNvSpPr/>
          <p:nvPr/>
        </p:nvSpPr>
        <p:spPr bwMode="auto">
          <a:xfrm>
            <a:off x="696912" y="2179637"/>
            <a:ext cx="762000" cy="762000"/>
          </a:xfrm>
          <a:prstGeom prst="smileyFace">
            <a:avLst/>
          </a:prstGeom>
          <a:solidFill>
            <a:srgbClr val="D217FF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effectLst/>
              <a:latin typeface="Arial" charset="0"/>
              <a:ea typeface="ＭＳ Ｐゴシック" charset="0"/>
              <a:cs typeface="Droid Sans Fallback" charset="0"/>
            </a:endParaRPr>
          </a:p>
        </p:txBody>
      </p:sp>
      <p:sp>
        <p:nvSpPr>
          <p:cNvPr id="5" name="Smiley Face 4"/>
          <p:cNvSpPr/>
          <p:nvPr/>
        </p:nvSpPr>
        <p:spPr bwMode="auto">
          <a:xfrm>
            <a:off x="696912" y="5684837"/>
            <a:ext cx="762000" cy="762000"/>
          </a:xfrm>
          <a:prstGeom prst="smileyFace">
            <a:avLst/>
          </a:prstGeom>
          <a:solidFill>
            <a:srgbClr val="FF0000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effectLst/>
              <a:latin typeface="Arial" charset="0"/>
              <a:ea typeface="ＭＳ Ｐゴシック" charset="0"/>
              <a:cs typeface="Droid Sans Fallback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2144712" y="1646237"/>
            <a:ext cx="914400" cy="914400"/>
          </a:xfrm>
          <a:prstGeom prst="roundRect">
            <a:avLst/>
          </a:prstGeom>
          <a:solidFill>
            <a:srgbClr val="FFFF00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en-US" dirty="0" smtClean="0"/>
              <a:t>1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charset="0"/>
              <a:ea typeface="ＭＳ Ｐゴシック" charset="0"/>
              <a:cs typeface="Droid Sans Fallback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3059112" y="2636837"/>
            <a:ext cx="914400" cy="914400"/>
          </a:xfrm>
          <a:prstGeom prst="roundRect">
            <a:avLst/>
          </a:prstGeom>
          <a:solidFill>
            <a:srgbClr val="FFFF00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ＭＳ Ｐゴシック" charset="0"/>
                <a:cs typeface="Droid Sans Fallback" charset="0"/>
              </a:rPr>
              <a:t>2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charset="0"/>
              <a:ea typeface="ＭＳ Ｐゴシック" charset="0"/>
              <a:cs typeface="Droid Sans Fallback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1992312" y="3398837"/>
            <a:ext cx="914400" cy="914400"/>
          </a:xfrm>
          <a:prstGeom prst="roundRect">
            <a:avLst/>
          </a:prstGeom>
          <a:solidFill>
            <a:srgbClr val="FFFF00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en-US" dirty="0"/>
              <a:t>3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charset="0"/>
              <a:ea typeface="ＭＳ Ｐゴシック" charset="0"/>
              <a:cs typeface="Droid Sans Fallback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1992312" y="4770437"/>
            <a:ext cx="914400" cy="914400"/>
          </a:xfrm>
          <a:prstGeom prst="roundRect">
            <a:avLst/>
          </a:prstGeom>
          <a:solidFill>
            <a:srgbClr val="FF6600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en-US" dirty="0" smtClean="0"/>
              <a:t>1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charset="0"/>
              <a:ea typeface="ＭＳ Ｐゴシック" charset="0"/>
              <a:cs typeface="Droid Sans Fallback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1992312" y="6294437"/>
            <a:ext cx="914400" cy="914400"/>
          </a:xfrm>
          <a:prstGeom prst="roundRect">
            <a:avLst/>
          </a:prstGeom>
          <a:solidFill>
            <a:srgbClr val="FF6600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en-US" dirty="0"/>
              <a:t>2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charset="0"/>
              <a:ea typeface="ＭＳ Ｐゴシック" charset="0"/>
              <a:cs typeface="Droid Sans Fallback" charset="0"/>
            </a:endParaRPr>
          </a:p>
        </p:txBody>
      </p:sp>
      <p:cxnSp>
        <p:nvCxnSpPr>
          <p:cNvPr id="11" name="Straight Arrow Connector 10"/>
          <p:cNvCxnSpPr>
            <a:stCxn id="4" idx="6"/>
            <a:endCxn id="6" idx="1"/>
          </p:cNvCxnSpPr>
          <p:nvPr/>
        </p:nvCxnSpPr>
        <p:spPr bwMode="auto">
          <a:xfrm flipV="1">
            <a:off x="1458912" y="2103437"/>
            <a:ext cx="685800" cy="4572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4" idx="6"/>
            <a:endCxn id="8" idx="1"/>
          </p:cNvCxnSpPr>
          <p:nvPr/>
        </p:nvCxnSpPr>
        <p:spPr bwMode="auto">
          <a:xfrm>
            <a:off x="1458912" y="2560637"/>
            <a:ext cx="533400" cy="12954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Elbow Connector 12"/>
          <p:cNvCxnSpPr>
            <a:stCxn id="4" idx="6"/>
            <a:endCxn id="7" idx="1"/>
          </p:cNvCxnSpPr>
          <p:nvPr/>
        </p:nvCxnSpPr>
        <p:spPr bwMode="auto">
          <a:xfrm>
            <a:off x="1458912" y="2560637"/>
            <a:ext cx="1600200" cy="533400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5" idx="6"/>
            <a:endCxn id="9" idx="1"/>
          </p:cNvCxnSpPr>
          <p:nvPr/>
        </p:nvCxnSpPr>
        <p:spPr bwMode="auto">
          <a:xfrm flipV="1">
            <a:off x="1458912" y="5227637"/>
            <a:ext cx="533400" cy="8382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6"/>
            <a:endCxn id="10" idx="1"/>
          </p:cNvCxnSpPr>
          <p:nvPr/>
        </p:nvCxnSpPr>
        <p:spPr bwMode="auto">
          <a:xfrm>
            <a:off x="1458912" y="6065837"/>
            <a:ext cx="533400" cy="6858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 bwMode="auto">
          <a:xfrm>
            <a:off x="3287712" y="4694237"/>
            <a:ext cx="914400" cy="914400"/>
          </a:xfrm>
          <a:prstGeom prst="roundRect">
            <a:avLst/>
          </a:prstGeom>
          <a:ln>
            <a:prstDash val="dashDot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en-US" dirty="0"/>
              <a:t>3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charset="0"/>
              <a:ea typeface="ＭＳ Ｐゴシック" charset="0"/>
              <a:cs typeface="Droid Sans Fallback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73112" y="3017837"/>
            <a:ext cx="595385" cy="3554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Bob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73112" y="6523037"/>
            <a:ext cx="697815" cy="3554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Alice</a:t>
            </a:r>
            <a:endParaRPr lang="en-US" dirty="0"/>
          </a:p>
        </p:txBody>
      </p:sp>
      <p:sp>
        <p:nvSpPr>
          <p:cNvPr id="19" name="Rounded Rectangle 18"/>
          <p:cNvSpPr/>
          <p:nvPr/>
        </p:nvSpPr>
        <p:spPr bwMode="auto">
          <a:xfrm>
            <a:off x="3287712" y="5761037"/>
            <a:ext cx="914400" cy="914400"/>
          </a:xfrm>
          <a:prstGeom prst="roundRect">
            <a:avLst/>
          </a:prstGeom>
          <a:ln>
            <a:prstDash val="dashDot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en-US" dirty="0" smtClean="0"/>
              <a:t>4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charset="0"/>
              <a:ea typeface="ＭＳ Ｐゴシック" charset="0"/>
              <a:cs typeface="Droid Sans Fallback" charset="0"/>
            </a:endParaRPr>
          </a:p>
        </p:txBody>
      </p:sp>
      <p:sp>
        <p:nvSpPr>
          <p:cNvPr id="23" name="Smiley Face 22"/>
          <p:cNvSpPr/>
          <p:nvPr/>
        </p:nvSpPr>
        <p:spPr bwMode="auto">
          <a:xfrm>
            <a:off x="4354512" y="2560637"/>
            <a:ext cx="762000" cy="762000"/>
          </a:xfrm>
          <a:prstGeom prst="smileyFace">
            <a:avLst/>
          </a:prstGeom>
          <a:solidFill>
            <a:srgbClr val="D217FF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effectLst/>
              <a:latin typeface="Arial" charset="0"/>
              <a:ea typeface="ＭＳ Ｐゴシック" charset="0"/>
              <a:cs typeface="Droid Sans Fallback" charset="0"/>
            </a:endParaRPr>
          </a:p>
        </p:txBody>
      </p:sp>
      <p:sp>
        <p:nvSpPr>
          <p:cNvPr id="24" name="Rounded Rectangle 23"/>
          <p:cNvSpPr/>
          <p:nvPr/>
        </p:nvSpPr>
        <p:spPr bwMode="auto">
          <a:xfrm>
            <a:off x="5497512" y="1722437"/>
            <a:ext cx="914400" cy="914400"/>
          </a:xfrm>
          <a:prstGeom prst="roundRect">
            <a:avLst/>
          </a:prstGeom>
          <a:solidFill>
            <a:srgbClr val="FFFF00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en-US" dirty="0" smtClean="0"/>
              <a:t>1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charset="0"/>
              <a:ea typeface="ＭＳ Ｐゴシック" charset="0"/>
              <a:cs typeface="Droid Sans Fallback" charset="0"/>
            </a:endParaRPr>
          </a:p>
        </p:txBody>
      </p:sp>
      <p:sp>
        <p:nvSpPr>
          <p:cNvPr id="25" name="Rounded Rectangle 24"/>
          <p:cNvSpPr/>
          <p:nvPr/>
        </p:nvSpPr>
        <p:spPr bwMode="auto">
          <a:xfrm>
            <a:off x="5497512" y="3094037"/>
            <a:ext cx="914400" cy="914400"/>
          </a:xfrm>
          <a:prstGeom prst="roundRect">
            <a:avLst/>
          </a:prstGeom>
          <a:solidFill>
            <a:srgbClr val="FFFF00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ＭＳ Ｐゴシック" charset="0"/>
                <a:cs typeface="Droid Sans Fallback" charset="0"/>
              </a:rPr>
              <a:t>4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charset="0"/>
              <a:ea typeface="ＭＳ Ｐゴシック" charset="0"/>
              <a:cs typeface="Droid Sans Fallback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430712" y="3398837"/>
            <a:ext cx="697627" cy="3554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Mary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23" idx="6"/>
            <a:endCxn id="24" idx="1"/>
          </p:cNvCxnSpPr>
          <p:nvPr/>
        </p:nvCxnSpPr>
        <p:spPr bwMode="auto">
          <a:xfrm flipV="1">
            <a:off x="5116512" y="2179637"/>
            <a:ext cx="381000" cy="762000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3" idx="6"/>
            <a:endCxn id="25" idx="1"/>
          </p:cNvCxnSpPr>
          <p:nvPr/>
        </p:nvCxnSpPr>
        <p:spPr bwMode="auto">
          <a:xfrm>
            <a:off x="5116512" y="2941637"/>
            <a:ext cx="381000" cy="609600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Rounded Rectangle 31"/>
          <p:cNvSpPr/>
          <p:nvPr/>
        </p:nvSpPr>
        <p:spPr bwMode="auto">
          <a:xfrm>
            <a:off x="3059112" y="4465637"/>
            <a:ext cx="1371600" cy="2362200"/>
          </a:xfrm>
          <a:prstGeom prst="roundRect">
            <a:avLst/>
          </a:prstGeom>
          <a:noFill/>
          <a:ln w="3810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effectLst/>
              <a:latin typeface="Arial" charset="0"/>
              <a:ea typeface="ＭＳ Ｐゴシック" charset="0"/>
              <a:cs typeface="Droid Sans Fallback" charset="0"/>
            </a:endParaRPr>
          </a:p>
        </p:txBody>
      </p:sp>
      <p:cxnSp>
        <p:nvCxnSpPr>
          <p:cNvPr id="37" name="Straight Arrow Connector 36"/>
          <p:cNvCxnSpPr>
            <a:stCxn id="16" idx="0"/>
            <a:endCxn id="34" idx="3"/>
          </p:cNvCxnSpPr>
          <p:nvPr/>
        </p:nvCxnSpPr>
        <p:spPr bwMode="auto">
          <a:xfrm flipH="1" flipV="1">
            <a:off x="2944812" y="4303712"/>
            <a:ext cx="800100" cy="390525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8000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9" name="Straight Arrow Connector 38"/>
          <p:cNvCxnSpPr>
            <a:stCxn id="19" idx="0"/>
            <a:endCxn id="35" idx="2"/>
          </p:cNvCxnSpPr>
          <p:nvPr/>
        </p:nvCxnSpPr>
        <p:spPr bwMode="auto">
          <a:xfrm flipV="1">
            <a:off x="3744912" y="4237037"/>
            <a:ext cx="2209800" cy="152400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8000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0" name="TextBox 39"/>
          <p:cNvSpPr txBox="1"/>
          <p:nvPr/>
        </p:nvSpPr>
        <p:spPr>
          <a:xfrm>
            <a:off x="5421312" y="4922837"/>
            <a:ext cx="3276600" cy="1831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For each item </a:t>
            </a:r>
            <a:r>
              <a:rPr lang="en-US" sz="2400" b="1" dirty="0" smtClean="0"/>
              <a:t>j</a:t>
            </a:r>
            <a:r>
              <a:rPr lang="en-US" sz="2400" dirty="0" smtClean="0"/>
              <a:t> with no preference, calculate similarity (</a:t>
            </a:r>
            <a:r>
              <a:rPr lang="en-US" sz="2400" b="1" dirty="0" err="1" smtClean="0"/>
              <a:t>s</a:t>
            </a:r>
            <a:r>
              <a:rPr lang="en-US" sz="2400" b="1" baseline="-25000" dirty="0" err="1" smtClean="0"/>
              <a:t>i,j</a:t>
            </a:r>
            <a:r>
              <a:rPr lang="en-US" sz="2400" dirty="0" smtClean="0"/>
              <a:t>) with item </a:t>
            </a:r>
            <a:r>
              <a:rPr lang="en-US" sz="2400" b="1" dirty="0" err="1" smtClean="0"/>
              <a:t>i</a:t>
            </a:r>
            <a:r>
              <a:rPr lang="en-US" sz="2400" dirty="0" smtClean="0"/>
              <a:t> that Alice has preference for</a:t>
            </a:r>
            <a:endParaRPr 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6869112" y="1570037"/>
            <a:ext cx="2952750" cy="1137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Estimated preference is affected by </a:t>
            </a:r>
            <a:r>
              <a:rPr lang="en-US" sz="2400" b="1" dirty="0" err="1" smtClean="0"/>
              <a:t>s</a:t>
            </a:r>
            <a:r>
              <a:rPr lang="en-US" sz="2400" b="1" baseline="-25000" dirty="0" err="1" smtClean="0"/>
              <a:t>i,j</a:t>
            </a:r>
            <a:r>
              <a:rPr lang="en-US" sz="2400" b="1" dirty="0" smtClean="0"/>
              <a:t>*</a:t>
            </a:r>
            <a:r>
              <a:rPr lang="en-US" sz="2400" b="1" dirty="0" err="1" smtClean="0"/>
              <a:t>pref</a:t>
            </a:r>
            <a:r>
              <a:rPr lang="en-US" sz="2400" b="1" baseline="-25000" dirty="0" err="1"/>
              <a:t>j</a:t>
            </a:r>
            <a:endParaRPr lang="en-US" sz="2400" dirty="0"/>
          </a:p>
        </p:txBody>
      </p:sp>
      <p:sp>
        <p:nvSpPr>
          <p:cNvPr id="42" name="Footer Placeholder 4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Nick R. Katsipoulakis</a:t>
            </a:r>
          </a:p>
          <a:p>
            <a:endParaRPr lang="en-US" dirty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D1033E1-5989-C545-92B8-C70FEECE704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599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40" grpId="0"/>
      <p:bldP spid="4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11088"/>
          <a:lstStyle/>
          <a:p>
            <a:pPr>
              <a:lnSpc>
                <a:spcPct val="98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dirty="0">
                <a:latin typeface="Calibri"/>
                <a:cs typeface="Calibri"/>
              </a:rPr>
              <a:t>Item based </a:t>
            </a:r>
            <a:r>
              <a:rPr lang="en-US" dirty="0" smtClean="0">
                <a:latin typeface="Calibri"/>
                <a:cs typeface="Calibri"/>
              </a:rPr>
              <a:t>C.F. algorithm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2" name="Rounded Rectangle 1"/>
          <p:cNvSpPr/>
          <p:nvPr/>
        </p:nvSpPr>
        <p:spPr bwMode="auto">
          <a:xfrm>
            <a:off x="239712" y="2332037"/>
            <a:ext cx="7543800" cy="3733800"/>
          </a:xfrm>
          <a:prstGeom prst="roundRect">
            <a:avLst/>
          </a:prstGeom>
          <a:solidFill>
            <a:srgbClr val="FF66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effectLst/>
              <a:latin typeface="Arial" charset="0"/>
              <a:ea typeface="ＭＳ Ｐゴシック" charset="0"/>
              <a:cs typeface="Droid Sans Fallback" charset="0"/>
            </a:endParaRPr>
          </a:p>
        </p:txBody>
      </p:sp>
      <p:sp>
        <p:nvSpPr>
          <p:cNvPr id="3" name="Rounded Rectangle 2"/>
          <p:cNvSpPr/>
          <p:nvPr/>
        </p:nvSpPr>
        <p:spPr bwMode="auto">
          <a:xfrm>
            <a:off x="773112" y="3246437"/>
            <a:ext cx="6934200" cy="22098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effectLst/>
              <a:latin typeface="Arial" charset="0"/>
              <a:ea typeface="ＭＳ Ｐゴシック" charset="0"/>
              <a:cs typeface="Droid Sans Fallback" charset="0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563688"/>
            <a:ext cx="9070975" cy="4837112"/>
          </a:xfrm>
          <a:ln/>
        </p:spPr>
        <p:txBody>
          <a:bodyPr tIns="9072"/>
          <a:lstStyle/>
          <a:p>
            <a:pPr marL="0" indent="0">
              <a:lnSpc>
                <a:spcPct val="97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sz="1800" dirty="0" smtClean="0">
                <a:latin typeface="Consolas"/>
                <a:cs typeface="Consolas"/>
              </a:rPr>
              <a:t>float </a:t>
            </a:r>
            <a:r>
              <a:rPr lang="en-US" sz="1800" dirty="0" err="1">
                <a:latin typeface="Consolas"/>
                <a:cs typeface="Consolas"/>
              </a:rPr>
              <a:t>running_avg</a:t>
            </a:r>
            <a:r>
              <a:rPr lang="en-US" sz="1800" dirty="0">
                <a:latin typeface="Consolas"/>
                <a:cs typeface="Consolas"/>
              </a:rPr>
              <a:t>[</a:t>
            </a:r>
            <a:r>
              <a:rPr lang="en-US" sz="1800" dirty="0" err="1">
                <a:latin typeface="Consolas"/>
                <a:cs typeface="Consolas"/>
              </a:rPr>
              <a:t>i</a:t>
            </a:r>
            <a:r>
              <a:rPr lang="en-US" sz="1800" dirty="0">
                <a:latin typeface="Consolas"/>
                <a:cs typeface="Consolas"/>
              </a:rPr>
              <a:t>];</a:t>
            </a:r>
          </a:p>
          <a:p>
            <a:pPr marL="0" indent="0">
              <a:lnSpc>
                <a:spcPct val="97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sz="1800" dirty="0" err="1">
                <a:latin typeface="Consolas"/>
                <a:cs typeface="Consolas"/>
              </a:rPr>
              <a:t>int</a:t>
            </a:r>
            <a:r>
              <a:rPr lang="en-US" sz="1800" dirty="0">
                <a:latin typeface="Consolas"/>
                <a:cs typeface="Consolas"/>
              </a:rPr>
              <a:t> </a:t>
            </a:r>
            <a:r>
              <a:rPr lang="en-US" sz="1800" dirty="0" err="1">
                <a:latin typeface="Consolas"/>
                <a:cs typeface="Consolas"/>
              </a:rPr>
              <a:t>top_items</a:t>
            </a:r>
            <a:r>
              <a:rPr lang="en-US" sz="1800" dirty="0">
                <a:latin typeface="Consolas"/>
                <a:cs typeface="Consolas"/>
              </a:rPr>
              <a:t>[K];</a:t>
            </a:r>
          </a:p>
          <a:p>
            <a:pPr marL="0" indent="0">
              <a:lnSpc>
                <a:spcPct val="97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sz="1800" dirty="0">
                <a:latin typeface="Consolas"/>
                <a:cs typeface="Consolas"/>
              </a:rPr>
              <a:t>for every item </a:t>
            </a:r>
            <a:r>
              <a:rPr lang="en-US" sz="1800" dirty="0" err="1">
                <a:latin typeface="Consolas"/>
                <a:cs typeface="Consolas"/>
              </a:rPr>
              <a:t>i</a:t>
            </a:r>
            <a:r>
              <a:rPr lang="en-US" sz="1800" dirty="0">
                <a:latin typeface="Consolas"/>
                <a:cs typeface="Consolas"/>
              </a:rPr>
              <a:t> that u has no preference for yet {</a:t>
            </a:r>
          </a:p>
          <a:p>
            <a:pPr marL="0" indent="0">
              <a:lnSpc>
                <a:spcPct val="97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sz="1800" dirty="0">
                <a:latin typeface="Consolas"/>
                <a:cs typeface="Consolas"/>
              </a:rPr>
              <a:t>    </a:t>
            </a:r>
            <a:r>
              <a:rPr lang="en-US" sz="1800" dirty="0" err="1">
                <a:latin typeface="Consolas"/>
                <a:cs typeface="Consolas"/>
              </a:rPr>
              <a:t>running_avg</a:t>
            </a:r>
            <a:r>
              <a:rPr lang="en-US" sz="1800" dirty="0">
                <a:latin typeface="Consolas"/>
                <a:cs typeface="Consolas"/>
              </a:rPr>
              <a:t>[</a:t>
            </a:r>
            <a:r>
              <a:rPr lang="en-US" sz="1800" dirty="0" err="1">
                <a:latin typeface="Consolas"/>
                <a:cs typeface="Consolas"/>
              </a:rPr>
              <a:t>i</a:t>
            </a:r>
            <a:r>
              <a:rPr lang="en-US" sz="1800" dirty="0">
                <a:latin typeface="Consolas"/>
                <a:cs typeface="Consolas"/>
              </a:rPr>
              <a:t>] = 0.0;</a:t>
            </a:r>
          </a:p>
          <a:p>
            <a:pPr marL="0" indent="0">
              <a:lnSpc>
                <a:spcPct val="97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sz="1800" dirty="0">
                <a:latin typeface="Consolas"/>
                <a:cs typeface="Consolas"/>
              </a:rPr>
              <a:t>    for every item j that u has a preference </a:t>
            </a:r>
            <a:r>
              <a:rPr lang="en-US" sz="1800" dirty="0" err="1">
                <a:latin typeface="Consolas"/>
                <a:cs typeface="Consolas"/>
              </a:rPr>
              <a:t>pref_u</a:t>
            </a:r>
            <a:r>
              <a:rPr lang="en-US" sz="1800" dirty="0">
                <a:latin typeface="Consolas"/>
                <a:cs typeface="Consolas"/>
              </a:rPr>
              <a:t> for {</a:t>
            </a:r>
          </a:p>
          <a:p>
            <a:pPr marL="0" indent="0">
              <a:lnSpc>
                <a:spcPct val="97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sz="1800" dirty="0">
                <a:latin typeface="Consolas"/>
                <a:cs typeface="Consolas"/>
              </a:rPr>
              <a:t>        compute a similarity s between </a:t>
            </a:r>
            <a:r>
              <a:rPr lang="en-US" sz="1800" dirty="0" err="1">
                <a:latin typeface="Consolas"/>
                <a:cs typeface="Consolas"/>
              </a:rPr>
              <a:t>i</a:t>
            </a:r>
            <a:r>
              <a:rPr lang="en-US" sz="1800" dirty="0">
                <a:latin typeface="Consolas"/>
                <a:cs typeface="Consolas"/>
              </a:rPr>
              <a:t> and j</a:t>
            </a:r>
          </a:p>
          <a:p>
            <a:pPr marL="0" indent="0">
              <a:lnSpc>
                <a:spcPct val="97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sz="1800" dirty="0">
                <a:latin typeface="Consolas"/>
                <a:cs typeface="Consolas"/>
              </a:rPr>
              <a:t>        similarity = </a:t>
            </a:r>
            <a:r>
              <a:rPr lang="en-US" sz="1800" dirty="0" err="1">
                <a:latin typeface="Consolas"/>
                <a:cs typeface="Consolas"/>
              </a:rPr>
              <a:t>ComputeSimilarity</a:t>
            </a:r>
            <a:r>
              <a:rPr lang="en-US" sz="1800" dirty="0">
                <a:latin typeface="Consolas"/>
                <a:cs typeface="Consolas"/>
              </a:rPr>
              <a:t>(</a:t>
            </a:r>
            <a:r>
              <a:rPr lang="en-US" sz="1800" dirty="0" err="1">
                <a:latin typeface="Consolas"/>
                <a:cs typeface="Consolas"/>
              </a:rPr>
              <a:t>i,j</a:t>
            </a:r>
            <a:r>
              <a:rPr lang="en-US" sz="1800" dirty="0">
                <a:latin typeface="Consolas"/>
                <a:cs typeface="Consolas"/>
              </a:rPr>
              <a:t>);</a:t>
            </a:r>
          </a:p>
          <a:p>
            <a:pPr marL="0" indent="0">
              <a:lnSpc>
                <a:spcPct val="97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sz="1800" dirty="0">
                <a:latin typeface="Consolas"/>
                <a:cs typeface="Consolas"/>
              </a:rPr>
              <a:t>        </a:t>
            </a:r>
            <a:r>
              <a:rPr lang="en-US" sz="1800" dirty="0" err="1">
                <a:latin typeface="Consolas"/>
                <a:cs typeface="Consolas"/>
              </a:rPr>
              <a:t>running_avg</a:t>
            </a:r>
            <a:r>
              <a:rPr lang="en-US" sz="1800" dirty="0">
                <a:latin typeface="Consolas"/>
                <a:cs typeface="Consolas"/>
              </a:rPr>
              <a:t>[</a:t>
            </a:r>
            <a:r>
              <a:rPr lang="en-US" sz="1800" dirty="0" err="1">
                <a:latin typeface="Consolas"/>
                <a:cs typeface="Consolas"/>
              </a:rPr>
              <a:t>i</a:t>
            </a:r>
            <a:r>
              <a:rPr lang="en-US" sz="1800" dirty="0">
                <a:latin typeface="Consolas"/>
                <a:cs typeface="Consolas"/>
              </a:rPr>
              <a:t>] += </a:t>
            </a:r>
            <a:r>
              <a:rPr lang="en-US" sz="1800" dirty="0" smtClean="0">
                <a:latin typeface="Consolas"/>
                <a:cs typeface="Consolas"/>
              </a:rPr>
              <a:t>similarity * </a:t>
            </a:r>
            <a:r>
              <a:rPr lang="en-US" sz="1800" dirty="0" err="1" smtClean="0">
                <a:latin typeface="Consolas"/>
                <a:cs typeface="Consolas"/>
              </a:rPr>
              <a:t>pref_u</a:t>
            </a:r>
            <a:r>
              <a:rPr lang="en-US" sz="1800" dirty="0">
                <a:latin typeface="Consolas"/>
                <a:cs typeface="Consolas"/>
              </a:rPr>
              <a:t>;</a:t>
            </a:r>
          </a:p>
          <a:p>
            <a:pPr marL="0" indent="0">
              <a:lnSpc>
                <a:spcPct val="97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sz="1800" dirty="0">
                <a:latin typeface="Consolas"/>
                <a:cs typeface="Consolas"/>
              </a:rPr>
              <a:t>    }</a:t>
            </a:r>
          </a:p>
          <a:p>
            <a:pPr marL="0" indent="0">
              <a:lnSpc>
                <a:spcPct val="97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sz="1800" dirty="0" smtClean="0">
                <a:latin typeface="Consolas"/>
                <a:cs typeface="Consolas"/>
              </a:rPr>
              <a:t>}</a:t>
            </a:r>
          </a:p>
          <a:p>
            <a:pPr marL="0" indent="0">
              <a:lnSpc>
                <a:spcPct val="97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sz="1800" dirty="0" err="1" smtClean="0">
                <a:latin typeface="Consolas"/>
                <a:cs typeface="Consolas"/>
              </a:rPr>
              <a:t>top_items</a:t>
            </a:r>
            <a:r>
              <a:rPr lang="en-US" sz="1800" dirty="0" smtClean="0">
                <a:latin typeface="Consolas"/>
                <a:cs typeface="Consolas"/>
              </a:rPr>
              <a:t> </a:t>
            </a:r>
            <a:r>
              <a:rPr lang="en-US" sz="1800" dirty="0">
                <a:latin typeface="Consolas"/>
                <a:cs typeface="Consolas"/>
              </a:rPr>
              <a:t>= </a:t>
            </a:r>
            <a:r>
              <a:rPr lang="en-US" sz="1800" dirty="0" err="1">
                <a:latin typeface="Consolas"/>
                <a:cs typeface="Consolas"/>
              </a:rPr>
              <a:t>TopK</a:t>
            </a:r>
            <a:r>
              <a:rPr lang="en-US" sz="1800" dirty="0">
                <a:latin typeface="Consolas"/>
                <a:cs typeface="Consolas"/>
              </a:rPr>
              <a:t>(</a:t>
            </a:r>
            <a:r>
              <a:rPr lang="en-US" sz="1800" dirty="0" err="1">
                <a:latin typeface="Consolas"/>
                <a:cs typeface="Consolas"/>
              </a:rPr>
              <a:t>running_avg</a:t>
            </a:r>
            <a:r>
              <a:rPr lang="en-US" sz="1800" dirty="0">
                <a:latin typeface="Consolas"/>
                <a:cs typeface="Consolas"/>
              </a:rPr>
              <a:t>, K);</a:t>
            </a:r>
          </a:p>
          <a:p>
            <a:pPr marL="0" indent="0">
              <a:lnSpc>
                <a:spcPct val="97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sz="1800" dirty="0">
                <a:latin typeface="Consolas"/>
                <a:cs typeface="Consolas"/>
              </a:rPr>
              <a:t>return </a:t>
            </a:r>
            <a:r>
              <a:rPr lang="en-US" sz="1800" dirty="0" err="1">
                <a:latin typeface="Consolas"/>
                <a:cs typeface="Consolas"/>
              </a:rPr>
              <a:t>top_items</a:t>
            </a:r>
            <a:endParaRPr lang="en-US" sz="1800" dirty="0">
              <a:latin typeface="Consolas"/>
              <a:cs typeface="Consola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Nick R. Katsipoulakis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D5B3CB12-11AA-9F43-A808-DFC952EE2CA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279400"/>
            <a:ext cx="9070975" cy="1304925"/>
          </a:xfrm>
          <a:ln/>
        </p:spPr>
        <p:txBody>
          <a:bodyPr tIns="11088"/>
          <a:lstStyle/>
          <a:p>
            <a:pPr>
              <a:lnSpc>
                <a:spcPct val="98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dirty="0">
                <a:latin typeface="Calibri"/>
                <a:cs typeface="Calibri"/>
              </a:rPr>
              <a:t>Comparison between user and item based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4427537" cy="4384675"/>
          </a:xfrm>
          <a:ln/>
        </p:spPr>
        <p:txBody>
          <a:bodyPr tIns="8063"/>
          <a:lstStyle/>
          <a:p>
            <a:pPr marL="0" indent="107950">
              <a:lnSpc>
                <a:spcPct val="98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</a:tabLst>
            </a:pPr>
            <a:r>
              <a:rPr lang="en-US" sz="3200" b="1" u="sng" dirty="0">
                <a:latin typeface="Calibri"/>
                <a:cs typeface="Calibri"/>
              </a:rPr>
              <a:t>User-based</a:t>
            </a:r>
          </a:p>
          <a:p>
            <a:pPr marL="431800" indent="-323850">
              <a:lnSpc>
                <a:spcPct val="98000"/>
              </a:lnSpc>
              <a:buSzPct val="45000"/>
              <a:buFont typeface="Wingdings" charset="0"/>
              <a:buChar char="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</a:tabLst>
            </a:pPr>
            <a:r>
              <a:rPr lang="en-US" sz="3200" dirty="0">
                <a:latin typeface="Calibri"/>
                <a:cs typeface="Calibri"/>
              </a:rPr>
              <a:t>Scales with users</a:t>
            </a:r>
          </a:p>
          <a:p>
            <a:pPr marL="431800" indent="-323850">
              <a:lnSpc>
                <a:spcPct val="98000"/>
              </a:lnSpc>
              <a:buSzPct val="45000"/>
              <a:buFont typeface="Wingdings" charset="0"/>
              <a:buChar char="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</a:tabLst>
            </a:pPr>
            <a:r>
              <a:rPr lang="en-US" sz="3200" dirty="0">
                <a:latin typeface="Calibri"/>
                <a:cs typeface="Calibri"/>
              </a:rPr>
              <a:t>On-line computation is not efficient</a:t>
            </a:r>
          </a:p>
          <a:p>
            <a:pPr marL="431800" indent="-323850">
              <a:lnSpc>
                <a:spcPct val="98000"/>
              </a:lnSpc>
              <a:buSzPct val="45000"/>
              <a:buFont typeface="Wingdings" charset="0"/>
              <a:buChar char="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</a:tabLst>
            </a:pPr>
            <a:r>
              <a:rPr lang="en-US" sz="3200" dirty="0">
                <a:latin typeface="Calibri"/>
                <a:cs typeface="Calibri"/>
              </a:rPr>
              <a:t>Users' behavior can change overtime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2"/>
          </p:nvPr>
        </p:nvSpPr>
        <p:spPr>
          <a:xfrm>
            <a:off x="5153025" y="1768475"/>
            <a:ext cx="4427538" cy="4384675"/>
          </a:xfrm>
          <a:ln/>
        </p:spPr>
        <p:txBody>
          <a:bodyPr tIns="8063"/>
          <a:lstStyle/>
          <a:p>
            <a:pPr marL="0" indent="107950">
              <a:lnSpc>
                <a:spcPct val="98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</a:tabLst>
            </a:pPr>
            <a:r>
              <a:rPr lang="en-US" sz="3200" b="1" u="sng" dirty="0">
                <a:latin typeface="Calibri"/>
                <a:cs typeface="Calibri"/>
              </a:rPr>
              <a:t>Item-based</a:t>
            </a:r>
          </a:p>
          <a:p>
            <a:pPr marL="431800" indent="-323850">
              <a:lnSpc>
                <a:spcPct val="98000"/>
              </a:lnSpc>
              <a:buSzPct val="45000"/>
              <a:buFont typeface="Wingdings" charset="0"/>
              <a:buChar char="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</a:tabLst>
            </a:pPr>
            <a:r>
              <a:rPr lang="en-US" sz="3200" dirty="0">
                <a:latin typeface="Calibri"/>
                <a:cs typeface="Calibri"/>
              </a:rPr>
              <a:t>Scales with items</a:t>
            </a:r>
          </a:p>
          <a:p>
            <a:pPr marL="431800" indent="-323850">
              <a:lnSpc>
                <a:spcPct val="98000"/>
              </a:lnSpc>
              <a:buSzPct val="45000"/>
              <a:buFont typeface="Wingdings" charset="0"/>
              <a:buChar char="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</a:tabLst>
            </a:pPr>
            <a:r>
              <a:rPr lang="en-US" sz="3200" dirty="0">
                <a:latin typeface="Calibri"/>
                <a:cs typeface="Calibri"/>
              </a:rPr>
              <a:t>On-line computation efficient</a:t>
            </a:r>
          </a:p>
          <a:p>
            <a:pPr marL="431800" indent="-323850">
              <a:lnSpc>
                <a:spcPct val="98000"/>
              </a:lnSpc>
              <a:buSzPct val="45000"/>
              <a:buFont typeface="Wingdings" charset="0"/>
              <a:buChar char="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</a:tabLst>
            </a:pPr>
            <a:r>
              <a:rPr lang="en-US" sz="3200" dirty="0">
                <a:latin typeface="Calibri"/>
                <a:cs typeface="Calibri"/>
              </a:rPr>
              <a:t>Similarities of items tend to converge</a:t>
            </a:r>
          </a:p>
          <a:p>
            <a:pPr marL="431800" indent="-323850">
              <a:lnSpc>
                <a:spcPct val="98000"/>
              </a:lnSpc>
              <a:buSzPct val="45000"/>
              <a:buFont typeface="Wingdings" charset="0"/>
              <a:buChar char="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</a:tabLst>
            </a:pPr>
            <a:r>
              <a:rPr lang="en-US" sz="3200" dirty="0">
                <a:latin typeface="Calibri"/>
                <a:cs typeface="Calibri"/>
              </a:rPr>
              <a:t>Better </a:t>
            </a:r>
            <a:r>
              <a:rPr lang="en-US" sz="3200" dirty="0" smtClean="0">
                <a:latin typeface="Calibri"/>
                <a:cs typeface="Calibri"/>
              </a:rPr>
              <a:t>candidate </a:t>
            </a:r>
            <a:r>
              <a:rPr lang="en-US" sz="3200" dirty="0">
                <a:latin typeface="Calibri"/>
                <a:cs typeface="Calibri"/>
              </a:rPr>
              <a:t>for </a:t>
            </a:r>
            <a:r>
              <a:rPr lang="en-US" sz="3200" dirty="0" smtClean="0">
                <a:latin typeface="Calibri"/>
                <a:cs typeface="Calibri"/>
              </a:rPr>
              <a:t>pre-computation</a:t>
            </a:r>
            <a:endParaRPr lang="en-US" sz="3200" dirty="0">
              <a:latin typeface="Calibri"/>
              <a:cs typeface="Calibri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Nick R. Katsipoulakis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2D3F8384-747D-5C4E-9654-319CCC3C80B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279400"/>
            <a:ext cx="9070975" cy="1304925"/>
          </a:xfrm>
          <a:ln/>
        </p:spPr>
        <p:txBody>
          <a:bodyPr tIns="11088"/>
          <a:lstStyle/>
          <a:p>
            <a:pPr>
              <a:lnSpc>
                <a:spcPct val="98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dirty="0">
                <a:latin typeface="Calibri"/>
                <a:cs typeface="Calibri"/>
              </a:rPr>
              <a:t>Problems of </a:t>
            </a:r>
            <a:r>
              <a:rPr lang="en-US" dirty="0" smtClean="0">
                <a:latin typeface="Calibri"/>
                <a:cs typeface="Calibri"/>
              </a:rPr>
              <a:t>C.F. Approach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384675"/>
          </a:xfrm>
          <a:ln/>
        </p:spPr>
        <p:txBody>
          <a:bodyPr tIns="8063"/>
          <a:lstStyle/>
          <a:p>
            <a:pPr marL="431800" indent="-323850">
              <a:lnSpc>
                <a:spcPct val="98000"/>
              </a:lnSpc>
              <a:buSzPct val="45000"/>
              <a:buFont typeface="Wingdings" charset="0"/>
              <a:buChar char="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i="1" dirty="0">
                <a:latin typeface="Calibri"/>
                <a:cs typeface="Calibri"/>
              </a:rPr>
              <a:t>Cold Start</a:t>
            </a:r>
          </a:p>
          <a:p>
            <a:pPr marL="863600" lvl="1" indent="-323850">
              <a:lnSpc>
                <a:spcPct val="98000"/>
              </a:lnSpc>
              <a:buSzPct val="75000"/>
              <a:buFont typeface="Symbol" charset="0"/>
              <a:buChar char="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dirty="0">
                <a:latin typeface="Calibri"/>
                <a:cs typeface="Calibri"/>
              </a:rPr>
              <a:t>A considerable amount of information is needed</a:t>
            </a:r>
          </a:p>
          <a:p>
            <a:pPr marL="431800" indent="-323850">
              <a:lnSpc>
                <a:spcPct val="98000"/>
              </a:lnSpc>
              <a:buSzPct val="45000"/>
              <a:buFont typeface="Wingdings" charset="0"/>
              <a:buChar char="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i="1" dirty="0">
                <a:latin typeface="Calibri"/>
                <a:cs typeface="Calibri"/>
              </a:rPr>
              <a:t>Scalability</a:t>
            </a:r>
          </a:p>
          <a:p>
            <a:pPr marL="863600" lvl="1" indent="-323850">
              <a:lnSpc>
                <a:spcPct val="98000"/>
              </a:lnSpc>
              <a:buSzPct val="75000"/>
              <a:buFont typeface="Symbol" charset="0"/>
              <a:buChar char="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dirty="0">
                <a:latin typeface="Calibri"/>
                <a:cs typeface="Calibri"/>
              </a:rPr>
              <a:t>A large amount of computation is necessary</a:t>
            </a:r>
          </a:p>
          <a:p>
            <a:pPr marL="431800" indent="-323850">
              <a:lnSpc>
                <a:spcPct val="98000"/>
              </a:lnSpc>
              <a:buSzPct val="45000"/>
              <a:buFont typeface="Wingdings" charset="0"/>
              <a:buChar char="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i="1" dirty="0" smtClean="0">
                <a:latin typeface="Calibri"/>
                <a:cs typeface="Calibri"/>
              </a:rPr>
              <a:t>Sparse Data</a:t>
            </a:r>
            <a:endParaRPr lang="en-US" i="1" dirty="0">
              <a:latin typeface="Calibri"/>
              <a:cs typeface="Calibri"/>
            </a:endParaRPr>
          </a:p>
          <a:p>
            <a:pPr marL="863600" lvl="1" indent="-323850">
              <a:lnSpc>
                <a:spcPct val="98000"/>
              </a:lnSpc>
              <a:buSzPct val="75000"/>
              <a:buFont typeface="Symbol" charset="0"/>
              <a:buChar char="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dirty="0">
                <a:latin typeface="Calibri"/>
                <a:cs typeface="Calibri"/>
              </a:rPr>
              <a:t>Users tend to neglect giving feedback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Nick R. Katsipoulakis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D5B3CB12-11AA-9F43-A808-DFC952EE2CA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279400"/>
            <a:ext cx="9070975" cy="1304925"/>
          </a:xfrm>
          <a:ln/>
        </p:spPr>
        <p:txBody>
          <a:bodyPr tIns="11088"/>
          <a:lstStyle/>
          <a:p>
            <a:pPr>
              <a:lnSpc>
                <a:spcPct val="98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dirty="0">
                <a:latin typeface="Calibri"/>
                <a:cs typeface="Calibri"/>
              </a:rPr>
              <a:t>Can we make </a:t>
            </a:r>
            <a:r>
              <a:rPr lang="en-US" dirty="0" smtClean="0">
                <a:latin typeface="Calibri"/>
                <a:cs typeface="Calibri"/>
              </a:rPr>
              <a:t>C.F. more effective?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678362"/>
          </a:xfrm>
          <a:ln/>
        </p:spPr>
        <p:txBody>
          <a:bodyPr tIns="8063"/>
          <a:lstStyle/>
          <a:p>
            <a:pPr marL="431800" indent="-323850">
              <a:lnSpc>
                <a:spcPct val="98000"/>
              </a:lnSpc>
              <a:buSzPct val="45000"/>
              <a:buFont typeface="Wingdings" charset="0"/>
              <a:buChar char="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dirty="0" smtClean="0">
                <a:latin typeface="Calibri"/>
                <a:cs typeface="Calibri"/>
              </a:rPr>
              <a:t>Combine related items’ preferences</a:t>
            </a:r>
            <a:endParaRPr lang="en-US" dirty="0">
              <a:latin typeface="Calibri"/>
              <a:cs typeface="Calibri"/>
            </a:endParaRPr>
          </a:p>
          <a:p>
            <a:pPr marL="863600" lvl="1" indent="-323850">
              <a:lnSpc>
                <a:spcPct val="98000"/>
              </a:lnSpc>
              <a:buSzPct val="75000"/>
              <a:buFont typeface="Symbol" charset="0"/>
              <a:buChar char="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dirty="0" smtClean="0">
                <a:latin typeface="Calibri"/>
                <a:cs typeface="Calibri"/>
              </a:rPr>
              <a:t>Slope</a:t>
            </a:r>
            <a:r>
              <a:rPr lang="en-US" dirty="0">
                <a:latin typeface="Calibri"/>
                <a:cs typeface="Calibri"/>
              </a:rPr>
              <a:t>-One Recommender</a:t>
            </a:r>
          </a:p>
          <a:p>
            <a:pPr marL="431800" indent="-323850">
              <a:lnSpc>
                <a:spcPct val="98000"/>
              </a:lnSpc>
              <a:buSzPct val="45000"/>
              <a:buFont typeface="Wingdings" charset="0"/>
              <a:buChar char="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dirty="0">
                <a:latin typeface="Calibri"/>
                <a:cs typeface="Calibri"/>
              </a:rPr>
              <a:t>Basic Assumption: A linear relationship exists between preference values of similar items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Nick R. Katsipoulakis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D5B3CB12-11AA-9F43-A808-DFC952EE2CA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L-Shape 32"/>
          <p:cNvSpPr/>
          <p:nvPr/>
        </p:nvSpPr>
        <p:spPr bwMode="auto">
          <a:xfrm rot="5400000">
            <a:off x="1759743" y="4774406"/>
            <a:ext cx="2674938" cy="2362200"/>
          </a:xfrm>
          <a:prstGeom prst="corner">
            <a:avLst>
              <a:gd name="adj1" fmla="val 45466"/>
              <a:gd name="adj2" fmla="val 45465"/>
            </a:avLst>
          </a:prstGeom>
          <a:noFill/>
          <a:ln w="38100" cap="flat" cmpd="sng" algn="ctr">
            <a:solidFill>
              <a:srgbClr val="009973"/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effectLst/>
              <a:latin typeface="Arial" charset="0"/>
              <a:ea typeface="ＭＳ Ｐゴシック" charset="0"/>
              <a:cs typeface="Droid Sans Fallback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Slope-One visual example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Nick R. Katsipoulakis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D5B3CB12-11AA-9F43-A808-DFC952EE2CA3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6640512" y="1570037"/>
            <a:ext cx="1371600" cy="2667000"/>
          </a:xfrm>
          <a:prstGeom prst="rect">
            <a:avLst/>
          </a:prstGeom>
          <a:noFill/>
          <a:ln w="38100" cap="flat" cmpd="sng" algn="ctr">
            <a:solidFill>
              <a:srgbClr val="009973"/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effectLst/>
              <a:latin typeface="Arial" charset="0"/>
              <a:ea typeface="ＭＳ Ｐゴシック" charset="0"/>
              <a:cs typeface="Droid Sans Fallback" charset="0"/>
            </a:endParaRPr>
          </a:p>
        </p:txBody>
      </p:sp>
      <p:sp>
        <p:nvSpPr>
          <p:cNvPr id="7" name="Trapezoid 6"/>
          <p:cNvSpPr/>
          <p:nvPr/>
        </p:nvSpPr>
        <p:spPr bwMode="auto">
          <a:xfrm rot="5400000">
            <a:off x="1268412" y="1684337"/>
            <a:ext cx="3352800" cy="2514600"/>
          </a:xfrm>
          <a:prstGeom prst="trapezoid">
            <a:avLst/>
          </a:prstGeom>
          <a:noFill/>
          <a:ln w="38100" cap="flat" cmpd="sng" algn="ctr">
            <a:solidFill>
              <a:schemeClr val="accent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effectLst/>
              <a:latin typeface="Arial" charset="0"/>
              <a:ea typeface="ＭＳ Ｐゴシック" charset="0"/>
              <a:cs typeface="Droid Sans Fallback" charset="0"/>
            </a:endParaRPr>
          </a:p>
        </p:txBody>
      </p:sp>
      <p:sp>
        <p:nvSpPr>
          <p:cNvPr id="8" name="Smiley Face 7"/>
          <p:cNvSpPr/>
          <p:nvPr/>
        </p:nvSpPr>
        <p:spPr bwMode="auto">
          <a:xfrm>
            <a:off x="696912" y="2179637"/>
            <a:ext cx="762000" cy="762000"/>
          </a:xfrm>
          <a:prstGeom prst="smileyFace">
            <a:avLst/>
          </a:prstGeom>
          <a:solidFill>
            <a:srgbClr val="D217FF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effectLst/>
              <a:latin typeface="Arial" charset="0"/>
              <a:ea typeface="ＭＳ Ｐゴシック" charset="0"/>
              <a:cs typeface="Droid Sans Fallback" charset="0"/>
            </a:endParaRPr>
          </a:p>
        </p:txBody>
      </p:sp>
      <p:sp>
        <p:nvSpPr>
          <p:cNvPr id="9" name="Smiley Face 8"/>
          <p:cNvSpPr/>
          <p:nvPr/>
        </p:nvSpPr>
        <p:spPr bwMode="auto">
          <a:xfrm>
            <a:off x="696912" y="5684837"/>
            <a:ext cx="762000" cy="762000"/>
          </a:xfrm>
          <a:prstGeom prst="smileyFace">
            <a:avLst/>
          </a:prstGeom>
          <a:solidFill>
            <a:srgbClr val="FF0000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effectLst/>
              <a:latin typeface="Arial" charset="0"/>
              <a:ea typeface="ＭＳ Ｐゴシック" charset="0"/>
              <a:cs typeface="Droid Sans Fallback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2144712" y="1646237"/>
            <a:ext cx="914400" cy="914400"/>
          </a:xfrm>
          <a:prstGeom prst="roundRect">
            <a:avLst/>
          </a:prstGeom>
          <a:solidFill>
            <a:srgbClr val="FFFF00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en-US" dirty="0" smtClean="0"/>
              <a:t>1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charset="0"/>
              <a:ea typeface="ＭＳ Ｐゴシック" charset="0"/>
              <a:cs typeface="Droid Sans Fallback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3059112" y="2636837"/>
            <a:ext cx="914400" cy="914400"/>
          </a:xfrm>
          <a:prstGeom prst="roundRect">
            <a:avLst/>
          </a:prstGeom>
          <a:solidFill>
            <a:srgbClr val="FFFF00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ＭＳ Ｐゴシック" charset="0"/>
                <a:cs typeface="Droid Sans Fallback" charset="0"/>
              </a:rPr>
              <a:t>2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charset="0"/>
              <a:ea typeface="ＭＳ Ｐゴシック" charset="0"/>
              <a:cs typeface="Droid Sans Fallback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1992312" y="3398837"/>
            <a:ext cx="914400" cy="914400"/>
          </a:xfrm>
          <a:prstGeom prst="roundRect">
            <a:avLst/>
          </a:prstGeom>
          <a:solidFill>
            <a:srgbClr val="FFFF00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en-US" dirty="0"/>
              <a:t>3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charset="0"/>
              <a:ea typeface="ＭＳ Ｐゴシック" charset="0"/>
              <a:cs typeface="Droid Sans Fallback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1992312" y="4770437"/>
            <a:ext cx="914400" cy="914400"/>
          </a:xfrm>
          <a:prstGeom prst="roundRect">
            <a:avLst/>
          </a:prstGeom>
          <a:solidFill>
            <a:srgbClr val="FF6600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en-US" dirty="0" smtClean="0"/>
              <a:t>1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charset="0"/>
              <a:ea typeface="ＭＳ Ｐゴシック" charset="0"/>
              <a:cs typeface="Droid Sans Fallback" charset="0"/>
            </a:endParaRPr>
          </a:p>
        </p:txBody>
      </p:sp>
      <p:sp>
        <p:nvSpPr>
          <p:cNvPr id="14" name="Rounded Rectangle 13"/>
          <p:cNvSpPr/>
          <p:nvPr/>
        </p:nvSpPr>
        <p:spPr bwMode="auto">
          <a:xfrm>
            <a:off x="1992312" y="6294437"/>
            <a:ext cx="914400" cy="914400"/>
          </a:xfrm>
          <a:prstGeom prst="roundRect">
            <a:avLst/>
          </a:prstGeom>
          <a:solidFill>
            <a:srgbClr val="FF6600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en-US" dirty="0"/>
              <a:t>2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charset="0"/>
              <a:ea typeface="ＭＳ Ｐゴシック" charset="0"/>
              <a:cs typeface="Droid Sans Fallback" charset="0"/>
            </a:endParaRPr>
          </a:p>
        </p:txBody>
      </p:sp>
      <p:cxnSp>
        <p:nvCxnSpPr>
          <p:cNvPr id="15" name="Straight Arrow Connector 14"/>
          <p:cNvCxnSpPr>
            <a:stCxn id="8" idx="6"/>
            <a:endCxn id="10" idx="1"/>
          </p:cNvCxnSpPr>
          <p:nvPr/>
        </p:nvCxnSpPr>
        <p:spPr bwMode="auto">
          <a:xfrm flipV="1">
            <a:off x="1458912" y="2103437"/>
            <a:ext cx="685800" cy="4572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8" idx="6"/>
            <a:endCxn id="12" idx="1"/>
          </p:cNvCxnSpPr>
          <p:nvPr/>
        </p:nvCxnSpPr>
        <p:spPr bwMode="auto">
          <a:xfrm>
            <a:off x="1458912" y="2560637"/>
            <a:ext cx="533400" cy="12954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8" idx="6"/>
            <a:endCxn id="11" idx="1"/>
          </p:cNvCxnSpPr>
          <p:nvPr/>
        </p:nvCxnSpPr>
        <p:spPr bwMode="auto">
          <a:xfrm>
            <a:off x="1458912" y="2560637"/>
            <a:ext cx="1600200" cy="533400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9" idx="6"/>
            <a:endCxn id="13" idx="1"/>
          </p:cNvCxnSpPr>
          <p:nvPr/>
        </p:nvCxnSpPr>
        <p:spPr bwMode="auto">
          <a:xfrm flipV="1">
            <a:off x="1458912" y="5227637"/>
            <a:ext cx="533400" cy="8382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9" idx="6"/>
            <a:endCxn id="14" idx="1"/>
          </p:cNvCxnSpPr>
          <p:nvPr/>
        </p:nvCxnSpPr>
        <p:spPr bwMode="auto">
          <a:xfrm>
            <a:off x="1458912" y="6065837"/>
            <a:ext cx="533400" cy="6858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 bwMode="auto">
          <a:xfrm>
            <a:off x="3287712" y="4694237"/>
            <a:ext cx="914400" cy="914400"/>
          </a:xfrm>
          <a:prstGeom prst="roundRect">
            <a:avLst/>
          </a:prstGeom>
          <a:ln>
            <a:prstDash val="dashDot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en-US" dirty="0"/>
              <a:t>3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charset="0"/>
              <a:ea typeface="ＭＳ Ｐゴシック" charset="0"/>
              <a:cs typeface="Droid Sans Fallback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73112" y="3017837"/>
            <a:ext cx="595385" cy="3554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Bob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73112" y="6523037"/>
            <a:ext cx="697815" cy="3554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Alice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 bwMode="auto">
          <a:xfrm>
            <a:off x="3287712" y="5761037"/>
            <a:ext cx="914400" cy="914400"/>
          </a:xfrm>
          <a:prstGeom prst="roundRect">
            <a:avLst/>
          </a:prstGeom>
          <a:ln>
            <a:prstDash val="dashDot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en-US" dirty="0" smtClean="0"/>
              <a:t>4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charset="0"/>
              <a:ea typeface="ＭＳ Ｐゴシック" charset="0"/>
              <a:cs typeface="Droid Sans Fallback" charset="0"/>
            </a:endParaRPr>
          </a:p>
        </p:txBody>
      </p:sp>
      <p:sp>
        <p:nvSpPr>
          <p:cNvPr id="24" name="Smiley Face 23"/>
          <p:cNvSpPr/>
          <p:nvPr/>
        </p:nvSpPr>
        <p:spPr bwMode="auto">
          <a:xfrm>
            <a:off x="5726112" y="2560637"/>
            <a:ext cx="762000" cy="762000"/>
          </a:xfrm>
          <a:prstGeom prst="smileyFace">
            <a:avLst/>
          </a:prstGeom>
          <a:solidFill>
            <a:srgbClr val="D217FF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effectLst/>
              <a:latin typeface="Arial" charset="0"/>
              <a:ea typeface="ＭＳ Ｐゴシック" charset="0"/>
              <a:cs typeface="Droid Sans Fallback" charset="0"/>
            </a:endParaRPr>
          </a:p>
        </p:txBody>
      </p:sp>
      <p:sp>
        <p:nvSpPr>
          <p:cNvPr id="25" name="Rounded Rectangle 24"/>
          <p:cNvSpPr/>
          <p:nvPr/>
        </p:nvSpPr>
        <p:spPr bwMode="auto">
          <a:xfrm>
            <a:off x="6869112" y="1722437"/>
            <a:ext cx="914400" cy="914400"/>
          </a:xfrm>
          <a:prstGeom prst="roundRect">
            <a:avLst/>
          </a:prstGeom>
          <a:solidFill>
            <a:srgbClr val="FFFF00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en-US" dirty="0" smtClean="0"/>
              <a:t>1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charset="0"/>
              <a:ea typeface="ＭＳ Ｐゴシック" charset="0"/>
              <a:cs typeface="Droid Sans Fallback" charset="0"/>
            </a:endParaRPr>
          </a:p>
        </p:txBody>
      </p:sp>
      <p:sp>
        <p:nvSpPr>
          <p:cNvPr id="26" name="Rounded Rectangle 25"/>
          <p:cNvSpPr/>
          <p:nvPr/>
        </p:nvSpPr>
        <p:spPr bwMode="auto">
          <a:xfrm>
            <a:off x="6869112" y="3094037"/>
            <a:ext cx="914400" cy="914400"/>
          </a:xfrm>
          <a:prstGeom prst="roundRect">
            <a:avLst/>
          </a:prstGeom>
          <a:solidFill>
            <a:srgbClr val="FFFF00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ＭＳ Ｐゴシック" charset="0"/>
                <a:cs typeface="Droid Sans Fallback" charset="0"/>
              </a:rPr>
              <a:t>4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charset="0"/>
              <a:ea typeface="ＭＳ Ｐゴシック" charset="0"/>
              <a:cs typeface="Droid Sans Fallback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802312" y="3398837"/>
            <a:ext cx="697627" cy="3554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Mary</a:t>
            </a:r>
            <a:endParaRPr lang="en-US" dirty="0"/>
          </a:p>
        </p:txBody>
      </p:sp>
      <p:cxnSp>
        <p:nvCxnSpPr>
          <p:cNvPr id="28" name="Straight Arrow Connector 27"/>
          <p:cNvCxnSpPr>
            <a:stCxn id="24" idx="6"/>
            <a:endCxn id="25" idx="1"/>
          </p:cNvCxnSpPr>
          <p:nvPr/>
        </p:nvCxnSpPr>
        <p:spPr bwMode="auto">
          <a:xfrm flipV="1">
            <a:off x="6488112" y="2179637"/>
            <a:ext cx="381000" cy="762000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4" idx="6"/>
            <a:endCxn id="26" idx="1"/>
          </p:cNvCxnSpPr>
          <p:nvPr/>
        </p:nvCxnSpPr>
        <p:spPr bwMode="auto">
          <a:xfrm>
            <a:off x="6488112" y="2941637"/>
            <a:ext cx="381000" cy="609600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954712" y="4618037"/>
            <a:ext cx="2667000" cy="1484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Calculate linear relationships </a:t>
            </a:r>
            <a:r>
              <a:rPr lang="en-US" sz="2400" dirty="0" err="1" smtClean="0"/>
              <a:t>lin</a:t>
            </a:r>
            <a:r>
              <a:rPr lang="en-US" sz="2400" dirty="0" smtClean="0"/>
              <a:t>(</a:t>
            </a:r>
            <a:r>
              <a:rPr lang="en-US" sz="2400" dirty="0" err="1" smtClean="0"/>
              <a:t>i</a:t>
            </a:r>
            <a:r>
              <a:rPr lang="en-US" sz="2400" dirty="0" smtClean="0"/>
              <a:t>, j) between items </a:t>
            </a:r>
            <a:r>
              <a:rPr lang="en-US" sz="2400" b="1" dirty="0" err="1" smtClean="0"/>
              <a:t>i</a:t>
            </a:r>
            <a:r>
              <a:rPr lang="en-US" sz="2400" dirty="0" smtClean="0"/>
              <a:t> and </a:t>
            </a:r>
            <a:r>
              <a:rPr lang="en-US" sz="2400" b="1" dirty="0" smtClean="0"/>
              <a:t>j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36" name="TextBox 35"/>
          <p:cNvSpPr txBox="1"/>
          <p:nvPr/>
        </p:nvSpPr>
        <p:spPr>
          <a:xfrm>
            <a:off x="8088312" y="2636837"/>
            <a:ext cx="1210938" cy="4431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lin</a:t>
            </a:r>
            <a:r>
              <a:rPr lang="en-US" sz="2400" dirty="0" smtClean="0"/>
              <a:t>(1, 4)</a:t>
            </a:r>
            <a:endParaRPr lang="en-US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4278312" y="2484437"/>
            <a:ext cx="1210938" cy="7903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lin</a:t>
            </a:r>
            <a:r>
              <a:rPr lang="en-US" sz="2400" dirty="0" smtClean="0"/>
              <a:t>(1, 2)</a:t>
            </a:r>
          </a:p>
          <a:p>
            <a:r>
              <a:rPr lang="en-US" sz="2400" dirty="0" err="1" smtClean="0"/>
              <a:t>lin</a:t>
            </a:r>
            <a:r>
              <a:rPr lang="en-US" sz="2400" dirty="0" smtClean="0"/>
              <a:t>(1, 3)</a:t>
            </a:r>
            <a:endParaRPr lang="en-US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4354512" y="5608637"/>
            <a:ext cx="1210938" cy="4431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lin</a:t>
            </a:r>
            <a:r>
              <a:rPr lang="en-US" sz="2400" dirty="0" smtClean="0"/>
              <a:t>(1, 2)</a:t>
            </a:r>
            <a:endParaRPr lang="en-US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5802312" y="4694237"/>
            <a:ext cx="2743200" cy="1484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For item 3 Alice’s preference is estimated as </a:t>
            </a:r>
            <a:r>
              <a:rPr lang="en-US" sz="2400" b="1" dirty="0" err="1" smtClean="0"/>
              <a:t>pref</a:t>
            </a:r>
            <a:r>
              <a:rPr lang="en-US" sz="2400" b="1" baseline="-25000" dirty="0" err="1" smtClean="0"/>
              <a:t>i</a:t>
            </a:r>
            <a:r>
              <a:rPr lang="en-US" sz="2400" b="1" dirty="0" smtClean="0"/>
              <a:t>*</a:t>
            </a:r>
            <a:r>
              <a:rPr lang="en-US" sz="2400" b="1" dirty="0" err="1" smtClean="0"/>
              <a:t>lin</a:t>
            </a:r>
            <a:r>
              <a:rPr lang="en-US" sz="2400" b="1" dirty="0" smtClean="0"/>
              <a:t>(</a:t>
            </a:r>
            <a:r>
              <a:rPr lang="en-US" sz="2400" b="1" dirty="0" err="1" smtClean="0"/>
              <a:t>i</a:t>
            </a:r>
            <a:r>
              <a:rPr lang="en-US" sz="2400" b="1" dirty="0" smtClean="0"/>
              <a:t>, 3)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3324915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6" grpId="0" animBg="1"/>
      <p:bldP spid="7" grpId="0" animBg="1"/>
      <p:bldP spid="35" grpId="0"/>
      <p:bldP spid="35" grpId="1"/>
      <p:bldP spid="36" grpId="0"/>
      <p:bldP spid="37" grpId="0"/>
      <p:bldP spid="38" grpId="0"/>
      <p:bldP spid="3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3264"/>
          <a:lstStyle/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dirty="0">
                <a:latin typeface="Calibri"/>
                <a:cs typeface="Calibri"/>
              </a:rPr>
              <a:t>Slope-One Algorithm - (1)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384675"/>
          </a:xfrm>
          <a:ln/>
        </p:spPr>
        <p:txBody>
          <a:bodyPr tIns="4536"/>
          <a:lstStyle/>
          <a:p>
            <a:pPr marL="0" indent="0">
              <a:lnSpc>
                <a:spcPct val="98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sz="1800" b="1" u="sng" dirty="0">
                <a:latin typeface="Calibri"/>
                <a:cs typeface="Calibri"/>
              </a:rPr>
              <a:t>Preprocessing phase:</a:t>
            </a:r>
          </a:p>
          <a:p>
            <a:pPr marL="0" indent="0">
              <a:lnSpc>
                <a:spcPct val="97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sz="1800" dirty="0">
                <a:latin typeface="Consolas"/>
                <a:cs typeface="Consolas"/>
              </a:rPr>
              <a:t>float </a:t>
            </a:r>
            <a:r>
              <a:rPr lang="en-US" sz="1800" dirty="0" err="1">
                <a:latin typeface="Consolas"/>
                <a:cs typeface="Consolas"/>
              </a:rPr>
              <a:t>item_avgs</a:t>
            </a:r>
            <a:r>
              <a:rPr lang="en-US" sz="1800" dirty="0">
                <a:latin typeface="Consolas"/>
                <a:cs typeface="Consolas"/>
              </a:rPr>
              <a:t>[I];</a:t>
            </a:r>
          </a:p>
          <a:p>
            <a:pPr marL="0" indent="0">
              <a:lnSpc>
                <a:spcPct val="97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sz="1800" dirty="0">
                <a:latin typeface="Consolas"/>
                <a:cs typeface="Consolas"/>
              </a:rPr>
              <a:t>for every item </a:t>
            </a:r>
            <a:r>
              <a:rPr lang="en-US" sz="1800" dirty="0" err="1">
                <a:latin typeface="Consolas"/>
                <a:cs typeface="Consolas"/>
              </a:rPr>
              <a:t>i</a:t>
            </a:r>
            <a:r>
              <a:rPr lang="en-US" sz="1800" dirty="0">
                <a:latin typeface="Consolas"/>
                <a:cs typeface="Consolas"/>
              </a:rPr>
              <a:t> {</a:t>
            </a:r>
          </a:p>
          <a:p>
            <a:pPr marL="0" indent="0">
              <a:lnSpc>
                <a:spcPct val="97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sz="1800" dirty="0">
                <a:latin typeface="Consolas"/>
                <a:cs typeface="Consolas"/>
              </a:rPr>
              <a:t>    </a:t>
            </a:r>
            <a:r>
              <a:rPr lang="en-US" sz="1800" dirty="0" err="1">
                <a:latin typeface="Consolas"/>
                <a:cs typeface="Consolas"/>
              </a:rPr>
              <a:t>item_avgs</a:t>
            </a:r>
            <a:r>
              <a:rPr lang="en-US" sz="1800" dirty="0">
                <a:latin typeface="Consolas"/>
                <a:cs typeface="Consolas"/>
              </a:rPr>
              <a:t>[</a:t>
            </a:r>
            <a:r>
              <a:rPr lang="en-US" sz="1800" dirty="0" err="1">
                <a:latin typeface="Consolas"/>
                <a:cs typeface="Consolas"/>
              </a:rPr>
              <a:t>i</a:t>
            </a:r>
            <a:r>
              <a:rPr lang="en-US" sz="1800" dirty="0">
                <a:latin typeface="Consolas"/>
                <a:cs typeface="Consolas"/>
              </a:rPr>
              <a:t>] = 0.0;</a:t>
            </a:r>
          </a:p>
          <a:p>
            <a:pPr marL="0" indent="0">
              <a:lnSpc>
                <a:spcPct val="97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sz="1800" dirty="0">
                <a:latin typeface="Consolas"/>
                <a:cs typeface="Consolas"/>
              </a:rPr>
              <a:t>    for every other item j {</a:t>
            </a:r>
          </a:p>
          <a:p>
            <a:pPr marL="0" indent="0">
              <a:lnSpc>
                <a:spcPct val="97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sz="1800" dirty="0">
                <a:latin typeface="Consolas"/>
                <a:cs typeface="Consolas"/>
              </a:rPr>
              <a:t>        for every user u with </a:t>
            </a:r>
            <a:r>
              <a:rPr lang="en-US" sz="1800" dirty="0" err="1">
                <a:latin typeface="Consolas"/>
                <a:cs typeface="Consolas"/>
              </a:rPr>
              <a:t>pref_i</a:t>
            </a:r>
            <a:r>
              <a:rPr lang="en-US" sz="1800" dirty="0">
                <a:latin typeface="Consolas"/>
                <a:cs typeface="Consolas"/>
              </a:rPr>
              <a:t> and </a:t>
            </a:r>
            <a:r>
              <a:rPr lang="en-US" sz="1800" dirty="0" err="1">
                <a:latin typeface="Consolas"/>
                <a:cs typeface="Consolas"/>
              </a:rPr>
              <a:t>pref_j</a:t>
            </a:r>
            <a:r>
              <a:rPr lang="en-US" sz="1800" dirty="0">
                <a:latin typeface="Consolas"/>
                <a:cs typeface="Consolas"/>
              </a:rPr>
              <a:t> {</a:t>
            </a:r>
          </a:p>
          <a:p>
            <a:pPr marL="0" indent="0">
              <a:lnSpc>
                <a:spcPct val="97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sz="1800" dirty="0">
                <a:latin typeface="Consolas"/>
                <a:cs typeface="Consolas"/>
              </a:rPr>
              <a:t>        </a:t>
            </a:r>
            <a:r>
              <a:rPr lang="en-US" sz="1800" dirty="0" err="1">
                <a:latin typeface="Consolas"/>
                <a:cs typeface="Consolas"/>
              </a:rPr>
              <a:t>item_avgs</a:t>
            </a:r>
            <a:r>
              <a:rPr lang="en-US" sz="1800" dirty="0">
                <a:latin typeface="Consolas"/>
                <a:cs typeface="Consolas"/>
              </a:rPr>
              <a:t>[</a:t>
            </a:r>
            <a:r>
              <a:rPr lang="en-US" sz="1800" dirty="0" err="1">
                <a:latin typeface="Consolas"/>
                <a:cs typeface="Consolas"/>
              </a:rPr>
              <a:t>i</a:t>
            </a:r>
            <a:r>
              <a:rPr lang="en-US" sz="1800" dirty="0">
                <a:latin typeface="Consolas"/>
                <a:cs typeface="Consolas"/>
              </a:rPr>
              <a:t>] += abs(</a:t>
            </a:r>
            <a:r>
              <a:rPr lang="en-US" sz="1800" dirty="0" err="1">
                <a:latin typeface="Consolas"/>
                <a:cs typeface="Consolas"/>
              </a:rPr>
              <a:t>pref_i</a:t>
            </a:r>
            <a:r>
              <a:rPr lang="en-US" sz="1800" dirty="0">
                <a:latin typeface="Consolas"/>
                <a:cs typeface="Consolas"/>
              </a:rPr>
              <a:t> - </a:t>
            </a:r>
            <a:r>
              <a:rPr lang="en-US" sz="1800" dirty="0" err="1">
                <a:latin typeface="Consolas"/>
                <a:cs typeface="Consolas"/>
              </a:rPr>
              <a:t>pref_j</a:t>
            </a:r>
            <a:r>
              <a:rPr lang="en-US" sz="1800" dirty="0">
                <a:latin typeface="Consolas"/>
                <a:cs typeface="Consolas"/>
              </a:rPr>
              <a:t>);</a:t>
            </a:r>
          </a:p>
          <a:p>
            <a:pPr marL="0" indent="0">
              <a:lnSpc>
                <a:spcPct val="97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sz="1800" dirty="0">
                <a:latin typeface="Consolas"/>
                <a:cs typeface="Consolas"/>
              </a:rPr>
              <a:t>        }</a:t>
            </a:r>
          </a:p>
          <a:p>
            <a:pPr marL="0" indent="0">
              <a:lnSpc>
                <a:spcPct val="97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sz="1800" dirty="0">
                <a:latin typeface="Consolas"/>
                <a:cs typeface="Consolas"/>
              </a:rPr>
              <a:t>    }</a:t>
            </a:r>
          </a:p>
          <a:p>
            <a:pPr marL="0" indent="0">
              <a:lnSpc>
                <a:spcPct val="97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sz="1800" dirty="0">
                <a:latin typeface="Consolas"/>
                <a:cs typeface="Consolas"/>
              </a:rPr>
              <a:t>}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Nick R. Katsipoulakis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D5B3CB12-11AA-9F43-A808-DFC952EE2CA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3264"/>
          <a:lstStyle/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dirty="0">
                <a:latin typeface="Calibri"/>
                <a:cs typeface="Calibri"/>
              </a:rPr>
              <a:t>Slope-One Algorithm - (2)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384675"/>
          </a:xfrm>
          <a:ln/>
        </p:spPr>
        <p:txBody>
          <a:bodyPr tIns="6803"/>
          <a:lstStyle/>
          <a:p>
            <a:pPr marL="0" indent="0">
              <a:lnSpc>
                <a:spcPct val="97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sz="1800" dirty="0" smtClean="0">
                <a:latin typeface="Consolas"/>
                <a:cs typeface="Consolas"/>
              </a:rPr>
              <a:t>float </a:t>
            </a:r>
            <a:r>
              <a:rPr lang="en-US" sz="1800" dirty="0" err="1">
                <a:latin typeface="Consolas"/>
                <a:cs typeface="Consolas"/>
              </a:rPr>
              <a:t>running_avg</a:t>
            </a:r>
            <a:r>
              <a:rPr lang="en-US" sz="1800" dirty="0">
                <a:latin typeface="Consolas"/>
                <a:cs typeface="Consolas"/>
              </a:rPr>
              <a:t>[I];</a:t>
            </a:r>
          </a:p>
          <a:p>
            <a:pPr marL="0" indent="0">
              <a:lnSpc>
                <a:spcPct val="97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sz="1800" dirty="0">
                <a:latin typeface="Consolas"/>
                <a:cs typeface="Consolas"/>
              </a:rPr>
              <a:t>for every item </a:t>
            </a:r>
            <a:r>
              <a:rPr lang="en-US" sz="1800" dirty="0" err="1">
                <a:latin typeface="Consolas"/>
                <a:cs typeface="Consolas"/>
              </a:rPr>
              <a:t>i</a:t>
            </a:r>
            <a:r>
              <a:rPr lang="en-US" sz="1800" dirty="0">
                <a:latin typeface="Consolas"/>
                <a:cs typeface="Consolas"/>
              </a:rPr>
              <a:t> the user u has no </a:t>
            </a:r>
            <a:r>
              <a:rPr lang="en-US" sz="1800" dirty="0" err="1">
                <a:latin typeface="Consolas"/>
                <a:cs typeface="Consolas"/>
              </a:rPr>
              <a:t>pref_i</a:t>
            </a:r>
            <a:r>
              <a:rPr lang="en-US" sz="1800" dirty="0">
                <a:latin typeface="Consolas"/>
                <a:cs typeface="Consolas"/>
              </a:rPr>
              <a:t> {</a:t>
            </a:r>
          </a:p>
          <a:p>
            <a:pPr marL="0" indent="0">
              <a:lnSpc>
                <a:spcPct val="97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sz="1800" dirty="0">
                <a:latin typeface="Consolas"/>
                <a:cs typeface="Consolas"/>
              </a:rPr>
              <a:t>    </a:t>
            </a:r>
            <a:r>
              <a:rPr lang="en-US" sz="1800" dirty="0" err="1">
                <a:latin typeface="Consolas"/>
                <a:cs typeface="Consolas"/>
              </a:rPr>
              <a:t>running_avg</a:t>
            </a:r>
            <a:r>
              <a:rPr lang="en-US" sz="1800" dirty="0">
                <a:latin typeface="Consolas"/>
                <a:cs typeface="Consolas"/>
              </a:rPr>
              <a:t>[</a:t>
            </a:r>
            <a:r>
              <a:rPr lang="en-US" sz="1800" dirty="0" err="1">
                <a:latin typeface="Consolas"/>
                <a:cs typeface="Consolas"/>
              </a:rPr>
              <a:t>i</a:t>
            </a:r>
            <a:r>
              <a:rPr lang="en-US" sz="1800" dirty="0">
                <a:latin typeface="Consolas"/>
                <a:cs typeface="Consolas"/>
              </a:rPr>
              <a:t>] = 0.0;</a:t>
            </a:r>
          </a:p>
          <a:p>
            <a:pPr marL="0" indent="0">
              <a:lnSpc>
                <a:spcPct val="97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sz="1800" dirty="0">
                <a:latin typeface="Consolas"/>
                <a:cs typeface="Consolas"/>
              </a:rPr>
              <a:t>    for every item j that user u has a </a:t>
            </a:r>
            <a:r>
              <a:rPr lang="en-US" sz="1800" dirty="0" err="1">
                <a:latin typeface="Consolas"/>
                <a:cs typeface="Consolas"/>
              </a:rPr>
              <a:t>pref_j</a:t>
            </a:r>
            <a:r>
              <a:rPr lang="en-US" sz="1800" dirty="0">
                <a:latin typeface="Consolas"/>
                <a:cs typeface="Consolas"/>
              </a:rPr>
              <a:t> {</a:t>
            </a:r>
          </a:p>
          <a:p>
            <a:pPr marL="0" indent="0">
              <a:lnSpc>
                <a:spcPct val="97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sz="1800" dirty="0">
                <a:latin typeface="Consolas"/>
                <a:cs typeface="Consolas"/>
              </a:rPr>
              <a:t>        a = </a:t>
            </a:r>
            <a:r>
              <a:rPr lang="en-US" sz="1800" dirty="0" err="1">
                <a:latin typeface="Consolas"/>
                <a:cs typeface="Consolas"/>
              </a:rPr>
              <a:t>avg_diff</a:t>
            </a:r>
            <a:r>
              <a:rPr lang="en-US" sz="1800" dirty="0">
                <a:latin typeface="Consolas"/>
                <a:cs typeface="Consolas"/>
              </a:rPr>
              <a:t>(j, </a:t>
            </a:r>
            <a:r>
              <a:rPr lang="en-US" sz="1800" dirty="0" err="1">
                <a:latin typeface="Consolas"/>
                <a:cs typeface="Consolas"/>
              </a:rPr>
              <a:t>i</a:t>
            </a:r>
            <a:r>
              <a:rPr lang="en-US" sz="1800" dirty="0">
                <a:latin typeface="Consolas"/>
                <a:cs typeface="Consolas"/>
              </a:rPr>
              <a:t>) /* preprocessing step */ </a:t>
            </a:r>
          </a:p>
          <a:p>
            <a:pPr marL="0" indent="0">
              <a:lnSpc>
                <a:spcPct val="97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sz="1800" dirty="0">
                <a:latin typeface="Consolas"/>
                <a:cs typeface="Consolas"/>
              </a:rPr>
              <a:t>        b = </a:t>
            </a:r>
            <a:r>
              <a:rPr lang="en-US" sz="1800" dirty="0" err="1">
                <a:latin typeface="Consolas"/>
                <a:cs typeface="Consolas"/>
              </a:rPr>
              <a:t>pref_j</a:t>
            </a:r>
            <a:r>
              <a:rPr lang="en-US" sz="1800" dirty="0">
                <a:latin typeface="Consolas"/>
                <a:cs typeface="Consolas"/>
              </a:rPr>
              <a:t> + a</a:t>
            </a:r>
          </a:p>
          <a:p>
            <a:pPr marL="0" indent="0">
              <a:lnSpc>
                <a:spcPct val="97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sz="1800" dirty="0">
                <a:latin typeface="Consolas"/>
                <a:cs typeface="Consolas"/>
              </a:rPr>
              <a:t>        add b to a </a:t>
            </a:r>
            <a:r>
              <a:rPr lang="en-US" sz="1800" dirty="0" err="1">
                <a:latin typeface="Consolas"/>
                <a:cs typeface="Consolas"/>
              </a:rPr>
              <a:t>running_avg</a:t>
            </a:r>
            <a:r>
              <a:rPr lang="en-US" sz="1800" dirty="0">
                <a:latin typeface="Consolas"/>
                <a:cs typeface="Consolas"/>
              </a:rPr>
              <a:t>[</a:t>
            </a:r>
            <a:r>
              <a:rPr lang="en-US" sz="1800" dirty="0" err="1">
                <a:latin typeface="Consolas"/>
                <a:cs typeface="Consolas"/>
              </a:rPr>
              <a:t>i</a:t>
            </a:r>
            <a:r>
              <a:rPr lang="en-US" sz="1800" dirty="0">
                <a:latin typeface="Consolas"/>
                <a:cs typeface="Consolas"/>
              </a:rPr>
              <a:t>];</a:t>
            </a:r>
          </a:p>
          <a:p>
            <a:pPr marL="0" indent="0">
              <a:lnSpc>
                <a:spcPct val="97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sz="1800" dirty="0">
                <a:latin typeface="Consolas"/>
                <a:cs typeface="Consolas"/>
              </a:rPr>
              <a:t>    }</a:t>
            </a:r>
          </a:p>
          <a:p>
            <a:pPr marL="0" indent="0">
              <a:lnSpc>
                <a:spcPct val="97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sz="1800" dirty="0">
                <a:latin typeface="Consolas"/>
                <a:cs typeface="Consolas"/>
              </a:rPr>
              <a:t>}</a:t>
            </a:r>
          </a:p>
          <a:p>
            <a:pPr marL="0" indent="0">
              <a:lnSpc>
                <a:spcPct val="97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sz="1800" dirty="0">
                <a:latin typeface="Consolas"/>
                <a:cs typeface="Consolas"/>
              </a:rPr>
              <a:t>return the items with the highest </a:t>
            </a:r>
            <a:r>
              <a:rPr lang="en-US" sz="1800" dirty="0" err="1">
                <a:latin typeface="Consolas"/>
                <a:cs typeface="Consolas"/>
              </a:rPr>
              <a:t>running_avg</a:t>
            </a:r>
            <a:r>
              <a:rPr lang="en-US" sz="1800" dirty="0">
                <a:latin typeface="Consolas"/>
                <a:cs typeface="Consolas"/>
              </a:rPr>
              <a:t> value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Nick R. Katsipoulakis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D5B3CB12-11AA-9F43-A808-DFC952EE2CA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11088"/>
          <a:lstStyle/>
          <a:p>
            <a:pPr>
              <a:lnSpc>
                <a:spcPct val="98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dirty="0">
                <a:latin typeface="Calibri"/>
                <a:cs typeface="Calibri"/>
              </a:rPr>
              <a:t>Slope-One Advantages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384675"/>
          </a:xfrm>
          <a:ln/>
        </p:spPr>
        <p:txBody>
          <a:bodyPr tIns="8063"/>
          <a:lstStyle/>
          <a:p>
            <a:pPr marL="431800" indent="-323850">
              <a:lnSpc>
                <a:spcPct val="98000"/>
              </a:lnSpc>
              <a:buSzPct val="45000"/>
              <a:buFont typeface="Wingdings" charset="0"/>
              <a:buChar char="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dirty="0">
                <a:latin typeface="Calibri"/>
                <a:cs typeface="Calibri"/>
              </a:rPr>
              <a:t>On-line portion of the algorithm is fast</a:t>
            </a:r>
          </a:p>
          <a:p>
            <a:pPr marL="431800" indent="-323850">
              <a:lnSpc>
                <a:spcPct val="98000"/>
              </a:lnSpc>
              <a:buSzPct val="45000"/>
              <a:buFont typeface="Wingdings" charset="0"/>
              <a:buChar char="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dirty="0">
                <a:latin typeface="Calibri"/>
                <a:cs typeface="Calibri"/>
              </a:rPr>
              <a:t>Does not depend on </a:t>
            </a:r>
            <a:r>
              <a:rPr lang="en-US" dirty="0" smtClean="0">
                <a:latin typeface="Calibri"/>
                <a:cs typeface="Calibri"/>
              </a:rPr>
              <a:t>users</a:t>
            </a:r>
            <a:endParaRPr lang="en-US" dirty="0">
              <a:latin typeface="Calibri"/>
              <a:cs typeface="Calibri"/>
            </a:endParaRPr>
          </a:p>
          <a:p>
            <a:pPr marL="431800" indent="-323850">
              <a:lnSpc>
                <a:spcPct val="98000"/>
              </a:lnSpc>
              <a:buSzPct val="45000"/>
              <a:buFont typeface="Wingdings" charset="0"/>
              <a:buChar char="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dirty="0" smtClean="0">
                <a:latin typeface="Calibri"/>
                <a:cs typeface="Calibri"/>
              </a:rPr>
              <a:t>Incremental computation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Nick R. Katsipoulakis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D5B3CB12-11AA-9F43-A808-DFC952EE2CA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details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Arial"/>
              <a:buChar char="•"/>
            </a:pPr>
            <a:r>
              <a:rPr lang="en-US" sz="2400" dirty="0" smtClean="0"/>
              <a:t>Data Model</a:t>
            </a:r>
          </a:p>
          <a:p>
            <a:pPr marL="857250" lvl="1" indent="-457200">
              <a:buFont typeface="Arial"/>
              <a:buChar char="•"/>
            </a:pPr>
            <a:r>
              <a:rPr lang="en-US" sz="2400" dirty="0" smtClean="0">
                <a:latin typeface="Consolas"/>
                <a:cs typeface="Consolas"/>
              </a:rPr>
              <a:t>(</a:t>
            </a:r>
            <a:r>
              <a:rPr lang="en-US" sz="2400" dirty="0" err="1" smtClean="0">
                <a:latin typeface="Consolas"/>
                <a:cs typeface="Consolas"/>
              </a:rPr>
              <a:t>user_id</a:t>
            </a:r>
            <a:r>
              <a:rPr lang="en-US" sz="2400" dirty="0" smtClean="0">
                <a:latin typeface="Consolas"/>
                <a:cs typeface="Consolas"/>
              </a:rPr>
              <a:t>, </a:t>
            </a:r>
            <a:r>
              <a:rPr lang="en-US" sz="2400" dirty="0" err="1" smtClean="0">
                <a:latin typeface="Consolas"/>
                <a:cs typeface="Consolas"/>
              </a:rPr>
              <a:t>item_id</a:t>
            </a:r>
            <a:r>
              <a:rPr lang="en-US" sz="2400" dirty="0" smtClean="0">
                <a:latin typeface="Consolas"/>
                <a:cs typeface="Consolas"/>
              </a:rPr>
              <a:t>, preference, timestamp)</a:t>
            </a:r>
          </a:p>
          <a:p>
            <a:pPr marL="457200" indent="-457200">
              <a:buFont typeface="Arial"/>
              <a:buChar char="•"/>
            </a:pPr>
            <a:r>
              <a:rPr lang="en-US" sz="2400" dirty="0" smtClean="0"/>
              <a:t>Similarity Metric</a:t>
            </a:r>
          </a:p>
          <a:p>
            <a:pPr marL="857250" lvl="1" indent="-457200">
              <a:buFont typeface="Arial"/>
              <a:buChar char="•"/>
            </a:pPr>
            <a:r>
              <a:rPr lang="en-US" sz="2400" dirty="0" smtClean="0"/>
              <a:t>Euclidean Distance</a:t>
            </a:r>
          </a:p>
          <a:p>
            <a:pPr marL="857250" lvl="1" indent="-457200">
              <a:buFont typeface="Arial"/>
              <a:buChar char="•"/>
            </a:pPr>
            <a:r>
              <a:rPr lang="en-US" sz="2400" dirty="0" smtClean="0"/>
              <a:t>Pearson Correlation</a:t>
            </a:r>
          </a:p>
          <a:p>
            <a:pPr marL="857250" lvl="1" indent="-457200">
              <a:buFont typeface="Arial"/>
              <a:buChar char="•"/>
            </a:pPr>
            <a:r>
              <a:rPr lang="en-US" sz="2400" dirty="0" err="1" smtClean="0"/>
              <a:t>Tanimoto</a:t>
            </a:r>
            <a:r>
              <a:rPr lang="en-US" sz="2400" dirty="0" smtClean="0"/>
              <a:t> Coefficient</a:t>
            </a:r>
          </a:p>
          <a:p>
            <a:pPr marL="457200" indent="-457200">
              <a:buFont typeface="Arial"/>
              <a:buChar char="•"/>
            </a:pPr>
            <a:r>
              <a:rPr lang="en-US" sz="2400" dirty="0" smtClean="0"/>
              <a:t>Recommender</a:t>
            </a:r>
          </a:p>
          <a:p>
            <a:pPr marL="857250" lvl="1" indent="-457200">
              <a:buFont typeface="Arial"/>
              <a:buChar char="•"/>
            </a:pPr>
            <a:r>
              <a:rPr lang="en-US" sz="2400" dirty="0" smtClean="0"/>
              <a:t>User-based</a:t>
            </a:r>
          </a:p>
          <a:p>
            <a:pPr marL="857250" lvl="1" indent="-457200">
              <a:buFont typeface="Arial"/>
              <a:buChar char="•"/>
            </a:pPr>
            <a:r>
              <a:rPr lang="en-US" sz="2400" dirty="0" smtClean="0"/>
              <a:t>Item-based</a:t>
            </a:r>
          </a:p>
          <a:p>
            <a:pPr marL="857250" lvl="1" indent="-457200">
              <a:buFont typeface="Arial"/>
              <a:buChar char="•"/>
            </a:pPr>
            <a:r>
              <a:rPr lang="en-US" sz="2400" dirty="0" smtClean="0"/>
              <a:t>Slope-One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Nick R. Katsipoulakis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D5B3CB12-11AA-9F43-A808-DFC952EE2CA3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5283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dirty="0" smtClean="0"/>
              <a:t>Main goal:</a:t>
            </a:r>
          </a:p>
          <a:p>
            <a:pPr marL="857250" lvl="1" indent="-457200">
              <a:buFont typeface="Arial"/>
              <a:buChar char="•"/>
            </a:pPr>
            <a:r>
              <a:rPr lang="en-US" dirty="0" smtClean="0"/>
              <a:t>Predict user preferences.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Important for:</a:t>
            </a:r>
          </a:p>
          <a:p>
            <a:pPr marL="857250" lvl="1" indent="-457200">
              <a:buFont typeface="Arial"/>
              <a:buChar char="•"/>
            </a:pPr>
            <a:r>
              <a:rPr lang="en-US" dirty="0" smtClean="0"/>
              <a:t>User satisfaction</a:t>
            </a:r>
          </a:p>
          <a:p>
            <a:pPr marL="857250" lvl="1" indent="-457200">
              <a:buFont typeface="Arial"/>
              <a:buChar char="•"/>
            </a:pPr>
            <a:r>
              <a:rPr lang="en-US" dirty="0" smtClean="0"/>
              <a:t>Merchant/Vendor profit</a:t>
            </a:r>
            <a:endParaRPr lang="en-US" dirty="0"/>
          </a:p>
        </p:txBody>
      </p:sp>
      <p:pic>
        <p:nvPicPr>
          <p:cNvPr id="5" name="Picture 4" descr="amazon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512" y="5380037"/>
            <a:ext cx="1785937" cy="1785937"/>
          </a:xfrm>
          <a:prstGeom prst="rect">
            <a:avLst/>
          </a:prstGeom>
        </p:spPr>
      </p:pic>
      <p:pic>
        <p:nvPicPr>
          <p:cNvPr id="6" name="Picture 5" descr="Netflix_Web_Logo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12" y="1570037"/>
            <a:ext cx="3505200" cy="1752600"/>
          </a:xfrm>
          <a:prstGeom prst="rect">
            <a:avLst/>
          </a:prstGeom>
        </p:spPr>
      </p:pic>
      <p:pic>
        <p:nvPicPr>
          <p:cNvPr id="7" name="Picture 6" descr="YouTube-icon-full_color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712" y="3398837"/>
            <a:ext cx="2373312" cy="1671053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Nick R. Katsipoulakis 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2D3F8384-747D-5C4E-9654-319CCC3C80B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681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Open-source framework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Apache Mahout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open-source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Popular among academia and enterprise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Compatible with most Big-Data frameworks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Not mature enough yet…</a:t>
            </a:r>
            <a:endParaRPr lang="en-US" dirty="0"/>
          </a:p>
        </p:txBody>
      </p:sp>
      <p:pic>
        <p:nvPicPr>
          <p:cNvPr id="6" name="Content Placeholder 5" descr="mantle-mahout.pn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4810" b="-74810"/>
          <a:stretch>
            <a:fillRect/>
          </a:stretch>
        </p:blipFill>
        <p:spPr/>
      </p:pic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Nick R. Katsipoulakis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2D3F8384-747D-5C4E-9654-319CCC3C80B1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960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1295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Recommendation Example</a:t>
            </a:r>
            <a:endParaRPr lang="en-US" dirty="0"/>
          </a:p>
        </p:txBody>
      </p:sp>
      <p:sp>
        <p:nvSpPr>
          <p:cNvPr id="4" name="Smiley Face 3"/>
          <p:cNvSpPr/>
          <p:nvPr/>
        </p:nvSpPr>
        <p:spPr bwMode="auto">
          <a:xfrm>
            <a:off x="1535112" y="2408237"/>
            <a:ext cx="762000" cy="762000"/>
          </a:xfrm>
          <a:prstGeom prst="smileyFace">
            <a:avLst/>
          </a:prstGeom>
          <a:solidFill>
            <a:srgbClr val="D217FF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effectLst/>
              <a:latin typeface="Arial" charset="0"/>
              <a:ea typeface="ＭＳ Ｐゴシック" charset="0"/>
              <a:cs typeface="Droid Sans Fallback" charset="0"/>
            </a:endParaRPr>
          </a:p>
        </p:txBody>
      </p:sp>
      <p:sp>
        <p:nvSpPr>
          <p:cNvPr id="7" name="Smiley Face 6"/>
          <p:cNvSpPr/>
          <p:nvPr/>
        </p:nvSpPr>
        <p:spPr bwMode="auto">
          <a:xfrm>
            <a:off x="1535112" y="5913437"/>
            <a:ext cx="762000" cy="762000"/>
          </a:xfrm>
          <a:prstGeom prst="smileyFace">
            <a:avLst/>
          </a:prstGeom>
          <a:solidFill>
            <a:srgbClr val="FF0000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effectLst/>
              <a:latin typeface="Arial" charset="0"/>
              <a:ea typeface="ＭＳ Ｐゴシック" charset="0"/>
              <a:cs typeface="Droid Sans Fallback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4049712" y="2103437"/>
            <a:ext cx="914400" cy="914400"/>
          </a:xfrm>
          <a:prstGeom prst="roundRect">
            <a:avLst/>
          </a:prstGeom>
          <a:solidFill>
            <a:srgbClr val="FFFF00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en-US" dirty="0" smtClean="0"/>
              <a:t>1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charset="0"/>
              <a:ea typeface="ＭＳ Ｐゴシック" charset="0"/>
              <a:cs typeface="Droid Sans Fallback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5192712" y="2789237"/>
            <a:ext cx="914400" cy="914400"/>
          </a:xfrm>
          <a:prstGeom prst="roundRect">
            <a:avLst/>
          </a:prstGeom>
          <a:solidFill>
            <a:srgbClr val="FFFF00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ＭＳ Ｐゴシック" charset="0"/>
                <a:cs typeface="Droid Sans Fallback" charset="0"/>
              </a:rPr>
              <a:t>2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charset="0"/>
              <a:ea typeface="ＭＳ Ｐゴシック" charset="0"/>
              <a:cs typeface="Droid Sans Fallback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4049712" y="3322637"/>
            <a:ext cx="914400" cy="914400"/>
          </a:xfrm>
          <a:prstGeom prst="roundRect">
            <a:avLst/>
          </a:prstGeom>
          <a:solidFill>
            <a:srgbClr val="FFFF00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en-US" dirty="0"/>
              <a:t>3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charset="0"/>
              <a:ea typeface="ＭＳ Ｐゴシック" charset="0"/>
              <a:cs typeface="Droid Sans Fallback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4049712" y="4618037"/>
            <a:ext cx="914400" cy="914400"/>
          </a:xfrm>
          <a:prstGeom prst="roundRect">
            <a:avLst/>
          </a:prstGeom>
          <a:solidFill>
            <a:srgbClr val="FF6600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en-US" dirty="0" smtClean="0"/>
              <a:t>1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charset="0"/>
              <a:ea typeface="ＭＳ Ｐゴシック" charset="0"/>
              <a:cs typeface="Droid Sans Fallback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4049712" y="5837237"/>
            <a:ext cx="914400" cy="914400"/>
          </a:xfrm>
          <a:prstGeom prst="roundRect">
            <a:avLst/>
          </a:prstGeom>
          <a:solidFill>
            <a:srgbClr val="FF6600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en-US" dirty="0"/>
              <a:t>2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charset="0"/>
              <a:ea typeface="ＭＳ Ｐゴシック" charset="0"/>
              <a:cs typeface="Droid Sans Fallback" charset="0"/>
            </a:endParaRPr>
          </a:p>
        </p:txBody>
      </p:sp>
      <p:cxnSp>
        <p:nvCxnSpPr>
          <p:cNvPr id="14" name="Straight Arrow Connector 13"/>
          <p:cNvCxnSpPr>
            <a:stCxn id="4" idx="6"/>
            <a:endCxn id="8" idx="1"/>
          </p:cNvCxnSpPr>
          <p:nvPr/>
        </p:nvCxnSpPr>
        <p:spPr bwMode="auto">
          <a:xfrm flipV="1">
            <a:off x="2297112" y="2560637"/>
            <a:ext cx="1752600" cy="2286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4" idx="6"/>
            <a:endCxn id="10" idx="1"/>
          </p:cNvCxnSpPr>
          <p:nvPr/>
        </p:nvCxnSpPr>
        <p:spPr bwMode="auto">
          <a:xfrm>
            <a:off x="2297112" y="2789237"/>
            <a:ext cx="1752600" cy="9906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4" idx="6"/>
            <a:endCxn id="9" idx="1"/>
          </p:cNvCxnSpPr>
          <p:nvPr/>
        </p:nvCxnSpPr>
        <p:spPr bwMode="auto">
          <a:xfrm>
            <a:off x="2297112" y="2789237"/>
            <a:ext cx="2895600" cy="457200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7" idx="6"/>
            <a:endCxn id="11" idx="1"/>
          </p:cNvCxnSpPr>
          <p:nvPr/>
        </p:nvCxnSpPr>
        <p:spPr bwMode="auto">
          <a:xfrm flipV="1">
            <a:off x="2297112" y="5075237"/>
            <a:ext cx="1752600" cy="12192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7" idx="6"/>
            <a:endCxn id="12" idx="1"/>
          </p:cNvCxnSpPr>
          <p:nvPr/>
        </p:nvCxnSpPr>
        <p:spPr bwMode="auto">
          <a:xfrm>
            <a:off x="2297112" y="6294437"/>
            <a:ext cx="1752600" cy="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Smiley Face 23"/>
          <p:cNvSpPr/>
          <p:nvPr/>
        </p:nvSpPr>
        <p:spPr bwMode="auto">
          <a:xfrm>
            <a:off x="8469312" y="3703637"/>
            <a:ext cx="990600" cy="990600"/>
          </a:xfrm>
          <a:prstGeom prst="smileyFac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rgbClr val="00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effectLst/>
              <a:latin typeface="Arial" charset="0"/>
              <a:ea typeface="ＭＳ Ｐゴシック" charset="0"/>
              <a:cs typeface="Droid Sans Fallback" charset="0"/>
            </a:endParaRPr>
          </a:p>
        </p:txBody>
      </p:sp>
      <p:sp>
        <p:nvSpPr>
          <p:cNvPr id="25" name="Rounded Rectangle 24"/>
          <p:cNvSpPr/>
          <p:nvPr/>
        </p:nvSpPr>
        <p:spPr bwMode="auto">
          <a:xfrm>
            <a:off x="5268912" y="5227637"/>
            <a:ext cx="914400" cy="914400"/>
          </a:xfrm>
          <a:prstGeom prst="roundRect">
            <a:avLst/>
          </a:prstGeom>
          <a:ln>
            <a:prstDash val="dashDot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en-US" dirty="0"/>
              <a:t>3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charset="0"/>
              <a:ea typeface="ＭＳ Ｐゴシック" charset="0"/>
              <a:cs typeface="Droid Sans Fallback" charset="0"/>
            </a:endParaRPr>
          </a:p>
        </p:txBody>
      </p:sp>
      <p:cxnSp>
        <p:nvCxnSpPr>
          <p:cNvPr id="27" name="Straight Arrow Connector 26"/>
          <p:cNvCxnSpPr>
            <a:stCxn id="24" idx="2"/>
            <a:endCxn id="9" idx="3"/>
          </p:cNvCxnSpPr>
          <p:nvPr/>
        </p:nvCxnSpPr>
        <p:spPr bwMode="auto">
          <a:xfrm flipH="1" flipV="1">
            <a:off x="6107112" y="3246437"/>
            <a:ext cx="2362200" cy="952500"/>
          </a:xfrm>
          <a:prstGeom prst="straightConnector1">
            <a:avLst/>
          </a:prstGeom>
          <a:ln>
            <a:prstDash val="sysDash"/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9" idx="2"/>
            <a:endCxn id="25" idx="0"/>
          </p:cNvCxnSpPr>
          <p:nvPr/>
        </p:nvCxnSpPr>
        <p:spPr bwMode="auto">
          <a:xfrm>
            <a:off x="5649912" y="3703637"/>
            <a:ext cx="76200" cy="1524000"/>
          </a:xfrm>
          <a:prstGeom prst="straightConnector1">
            <a:avLst/>
          </a:prstGeom>
          <a:ln>
            <a:prstDash val="sysDash"/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8469312" y="4846637"/>
            <a:ext cx="1146881" cy="3554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Merchant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11312" y="3246437"/>
            <a:ext cx="595385" cy="3554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Bob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11312" y="6751637"/>
            <a:ext cx="697815" cy="3554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Alice</a:t>
            </a:r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Nick R. Katsipoulakis </a:t>
            </a:r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D1033E1-5989-C545-92B8-C70FEECE704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640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279400"/>
            <a:ext cx="9070975" cy="1304925"/>
          </a:xfrm>
          <a:ln/>
        </p:spPr>
        <p:txBody>
          <a:bodyPr tIns="11088"/>
          <a:lstStyle/>
          <a:p>
            <a:pPr>
              <a:lnSpc>
                <a:spcPct val="98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dirty="0">
                <a:latin typeface="Calibri"/>
                <a:cs typeface="Calibri"/>
              </a:rPr>
              <a:t>Different kinds of Recommender Systems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4427537" cy="4384675"/>
          </a:xfrm>
          <a:ln/>
        </p:spPr>
        <p:txBody>
          <a:bodyPr/>
          <a:lstStyle/>
          <a:p>
            <a:pPr marL="0" indent="107950" algn="just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</a:tabLst>
            </a:pPr>
            <a:r>
              <a:rPr lang="en-US" dirty="0">
                <a:latin typeface="Calibri"/>
                <a:cs typeface="Calibri"/>
              </a:rPr>
              <a:t>Two main types:</a:t>
            </a:r>
          </a:p>
          <a:p>
            <a:pPr marL="431800" indent="-323850" algn="just">
              <a:buSzPct val="45000"/>
              <a:buFont typeface="Wingdings" charset="0"/>
              <a:buChar char="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</a:tabLst>
            </a:pPr>
            <a:r>
              <a:rPr lang="en-US" dirty="0">
                <a:latin typeface="Calibri"/>
                <a:cs typeface="Calibri"/>
              </a:rPr>
              <a:t>Collaborative Filtering</a:t>
            </a:r>
          </a:p>
          <a:p>
            <a:pPr marL="431800" indent="-323850" algn="just">
              <a:buSzPct val="45000"/>
              <a:buFont typeface="Wingdings" charset="0"/>
              <a:buChar char="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</a:tabLst>
            </a:pPr>
            <a:r>
              <a:rPr lang="en-US" dirty="0">
                <a:latin typeface="Calibri"/>
                <a:cs typeface="Calibri"/>
              </a:rPr>
              <a:t>Content-based Filtering</a:t>
            </a:r>
          </a:p>
          <a:p>
            <a:pPr marL="431800" indent="-323850" algn="just">
              <a:buSzPct val="45000"/>
              <a:buFont typeface="Wingdings" charset="0"/>
              <a:buChar char="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</a:tabLst>
            </a:pPr>
            <a:r>
              <a:rPr lang="en-US" dirty="0">
                <a:latin typeface="Calibri"/>
                <a:cs typeface="Calibri"/>
              </a:rPr>
              <a:t>Hybrid Systems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3025" y="1963738"/>
            <a:ext cx="4427538" cy="170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3025" y="4646613"/>
            <a:ext cx="4427538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Nick R. Katsipoulakis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1EBE1309-020C-B148-B22B-788964EE757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3264"/>
          <a:lstStyle/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dirty="0">
                <a:latin typeface="Calibri"/>
                <a:cs typeface="Calibri"/>
              </a:rPr>
              <a:t>Collaborative Filtering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5059362"/>
          </a:xfrm>
          <a:ln/>
        </p:spPr>
        <p:txBody>
          <a:bodyPr tIns="8063">
            <a:normAutofit/>
          </a:bodyPr>
          <a:lstStyle/>
          <a:p>
            <a:pPr marL="431800" indent="-323850" algn="just">
              <a:lnSpc>
                <a:spcPct val="98000"/>
              </a:lnSpc>
              <a:buSzPct val="45000"/>
              <a:buFont typeface="Wingdings" charset="0"/>
              <a:buChar char="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dirty="0">
                <a:latin typeface="Calibri"/>
                <a:cs typeface="Calibri"/>
              </a:rPr>
              <a:t>Main idea:</a:t>
            </a:r>
          </a:p>
          <a:p>
            <a:pPr marL="863600" lvl="1" indent="-323850" algn="just">
              <a:lnSpc>
                <a:spcPct val="98000"/>
              </a:lnSpc>
              <a:buSzPct val="75000"/>
              <a:buFont typeface="Symbol" charset="0"/>
              <a:buChar char="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dirty="0">
                <a:latin typeface="Calibri"/>
                <a:cs typeface="Calibri"/>
              </a:rPr>
              <a:t>“People who agree in the past, will most likely agree in the </a:t>
            </a:r>
            <a:r>
              <a:rPr lang="en-US" dirty="0" smtClean="0">
                <a:latin typeface="Calibri"/>
                <a:cs typeface="Calibri"/>
              </a:rPr>
              <a:t>future”</a:t>
            </a:r>
            <a:endParaRPr lang="en-US" dirty="0">
              <a:latin typeface="Calibri"/>
              <a:cs typeface="Calibri"/>
            </a:endParaRPr>
          </a:p>
          <a:p>
            <a:pPr marL="431800" indent="-323850" algn="just">
              <a:lnSpc>
                <a:spcPct val="98000"/>
              </a:lnSpc>
              <a:buSzPct val="45000"/>
              <a:buFont typeface="Wingdings" charset="0"/>
              <a:buChar char="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dirty="0">
                <a:latin typeface="Calibri"/>
                <a:cs typeface="Calibri"/>
              </a:rPr>
              <a:t>Advantages over content-based filtering:</a:t>
            </a:r>
          </a:p>
          <a:p>
            <a:pPr marL="1295400" lvl="2" indent="-287338" algn="just">
              <a:lnSpc>
                <a:spcPct val="98000"/>
              </a:lnSpc>
              <a:buSzPct val="45000"/>
              <a:buFont typeface="Wingdings" charset="0"/>
              <a:buChar char="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dirty="0" smtClean="0">
                <a:latin typeface="Calibri"/>
                <a:cs typeface="Calibri"/>
              </a:rPr>
              <a:t>Content-free</a:t>
            </a:r>
            <a:endParaRPr lang="en-US" dirty="0">
              <a:latin typeface="Calibri"/>
              <a:cs typeface="Calibri"/>
            </a:endParaRPr>
          </a:p>
          <a:p>
            <a:pPr marL="1295400" lvl="2" indent="-287338" algn="just">
              <a:lnSpc>
                <a:spcPct val="98000"/>
              </a:lnSpc>
              <a:buSzPct val="45000"/>
              <a:buFont typeface="Wingdings" charset="0"/>
              <a:buChar char="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dirty="0" smtClean="0">
                <a:latin typeface="Calibri"/>
                <a:cs typeface="Calibri"/>
              </a:rPr>
              <a:t>Generic</a:t>
            </a:r>
            <a:endParaRPr lang="en-US" dirty="0">
              <a:latin typeface="Calibri"/>
              <a:cs typeface="Calibri"/>
            </a:endParaRPr>
          </a:p>
          <a:p>
            <a:pPr marL="431800" indent="-323850" algn="just">
              <a:lnSpc>
                <a:spcPct val="98000"/>
              </a:lnSpc>
              <a:buSzPct val="45000"/>
              <a:buFont typeface="Wingdings" charset="0"/>
              <a:buChar char="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dirty="0" smtClean="0">
                <a:latin typeface="Calibri"/>
                <a:cs typeface="Calibri"/>
              </a:rPr>
              <a:t>Recommendation based </a:t>
            </a:r>
            <a:r>
              <a:rPr lang="en-US" dirty="0">
                <a:latin typeface="Calibri"/>
                <a:cs typeface="Calibri"/>
              </a:rPr>
              <a:t>on </a:t>
            </a:r>
            <a:r>
              <a:rPr lang="en-US" dirty="0" smtClean="0">
                <a:latin typeface="Calibri"/>
                <a:cs typeface="Calibri"/>
              </a:rPr>
              <a:t>similarity among</a:t>
            </a:r>
          </a:p>
          <a:p>
            <a:pPr marL="831850" lvl="1" indent="-323850" algn="just">
              <a:lnSpc>
                <a:spcPct val="98000"/>
              </a:lnSpc>
              <a:buSzPct val="45000"/>
              <a:buFont typeface="Wingdings" charset="0"/>
              <a:buChar char="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dirty="0" smtClean="0">
                <a:latin typeface="Calibri"/>
                <a:cs typeface="Calibri"/>
              </a:rPr>
              <a:t> users</a:t>
            </a:r>
          </a:p>
          <a:p>
            <a:pPr marL="831850" lvl="1" indent="-323850" algn="just">
              <a:lnSpc>
                <a:spcPct val="98000"/>
              </a:lnSpc>
              <a:buSzPct val="45000"/>
              <a:buFont typeface="Wingdings" charset="0"/>
              <a:buChar char="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dirty="0" smtClean="0">
                <a:latin typeface="Calibri"/>
                <a:cs typeface="Calibri"/>
              </a:rPr>
              <a:t>items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Nick R. Katsipoulakis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D5B3CB12-11AA-9F43-A808-DFC952EE2CA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11088"/>
          <a:lstStyle/>
          <a:p>
            <a:pPr>
              <a:lnSpc>
                <a:spcPct val="98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dirty="0" smtClean="0">
                <a:latin typeface="Calibri"/>
                <a:cs typeface="Calibri"/>
              </a:rPr>
              <a:t>C.F. Recommender Data </a:t>
            </a:r>
            <a:r>
              <a:rPr lang="en-US" dirty="0">
                <a:latin typeface="Calibri"/>
                <a:cs typeface="Calibri"/>
              </a:rPr>
              <a:t>Model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384675"/>
          </a:xfrm>
          <a:ln/>
        </p:spPr>
        <p:txBody>
          <a:bodyPr tIns="8063"/>
          <a:lstStyle/>
          <a:p>
            <a:pPr marL="863600" lvl="1" indent="-323850">
              <a:lnSpc>
                <a:spcPct val="97000"/>
              </a:lnSpc>
              <a:buSzPct val="75000"/>
              <a:buFont typeface="Symbol" charset="0"/>
              <a:buChar char="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dirty="0" smtClean="0">
                <a:latin typeface="Consolas"/>
                <a:cs typeface="Consolas"/>
              </a:rPr>
              <a:t>(</a:t>
            </a:r>
            <a:r>
              <a:rPr lang="en-US" dirty="0" err="1">
                <a:latin typeface="Consolas"/>
                <a:cs typeface="Consolas"/>
              </a:rPr>
              <a:t>user_id</a:t>
            </a:r>
            <a:r>
              <a:rPr lang="en-US" dirty="0">
                <a:latin typeface="Consolas"/>
                <a:cs typeface="Consolas"/>
              </a:rPr>
              <a:t>, </a:t>
            </a:r>
            <a:r>
              <a:rPr lang="en-US" dirty="0" err="1">
                <a:latin typeface="Consolas"/>
                <a:cs typeface="Consolas"/>
              </a:rPr>
              <a:t>item_id</a:t>
            </a:r>
            <a:r>
              <a:rPr lang="en-US" dirty="0">
                <a:latin typeface="Consolas"/>
                <a:cs typeface="Consolas"/>
              </a:rPr>
              <a:t>, </a:t>
            </a:r>
            <a:r>
              <a:rPr lang="en-US" dirty="0" smtClean="0">
                <a:latin typeface="Consolas"/>
                <a:cs typeface="Consolas"/>
              </a:rPr>
              <a:t>preference, timestamp):</a:t>
            </a:r>
          </a:p>
          <a:p>
            <a:pPr marL="863600" lvl="1" indent="-323850">
              <a:lnSpc>
                <a:spcPct val="97000"/>
              </a:lnSpc>
              <a:buSzPct val="75000"/>
              <a:buFont typeface="Symbol" charset="0"/>
              <a:buChar char="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dirty="0" err="1" smtClean="0">
                <a:latin typeface="Consolas"/>
                <a:cs typeface="Consolas"/>
              </a:rPr>
              <a:t>int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err="1" smtClean="0">
                <a:latin typeface="Consolas"/>
                <a:cs typeface="Consolas"/>
              </a:rPr>
              <a:t>user_id</a:t>
            </a:r>
            <a:endParaRPr lang="en-US" dirty="0" smtClean="0">
              <a:latin typeface="Consolas"/>
              <a:cs typeface="Consolas"/>
            </a:endParaRPr>
          </a:p>
          <a:p>
            <a:pPr marL="863600" lvl="1" indent="-323850">
              <a:lnSpc>
                <a:spcPct val="97000"/>
              </a:lnSpc>
              <a:buSzPct val="75000"/>
              <a:buFont typeface="Symbol" charset="0"/>
              <a:buChar char="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dirty="0" err="1">
                <a:latin typeface="Consolas"/>
                <a:cs typeface="Consolas"/>
              </a:rPr>
              <a:t>i</a:t>
            </a:r>
            <a:r>
              <a:rPr lang="en-US" dirty="0" err="1" smtClean="0">
                <a:latin typeface="Consolas"/>
                <a:cs typeface="Consolas"/>
              </a:rPr>
              <a:t>nt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err="1" smtClean="0">
                <a:latin typeface="Consolas"/>
                <a:cs typeface="Consolas"/>
              </a:rPr>
              <a:t>item_id</a:t>
            </a:r>
            <a:endParaRPr lang="en-US" dirty="0" smtClean="0">
              <a:latin typeface="Consolas"/>
              <a:cs typeface="Consolas"/>
            </a:endParaRPr>
          </a:p>
          <a:p>
            <a:pPr marL="863600" lvl="1" indent="-323850">
              <a:lnSpc>
                <a:spcPct val="97000"/>
              </a:lnSpc>
              <a:buSzPct val="75000"/>
              <a:buFont typeface="Symbol" charset="0"/>
              <a:buChar char="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dirty="0">
                <a:latin typeface="Consolas"/>
                <a:cs typeface="Consolas"/>
              </a:rPr>
              <a:t>f</a:t>
            </a:r>
            <a:r>
              <a:rPr lang="en-US" dirty="0" smtClean="0">
                <a:latin typeface="Consolas"/>
                <a:cs typeface="Consolas"/>
              </a:rPr>
              <a:t>loat preference</a:t>
            </a:r>
          </a:p>
          <a:p>
            <a:pPr marL="863600" lvl="1" indent="-323850">
              <a:lnSpc>
                <a:spcPct val="97000"/>
              </a:lnSpc>
              <a:buSzPct val="75000"/>
              <a:buFont typeface="Symbol" charset="0"/>
              <a:buChar char="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dirty="0">
                <a:latin typeface="Consolas"/>
                <a:cs typeface="Consolas"/>
              </a:rPr>
              <a:t>l</a:t>
            </a:r>
            <a:r>
              <a:rPr lang="en-US" dirty="0" smtClean="0">
                <a:latin typeface="Consolas"/>
                <a:cs typeface="Consolas"/>
              </a:rPr>
              <a:t>ong timestamp</a:t>
            </a:r>
            <a:endParaRPr lang="en-US" dirty="0">
              <a:latin typeface="Consolas"/>
              <a:cs typeface="Consolas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Nick R. Katsipoulakis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D5B3CB12-11AA-9F43-A808-DFC952EE2CA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11088"/>
          <a:lstStyle/>
          <a:p>
            <a:pPr>
              <a:lnSpc>
                <a:spcPct val="98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dirty="0" smtClean="0">
                <a:latin typeface="Calibri"/>
                <a:cs typeface="Calibri"/>
              </a:rPr>
              <a:t>C.F. Recommender approaches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754562"/>
          </a:xfrm>
          <a:ln/>
        </p:spPr>
        <p:txBody>
          <a:bodyPr tIns="8063"/>
          <a:lstStyle/>
          <a:p>
            <a:pPr marL="431800" indent="-323850" algn="just">
              <a:lnSpc>
                <a:spcPct val="98000"/>
              </a:lnSpc>
              <a:buSzPct val="45000"/>
              <a:buFont typeface="Wingdings" charset="0"/>
              <a:buChar char="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b="1" u="sng" dirty="0" smtClean="0">
                <a:latin typeface="Calibri"/>
                <a:cs typeface="Calibri"/>
              </a:rPr>
              <a:t>User</a:t>
            </a:r>
            <a:r>
              <a:rPr lang="en-US" b="1" u="sng" dirty="0">
                <a:latin typeface="Calibri"/>
                <a:cs typeface="Calibri"/>
              </a:rPr>
              <a:t>-based:</a:t>
            </a:r>
            <a:r>
              <a:rPr lang="en-US" dirty="0">
                <a:latin typeface="Calibri"/>
                <a:cs typeface="Calibri"/>
              </a:rPr>
              <a:t> based on similarities among users</a:t>
            </a:r>
          </a:p>
          <a:p>
            <a:pPr marL="431800" indent="-323850" algn="just">
              <a:lnSpc>
                <a:spcPct val="98000"/>
              </a:lnSpc>
              <a:buSzPct val="45000"/>
              <a:buFont typeface="Wingdings" charset="0"/>
              <a:buChar char="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b="1" u="sng" dirty="0">
                <a:latin typeface="Calibri"/>
                <a:cs typeface="Calibri"/>
              </a:rPr>
              <a:t>Item-based:</a:t>
            </a:r>
            <a:r>
              <a:rPr lang="en-US" dirty="0">
                <a:latin typeface="Calibri"/>
                <a:cs typeface="Calibri"/>
              </a:rPr>
              <a:t> based on similarities among items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Nick R. Katsipoulakis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D5B3CB12-11AA-9F43-A808-DFC952EE2CA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ounded Rectangle 29"/>
          <p:cNvSpPr/>
          <p:nvPr/>
        </p:nvSpPr>
        <p:spPr bwMode="auto">
          <a:xfrm>
            <a:off x="2830512" y="1570037"/>
            <a:ext cx="3124200" cy="5257800"/>
          </a:xfrm>
          <a:prstGeom prst="roundRect">
            <a:avLst/>
          </a:prstGeom>
          <a:noFill/>
          <a:ln w="57150" cap="flat" cmpd="sng" algn="ctr">
            <a:solidFill>
              <a:srgbClr val="008000"/>
            </a:solidFill>
            <a:prstDash val="lgDash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effectLst/>
              <a:latin typeface="Arial" charset="0"/>
              <a:ea typeface="ＭＳ Ｐゴシック" charset="0"/>
              <a:cs typeface="Droid Sans Fallback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User-Based C.F. example</a:t>
            </a:r>
            <a:endParaRPr lang="en-US" dirty="0"/>
          </a:p>
        </p:txBody>
      </p:sp>
      <p:sp>
        <p:nvSpPr>
          <p:cNvPr id="4" name="Smiley Face 3"/>
          <p:cNvSpPr/>
          <p:nvPr/>
        </p:nvSpPr>
        <p:spPr bwMode="auto">
          <a:xfrm>
            <a:off x="696912" y="2179637"/>
            <a:ext cx="762000" cy="762000"/>
          </a:xfrm>
          <a:prstGeom prst="smileyFace">
            <a:avLst/>
          </a:prstGeom>
          <a:solidFill>
            <a:srgbClr val="D217FF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effectLst/>
              <a:latin typeface="Arial" charset="0"/>
              <a:ea typeface="ＭＳ Ｐゴシック" charset="0"/>
              <a:cs typeface="Droid Sans Fallback" charset="0"/>
            </a:endParaRPr>
          </a:p>
        </p:txBody>
      </p:sp>
      <p:sp>
        <p:nvSpPr>
          <p:cNvPr id="5" name="Smiley Face 4"/>
          <p:cNvSpPr/>
          <p:nvPr/>
        </p:nvSpPr>
        <p:spPr bwMode="auto">
          <a:xfrm>
            <a:off x="696912" y="5684837"/>
            <a:ext cx="762000" cy="762000"/>
          </a:xfrm>
          <a:prstGeom prst="smileyFace">
            <a:avLst/>
          </a:prstGeom>
          <a:solidFill>
            <a:srgbClr val="FF0000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effectLst/>
              <a:latin typeface="Arial" charset="0"/>
              <a:ea typeface="ＭＳ Ｐゴシック" charset="0"/>
              <a:cs typeface="Droid Sans Fallback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3211512" y="1874837"/>
            <a:ext cx="914400" cy="914400"/>
          </a:xfrm>
          <a:prstGeom prst="roundRect">
            <a:avLst/>
          </a:prstGeom>
          <a:solidFill>
            <a:srgbClr val="FFFF00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en-US" dirty="0" smtClean="0"/>
              <a:t>1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charset="0"/>
              <a:ea typeface="ＭＳ Ｐゴシック" charset="0"/>
              <a:cs typeface="Droid Sans Fallback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4354512" y="2560637"/>
            <a:ext cx="914400" cy="914400"/>
          </a:xfrm>
          <a:prstGeom prst="roundRect">
            <a:avLst/>
          </a:prstGeom>
          <a:solidFill>
            <a:srgbClr val="FFFF00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ＭＳ Ｐゴシック" charset="0"/>
                <a:cs typeface="Droid Sans Fallback" charset="0"/>
              </a:rPr>
              <a:t>2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charset="0"/>
              <a:ea typeface="ＭＳ Ｐゴシック" charset="0"/>
              <a:cs typeface="Droid Sans Fallback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3211512" y="3094037"/>
            <a:ext cx="914400" cy="914400"/>
          </a:xfrm>
          <a:prstGeom prst="roundRect">
            <a:avLst/>
          </a:prstGeom>
          <a:solidFill>
            <a:srgbClr val="FFFF00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en-US" dirty="0"/>
              <a:t>3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charset="0"/>
              <a:ea typeface="ＭＳ Ｐゴシック" charset="0"/>
              <a:cs typeface="Droid Sans Fallback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3211512" y="4389437"/>
            <a:ext cx="914400" cy="914400"/>
          </a:xfrm>
          <a:prstGeom prst="roundRect">
            <a:avLst/>
          </a:prstGeom>
          <a:solidFill>
            <a:srgbClr val="FF6600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en-US" dirty="0" smtClean="0"/>
              <a:t>1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charset="0"/>
              <a:ea typeface="ＭＳ Ｐゴシック" charset="0"/>
              <a:cs typeface="Droid Sans Fallback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3211512" y="5608637"/>
            <a:ext cx="914400" cy="914400"/>
          </a:xfrm>
          <a:prstGeom prst="roundRect">
            <a:avLst/>
          </a:prstGeom>
          <a:solidFill>
            <a:srgbClr val="FF6600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en-US" dirty="0"/>
              <a:t>2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charset="0"/>
              <a:ea typeface="ＭＳ Ｐゴシック" charset="0"/>
              <a:cs typeface="Droid Sans Fallback" charset="0"/>
            </a:endParaRPr>
          </a:p>
        </p:txBody>
      </p:sp>
      <p:cxnSp>
        <p:nvCxnSpPr>
          <p:cNvPr id="11" name="Straight Arrow Connector 10"/>
          <p:cNvCxnSpPr>
            <a:stCxn id="4" idx="6"/>
            <a:endCxn id="6" idx="1"/>
          </p:cNvCxnSpPr>
          <p:nvPr/>
        </p:nvCxnSpPr>
        <p:spPr bwMode="auto">
          <a:xfrm flipV="1">
            <a:off x="1458912" y="2332037"/>
            <a:ext cx="1752600" cy="2286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4" idx="6"/>
            <a:endCxn id="8" idx="1"/>
          </p:cNvCxnSpPr>
          <p:nvPr/>
        </p:nvCxnSpPr>
        <p:spPr bwMode="auto">
          <a:xfrm>
            <a:off x="1458912" y="2560637"/>
            <a:ext cx="1752600" cy="9906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Elbow Connector 12"/>
          <p:cNvCxnSpPr>
            <a:stCxn id="4" idx="6"/>
            <a:endCxn id="7" idx="1"/>
          </p:cNvCxnSpPr>
          <p:nvPr/>
        </p:nvCxnSpPr>
        <p:spPr bwMode="auto">
          <a:xfrm>
            <a:off x="1458912" y="2560637"/>
            <a:ext cx="2895600" cy="457200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5" idx="6"/>
            <a:endCxn id="9" idx="1"/>
          </p:cNvCxnSpPr>
          <p:nvPr/>
        </p:nvCxnSpPr>
        <p:spPr bwMode="auto">
          <a:xfrm flipV="1">
            <a:off x="1458912" y="4846637"/>
            <a:ext cx="1752600" cy="12192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6"/>
            <a:endCxn id="10" idx="1"/>
          </p:cNvCxnSpPr>
          <p:nvPr/>
        </p:nvCxnSpPr>
        <p:spPr bwMode="auto">
          <a:xfrm>
            <a:off x="1458912" y="6065837"/>
            <a:ext cx="1752600" cy="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 bwMode="auto">
          <a:xfrm>
            <a:off x="4430712" y="4999037"/>
            <a:ext cx="914400" cy="914400"/>
          </a:xfrm>
          <a:prstGeom prst="roundRect">
            <a:avLst/>
          </a:prstGeom>
          <a:ln>
            <a:prstDash val="dashDot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r>
              <a:rPr lang="en-US" dirty="0"/>
              <a:t>3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charset="0"/>
              <a:ea typeface="ＭＳ Ｐゴシック" charset="0"/>
              <a:cs typeface="Droid Sans Fallback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73112" y="3017837"/>
            <a:ext cx="595385" cy="3554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Bob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73112" y="6523037"/>
            <a:ext cx="697815" cy="3554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Alice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4278312" y="4846637"/>
            <a:ext cx="1219200" cy="1219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effectLst/>
              <a:latin typeface="Arial" charset="0"/>
              <a:ea typeface="ＭＳ Ｐゴシック" charset="0"/>
              <a:cs typeface="Droid Sans Fallback" charset="0"/>
            </a:endParaRPr>
          </a:p>
        </p:txBody>
      </p:sp>
      <p:cxnSp>
        <p:nvCxnSpPr>
          <p:cNvPr id="25" name="Curved Connector 24"/>
          <p:cNvCxnSpPr>
            <a:stCxn id="23" idx="6"/>
            <a:endCxn id="8" idx="3"/>
          </p:cNvCxnSpPr>
          <p:nvPr/>
        </p:nvCxnSpPr>
        <p:spPr bwMode="auto">
          <a:xfrm flipH="1" flipV="1">
            <a:off x="4125912" y="3551237"/>
            <a:ext cx="1371600" cy="1905000"/>
          </a:xfrm>
          <a:prstGeom prst="curvedConnector3">
            <a:avLst>
              <a:gd name="adj1" fmla="val -16667"/>
            </a:avLst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8" name="TextBox 27"/>
          <p:cNvSpPr txBox="1"/>
          <p:nvPr/>
        </p:nvSpPr>
        <p:spPr>
          <a:xfrm>
            <a:off x="6107112" y="5380037"/>
            <a:ext cx="2895600" cy="1137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Alice does not have a preference for item 3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211512" y="3551237"/>
            <a:ext cx="990600" cy="44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pref</a:t>
            </a:r>
            <a:r>
              <a:rPr lang="en-US" sz="2400" baseline="-25000" dirty="0" smtClean="0"/>
              <a:t>b3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6030912" y="1570037"/>
            <a:ext cx="3429000" cy="1137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Decide how similar Bob and Alice are and come up with a weight </a:t>
            </a:r>
            <a:r>
              <a:rPr lang="en-US" sz="2400" dirty="0" err="1" smtClean="0">
                <a:solidFill>
                  <a:srgbClr val="FF0000"/>
                </a:solidFill>
              </a:rPr>
              <a:t>w</a:t>
            </a:r>
            <a:r>
              <a:rPr lang="en-US" sz="2400" baseline="-25000" dirty="0" err="1" smtClean="0">
                <a:solidFill>
                  <a:srgbClr val="FF0000"/>
                </a:solidFill>
              </a:rPr>
              <a:t>i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6259512" y="3322637"/>
            <a:ext cx="3276600" cy="1137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Alice’s </a:t>
            </a:r>
            <a:r>
              <a:rPr lang="en-US" sz="2400" dirty="0"/>
              <a:t>p</a:t>
            </a:r>
            <a:r>
              <a:rPr lang="en-US" sz="2400" dirty="0" smtClean="0"/>
              <a:t>reference for item 3 is estimated as </a:t>
            </a:r>
            <a:r>
              <a:rPr lang="en-US" sz="2400" dirty="0" err="1" smtClean="0">
                <a:solidFill>
                  <a:srgbClr val="D217FF"/>
                </a:solidFill>
              </a:rPr>
              <a:t>w</a:t>
            </a:r>
            <a:r>
              <a:rPr lang="en-US" sz="2400" baseline="-25000" dirty="0" err="1" smtClean="0">
                <a:solidFill>
                  <a:srgbClr val="D217FF"/>
                </a:solidFill>
              </a:rPr>
              <a:t>i</a:t>
            </a:r>
            <a:r>
              <a:rPr lang="en-US" sz="2400" dirty="0" smtClean="0">
                <a:solidFill>
                  <a:srgbClr val="D217FF"/>
                </a:solidFill>
              </a:rPr>
              <a:t>*pref</a:t>
            </a:r>
            <a:r>
              <a:rPr lang="en-US" sz="2400" baseline="-25000" dirty="0" smtClean="0">
                <a:solidFill>
                  <a:srgbClr val="D217FF"/>
                </a:solidFill>
              </a:rPr>
              <a:t>b3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34" name="Footer Placeholder 3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Nick R. Katsipoulakis</a:t>
            </a:r>
          </a:p>
          <a:p>
            <a:endParaRPr lang="en-US" dirty="0"/>
          </a:p>
        </p:txBody>
      </p:sp>
      <p:sp>
        <p:nvSpPr>
          <p:cNvPr id="35" name="Slide Number Placeholder 3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D1033E1-5989-C545-92B8-C70FEECE704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906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8" grpId="0"/>
      <p:bldP spid="29" grpId="0"/>
      <p:bldP spid="31" grpId="0"/>
      <p:bldP spid="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 bwMode="auto">
          <a:xfrm>
            <a:off x="239712" y="2560637"/>
            <a:ext cx="8458200" cy="3200400"/>
          </a:xfrm>
          <a:prstGeom prst="roundRect">
            <a:avLst/>
          </a:prstGeom>
          <a:solidFill>
            <a:srgbClr val="D217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effectLst/>
              <a:latin typeface="Arial" charset="0"/>
              <a:ea typeface="ＭＳ Ｐゴシック" charset="0"/>
              <a:cs typeface="Droid Sans Fallback" charset="0"/>
            </a:endParaRPr>
          </a:p>
        </p:txBody>
      </p:sp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11088"/>
          <a:lstStyle/>
          <a:p>
            <a:pPr>
              <a:lnSpc>
                <a:spcPct val="98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dirty="0">
                <a:latin typeface="Calibri"/>
                <a:cs typeface="Calibri"/>
              </a:rPr>
              <a:t>User based </a:t>
            </a:r>
            <a:r>
              <a:rPr lang="en-US" dirty="0" smtClean="0">
                <a:latin typeface="Calibri"/>
                <a:cs typeface="Calibri"/>
              </a:rPr>
              <a:t>C.F. algorithm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3" name="Rounded Rectangle 2"/>
          <p:cNvSpPr/>
          <p:nvPr/>
        </p:nvSpPr>
        <p:spPr bwMode="auto">
          <a:xfrm>
            <a:off x="849312" y="3475037"/>
            <a:ext cx="7696200" cy="1752600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effectLst/>
              <a:latin typeface="Arial" charset="0"/>
              <a:ea typeface="ＭＳ Ｐゴシック" charset="0"/>
              <a:cs typeface="Droid Sans Fallback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384675"/>
          </a:xfrm>
          <a:ln/>
        </p:spPr>
        <p:txBody>
          <a:bodyPr tIns="6803"/>
          <a:lstStyle/>
          <a:p>
            <a:pPr marL="0" indent="0">
              <a:lnSpc>
                <a:spcPct val="97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sz="1800" dirty="0">
                <a:latin typeface="Consolas"/>
                <a:cs typeface="Consolas"/>
              </a:rPr>
              <a:t>float </a:t>
            </a:r>
            <a:r>
              <a:rPr lang="en-US" sz="1800" dirty="0" err="1">
                <a:latin typeface="Consolas"/>
                <a:cs typeface="Consolas"/>
              </a:rPr>
              <a:t>running_avg</a:t>
            </a:r>
            <a:r>
              <a:rPr lang="en-US" sz="1800" dirty="0">
                <a:latin typeface="Consolas"/>
                <a:cs typeface="Consolas"/>
              </a:rPr>
              <a:t>[I]; /* I is the total number o items */</a:t>
            </a:r>
          </a:p>
          <a:p>
            <a:pPr marL="0" indent="0">
              <a:lnSpc>
                <a:spcPct val="97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sz="1800" dirty="0" err="1">
                <a:latin typeface="Consolas"/>
                <a:cs typeface="Consolas"/>
              </a:rPr>
              <a:t>int</a:t>
            </a:r>
            <a:r>
              <a:rPr lang="en-US" sz="1800" dirty="0">
                <a:latin typeface="Consolas"/>
                <a:cs typeface="Consolas"/>
              </a:rPr>
              <a:t> </a:t>
            </a:r>
            <a:r>
              <a:rPr lang="en-US" sz="1800" dirty="0" err="1">
                <a:latin typeface="Consolas"/>
                <a:cs typeface="Consolas"/>
              </a:rPr>
              <a:t>top_items</a:t>
            </a:r>
            <a:r>
              <a:rPr lang="en-US" sz="1800" dirty="0">
                <a:latin typeface="Consolas"/>
                <a:cs typeface="Consolas"/>
              </a:rPr>
              <a:t>[K]; /* the top-K items */</a:t>
            </a:r>
          </a:p>
          <a:p>
            <a:pPr marL="0" indent="0">
              <a:lnSpc>
                <a:spcPct val="97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sz="1800" dirty="0">
                <a:latin typeface="Consolas"/>
                <a:cs typeface="Consolas"/>
              </a:rPr>
              <a:t>for every item </a:t>
            </a:r>
            <a:r>
              <a:rPr lang="en-US" sz="1800" dirty="0" err="1">
                <a:latin typeface="Consolas"/>
                <a:cs typeface="Consolas"/>
              </a:rPr>
              <a:t>i</a:t>
            </a:r>
            <a:r>
              <a:rPr lang="en-US" sz="1800" dirty="0">
                <a:latin typeface="Consolas"/>
                <a:cs typeface="Consolas"/>
              </a:rPr>
              <a:t> that </a:t>
            </a:r>
            <a:r>
              <a:rPr lang="en-US" sz="1800" dirty="0">
                <a:solidFill>
                  <a:schemeClr val="tx1"/>
                </a:solidFill>
                <a:latin typeface="Consolas"/>
                <a:cs typeface="Consolas"/>
              </a:rPr>
              <a:t>u</a:t>
            </a:r>
            <a:r>
              <a:rPr lang="en-US" sz="1800" dirty="0">
                <a:latin typeface="Consolas"/>
                <a:cs typeface="Consolas"/>
              </a:rPr>
              <a:t> has no preference for yet {</a:t>
            </a:r>
          </a:p>
          <a:p>
            <a:pPr marL="0" indent="0">
              <a:lnSpc>
                <a:spcPct val="97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sz="1800" dirty="0">
                <a:latin typeface="Consolas"/>
                <a:cs typeface="Consolas"/>
              </a:rPr>
              <a:t>    </a:t>
            </a:r>
            <a:r>
              <a:rPr lang="en-US" sz="1800" dirty="0" err="1">
                <a:latin typeface="Consolas"/>
                <a:cs typeface="Consolas"/>
              </a:rPr>
              <a:t>running_avg</a:t>
            </a:r>
            <a:r>
              <a:rPr lang="en-US" sz="1800" dirty="0">
                <a:latin typeface="Consolas"/>
                <a:cs typeface="Consolas"/>
              </a:rPr>
              <a:t>[</a:t>
            </a:r>
            <a:r>
              <a:rPr lang="en-US" sz="1800" dirty="0" err="1">
                <a:latin typeface="Consolas"/>
                <a:cs typeface="Consolas"/>
              </a:rPr>
              <a:t>i</a:t>
            </a:r>
            <a:r>
              <a:rPr lang="en-US" sz="1800" dirty="0">
                <a:latin typeface="Consolas"/>
                <a:cs typeface="Consolas"/>
              </a:rPr>
              <a:t>] = 0.0;</a:t>
            </a:r>
          </a:p>
          <a:p>
            <a:pPr marL="0" indent="0">
              <a:lnSpc>
                <a:spcPct val="97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sz="1800" dirty="0">
                <a:latin typeface="Consolas"/>
                <a:cs typeface="Consolas"/>
              </a:rPr>
              <a:t>    for every other user v that has a preference </a:t>
            </a:r>
            <a:r>
              <a:rPr lang="en-US" sz="1800" dirty="0" err="1">
                <a:latin typeface="Consolas"/>
                <a:cs typeface="Consolas"/>
              </a:rPr>
              <a:t>pref_i</a:t>
            </a:r>
            <a:r>
              <a:rPr lang="en-US" sz="1800" dirty="0">
                <a:latin typeface="Consolas"/>
                <a:cs typeface="Consolas"/>
              </a:rPr>
              <a:t> for </a:t>
            </a:r>
            <a:r>
              <a:rPr lang="en-US" sz="1800" dirty="0" err="1">
                <a:latin typeface="Consolas"/>
                <a:cs typeface="Consolas"/>
              </a:rPr>
              <a:t>i</a:t>
            </a:r>
            <a:r>
              <a:rPr lang="en-US" sz="1800" dirty="0">
                <a:latin typeface="Consolas"/>
                <a:cs typeface="Consolas"/>
              </a:rPr>
              <a:t> {</a:t>
            </a:r>
          </a:p>
          <a:p>
            <a:pPr marL="0" indent="0">
              <a:lnSpc>
                <a:spcPct val="97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sz="1800" dirty="0">
                <a:latin typeface="Consolas"/>
                <a:cs typeface="Consolas"/>
              </a:rPr>
              <a:t>        similarity = </a:t>
            </a:r>
            <a:r>
              <a:rPr lang="en-US" sz="1800" dirty="0" err="1">
                <a:latin typeface="Consolas"/>
                <a:cs typeface="Consolas"/>
              </a:rPr>
              <a:t>ComputeSimilarity</a:t>
            </a:r>
            <a:r>
              <a:rPr lang="en-US" sz="1800" dirty="0">
                <a:latin typeface="Consolas"/>
                <a:cs typeface="Consolas"/>
              </a:rPr>
              <a:t>(u, v);</a:t>
            </a:r>
          </a:p>
          <a:p>
            <a:pPr marL="0" indent="0">
              <a:lnSpc>
                <a:spcPct val="97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sz="1800" dirty="0">
                <a:latin typeface="Consolas"/>
                <a:cs typeface="Consolas"/>
              </a:rPr>
              <a:t>        </a:t>
            </a:r>
            <a:r>
              <a:rPr lang="en-US" sz="1800" dirty="0" err="1">
                <a:latin typeface="Consolas"/>
                <a:cs typeface="Consolas"/>
              </a:rPr>
              <a:t>running_avg</a:t>
            </a:r>
            <a:r>
              <a:rPr lang="en-US" sz="1800" dirty="0">
                <a:latin typeface="Consolas"/>
                <a:cs typeface="Consolas"/>
              </a:rPr>
              <a:t>[</a:t>
            </a:r>
            <a:r>
              <a:rPr lang="en-US" sz="1800" dirty="0" err="1">
                <a:latin typeface="Consolas"/>
                <a:cs typeface="Consolas"/>
              </a:rPr>
              <a:t>i</a:t>
            </a:r>
            <a:r>
              <a:rPr lang="en-US" sz="1800" dirty="0">
                <a:latin typeface="Consolas"/>
                <a:cs typeface="Consolas"/>
              </a:rPr>
              <a:t>] += </a:t>
            </a:r>
            <a:r>
              <a:rPr lang="en-US" sz="1800" dirty="0" smtClean="0">
                <a:latin typeface="Consolas"/>
                <a:cs typeface="Consolas"/>
              </a:rPr>
              <a:t>similarity * </a:t>
            </a:r>
            <a:r>
              <a:rPr lang="en-US" sz="1800" dirty="0" err="1" smtClean="0">
                <a:latin typeface="Consolas"/>
                <a:cs typeface="Consolas"/>
              </a:rPr>
              <a:t>pref_i</a:t>
            </a:r>
            <a:r>
              <a:rPr lang="en-US" sz="1800" dirty="0">
                <a:latin typeface="Consolas"/>
                <a:cs typeface="Consolas"/>
              </a:rPr>
              <a:t>;</a:t>
            </a:r>
          </a:p>
          <a:p>
            <a:pPr marL="0" indent="0">
              <a:lnSpc>
                <a:spcPct val="97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sz="1800" dirty="0">
                <a:latin typeface="Consolas"/>
                <a:cs typeface="Consolas"/>
              </a:rPr>
              <a:t>    }</a:t>
            </a:r>
          </a:p>
          <a:p>
            <a:pPr marL="0" indent="0">
              <a:lnSpc>
                <a:spcPct val="97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sz="1800" dirty="0">
                <a:latin typeface="Consolas"/>
                <a:cs typeface="Consolas"/>
              </a:rPr>
              <a:t>}</a:t>
            </a:r>
          </a:p>
          <a:p>
            <a:pPr marL="0" indent="0">
              <a:lnSpc>
                <a:spcPct val="97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sz="1800" dirty="0" err="1">
                <a:latin typeface="Consolas"/>
                <a:cs typeface="Consolas"/>
              </a:rPr>
              <a:t>top_items</a:t>
            </a:r>
            <a:r>
              <a:rPr lang="en-US" sz="1800" dirty="0">
                <a:latin typeface="Consolas"/>
                <a:cs typeface="Consolas"/>
              </a:rPr>
              <a:t> = </a:t>
            </a:r>
            <a:r>
              <a:rPr lang="en-US" sz="1800" dirty="0" err="1">
                <a:latin typeface="Consolas"/>
                <a:cs typeface="Consolas"/>
              </a:rPr>
              <a:t>TopK</a:t>
            </a:r>
            <a:r>
              <a:rPr lang="en-US" sz="1800" dirty="0">
                <a:latin typeface="Consolas"/>
                <a:cs typeface="Consolas"/>
              </a:rPr>
              <a:t>(</a:t>
            </a:r>
            <a:r>
              <a:rPr lang="en-US" sz="1800" dirty="0" err="1">
                <a:latin typeface="Consolas"/>
                <a:cs typeface="Consolas"/>
              </a:rPr>
              <a:t>running_avg</a:t>
            </a:r>
            <a:r>
              <a:rPr lang="en-US" sz="1800" dirty="0">
                <a:latin typeface="Consolas"/>
                <a:cs typeface="Consolas"/>
              </a:rPr>
              <a:t>, K);</a:t>
            </a:r>
          </a:p>
          <a:p>
            <a:pPr marL="0" indent="0">
              <a:lnSpc>
                <a:spcPct val="97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</a:tabLst>
            </a:pPr>
            <a:r>
              <a:rPr lang="en-US" sz="1800" dirty="0">
                <a:latin typeface="Consolas"/>
                <a:cs typeface="Consolas"/>
              </a:rPr>
              <a:t>return </a:t>
            </a:r>
            <a:r>
              <a:rPr lang="en-US" sz="1800" dirty="0" err="1">
                <a:latin typeface="Consolas"/>
                <a:cs typeface="Consolas"/>
              </a:rPr>
              <a:t>top_items</a:t>
            </a:r>
            <a:r>
              <a:rPr lang="en-US" sz="1800" dirty="0">
                <a:latin typeface="Consolas"/>
                <a:cs typeface="Consolas"/>
              </a:rPr>
              <a:t>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Nick R. Katsipoulakis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D5B3CB12-11AA-9F43-A808-DFC952EE2CA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effectLst/>
            <a:latin typeface="Arial" charset="0"/>
            <a:ea typeface="ＭＳ Ｐゴシック" charset="0"/>
            <a:cs typeface="Droid Sans Fallback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effectLst/>
            <a:latin typeface="Arial" charset="0"/>
            <a:ea typeface="ＭＳ Ｐゴシック" charset="0"/>
            <a:cs typeface="Droid Sans Fallback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</TotalTime>
  <Words>1046</Words>
  <Application>Microsoft Macintosh PowerPoint</Application>
  <PresentationFormat>Custom</PresentationFormat>
  <Paragraphs>235</Paragraphs>
  <Slides>21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Recommender Systems in modern software</vt:lpstr>
      <vt:lpstr>Introduction</vt:lpstr>
      <vt:lpstr>A Recommendation Example</vt:lpstr>
      <vt:lpstr>Different kinds of Recommender Systems</vt:lpstr>
      <vt:lpstr>Collaborative Filtering</vt:lpstr>
      <vt:lpstr>C.F. Recommender Data Model</vt:lpstr>
      <vt:lpstr>C.F. Recommender approaches</vt:lpstr>
      <vt:lpstr>User-Based C.F. example</vt:lpstr>
      <vt:lpstr>User based C.F. algorithm</vt:lpstr>
      <vt:lpstr>Item Based C.F. example</vt:lpstr>
      <vt:lpstr>Item based C.F. algorithm</vt:lpstr>
      <vt:lpstr>Comparison between user and item based</vt:lpstr>
      <vt:lpstr>Problems of C.F. Approach</vt:lpstr>
      <vt:lpstr>Can we make C.F. more effective?</vt:lpstr>
      <vt:lpstr>Slope-One visual example</vt:lpstr>
      <vt:lpstr>Slope-One Algorithm - (1)</vt:lpstr>
      <vt:lpstr>Slope-One Algorithm - (2)</vt:lpstr>
      <vt:lpstr>Slope-One Advantages</vt:lpstr>
      <vt:lpstr>Implementation details</vt:lpstr>
      <vt:lpstr>An Open-source framework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>Nick R Katsipoulakis</cp:lastModifiedBy>
  <cp:revision>66</cp:revision>
  <cp:lastPrinted>1601-01-01T00:00:00Z</cp:lastPrinted>
  <dcterms:created xsi:type="dcterms:W3CDTF">2014-10-26T23:01:04Z</dcterms:created>
  <dcterms:modified xsi:type="dcterms:W3CDTF">2014-11-05T15:44:23Z</dcterms:modified>
</cp:coreProperties>
</file>