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98" r:id="rId1"/>
  </p:sldMasterIdLst>
  <p:notesMasterIdLst>
    <p:notesMasterId r:id="rId30"/>
  </p:notesMasterIdLst>
  <p:sldIdLst>
    <p:sldId id="256" r:id="rId2"/>
    <p:sldId id="257" r:id="rId3"/>
    <p:sldId id="260" r:id="rId4"/>
    <p:sldId id="261" r:id="rId5"/>
    <p:sldId id="262" r:id="rId6"/>
    <p:sldId id="277" r:id="rId7"/>
    <p:sldId id="276" r:id="rId8"/>
    <p:sldId id="278" r:id="rId9"/>
    <p:sldId id="273" r:id="rId10"/>
    <p:sldId id="279" r:id="rId11"/>
    <p:sldId id="280" r:id="rId12"/>
    <p:sldId id="274" r:id="rId13"/>
    <p:sldId id="281" r:id="rId14"/>
    <p:sldId id="275" r:id="rId15"/>
    <p:sldId id="272" r:id="rId16"/>
    <p:sldId id="258" r:id="rId17"/>
    <p:sldId id="282" r:id="rId18"/>
    <p:sldId id="283" r:id="rId19"/>
    <p:sldId id="266" r:id="rId20"/>
    <p:sldId id="286" r:id="rId21"/>
    <p:sldId id="287" r:id="rId22"/>
    <p:sldId id="288" r:id="rId23"/>
    <p:sldId id="268" r:id="rId24"/>
    <p:sldId id="284" r:id="rId25"/>
    <p:sldId id="269" r:id="rId26"/>
    <p:sldId id="289" r:id="rId27"/>
    <p:sldId id="270"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2617" autoAdjust="0"/>
  </p:normalViewPr>
  <p:slideViewPr>
    <p:cSldViewPr snapToGrid="0">
      <p:cViewPr>
        <p:scale>
          <a:sx n="75" d="100"/>
          <a:sy n="75" d="100"/>
        </p:scale>
        <p:origin x="336"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AABDD-2A7D-423D-9266-345AD0D83648}" type="datetimeFigureOut">
              <a:rPr lang="en-US" smtClean="0"/>
              <a:t>11/10/2014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F9EEF-E63A-4D2D-9BF8-57295F132BB4}" type="slidenum">
              <a:rPr lang="en-US" smtClean="0"/>
              <a:t>‹#›</a:t>
            </a:fld>
            <a:endParaRPr lang="en-US"/>
          </a:p>
        </p:txBody>
      </p:sp>
    </p:spTree>
    <p:extLst>
      <p:ext uri="{BB962C8B-B14F-4D97-AF65-F5344CB8AC3E}">
        <p14:creationId xmlns:p14="http://schemas.microsoft.com/office/powerpoint/2010/main" val="4174592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decomposed naturally from using various sensors</a:t>
            </a:r>
          </a:p>
          <a:p>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2</a:t>
            </a:fld>
            <a:endParaRPr lang="en-US"/>
          </a:p>
        </p:txBody>
      </p:sp>
    </p:spTree>
    <p:extLst>
      <p:ext uri="{BB962C8B-B14F-4D97-AF65-F5344CB8AC3E}">
        <p14:creationId xmlns:p14="http://schemas.microsoft.com/office/powerpoint/2010/main" val="259294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diagnosing a neurological disorder, for example, the neurologist may order several tests, such as an MRI scan, EEG recording, blood tests, etc. Each</a:t>
            </a:r>
          </a:p>
          <a:p>
            <a:r>
              <a:rPr lang="en-US" sz="1200" b="0" i="0" u="none" strike="noStrike" kern="1200" baseline="0" dirty="0" smtClean="0">
                <a:solidFill>
                  <a:schemeClr val="tx1"/>
                </a:solidFill>
                <a:latin typeface="+mn-lt"/>
                <a:ea typeface="+mn-ea"/>
                <a:cs typeface="+mn-cs"/>
              </a:rPr>
              <a:t>test generates data with a different number and type of features, which cannot be used collectively to train a single classifier. In such cases, data from each testing</a:t>
            </a:r>
          </a:p>
          <a:p>
            <a:r>
              <a:rPr lang="en-US" sz="1200" b="0" i="0" u="none" strike="noStrike" kern="1200" baseline="0" dirty="0" smtClean="0">
                <a:solidFill>
                  <a:schemeClr val="tx1"/>
                </a:solidFill>
                <a:latin typeface="+mn-lt"/>
                <a:ea typeface="+mn-ea"/>
                <a:cs typeface="+mn-cs"/>
              </a:rPr>
              <a:t>modality can be used to train a different classifier, whose outputs can then be combined. Applications in which data from different sources are combined to make</a:t>
            </a:r>
          </a:p>
          <a:p>
            <a:r>
              <a:rPr lang="en-US" sz="1200" b="0" i="0" u="none" strike="noStrike" kern="1200" baseline="0" dirty="0" smtClean="0">
                <a:solidFill>
                  <a:schemeClr val="tx1"/>
                </a:solidFill>
                <a:latin typeface="+mn-lt"/>
                <a:ea typeface="+mn-ea"/>
                <a:cs typeface="+mn-cs"/>
              </a:rPr>
              <a:t>a more informed decision are referred to as </a:t>
            </a:r>
            <a:r>
              <a:rPr lang="en-US" sz="1200" b="0" i="1" u="none" strike="noStrike" kern="1200" baseline="0" dirty="0" smtClean="0">
                <a:solidFill>
                  <a:schemeClr val="tx1"/>
                </a:solidFill>
                <a:latin typeface="+mn-lt"/>
                <a:ea typeface="+mn-ea"/>
                <a:cs typeface="+mn-cs"/>
              </a:rPr>
              <a:t>data fusion </a:t>
            </a:r>
            <a:r>
              <a:rPr lang="en-US" sz="1200" b="0" i="0" u="none" strike="noStrike" kern="1200" baseline="0" dirty="0" smtClean="0">
                <a:solidFill>
                  <a:schemeClr val="tx1"/>
                </a:solidFill>
                <a:latin typeface="+mn-lt"/>
                <a:ea typeface="+mn-ea"/>
                <a:cs typeface="+mn-cs"/>
              </a:rPr>
              <a:t>applications, and ensemble based approaches have successfully been used for such applications.</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18</a:t>
            </a:fld>
            <a:endParaRPr lang="en-US"/>
          </a:p>
        </p:txBody>
      </p:sp>
    </p:spTree>
    <p:extLst>
      <p:ext uri="{BB962C8B-B14F-4D97-AF65-F5344CB8AC3E}">
        <p14:creationId xmlns:p14="http://schemas.microsoft.com/office/powerpoint/2010/main" val="397175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answers ultimately determine the diversity of the classifiers, and hence affect the performance of the overall system. Therefore, any strategy for generating</a:t>
            </a:r>
          </a:p>
          <a:p>
            <a:r>
              <a:rPr lang="en-US" dirty="0" smtClean="0"/>
              <a:t>the ensemble members must seek to improve the ensemble’s diversity</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19</a:t>
            </a:fld>
            <a:endParaRPr lang="en-US"/>
          </a:p>
        </p:txBody>
      </p:sp>
    </p:spTree>
    <p:extLst>
      <p:ext uri="{BB962C8B-B14F-4D97-AF65-F5344CB8AC3E}">
        <p14:creationId xmlns:p14="http://schemas.microsoft.com/office/powerpoint/2010/main" val="381685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smtClean="0"/>
              <a:t>Instance with certain missing features can still be classified by a pool of classifiers didn’t use the missing feature during training.</a:t>
            </a:r>
          </a:p>
          <a:p>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25</a:t>
            </a:fld>
            <a:endParaRPr lang="en-US"/>
          </a:p>
        </p:txBody>
      </p:sp>
    </p:spTree>
    <p:extLst>
      <p:ext uri="{BB962C8B-B14F-4D97-AF65-F5344CB8AC3E}">
        <p14:creationId xmlns:p14="http://schemas.microsoft.com/office/powerpoint/2010/main" val="65496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EBS is beneficial since the weaknesses of one method could be compensated by the others and therefore the result is expected to be more reliable. </a:t>
            </a:r>
          </a:p>
          <a:p>
            <a:r>
              <a:rPr lang="en-US" dirty="0" smtClean="0"/>
              <a:t>as diverse as possible:</a:t>
            </a:r>
          </a:p>
          <a:p>
            <a:r>
              <a:rPr lang="en-US" dirty="0" smtClean="0"/>
              <a:t>the methods should not have the same decision boundaries (=be asynchronous). to meet this condition is to divide training dataset into smaller subsets when each of them is used for learning of different classifier.</a:t>
            </a:r>
          </a:p>
          <a:p>
            <a:r>
              <a:rPr lang="en-US" dirty="0" smtClean="0"/>
              <a:t>If you know your friend has a very high probability of knowing the correct answer (prior probability), you are better off with the audience</a:t>
            </a:r>
          </a:p>
          <a:p>
            <a:r>
              <a:rPr lang="en-US" altLang="zh-TW" dirty="0" err="1" smtClean="0"/>
              <a:t>Avatamsaka</a:t>
            </a:r>
            <a:r>
              <a:rPr lang="en-US" altLang="zh-TW" dirty="0" smtClean="0"/>
              <a:t> Sutra: </a:t>
            </a:r>
            <a:r>
              <a:rPr lang="zh-TW" altLang="en-US" dirty="0" smtClean="0"/>
              <a:t>無見乃能見，一切真實法；於法有所見，彼則無所見</a:t>
            </a:r>
            <a:endParaRPr lang="en-US" dirty="0" smtClean="0"/>
          </a:p>
          <a:p>
            <a:r>
              <a:rPr lang="en-US" dirty="0" smtClean="0"/>
              <a:t>No-view is precisely a kind of view, those who have no view can witness every law (of the Buddha).</a:t>
            </a:r>
            <a:r>
              <a:rPr lang="zh-TW" altLang="en-US" dirty="0" smtClean="0"/>
              <a:t> </a:t>
            </a:r>
            <a:r>
              <a:rPr lang="en-US" sz="1200" b="0" i="1" kern="1200" dirty="0" err="1" smtClean="0">
                <a:solidFill>
                  <a:schemeClr val="tx1"/>
                </a:solidFill>
                <a:effectLst/>
                <a:latin typeface="+mn-lt"/>
                <a:ea typeface="+mn-ea"/>
                <a:cs typeface="+mn-cs"/>
              </a:rPr>
              <a:t>Avatamsaka</a:t>
            </a:r>
            <a:r>
              <a:rPr lang="en-US" sz="1200" b="0" i="1" kern="1200" dirty="0" smtClean="0">
                <a:solidFill>
                  <a:schemeClr val="tx1"/>
                </a:solidFill>
                <a:effectLst/>
                <a:latin typeface="+mn-lt"/>
                <a:ea typeface="+mn-ea"/>
                <a:cs typeface="+mn-cs"/>
              </a:rPr>
              <a:t> Sutra</a:t>
            </a:r>
            <a:r>
              <a:rPr lang="en-US" sz="1200" b="0" i="0" kern="1200" dirty="0" smtClean="0">
                <a:solidFill>
                  <a:schemeClr val="tx1"/>
                </a:solidFill>
                <a:effectLst/>
                <a:latin typeface="+mn-lt"/>
                <a:ea typeface="+mn-ea"/>
                <a:cs typeface="+mn-cs"/>
              </a:rPr>
              <a:t> is</a:t>
            </a:r>
            <a:r>
              <a:rPr lang="en-US" altLang="zh-TW"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 Buddhist Sutra also known as </a:t>
            </a:r>
            <a:r>
              <a:rPr lang="en-US" sz="1200" b="0" i="1" kern="1200" dirty="0" smtClean="0">
                <a:solidFill>
                  <a:schemeClr val="tx1"/>
                </a:solidFill>
                <a:effectLst/>
                <a:latin typeface="+mn-lt"/>
                <a:ea typeface="+mn-ea"/>
                <a:cs typeface="+mn-cs"/>
              </a:rPr>
              <a:t>The Flower Garland Sutra</a:t>
            </a:r>
            <a:r>
              <a:rPr lang="en-US" sz="1200" b="0" i="0" kern="1200" dirty="0" smtClean="0">
                <a:solidFill>
                  <a:schemeClr val="tx1"/>
                </a:solidFill>
                <a:effectLst/>
                <a:latin typeface="+mn-lt"/>
                <a:ea typeface="+mn-ea"/>
                <a:cs typeface="+mn-cs"/>
              </a:rPr>
              <a:t>, a good book to understand Buddha, also provides profound wisdoms about views</a:t>
            </a:r>
          </a:p>
        </p:txBody>
      </p:sp>
      <p:sp>
        <p:nvSpPr>
          <p:cNvPr id="4" name="Slide Number Placeholder 3"/>
          <p:cNvSpPr>
            <a:spLocks noGrp="1"/>
          </p:cNvSpPr>
          <p:nvPr>
            <p:ph type="sldNum" sz="quarter" idx="10"/>
          </p:nvPr>
        </p:nvSpPr>
        <p:spPr/>
        <p:txBody>
          <a:bodyPr/>
          <a:lstStyle/>
          <a:p>
            <a:fld id="{6AFF9EEF-E63A-4D2D-9BF8-57295F132BB4}" type="slidenum">
              <a:rPr lang="en-US" smtClean="0"/>
              <a:t>27</a:t>
            </a:fld>
            <a:endParaRPr lang="en-US"/>
          </a:p>
        </p:txBody>
      </p:sp>
    </p:spTree>
    <p:extLst>
      <p:ext uri="{BB962C8B-B14F-4D97-AF65-F5344CB8AC3E}">
        <p14:creationId xmlns:p14="http://schemas.microsoft.com/office/powerpoint/2010/main" val="296416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shall consider the models to be mutually exclusive which means that only one model can be associated with each pattern.</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3</a:t>
            </a:fld>
            <a:endParaRPr lang="en-US"/>
          </a:p>
        </p:txBody>
      </p:sp>
    </p:spTree>
    <p:extLst>
      <p:ext uri="{BB962C8B-B14F-4D97-AF65-F5344CB8AC3E}">
        <p14:creationId xmlns:p14="http://schemas.microsoft.com/office/powerpoint/2010/main" val="204397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5</a:t>
            </a:fld>
            <a:endParaRPr lang="en-US"/>
          </a:p>
        </p:txBody>
      </p:sp>
    </p:spTree>
    <p:extLst>
      <p:ext uri="{BB962C8B-B14F-4D97-AF65-F5344CB8AC3E}">
        <p14:creationId xmlns:p14="http://schemas.microsoft.com/office/powerpoint/2010/main" val="209388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reliable methods of biometric personal identification exist, </a:t>
            </a:r>
            <a:r>
              <a:rPr lang="en-US" dirty="0" err="1" smtClean="0"/>
              <a:t>eg</a:t>
            </a:r>
            <a:r>
              <a:rPr lang="en-US" dirty="0" smtClean="0"/>
              <a:t>. fingerprint analysis, retinal or iris scans, most of these methods are considered unacceptable by users in all but high-security scenarios</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9</a:t>
            </a:fld>
            <a:endParaRPr lang="en-US"/>
          </a:p>
        </p:txBody>
      </p:sp>
    </p:spTree>
    <p:extLst>
      <p:ext uri="{BB962C8B-B14F-4D97-AF65-F5344CB8AC3E}">
        <p14:creationId xmlns:p14="http://schemas.microsoft.com/office/powerpoint/2010/main" val="223532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correlation is 0~1 in the case of a perfect direct (increasing) linear relationship (correlation), 0~−1 in the case of a perfect decreasing (inverse) linear relationship (</a:t>
            </a:r>
            <a:r>
              <a:rPr lang="en-US" dirty="0" err="1" smtClean="0"/>
              <a:t>anticorrelation</a:t>
            </a:r>
            <a:r>
              <a:rPr lang="en-US" dirty="0" smtClean="0"/>
              <a:t>)</a:t>
            </a:r>
          </a:p>
          <a:p>
            <a:r>
              <a:rPr lang="en-US" sz="1200" b="0" i="0" u="none" strike="noStrike" kern="1200" baseline="0" dirty="0" smtClean="0">
                <a:solidFill>
                  <a:schemeClr val="tx1"/>
                </a:solidFill>
                <a:latin typeface="+mn-lt"/>
                <a:ea typeface="+mn-ea"/>
                <a:cs typeface="+mn-cs"/>
              </a:rPr>
              <a:t>Table 1 show the benefits of classifier combination. It is interesting to note that the sum rule outperformed all the other combination strategies and also the</a:t>
            </a:r>
          </a:p>
          <a:p>
            <a:r>
              <a:rPr lang="en-US" sz="1200" b="0" i="0" u="none" strike="noStrike" kern="1200" baseline="0" dirty="0" smtClean="0">
                <a:solidFill>
                  <a:schemeClr val="tx1"/>
                </a:solidFill>
                <a:latin typeface="+mn-lt"/>
                <a:ea typeface="+mn-ea"/>
                <a:cs typeface="+mn-cs"/>
              </a:rPr>
              <a:t>individually best expert.</a:t>
            </a:r>
            <a:endParaRPr lang="en-US" dirty="0" smtClean="0"/>
          </a:p>
        </p:txBody>
      </p:sp>
      <p:sp>
        <p:nvSpPr>
          <p:cNvPr id="4" name="Slide Number Placeholder 3"/>
          <p:cNvSpPr>
            <a:spLocks noGrp="1"/>
          </p:cNvSpPr>
          <p:nvPr>
            <p:ph type="sldNum" sz="quarter" idx="10"/>
          </p:nvPr>
        </p:nvSpPr>
        <p:spPr/>
        <p:txBody>
          <a:bodyPr/>
          <a:lstStyle/>
          <a:p>
            <a:fld id="{6AFF9EEF-E63A-4D2D-9BF8-57295F132BB4}" type="slidenum">
              <a:rPr lang="en-US" smtClean="0"/>
              <a:t>11</a:t>
            </a:fld>
            <a:endParaRPr lang="en-US"/>
          </a:p>
        </p:txBody>
      </p:sp>
    </p:spTree>
    <p:extLst>
      <p:ext uri="{BB962C8B-B14F-4D97-AF65-F5344CB8AC3E}">
        <p14:creationId xmlns:p14="http://schemas.microsoft.com/office/powerpoint/2010/main" val="357023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12</a:t>
            </a:fld>
            <a:endParaRPr lang="en-US"/>
          </a:p>
        </p:txBody>
      </p:sp>
    </p:spTree>
    <p:extLst>
      <p:ext uri="{BB962C8B-B14F-4D97-AF65-F5344CB8AC3E}">
        <p14:creationId xmlns:p14="http://schemas.microsoft.com/office/powerpoint/2010/main" val="294894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important requirement for a combiner that uses the output of the individual classifiers is that the classifiers should not be strongly correlated in their “misclassification.” That is, classifiers should not agree with each other when they misclassify a sample, or at least they should not assign the same incorrect class to a sample.</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13</a:t>
            </a:fld>
            <a:endParaRPr lang="en-US"/>
          </a:p>
        </p:txBody>
      </p:sp>
    </p:spTree>
    <p:extLst>
      <p:ext uri="{BB962C8B-B14F-4D97-AF65-F5344CB8AC3E}">
        <p14:creationId xmlns:p14="http://schemas.microsoft.com/office/powerpoint/2010/main" val="239877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the contestant did not know the answer to the question, s/he could elect to have two incorrect answers be removed from the four possible choices, telephone a friend whom s/he thought to be knowledgeable on the subject matter, or simply poll the audience. </a:t>
            </a:r>
          </a:p>
          <a:p>
            <a:r>
              <a:rPr lang="en-US" sz="1200" b="0" i="0" u="none" strike="noStrike" kern="1200" baseline="0" dirty="0" smtClean="0">
                <a:solidFill>
                  <a:schemeClr val="tx1"/>
                </a:solidFill>
                <a:latin typeface="+mn-lt"/>
                <a:ea typeface="+mn-ea"/>
                <a:cs typeface="+mn-cs"/>
              </a:rPr>
              <a:t>the specific scenarios in which ensemble systems may provide a clear advantage over single-expert systems</a:t>
            </a:r>
            <a:endParaRPr lang="en-US" dirty="0" smtClean="0"/>
          </a:p>
          <a:p>
            <a:r>
              <a:rPr lang="en-US" dirty="0" smtClean="0"/>
              <a:t>"striking thirteen" (1:00 pm). In Nineteen Eighty-Four, the 24-hour clock is modern, the 12-hour clock is old-fashioned,</a:t>
            </a:r>
          </a:p>
          <a:p>
            <a:r>
              <a:rPr lang="en-US" dirty="0" smtClean="0"/>
              <a:t>Nineteen Eighty-Four, sometimes published as 1984, is a dystopian novel by George Orwell published in 1949</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16</a:t>
            </a:fld>
            <a:endParaRPr lang="en-US"/>
          </a:p>
        </p:txBody>
      </p:sp>
    </p:spTree>
    <p:extLst>
      <p:ext uri="{BB962C8B-B14F-4D97-AF65-F5344CB8AC3E}">
        <p14:creationId xmlns:p14="http://schemas.microsoft.com/office/powerpoint/2010/main" val="394960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the absence of adequate training data, </a:t>
            </a:r>
            <a:endParaRPr lang="en-US" dirty="0"/>
          </a:p>
        </p:txBody>
      </p:sp>
      <p:sp>
        <p:nvSpPr>
          <p:cNvPr id="4" name="Slide Number Placeholder 3"/>
          <p:cNvSpPr>
            <a:spLocks noGrp="1"/>
          </p:cNvSpPr>
          <p:nvPr>
            <p:ph type="sldNum" sz="quarter" idx="10"/>
          </p:nvPr>
        </p:nvSpPr>
        <p:spPr/>
        <p:txBody>
          <a:bodyPr/>
          <a:lstStyle/>
          <a:p>
            <a:fld id="{6AFF9EEF-E63A-4D2D-9BF8-57295F132BB4}" type="slidenum">
              <a:rPr lang="en-US" smtClean="0"/>
              <a:t>17</a:t>
            </a:fld>
            <a:endParaRPr lang="en-US"/>
          </a:p>
        </p:txBody>
      </p:sp>
    </p:spTree>
    <p:extLst>
      <p:ext uri="{BB962C8B-B14F-4D97-AF65-F5344CB8AC3E}">
        <p14:creationId xmlns:p14="http://schemas.microsoft.com/office/powerpoint/2010/main" val="938434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024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5536016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1519280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3460316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ctr">
              <a:lnSpc>
                <a:spcPct val="85000"/>
              </a:lnSpc>
              <a:defRPr sz="8000" b="0">
                <a:solidFill>
                  <a:schemeClr val="tx1">
                    <a:lumMod val="85000"/>
                    <a:lumOff val="1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lgn="ctr">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028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2858774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5915896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8640527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346472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7446744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2548848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A013F82-EE5E-44EE-A61D-E31C6657F26F}"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062812"/>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Layout" Target="../slideLayouts/slideLayout4.xml"/><Relationship Id="rId6" Type="http://schemas.openxmlformats.org/officeDocument/2006/relationships/hyperlink" Target="http://www.ee.surrey.ac.uk/CVSSP/xm2vtsdb/audio/000_1_3.wav" TargetMode="External"/><Relationship Id="rId5" Type="http://schemas.openxmlformats.org/officeDocument/2006/relationships/hyperlink" Target="http://www.ee.surrey.ac.uk/CVSSP/xm2vtsdb/audio/000_1_2.wav" TargetMode="External"/><Relationship Id="rId4" Type="http://schemas.openxmlformats.org/officeDocument/2006/relationships/hyperlink" Target="http://www.ee.surrey.ac.uk/CVSSP/xm2vtsdb/audio/000_1_1.wa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31.emf"/><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5.bin"/><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009OFAloJW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l0MWAcN5Iz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ee.surrey.ac.uk/CVSSP/xm2vtsdb/"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image" Target="../media/image4.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3.emf"/><Relationship Id="rId3" Type="http://schemas.openxmlformats.org/officeDocument/2006/relationships/image" Target="../media/image10.emf"/><Relationship Id="rId7" Type="http://schemas.openxmlformats.org/officeDocument/2006/relationships/oleObject" Target="../embeddings/oleObject2.bin"/><Relationship Id="rId12" Type="http://schemas.openxmlformats.org/officeDocument/2006/relationships/image" Target="../media/image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emf"/><Relationship Id="rId11" Type="http://schemas.openxmlformats.org/officeDocument/2006/relationships/oleObject" Target="../embeddings/oleObject4.bin"/><Relationship Id="rId5" Type="http://schemas.openxmlformats.org/officeDocument/2006/relationships/image" Target="../media/image12.emf"/><Relationship Id="rId10" Type="http://schemas.openxmlformats.org/officeDocument/2006/relationships/image" Target="../media/image8.wmf"/><Relationship Id="rId4" Type="http://schemas.openxmlformats.org/officeDocument/2006/relationships/image" Target="../media/image11.emf"/><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466227"/>
          </a:xfrm>
        </p:spPr>
        <p:txBody>
          <a:bodyPr/>
          <a:lstStyle/>
          <a:p>
            <a:pPr algn="ctr"/>
            <a:r>
              <a:rPr lang="en-US" dirty="0" smtClean="0"/>
              <a:t>Combining Classifiers</a:t>
            </a:r>
            <a:endParaRPr lang="en-US" dirty="0"/>
          </a:p>
        </p:txBody>
      </p:sp>
      <p:sp>
        <p:nvSpPr>
          <p:cNvPr id="3" name="Subtitle 2"/>
          <p:cNvSpPr>
            <a:spLocks noGrp="1"/>
          </p:cNvSpPr>
          <p:nvPr>
            <p:ph type="subTitle" idx="1"/>
          </p:nvPr>
        </p:nvSpPr>
        <p:spPr>
          <a:xfrm>
            <a:off x="1100051" y="4656327"/>
            <a:ext cx="10058400" cy="942293"/>
          </a:xfrm>
        </p:spPr>
        <p:txBody>
          <a:bodyPr>
            <a:normAutofit/>
          </a:bodyPr>
          <a:lstStyle/>
          <a:p>
            <a:pPr algn="ctr"/>
            <a:r>
              <a:rPr lang="en-US" b="1" dirty="0" smtClean="0">
                <a:solidFill>
                  <a:schemeClr val="tx1"/>
                </a:solidFill>
              </a:rPr>
              <a:t>Wen-</a:t>
            </a:r>
            <a:r>
              <a:rPr lang="en-US" b="1" dirty="0" err="1" smtClean="0">
                <a:solidFill>
                  <a:schemeClr val="tx1"/>
                </a:solidFill>
              </a:rPr>
              <a:t>Chyi</a:t>
            </a:r>
            <a:r>
              <a:rPr lang="en-US" b="1" dirty="0" smtClean="0">
                <a:solidFill>
                  <a:schemeClr val="tx1"/>
                </a:solidFill>
              </a:rPr>
              <a:t> Lin</a:t>
            </a:r>
          </a:p>
          <a:p>
            <a:pPr algn="ctr"/>
            <a:r>
              <a:rPr lang="en-US" b="1" dirty="0" smtClean="0">
                <a:solidFill>
                  <a:schemeClr val="tx1"/>
                </a:solidFill>
              </a:rPr>
              <a:t>November 11, 2014</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5152266" y="542250"/>
            <a:ext cx="1947034" cy="2264267"/>
          </a:xfrm>
          <a:prstGeom prst="rect">
            <a:avLst/>
          </a:prstGeom>
        </p:spPr>
      </p:pic>
    </p:spTree>
    <p:extLst>
      <p:ext uri="{BB962C8B-B14F-4D97-AF65-F5344CB8AC3E}">
        <p14:creationId xmlns:p14="http://schemas.microsoft.com/office/powerpoint/2010/main" val="222255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Verification</a:t>
            </a:r>
          </a:p>
        </p:txBody>
      </p:sp>
      <p:sp>
        <p:nvSpPr>
          <p:cNvPr id="8" name="Content Placeholder 7"/>
          <p:cNvSpPr>
            <a:spLocks noGrp="1"/>
          </p:cNvSpPr>
          <p:nvPr>
            <p:ph sz="half" idx="1"/>
          </p:nvPr>
        </p:nvSpPr>
        <p:spPr>
          <a:xfrm>
            <a:off x="716412" y="1856458"/>
            <a:ext cx="2737988" cy="433973"/>
          </a:xfrm>
        </p:spPr>
        <p:txBody>
          <a:bodyPr>
            <a:noAutofit/>
          </a:bodyPr>
          <a:lstStyle/>
          <a:p>
            <a:pPr>
              <a:buFont typeface="Wingdings" panose="05000000000000000000" pitchFamily="2" charset="2"/>
              <a:buChar char="Ø"/>
            </a:pPr>
            <a:r>
              <a:rPr lang="en-US" sz="2800" dirty="0" smtClean="0"/>
              <a:t>Frontal Faces</a:t>
            </a:r>
          </a:p>
          <a:p>
            <a:pPr>
              <a:buFont typeface="Wingdings" panose="05000000000000000000" pitchFamily="2" charset="2"/>
              <a:buChar char="Ø"/>
            </a:pPr>
            <a:endParaRPr lang="en-US" sz="2800" dirty="0"/>
          </a:p>
        </p:txBody>
      </p:sp>
      <p:sp>
        <p:nvSpPr>
          <p:cNvPr id="9" name="Content Placeholder 8"/>
          <p:cNvSpPr>
            <a:spLocks noGrp="1"/>
          </p:cNvSpPr>
          <p:nvPr>
            <p:ph sz="half" idx="2"/>
          </p:nvPr>
        </p:nvSpPr>
        <p:spPr>
          <a:xfrm>
            <a:off x="4425950" y="1845315"/>
            <a:ext cx="2616200" cy="433973"/>
          </a:xfrm>
        </p:spPr>
        <p:txBody>
          <a:bodyPr>
            <a:noAutofit/>
          </a:bodyPr>
          <a:lstStyle/>
          <a:p>
            <a:pPr>
              <a:buFont typeface="Wingdings" panose="05000000000000000000" pitchFamily="2" charset="2"/>
              <a:buChar char="Ø"/>
            </a:pPr>
            <a:r>
              <a:rPr lang="en-US" sz="2800" dirty="0" smtClean="0"/>
              <a:t>Face Profile</a:t>
            </a:r>
            <a:endParaRPr lang="en-US" sz="2800" dirty="0"/>
          </a:p>
        </p:txBody>
      </p:sp>
      <p:pic>
        <p:nvPicPr>
          <p:cNvPr id="5" name="Picture 4"/>
          <p:cNvPicPr>
            <a:picLocks noChangeAspect="1"/>
          </p:cNvPicPr>
          <p:nvPr/>
        </p:nvPicPr>
        <p:blipFill>
          <a:blip r:embed="rId2"/>
          <a:stretch>
            <a:fillRect/>
          </a:stretch>
        </p:blipFill>
        <p:spPr>
          <a:xfrm>
            <a:off x="716412" y="2387247"/>
            <a:ext cx="3296788" cy="2671239"/>
          </a:xfrm>
          <a:prstGeom prst="rect">
            <a:avLst/>
          </a:prstGeom>
        </p:spPr>
      </p:pic>
      <p:pic>
        <p:nvPicPr>
          <p:cNvPr id="7" name="Picture 6"/>
          <p:cNvPicPr>
            <a:picLocks noChangeAspect="1"/>
          </p:cNvPicPr>
          <p:nvPr/>
        </p:nvPicPr>
        <p:blipFill>
          <a:blip r:embed="rId3"/>
          <a:stretch>
            <a:fillRect/>
          </a:stretch>
        </p:blipFill>
        <p:spPr>
          <a:xfrm>
            <a:off x="4388668" y="2387244"/>
            <a:ext cx="3475624" cy="2671239"/>
          </a:xfrm>
          <a:prstGeom prst="rect">
            <a:avLst/>
          </a:prstGeom>
        </p:spPr>
      </p:pic>
      <p:sp>
        <p:nvSpPr>
          <p:cNvPr id="13" name="Rectangle 12"/>
          <p:cNvSpPr/>
          <p:nvPr/>
        </p:nvSpPr>
        <p:spPr>
          <a:xfrm>
            <a:off x="2390804" y="5207952"/>
            <a:ext cx="6096000" cy="923330"/>
          </a:xfrm>
          <a:prstGeom prst="rect">
            <a:avLst/>
          </a:prstGeom>
        </p:spPr>
        <p:txBody>
          <a:bodyPr>
            <a:spAutoFit/>
          </a:bodyPr>
          <a:lstStyle/>
          <a:p>
            <a:pPr>
              <a:buFont typeface="+mj-lt"/>
              <a:buAutoNum type="arabicPeriod"/>
            </a:pPr>
            <a:r>
              <a:rPr lang="en-US" dirty="0">
                <a:solidFill>
                  <a:srgbClr val="000000"/>
                </a:solidFill>
                <a:latin typeface="Times New Roman" panose="02020603050405020304" pitchFamily="18" charset="0"/>
              </a:rPr>
              <a:t>"</a:t>
            </a:r>
            <a:r>
              <a:rPr lang="en-US" dirty="0">
                <a:solidFill>
                  <a:srgbClr val="000000"/>
                </a:solidFill>
                <a:latin typeface="Times New Roman" panose="02020603050405020304" pitchFamily="18" charset="0"/>
                <a:hlinkClick r:id="rId4"/>
              </a:rPr>
              <a:t>zero one two three four five six seven eight nine</a:t>
            </a:r>
            <a:r>
              <a:rPr lang="en-US" dirty="0">
                <a:solidFill>
                  <a:srgbClr val="000000"/>
                </a:solidFill>
                <a:latin typeface="Times New Roman" panose="02020603050405020304" pitchFamily="18" charset="0"/>
              </a:rPr>
              <a:t>"</a:t>
            </a:r>
          </a:p>
          <a:p>
            <a:pPr>
              <a:buFont typeface="+mj-lt"/>
              <a:buAutoNum type="arabicPeriod"/>
            </a:pPr>
            <a:r>
              <a:rPr lang="en-US" dirty="0">
                <a:solidFill>
                  <a:srgbClr val="000000"/>
                </a:solidFill>
                <a:latin typeface="Times New Roman" panose="02020603050405020304" pitchFamily="18" charset="0"/>
              </a:rPr>
              <a:t>"</a:t>
            </a:r>
            <a:r>
              <a:rPr lang="en-US" dirty="0">
                <a:solidFill>
                  <a:srgbClr val="000000"/>
                </a:solidFill>
                <a:latin typeface="Times New Roman" panose="02020603050405020304" pitchFamily="18" charset="0"/>
                <a:hlinkClick r:id="rId5"/>
              </a:rPr>
              <a:t>five zero six nine two eight one three seven four</a:t>
            </a:r>
            <a:r>
              <a:rPr lang="en-US" dirty="0">
                <a:solidFill>
                  <a:srgbClr val="000000"/>
                </a:solidFill>
                <a:latin typeface="Times New Roman" panose="02020603050405020304" pitchFamily="18" charset="0"/>
              </a:rPr>
              <a:t>"</a:t>
            </a:r>
          </a:p>
          <a:p>
            <a:pPr>
              <a:buFont typeface="+mj-lt"/>
              <a:buAutoNum type="arabicPeriod"/>
            </a:pPr>
            <a:r>
              <a:rPr lang="en-US" dirty="0">
                <a:solidFill>
                  <a:srgbClr val="000000"/>
                </a:solidFill>
                <a:latin typeface="Times New Roman" panose="02020603050405020304" pitchFamily="18" charset="0"/>
              </a:rPr>
              <a:t>"</a:t>
            </a:r>
            <a:r>
              <a:rPr lang="en-US" dirty="0">
                <a:solidFill>
                  <a:srgbClr val="000000"/>
                </a:solidFill>
                <a:latin typeface="Times New Roman" panose="02020603050405020304" pitchFamily="18" charset="0"/>
                <a:hlinkClick r:id="rId6"/>
              </a:rPr>
              <a:t>Joe took fathers green shoe bench out</a:t>
            </a:r>
            <a:r>
              <a:rPr lang="en-US" dirty="0">
                <a:solidFill>
                  <a:srgbClr val="000000"/>
                </a:solidFill>
                <a:latin typeface="Times New Roman" panose="02020603050405020304" pitchFamily="18" charset="0"/>
              </a:rPr>
              <a:t>"</a:t>
            </a:r>
            <a:endParaRPr lang="en-US" b="0" i="0" dirty="0">
              <a:solidFill>
                <a:srgbClr val="000000"/>
              </a:solidFill>
              <a:effectLst/>
              <a:latin typeface="Times New Roman" panose="02020603050405020304" pitchFamily="18" charset="0"/>
            </a:endParaRPr>
          </a:p>
        </p:txBody>
      </p:sp>
      <p:sp>
        <p:nvSpPr>
          <p:cNvPr id="14" name="Content Placeholder 8"/>
          <p:cNvSpPr txBox="1">
            <a:spLocks/>
          </p:cNvSpPr>
          <p:nvPr/>
        </p:nvSpPr>
        <p:spPr>
          <a:xfrm>
            <a:off x="716412" y="5207952"/>
            <a:ext cx="1417786" cy="4339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800" dirty="0" smtClean="0"/>
              <a:t>Speech</a:t>
            </a:r>
            <a:endParaRPr lang="en-US" sz="2800" dirty="0"/>
          </a:p>
        </p:txBody>
      </p:sp>
      <p:pic>
        <p:nvPicPr>
          <p:cNvPr id="16" name="Picture 15"/>
          <p:cNvPicPr>
            <a:picLocks noChangeAspect="1"/>
          </p:cNvPicPr>
          <p:nvPr/>
        </p:nvPicPr>
        <p:blipFill rotWithShape="1">
          <a:blip r:embed="rId7"/>
          <a:srcRect l="33895" t="43924" r="17984" b="9375"/>
          <a:stretch/>
        </p:blipFill>
        <p:spPr>
          <a:xfrm>
            <a:off x="8230198" y="2874309"/>
            <a:ext cx="3110317" cy="1697110"/>
          </a:xfrm>
          <a:prstGeom prst="rect">
            <a:avLst/>
          </a:prstGeom>
        </p:spPr>
      </p:pic>
      <p:sp>
        <p:nvSpPr>
          <p:cNvPr id="18" name="Content Placeholder 8"/>
          <p:cNvSpPr txBox="1">
            <a:spLocks/>
          </p:cNvSpPr>
          <p:nvPr/>
        </p:nvSpPr>
        <p:spPr>
          <a:xfrm>
            <a:off x="8013700" y="1856459"/>
            <a:ext cx="3606800" cy="4339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92100" indent="-292100">
              <a:buFont typeface="Wingdings" panose="05000000000000000000" pitchFamily="2" charset="2"/>
              <a:buChar char="Ø"/>
            </a:pPr>
            <a:r>
              <a:rPr lang="en-US" sz="2800" dirty="0"/>
              <a:t>Rotating head movements</a:t>
            </a:r>
          </a:p>
        </p:txBody>
      </p:sp>
      <p:sp>
        <p:nvSpPr>
          <p:cNvPr id="19" name="Rectangle 18"/>
          <p:cNvSpPr/>
          <p:nvPr/>
        </p:nvSpPr>
        <p:spPr>
          <a:xfrm>
            <a:off x="7236352" y="6447492"/>
            <a:ext cx="4526496" cy="369332"/>
          </a:xfrm>
          <a:prstGeom prst="rect">
            <a:avLst/>
          </a:prstGeom>
        </p:spPr>
        <p:txBody>
          <a:bodyPr wrap="none">
            <a:spAutoFit/>
          </a:bodyPr>
          <a:lstStyle/>
          <a:p>
            <a:r>
              <a:rPr lang="en-US" dirty="0">
                <a:solidFill>
                  <a:schemeClr val="bg1"/>
                </a:solidFill>
              </a:rPr>
              <a:t>http://www.ee.surrey.ac.uk/CVSSP/xm2vtsdb/</a:t>
            </a:r>
          </a:p>
        </p:txBody>
      </p:sp>
      <p:sp>
        <p:nvSpPr>
          <p:cNvPr id="20" name="Rectangle 19"/>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
        <p:nvSpPr>
          <p:cNvPr id="21" name="Content Placeholder 8"/>
          <p:cNvSpPr txBox="1">
            <a:spLocks/>
          </p:cNvSpPr>
          <p:nvPr/>
        </p:nvSpPr>
        <p:spPr>
          <a:xfrm>
            <a:off x="8209878" y="5544037"/>
            <a:ext cx="3606800" cy="4339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3200" dirty="0" smtClean="0"/>
              <a:t>(Dataset)</a:t>
            </a:r>
            <a:endParaRPr lang="en-US" sz="3200" dirty="0"/>
          </a:p>
        </p:txBody>
      </p:sp>
    </p:spTree>
    <p:extLst>
      <p:ext uri="{BB962C8B-B14F-4D97-AF65-F5344CB8AC3E}">
        <p14:creationId xmlns:p14="http://schemas.microsoft.com/office/powerpoint/2010/main" val="635147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a:t>
            </a:r>
            <a:r>
              <a:rPr lang="en-US" dirty="0" smtClean="0"/>
              <a:t>Verification</a:t>
            </a:r>
            <a:endParaRPr lang="en-US" dirty="0"/>
          </a:p>
        </p:txBody>
      </p:sp>
      <p:sp>
        <p:nvSpPr>
          <p:cNvPr id="3" name="Content Placeholder 2"/>
          <p:cNvSpPr>
            <a:spLocks noGrp="1"/>
          </p:cNvSpPr>
          <p:nvPr>
            <p:ph sz="half" idx="1"/>
          </p:nvPr>
        </p:nvSpPr>
        <p:spPr>
          <a:xfrm>
            <a:off x="1097278" y="1845734"/>
            <a:ext cx="3525522" cy="529166"/>
          </a:xfrm>
        </p:spPr>
        <p:txBody>
          <a:bodyPr/>
          <a:lstStyle/>
          <a:p>
            <a:pPr>
              <a:buFont typeface="Wingdings" panose="05000000000000000000" pitchFamily="2" charset="2"/>
              <a:buChar char="Ø"/>
            </a:pPr>
            <a:r>
              <a:rPr lang="en-US" sz="2800" dirty="0" smtClean="0"/>
              <a:t>Experimental Results</a:t>
            </a:r>
          </a:p>
          <a:p>
            <a:pPr>
              <a:buFont typeface="Wingdings" panose="05000000000000000000" pitchFamily="2" charset="2"/>
              <a:buChar char="Ø"/>
            </a:pPr>
            <a:endParaRPr lang="en-US" dirty="0"/>
          </a:p>
        </p:txBody>
      </p:sp>
      <p:pic>
        <p:nvPicPr>
          <p:cNvPr id="6" name="Content Placeholder 5"/>
          <p:cNvPicPr>
            <a:picLocks noGrp="1" noChangeAspect="1"/>
          </p:cNvPicPr>
          <p:nvPr>
            <p:ph sz="half" idx="2"/>
          </p:nvPr>
        </p:nvPicPr>
        <p:blipFill>
          <a:blip r:embed="rId3"/>
          <a:stretch>
            <a:fillRect/>
          </a:stretch>
        </p:blipFill>
        <p:spPr>
          <a:xfrm>
            <a:off x="1157320" y="2453697"/>
            <a:ext cx="3686458" cy="3452548"/>
          </a:xfrm>
          <a:prstGeom prst="rect">
            <a:avLst/>
          </a:prstGeom>
        </p:spPr>
      </p:pic>
      <p:sp>
        <p:nvSpPr>
          <p:cNvPr id="9" name="Content Placeholder 2"/>
          <p:cNvSpPr txBox="1">
            <a:spLocks/>
          </p:cNvSpPr>
          <p:nvPr/>
        </p:nvSpPr>
        <p:spPr>
          <a:xfrm>
            <a:off x="6583678" y="1924531"/>
            <a:ext cx="3525522" cy="52916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dirty="0"/>
          </a:p>
        </p:txBody>
      </p:sp>
      <p:pic>
        <p:nvPicPr>
          <p:cNvPr id="10" name="Picture 9"/>
          <p:cNvPicPr>
            <a:picLocks noChangeAspect="1"/>
          </p:cNvPicPr>
          <p:nvPr/>
        </p:nvPicPr>
        <p:blipFill rotWithShape="1">
          <a:blip r:embed="rId4"/>
          <a:srcRect t="1769" b="2033"/>
          <a:stretch/>
        </p:blipFill>
        <p:spPr>
          <a:xfrm>
            <a:off x="6494780" y="2269641"/>
            <a:ext cx="5250180" cy="4026838"/>
          </a:xfrm>
          <a:prstGeom prst="rect">
            <a:avLst/>
          </a:prstGeom>
        </p:spPr>
      </p:pic>
      <p:sp>
        <p:nvSpPr>
          <p:cNvPr id="11" name="Rectangle 10"/>
          <p:cNvSpPr/>
          <p:nvPr/>
        </p:nvSpPr>
        <p:spPr>
          <a:xfrm>
            <a:off x="8224997" y="6302690"/>
            <a:ext cx="2476768" cy="461665"/>
          </a:xfrm>
          <a:prstGeom prst="rect">
            <a:avLst/>
          </a:prstGeom>
        </p:spPr>
        <p:txBody>
          <a:bodyPr wrap="none">
            <a:spAutoFit/>
          </a:bodyPr>
          <a:lstStyle/>
          <a:p>
            <a:r>
              <a:rPr lang="en-US" sz="2400" dirty="0">
                <a:solidFill>
                  <a:schemeClr val="bg1"/>
                </a:solidFill>
              </a:rPr>
              <a:t>Correlation </a:t>
            </a:r>
            <a:r>
              <a:rPr lang="en-US" sz="2400" dirty="0" smtClean="0">
                <a:solidFill>
                  <a:schemeClr val="bg1"/>
                </a:solidFill>
              </a:rPr>
              <a:t>Matrix</a:t>
            </a:r>
            <a:endParaRPr lang="en-US" sz="2400" dirty="0">
              <a:solidFill>
                <a:schemeClr val="bg1"/>
              </a:solidFill>
            </a:endParaRPr>
          </a:p>
        </p:txBody>
      </p:sp>
      <p:sp>
        <p:nvSpPr>
          <p:cNvPr id="13" name="TextBox 12"/>
          <p:cNvSpPr txBox="1"/>
          <p:nvPr/>
        </p:nvSpPr>
        <p:spPr>
          <a:xfrm>
            <a:off x="7132797" y="1814510"/>
            <a:ext cx="2208052" cy="523220"/>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face</a:t>
            </a:r>
            <a:endParaRPr lang="en-US" sz="2800" dirty="0"/>
          </a:p>
        </p:txBody>
      </p:sp>
      <p:sp>
        <p:nvSpPr>
          <p:cNvPr id="14" name="TextBox 13"/>
          <p:cNvSpPr txBox="1"/>
          <p:nvPr/>
        </p:nvSpPr>
        <p:spPr>
          <a:xfrm>
            <a:off x="9340849" y="1812878"/>
            <a:ext cx="2235201" cy="52322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speech</a:t>
            </a:r>
            <a:endParaRPr lang="en-US" sz="2800" dirty="0"/>
          </a:p>
        </p:txBody>
      </p:sp>
      <p:sp>
        <p:nvSpPr>
          <p:cNvPr id="15" name="TextBox 14"/>
          <p:cNvSpPr txBox="1"/>
          <p:nvPr/>
        </p:nvSpPr>
        <p:spPr>
          <a:xfrm rot="16200000">
            <a:off x="5352532" y="4978558"/>
            <a:ext cx="1746828" cy="52322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speech</a:t>
            </a:r>
            <a:endParaRPr lang="en-US" sz="2800" dirty="0"/>
          </a:p>
        </p:txBody>
      </p:sp>
      <p:sp>
        <p:nvSpPr>
          <p:cNvPr id="16" name="TextBox 15"/>
          <p:cNvSpPr txBox="1"/>
          <p:nvPr/>
        </p:nvSpPr>
        <p:spPr>
          <a:xfrm rot="16200000">
            <a:off x="5353485" y="3232837"/>
            <a:ext cx="1744614" cy="523220"/>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smtClean="0"/>
              <a:t>face</a:t>
            </a:r>
            <a:endParaRPr lang="en-US" sz="2800" dirty="0"/>
          </a:p>
        </p:txBody>
      </p:sp>
      <p:sp>
        <p:nvSpPr>
          <p:cNvPr id="17" name="L-Shape 16"/>
          <p:cNvSpPr/>
          <p:nvPr/>
        </p:nvSpPr>
        <p:spPr>
          <a:xfrm rot="5400000">
            <a:off x="6140681" y="1638124"/>
            <a:ext cx="820373" cy="1173064"/>
          </a:xfrm>
          <a:prstGeom prst="corner">
            <a:avLst>
              <a:gd name="adj1" fmla="val 63933"/>
              <a:gd name="adj2" fmla="val 63933"/>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t>profile</a:t>
            </a:r>
            <a:endParaRPr lang="en-US" sz="2800" dirty="0"/>
          </a:p>
        </p:txBody>
      </p:sp>
      <p:pic>
        <p:nvPicPr>
          <p:cNvPr id="6146" name="Picture 2" descr="http://icons.iconarchive.com/icons/cheezen/web-2/128/check-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3930" y="3950535"/>
            <a:ext cx="458870" cy="4588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717137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Experimental Comparison </a:t>
            </a:r>
            <a:r>
              <a:rPr lang="en-US" dirty="0" smtClean="0"/>
              <a:t>(2/2</a:t>
            </a:r>
            <a:r>
              <a:rPr lang="en-US" dirty="0"/>
              <a:t>):</a:t>
            </a:r>
            <a:br>
              <a:rPr lang="en-US" dirty="0"/>
            </a:br>
            <a:r>
              <a:rPr lang="en-US" dirty="0"/>
              <a:t>Handwritten Digit </a:t>
            </a:r>
            <a:r>
              <a:rPr lang="en-US" dirty="0" smtClean="0"/>
              <a:t>Recognition</a:t>
            </a:r>
            <a:endParaRPr lang="en-US" dirty="0"/>
          </a:p>
        </p:txBody>
      </p:sp>
      <p:sp>
        <p:nvSpPr>
          <p:cNvPr id="3" name="Content Placeholder 2"/>
          <p:cNvSpPr>
            <a:spLocks noGrp="1"/>
          </p:cNvSpPr>
          <p:nvPr>
            <p:ph idx="1"/>
          </p:nvPr>
        </p:nvSpPr>
        <p:spPr>
          <a:xfrm>
            <a:off x="685799" y="1756834"/>
            <a:ext cx="7034833" cy="4614454"/>
          </a:xfrm>
        </p:spPr>
        <p:txBody>
          <a:bodyPr>
            <a:noAutofit/>
          </a:bodyPr>
          <a:lstStyle/>
          <a:p>
            <a:pPr>
              <a:buFont typeface="Wingdings" panose="05000000000000000000" pitchFamily="2" charset="2"/>
              <a:buChar char="Ø"/>
            </a:pPr>
            <a:r>
              <a:rPr lang="en-US" sz="3200" dirty="0" smtClean="0"/>
              <a:t>4 classifiers, same dataset but different representations</a:t>
            </a:r>
          </a:p>
          <a:p>
            <a:pPr marL="635508" lvl="1" indent="-342900">
              <a:buFont typeface="Wingdings" panose="05000000000000000000" pitchFamily="2" charset="2"/>
              <a:buChar char="q"/>
            </a:pPr>
            <a:r>
              <a:rPr lang="en-US" sz="2400" dirty="0" smtClean="0"/>
              <a:t>Gaussian: Pixel-level, scale into 10x10 gray level image</a:t>
            </a:r>
          </a:p>
          <a:p>
            <a:pPr marL="635508" lvl="1" indent="-342900">
              <a:buFont typeface="Wingdings" panose="05000000000000000000" pitchFamily="2" charset="2"/>
              <a:buChar char="q"/>
            </a:pPr>
            <a:r>
              <a:rPr lang="en-US" sz="2400" dirty="0" smtClean="0"/>
              <a:t>Structural: thinning, skeleton decomposition</a:t>
            </a:r>
          </a:p>
          <a:p>
            <a:pPr marL="635508" lvl="1" indent="-342900">
              <a:buFont typeface="Wingdings" panose="05000000000000000000" pitchFamily="2" charset="2"/>
              <a:buChar char="q"/>
            </a:pPr>
            <a:r>
              <a:rPr lang="en-US" sz="2400" dirty="0" smtClean="0"/>
              <a:t>HMM: quantized two 1D signals into 16 vectors in the codebook</a:t>
            </a:r>
          </a:p>
          <a:p>
            <a:pPr marL="635508" lvl="1" indent="-342900">
              <a:buFont typeface="Wingdings" panose="05000000000000000000" pitchFamily="2" charset="2"/>
              <a:buChar char="q"/>
            </a:pPr>
            <a:r>
              <a:rPr lang="en-US" sz="2400" dirty="0" smtClean="0"/>
              <a:t>Neural Network: use pixel representation in Gaussian to derive feature description</a:t>
            </a:r>
          </a:p>
          <a:p>
            <a:pPr marL="635508" lvl="1" indent="-342900">
              <a:buFont typeface="Courier New" panose="02070309020205020404" pitchFamily="49" charset="0"/>
              <a:buChar char="o"/>
            </a:pPr>
            <a:r>
              <a:rPr lang="en-US" dirty="0" smtClean="0"/>
              <a:t>Input layer: 100 nodes (100 dimensions)</a:t>
            </a:r>
          </a:p>
          <a:p>
            <a:pPr marL="635508" lvl="1" indent="-342900">
              <a:buFont typeface="Courier New" panose="02070309020205020404" pitchFamily="49" charset="0"/>
              <a:buChar char="o"/>
            </a:pPr>
            <a:r>
              <a:rPr lang="en-US" dirty="0" smtClean="0"/>
              <a:t>Hidden layer: 25 nodes</a:t>
            </a:r>
          </a:p>
          <a:p>
            <a:pPr marL="635508" lvl="1" indent="-342900">
              <a:buFont typeface="Courier New" panose="02070309020205020404" pitchFamily="49" charset="0"/>
              <a:buChar char="o"/>
            </a:pPr>
            <a:r>
              <a:rPr lang="en-US" dirty="0" smtClean="0"/>
              <a:t>Output layer: 10 nodes (each node one class)</a:t>
            </a:r>
            <a:endParaRPr lang="en-US" dirty="0"/>
          </a:p>
        </p:txBody>
      </p:sp>
      <p:sp>
        <p:nvSpPr>
          <p:cNvPr id="4" name="Rectangle 3"/>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
        <p:nvSpPr>
          <p:cNvPr id="5" name="Rectangle 4"/>
          <p:cNvSpPr/>
          <p:nvPr/>
        </p:nvSpPr>
        <p:spPr>
          <a:xfrm>
            <a:off x="6527784" y="6371288"/>
            <a:ext cx="5087290" cy="369332"/>
          </a:xfrm>
          <a:prstGeom prst="rect">
            <a:avLst/>
          </a:prstGeom>
        </p:spPr>
        <p:txBody>
          <a:bodyPr wrap="none">
            <a:spAutoFit/>
          </a:bodyPr>
          <a:lstStyle/>
          <a:p>
            <a:r>
              <a:rPr lang="en-US" dirty="0">
                <a:solidFill>
                  <a:schemeClr val="bg1"/>
                </a:solidFill>
              </a:rPr>
              <a:t>http://www.cedar.buffalo.edu/Databases/CDROM1/</a:t>
            </a:r>
          </a:p>
        </p:txBody>
      </p:sp>
      <p:sp>
        <p:nvSpPr>
          <p:cNvPr id="6" name="Content Placeholder 8"/>
          <p:cNvSpPr txBox="1">
            <a:spLocks/>
          </p:cNvSpPr>
          <p:nvPr/>
        </p:nvSpPr>
        <p:spPr>
          <a:xfrm>
            <a:off x="10037857" y="2183047"/>
            <a:ext cx="1938718" cy="4339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3200" dirty="0" smtClean="0"/>
              <a:t>(Dataset)</a:t>
            </a:r>
            <a:endParaRPr lang="en-US" sz="3200" dirty="0"/>
          </a:p>
        </p:txBody>
      </p:sp>
      <p:pic>
        <p:nvPicPr>
          <p:cNvPr id="8" name="Picture 7"/>
          <p:cNvPicPr>
            <a:picLocks noChangeAspect="1"/>
          </p:cNvPicPr>
          <p:nvPr/>
        </p:nvPicPr>
        <p:blipFill rotWithShape="1">
          <a:blip r:embed="rId3"/>
          <a:srcRect t="35410" r="64692" b="25353"/>
          <a:stretch/>
        </p:blipFill>
        <p:spPr>
          <a:xfrm>
            <a:off x="7959152" y="1832133"/>
            <a:ext cx="1955996" cy="1222075"/>
          </a:xfrm>
          <a:prstGeom prst="rect">
            <a:avLst/>
          </a:prstGeom>
        </p:spPr>
      </p:pic>
      <p:pic>
        <p:nvPicPr>
          <p:cNvPr id="10" name="Picture 9"/>
          <p:cNvPicPr>
            <a:picLocks noChangeAspect="1"/>
          </p:cNvPicPr>
          <p:nvPr/>
        </p:nvPicPr>
        <p:blipFill rotWithShape="1">
          <a:blip r:embed="rId4"/>
          <a:srcRect l="12167" t="16515" r="9500" b="59334"/>
          <a:stretch/>
        </p:blipFill>
        <p:spPr>
          <a:xfrm>
            <a:off x="8404965" y="3261391"/>
            <a:ext cx="3265783" cy="755148"/>
          </a:xfrm>
          <a:prstGeom prst="rect">
            <a:avLst/>
          </a:prstGeom>
        </p:spPr>
      </p:pic>
      <p:pic>
        <p:nvPicPr>
          <p:cNvPr id="12" name="Picture 11"/>
          <p:cNvPicPr>
            <a:picLocks noChangeAspect="1"/>
          </p:cNvPicPr>
          <p:nvPr/>
        </p:nvPicPr>
        <p:blipFill>
          <a:blip r:embed="rId5"/>
          <a:stretch>
            <a:fillRect/>
          </a:stretch>
        </p:blipFill>
        <p:spPr>
          <a:xfrm>
            <a:off x="7659746" y="4396725"/>
            <a:ext cx="2277681" cy="1842358"/>
          </a:xfrm>
          <a:prstGeom prst="rect">
            <a:avLst/>
          </a:prstGeom>
        </p:spPr>
      </p:pic>
      <p:pic>
        <p:nvPicPr>
          <p:cNvPr id="13" name="Picture 12"/>
          <p:cNvPicPr>
            <a:picLocks noChangeAspect="1"/>
          </p:cNvPicPr>
          <p:nvPr/>
        </p:nvPicPr>
        <p:blipFill>
          <a:blip r:embed="rId6"/>
          <a:stretch>
            <a:fillRect/>
          </a:stretch>
        </p:blipFill>
        <p:spPr>
          <a:xfrm>
            <a:off x="9759781" y="4605970"/>
            <a:ext cx="2216794" cy="1619819"/>
          </a:xfrm>
          <a:prstGeom prst="rect">
            <a:avLst/>
          </a:prstGeom>
        </p:spPr>
      </p:pic>
      <p:cxnSp>
        <p:nvCxnSpPr>
          <p:cNvPr id="17" name="Straight Arrow Connector 16"/>
          <p:cNvCxnSpPr/>
          <p:nvPr/>
        </p:nvCxnSpPr>
        <p:spPr>
          <a:xfrm>
            <a:off x="7315200" y="3054208"/>
            <a:ext cx="1089765" cy="380186"/>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35800" y="3644900"/>
            <a:ext cx="1901350" cy="700011"/>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98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Handwritten Digit Recognition</a:t>
            </a:r>
          </a:p>
        </p:txBody>
      </p:sp>
      <p:sp>
        <p:nvSpPr>
          <p:cNvPr id="3" name="Content Placeholder 2"/>
          <p:cNvSpPr>
            <a:spLocks noGrp="1"/>
          </p:cNvSpPr>
          <p:nvPr>
            <p:ph idx="1"/>
          </p:nvPr>
        </p:nvSpPr>
        <p:spPr>
          <a:xfrm>
            <a:off x="6223000" y="1845734"/>
            <a:ext cx="4932680" cy="4023360"/>
          </a:xfrm>
        </p:spPr>
        <p:txBody>
          <a:bodyPr/>
          <a:lstStyle/>
          <a:p>
            <a:pPr>
              <a:buFont typeface="Wingdings" panose="05000000000000000000" pitchFamily="2" charset="2"/>
              <a:buChar char="Ø"/>
            </a:pPr>
            <a:r>
              <a:rPr lang="en-US" sz="2800" dirty="0" smtClean="0"/>
              <a:t>Results Analysis</a:t>
            </a:r>
          </a:p>
          <a:p>
            <a:pPr marL="657225" lvl="1" indent="-457200">
              <a:buFont typeface="Wingdings" panose="05000000000000000000" pitchFamily="2" charset="2"/>
              <a:buChar char="q"/>
            </a:pPr>
            <a:r>
              <a:rPr lang="en-US" sz="2600" dirty="0" smtClean="0"/>
              <a:t>Misclassification should not be strongly correlated</a:t>
            </a:r>
          </a:p>
          <a:p>
            <a:pPr marL="657225" lvl="1" indent="-457200">
              <a:buFont typeface="Wingdings" panose="05000000000000000000" pitchFamily="2" charset="2"/>
              <a:buChar char="q"/>
            </a:pPr>
            <a:r>
              <a:rPr lang="en-US" sz="2600" dirty="0" smtClean="0"/>
              <a:t>Using different representations for the object</a:t>
            </a:r>
          </a:p>
          <a:p>
            <a:pPr marL="657225" lvl="1" indent="-457200">
              <a:buFont typeface="Wingdings" panose="05000000000000000000" pitchFamily="2" charset="2"/>
              <a:buChar char="q"/>
            </a:pPr>
            <a:r>
              <a:rPr lang="en-US" sz="2600" dirty="0" smtClean="0"/>
              <a:t>Using different classification principles</a:t>
            </a:r>
          </a:p>
          <a:p>
            <a:pPr lvl="1">
              <a:buFont typeface="Wingdings" panose="05000000000000000000" pitchFamily="2" charset="2"/>
              <a:buChar char="Ø"/>
            </a:pPr>
            <a:endParaRPr lang="en-US" sz="2600" dirty="0"/>
          </a:p>
          <a:p>
            <a:endParaRPr lang="en-US" dirty="0"/>
          </a:p>
        </p:txBody>
      </p:sp>
      <p:pic>
        <p:nvPicPr>
          <p:cNvPr id="4" name="Picture 3"/>
          <p:cNvPicPr>
            <a:picLocks noChangeAspect="1"/>
          </p:cNvPicPr>
          <p:nvPr/>
        </p:nvPicPr>
        <p:blipFill>
          <a:blip r:embed="rId3"/>
          <a:stretch>
            <a:fillRect/>
          </a:stretch>
        </p:blipFill>
        <p:spPr>
          <a:xfrm>
            <a:off x="771078" y="1976780"/>
            <a:ext cx="5034687" cy="1645920"/>
          </a:xfrm>
          <a:prstGeom prst="rect">
            <a:avLst/>
          </a:prstGeom>
        </p:spPr>
      </p:pic>
      <p:pic>
        <p:nvPicPr>
          <p:cNvPr id="5" name="Picture 4"/>
          <p:cNvPicPr>
            <a:picLocks noChangeAspect="1"/>
          </p:cNvPicPr>
          <p:nvPr/>
        </p:nvPicPr>
        <p:blipFill>
          <a:blip r:embed="rId4"/>
          <a:stretch>
            <a:fillRect/>
          </a:stretch>
        </p:blipFill>
        <p:spPr>
          <a:xfrm>
            <a:off x="771078" y="3857414"/>
            <a:ext cx="5049530" cy="2419960"/>
          </a:xfrm>
          <a:prstGeom prst="rect">
            <a:avLst/>
          </a:prstGeom>
        </p:spPr>
      </p:pic>
      <p:sp>
        <p:nvSpPr>
          <p:cNvPr id="6" name="Right Bracket 5"/>
          <p:cNvSpPr/>
          <p:nvPr/>
        </p:nvSpPr>
        <p:spPr>
          <a:xfrm>
            <a:off x="4559300" y="5374454"/>
            <a:ext cx="241300" cy="317500"/>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ket 6"/>
          <p:cNvSpPr/>
          <p:nvPr/>
        </p:nvSpPr>
        <p:spPr>
          <a:xfrm>
            <a:off x="4561781" y="4768385"/>
            <a:ext cx="656054" cy="1262938"/>
          </a:xfrm>
          <a:prstGeom prst="righ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ket 7"/>
          <p:cNvSpPr/>
          <p:nvPr/>
        </p:nvSpPr>
        <p:spPr>
          <a:xfrm>
            <a:off x="4557435" y="4479816"/>
            <a:ext cx="243165" cy="274320"/>
          </a:xfrm>
          <a:prstGeom prst="righ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3396441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a:t>
            </a:r>
            <a:r>
              <a:rPr lang="en-US" dirty="0" smtClean="0"/>
              <a:t>Sensitivity</a:t>
            </a:r>
            <a:endParaRPr lang="en-US" dirty="0"/>
          </a:p>
        </p:txBody>
      </p:sp>
      <p:sp>
        <p:nvSpPr>
          <p:cNvPr id="7" name="Content Placeholder 6"/>
          <p:cNvSpPr>
            <a:spLocks noGrp="1"/>
          </p:cNvSpPr>
          <p:nvPr>
            <p:ph sz="half" idx="1"/>
          </p:nvPr>
        </p:nvSpPr>
        <p:spPr/>
        <p:txBody>
          <a:bodyPr>
            <a:normAutofit/>
          </a:bodyPr>
          <a:lstStyle/>
          <a:p>
            <a:pPr>
              <a:buFont typeface="Wingdings" panose="05000000000000000000" pitchFamily="2" charset="2"/>
              <a:buChar char="Ø"/>
            </a:pPr>
            <a:r>
              <a:rPr lang="en-US" sz="2800" dirty="0" smtClean="0"/>
              <a:t>Product Rule</a:t>
            </a:r>
            <a:endParaRPr lang="en-US" sz="2800" dirty="0"/>
          </a:p>
        </p:txBody>
      </p:sp>
      <p:sp>
        <p:nvSpPr>
          <p:cNvPr id="8" name="Content Placeholder 7"/>
          <p:cNvSpPr>
            <a:spLocks noGrp="1"/>
          </p:cNvSpPr>
          <p:nvPr>
            <p:ph sz="half" idx="2"/>
          </p:nvPr>
        </p:nvSpPr>
        <p:spPr/>
        <p:txBody>
          <a:bodyPr>
            <a:normAutofit/>
          </a:bodyPr>
          <a:lstStyle/>
          <a:p>
            <a:pPr>
              <a:buFont typeface="Wingdings" panose="05000000000000000000" pitchFamily="2" charset="2"/>
              <a:buChar char="Ø"/>
            </a:pPr>
            <a:r>
              <a:rPr lang="en-US" sz="2800" dirty="0" smtClean="0"/>
              <a:t>Sum Rule</a:t>
            </a:r>
            <a:endParaRPr lang="en-US" sz="2800" dirty="0"/>
          </a:p>
        </p:txBody>
      </p:sp>
      <p:sp>
        <p:nvSpPr>
          <p:cNvPr id="4" name="Rectangle 3"/>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pic>
        <p:nvPicPr>
          <p:cNvPr id="5" name="Picture 4"/>
          <p:cNvPicPr>
            <a:picLocks noChangeAspect="1"/>
          </p:cNvPicPr>
          <p:nvPr/>
        </p:nvPicPr>
        <p:blipFill>
          <a:blip r:embed="rId3">
            <a:lum bright="-20000" contrast="20000"/>
          </a:blip>
          <a:stretch>
            <a:fillRect/>
          </a:stretch>
        </p:blipFill>
        <p:spPr>
          <a:xfrm>
            <a:off x="470877" y="2481296"/>
            <a:ext cx="5391745" cy="24162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lum bright="-20000" contrast="20000"/>
          </a:blip>
          <a:stretch>
            <a:fillRect/>
          </a:stretch>
        </p:blipFill>
        <p:spPr>
          <a:xfrm>
            <a:off x="6217920" y="2481296"/>
            <a:ext cx="5293058" cy="305564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798163" y="5307192"/>
            <a:ext cx="2430939" cy="461665"/>
          </a:xfrm>
          <a:prstGeom prst="rect">
            <a:avLst/>
          </a:prstGeom>
          <a:noFill/>
        </p:spPr>
        <p:txBody>
          <a:bodyPr wrap="square" rtlCol="0">
            <a:spAutoFit/>
          </a:bodyPr>
          <a:lstStyle/>
          <a:p>
            <a:r>
              <a:rPr lang="en-US" sz="2400" dirty="0" smtClean="0"/>
              <a:t>error amplified by </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2155000341"/>
              </p:ext>
            </p:extLst>
          </p:nvPr>
        </p:nvGraphicFramePr>
        <p:xfrm>
          <a:off x="4355075" y="5047041"/>
          <a:ext cx="1409700" cy="1073150"/>
        </p:xfrm>
        <a:graphic>
          <a:graphicData uri="http://schemas.openxmlformats.org/presentationml/2006/ole">
            <mc:AlternateContent xmlns:mc="http://schemas.openxmlformats.org/markup-compatibility/2006">
              <mc:Choice xmlns:v="urn:schemas-microsoft-com:vml" Requires="v">
                <p:oleObj spid="_x0000_s8290" name="Equation" r:id="rId5" imgW="583920" imgH="444240" progId="Equation.3">
                  <p:embed/>
                </p:oleObj>
              </mc:Choice>
              <mc:Fallback>
                <p:oleObj name="Equation" r:id="rId5" imgW="583920" imgH="444240" progId="Equation.3">
                  <p:embed/>
                  <p:pic>
                    <p:nvPicPr>
                      <p:cNvPr id="0" name=""/>
                      <p:cNvPicPr/>
                      <p:nvPr/>
                    </p:nvPicPr>
                    <p:blipFill>
                      <a:blip r:embed="rId6"/>
                      <a:stretch>
                        <a:fillRect/>
                      </a:stretch>
                    </p:blipFill>
                    <p:spPr>
                      <a:xfrm>
                        <a:off x="4355075" y="5047041"/>
                        <a:ext cx="1409700" cy="1073150"/>
                      </a:xfrm>
                      <a:prstGeom prst="rect">
                        <a:avLst/>
                      </a:prstGeom>
                    </p:spPr>
                  </p:pic>
                </p:oleObj>
              </mc:Fallback>
            </mc:AlternateContent>
          </a:graphicData>
        </a:graphic>
      </p:graphicFrame>
      <p:sp>
        <p:nvSpPr>
          <p:cNvPr id="11" name="TextBox 10"/>
          <p:cNvSpPr txBox="1"/>
          <p:nvPr/>
        </p:nvSpPr>
        <p:spPr>
          <a:xfrm>
            <a:off x="7531099" y="5850287"/>
            <a:ext cx="2746935" cy="461665"/>
          </a:xfrm>
          <a:prstGeom prst="rect">
            <a:avLst/>
          </a:prstGeom>
          <a:noFill/>
        </p:spPr>
        <p:txBody>
          <a:bodyPr wrap="square" rtlCol="0">
            <a:spAutoFit/>
          </a:bodyPr>
          <a:lstStyle/>
          <a:p>
            <a:r>
              <a:rPr lang="en-US" sz="2400" dirty="0" smtClean="0"/>
              <a:t>error dampened by </a:t>
            </a:r>
            <a:endParaRPr lang="en-US" sz="24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577116098"/>
              </p:ext>
            </p:extLst>
          </p:nvPr>
        </p:nvGraphicFramePr>
        <p:xfrm>
          <a:off x="10388452" y="5533124"/>
          <a:ext cx="1539875" cy="887412"/>
        </p:xfrm>
        <a:graphic>
          <a:graphicData uri="http://schemas.openxmlformats.org/presentationml/2006/ole">
            <mc:AlternateContent xmlns:mc="http://schemas.openxmlformats.org/markup-compatibility/2006">
              <mc:Choice xmlns:v="urn:schemas-microsoft-com:vml" Requires="v">
                <p:oleObj spid="_x0000_s8291" name="Equation" r:id="rId7" imgW="749160" imgH="431640" progId="Equation.3">
                  <p:embed/>
                </p:oleObj>
              </mc:Choice>
              <mc:Fallback>
                <p:oleObj name="Equation" r:id="rId7" imgW="749160" imgH="431640" progId="Equation.3">
                  <p:embed/>
                  <p:pic>
                    <p:nvPicPr>
                      <p:cNvPr id="0" name=""/>
                      <p:cNvPicPr/>
                      <p:nvPr/>
                    </p:nvPicPr>
                    <p:blipFill>
                      <a:blip r:embed="rId8"/>
                      <a:stretch>
                        <a:fillRect/>
                      </a:stretch>
                    </p:blipFill>
                    <p:spPr>
                      <a:xfrm>
                        <a:off x="10388452" y="5533124"/>
                        <a:ext cx="1539875" cy="887412"/>
                      </a:xfrm>
                      <a:prstGeom prst="rect">
                        <a:avLst/>
                      </a:prstGeom>
                    </p:spPr>
                  </p:pic>
                </p:oleObj>
              </mc:Fallback>
            </mc:AlternateContent>
          </a:graphicData>
        </a:graphic>
      </p:graphicFrame>
      <p:sp>
        <p:nvSpPr>
          <p:cNvPr id="13" name="Left Brace 12"/>
          <p:cNvSpPr/>
          <p:nvPr/>
        </p:nvSpPr>
        <p:spPr>
          <a:xfrm rot="16200000">
            <a:off x="4502530" y="4414074"/>
            <a:ext cx="210061" cy="756916"/>
          </a:xfrm>
          <a:prstGeom prst="leftBrace">
            <a:avLst>
              <a:gd name="adj1" fmla="val 39046"/>
              <a:gd name="adj2" fmla="val 44780"/>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Left Brace 13"/>
          <p:cNvSpPr/>
          <p:nvPr/>
        </p:nvSpPr>
        <p:spPr>
          <a:xfrm rot="16200000">
            <a:off x="10214945" y="5019597"/>
            <a:ext cx="230325" cy="1005990"/>
          </a:xfrm>
          <a:prstGeom prst="leftBrace">
            <a:avLst>
              <a:gd name="adj1" fmla="val 39046"/>
              <a:gd name="adj2" fmla="val 44780"/>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35531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Ensemble Based Systems in Decision </a:t>
            </a:r>
            <a:r>
              <a:rPr lang="en-US" dirty="0" smtClean="0"/>
              <a:t>Making</a:t>
            </a:r>
            <a:endParaRPr lang="en-US" dirty="0"/>
          </a:p>
        </p:txBody>
      </p:sp>
      <p:sp>
        <p:nvSpPr>
          <p:cNvPr id="3" name="Rectangle 2"/>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pic>
        <p:nvPicPr>
          <p:cNvPr id="8" name="Picture 7"/>
          <p:cNvPicPr>
            <a:picLocks noChangeAspect="1"/>
          </p:cNvPicPr>
          <p:nvPr/>
        </p:nvPicPr>
        <p:blipFill rotWithShape="1">
          <a:blip r:embed="rId2"/>
          <a:srcRect l="40679"/>
          <a:stretch/>
        </p:blipFill>
        <p:spPr>
          <a:xfrm>
            <a:off x="3326130" y="1898617"/>
            <a:ext cx="5905500" cy="4340081"/>
          </a:xfrm>
          <a:prstGeom prst="rect">
            <a:avLst/>
          </a:prstGeom>
        </p:spPr>
      </p:pic>
      <p:sp>
        <p:nvSpPr>
          <p:cNvPr id="4" name="TextBox 3"/>
          <p:cNvSpPr txBox="1"/>
          <p:nvPr/>
        </p:nvSpPr>
        <p:spPr>
          <a:xfrm>
            <a:off x="1017905" y="4797620"/>
            <a:ext cx="223520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Weak Learner</a:t>
            </a:r>
            <a:endParaRPr lang="en-US" sz="2400" dirty="0"/>
          </a:p>
        </p:txBody>
      </p:sp>
      <p:sp>
        <p:nvSpPr>
          <p:cNvPr id="6" name="TextBox 5"/>
          <p:cNvSpPr txBox="1"/>
          <p:nvPr/>
        </p:nvSpPr>
        <p:spPr>
          <a:xfrm>
            <a:off x="1005205" y="3660764"/>
            <a:ext cx="226060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Weights</a:t>
            </a:r>
            <a:endParaRPr lang="en-US" sz="2400" dirty="0"/>
          </a:p>
        </p:txBody>
      </p:sp>
      <p:sp>
        <p:nvSpPr>
          <p:cNvPr id="7" name="TextBox 6"/>
          <p:cNvSpPr txBox="1"/>
          <p:nvPr/>
        </p:nvSpPr>
        <p:spPr>
          <a:xfrm>
            <a:off x="8547100" y="2408957"/>
            <a:ext cx="223520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Strong EBS</a:t>
            </a:r>
            <a:endParaRPr lang="en-US" sz="2400" dirty="0"/>
          </a:p>
        </p:txBody>
      </p:sp>
      <p:sp>
        <p:nvSpPr>
          <p:cNvPr id="9" name="TextBox 8"/>
          <p:cNvSpPr txBox="1"/>
          <p:nvPr/>
        </p:nvSpPr>
        <p:spPr>
          <a:xfrm>
            <a:off x="7259638" y="5386918"/>
            <a:ext cx="685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bro</a:t>
            </a:r>
            <a:endParaRPr lang="en-US" dirty="0"/>
          </a:p>
        </p:txBody>
      </p:sp>
      <p:sp>
        <p:nvSpPr>
          <p:cNvPr id="10" name="TextBox 9"/>
          <p:cNvSpPr txBox="1"/>
          <p:nvPr/>
        </p:nvSpPr>
        <p:spPr>
          <a:xfrm>
            <a:off x="8245634" y="5386918"/>
            <a:ext cx="685800" cy="3693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smtClean="0"/>
              <a:t>GF</a:t>
            </a:r>
            <a:endParaRPr lang="en-US" dirty="0"/>
          </a:p>
        </p:txBody>
      </p:sp>
      <p:sp>
        <p:nvSpPr>
          <p:cNvPr id="11" name="TextBox 10"/>
          <p:cNvSpPr txBox="1"/>
          <p:nvPr/>
        </p:nvSpPr>
        <p:spPr>
          <a:xfrm>
            <a:off x="5994400" y="5377368"/>
            <a:ext cx="1097280" cy="369332"/>
          </a:xfrm>
          <a:prstGeom prst="rect">
            <a:avLst/>
          </a:prstGeom>
          <a:solidFill>
            <a:srgbClr val="FF66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Astrologist</a:t>
            </a:r>
          </a:p>
        </p:txBody>
      </p:sp>
      <p:sp>
        <p:nvSpPr>
          <p:cNvPr id="13" name="TextBox 12"/>
          <p:cNvSpPr txBox="1"/>
          <p:nvPr/>
        </p:nvSpPr>
        <p:spPr>
          <a:xfrm>
            <a:off x="3602516" y="5386918"/>
            <a:ext cx="840344" cy="369332"/>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friend</a:t>
            </a:r>
            <a:endParaRPr lang="en-US" dirty="0"/>
          </a:p>
        </p:txBody>
      </p:sp>
      <p:pic>
        <p:nvPicPr>
          <p:cNvPr id="9218" name="Picture 2" descr="http://upload.wikimedia.org/wikipedia/en/3/38/Avatarjakeneytiri.jpg"/>
          <p:cNvPicPr>
            <a:picLocks noChangeAspect="1" noChangeArrowheads="1"/>
          </p:cNvPicPr>
          <p:nvPr/>
        </p:nvPicPr>
        <p:blipFill rotWithShape="1">
          <a:blip r:embed="rId3">
            <a:extLst>
              <a:ext uri="{28A0092B-C50C-407E-A947-70E740481C1C}">
                <a14:useLocalDpi xmlns:a14="http://schemas.microsoft.com/office/drawing/2010/main" val="0"/>
              </a:ext>
            </a:extLst>
          </a:blip>
          <a:srcRect l="45313" r="8758" b="21796"/>
          <a:stretch/>
        </p:blipFill>
        <p:spPr bwMode="auto">
          <a:xfrm>
            <a:off x="4834097" y="4287223"/>
            <a:ext cx="1076324" cy="11962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65263" y="5377368"/>
            <a:ext cx="822960" cy="369332"/>
          </a:xfrm>
          <a:prstGeom prst="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Avatar</a:t>
            </a:r>
          </a:p>
        </p:txBody>
      </p:sp>
    </p:spTree>
    <p:extLst>
      <p:ext uri="{BB962C8B-B14F-4D97-AF65-F5344CB8AC3E}">
        <p14:creationId xmlns:p14="http://schemas.microsoft.com/office/powerpoint/2010/main" val="4186929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
            </a:r>
            <a:br>
              <a:rPr lang="en-US" b="1" dirty="0"/>
            </a:br>
            <a:r>
              <a:rPr lang="en-US" dirty="0" smtClean="0"/>
              <a:t>Reasons </a:t>
            </a:r>
            <a:r>
              <a:rPr lang="en-US" dirty="0"/>
              <a:t>for Using </a:t>
            </a:r>
            <a:r>
              <a:rPr lang="en-US" dirty="0" smtClean="0"/>
              <a:t>EBS</a:t>
            </a:r>
            <a:endParaRPr lang="en-US" dirty="0"/>
          </a:p>
        </p:txBody>
      </p:sp>
      <p:sp>
        <p:nvSpPr>
          <p:cNvPr id="3" name="Content Placeholder 2"/>
          <p:cNvSpPr>
            <a:spLocks noGrp="1"/>
          </p:cNvSpPr>
          <p:nvPr>
            <p:ph idx="1"/>
          </p:nvPr>
        </p:nvSpPr>
        <p:spPr>
          <a:xfrm>
            <a:off x="1097280" y="1845734"/>
            <a:ext cx="10058400" cy="4438952"/>
          </a:xfrm>
        </p:spPr>
        <p:txBody>
          <a:bodyPr>
            <a:normAutofit/>
          </a:bodyPr>
          <a:lstStyle/>
          <a:p>
            <a:pPr marL="290513" indent="-290513">
              <a:buFont typeface="Wingdings" panose="05000000000000000000" pitchFamily="2" charset="2"/>
              <a:buChar char="Ø"/>
            </a:pPr>
            <a:r>
              <a:rPr lang="en-US" sz="3200" dirty="0"/>
              <a:t>Advantage Over Single-expert </a:t>
            </a:r>
            <a:r>
              <a:rPr lang="en-US" sz="3200" dirty="0" smtClean="0"/>
              <a:t>Systems</a:t>
            </a:r>
          </a:p>
          <a:p>
            <a:pPr marL="290513" indent="-290513">
              <a:buFont typeface="Wingdings" panose="05000000000000000000" pitchFamily="2" charset="2"/>
              <a:buChar char="Ø"/>
            </a:pPr>
            <a:r>
              <a:rPr lang="en-US" sz="3200" dirty="0" smtClean="0"/>
              <a:t>Try the questions below: ask </a:t>
            </a:r>
            <a:r>
              <a:rPr lang="en-US" sz="3200" dirty="0"/>
              <a:t>an expert or stay with the audience?</a:t>
            </a:r>
          </a:p>
          <a:p>
            <a:pPr lvl="1">
              <a:buFont typeface="Wingdings" panose="05000000000000000000" pitchFamily="2" charset="2"/>
              <a:buChar char="q"/>
            </a:pPr>
            <a:r>
              <a:rPr lang="en-US" sz="2600" dirty="0" smtClean="0"/>
              <a:t>Pikachu </a:t>
            </a:r>
            <a:r>
              <a:rPr lang="en-US" sz="2600" dirty="0"/>
              <a:t>is primarily what </a:t>
            </a:r>
            <a:r>
              <a:rPr lang="en-US" sz="2600" dirty="0" smtClean="0"/>
              <a:t>color? </a:t>
            </a:r>
            <a:r>
              <a:rPr lang="en-US" sz="2600" dirty="0" smtClean="0">
                <a:solidFill>
                  <a:srgbClr val="FF0000"/>
                </a:solidFill>
              </a:rPr>
              <a:t>Red, Yellow, Green or Blue?</a:t>
            </a:r>
            <a:endParaRPr lang="en-US" sz="2600" dirty="0">
              <a:solidFill>
                <a:srgbClr val="FF0000"/>
              </a:solidFill>
            </a:endParaRPr>
          </a:p>
          <a:p>
            <a:pPr marL="90488" indent="430213"/>
            <a:r>
              <a:rPr lang="en-US" sz="2800" dirty="0" smtClean="0">
                <a:hlinkClick r:id="rId3"/>
              </a:rPr>
              <a:t>https://www.youtube.com/watch?v=009OFAloJWI</a:t>
            </a:r>
            <a:endParaRPr lang="en-US" sz="2800" dirty="0" smtClean="0"/>
          </a:p>
          <a:p>
            <a:pPr marL="571500" lvl="1" indent="-342900">
              <a:buFont typeface="Wingdings" panose="05000000000000000000" pitchFamily="2" charset="2"/>
              <a:buChar char="q"/>
            </a:pPr>
            <a:r>
              <a:rPr lang="en-US" sz="2600" dirty="0" smtClean="0"/>
              <a:t>George Orwell’s “1984” opens with the line, “It </a:t>
            </a:r>
            <a:r>
              <a:rPr lang="en-US" sz="2600" dirty="0"/>
              <a:t>was a bright cold day in April, and the clocks were </a:t>
            </a:r>
            <a:r>
              <a:rPr lang="en-US" sz="2600" dirty="0" smtClean="0"/>
              <a:t>striking”</a:t>
            </a:r>
            <a:r>
              <a:rPr lang="zh-TW" altLang="en-US" sz="2600" dirty="0" smtClean="0"/>
              <a:t> </a:t>
            </a:r>
            <a:r>
              <a:rPr lang="en-US" altLang="zh-TW" sz="2600" dirty="0" smtClean="0"/>
              <a:t>what? </a:t>
            </a:r>
            <a:r>
              <a:rPr lang="en-US" altLang="zh-TW" sz="2600" dirty="0" smtClean="0">
                <a:solidFill>
                  <a:srgbClr val="FF0000"/>
                </a:solidFill>
              </a:rPr>
              <a:t>8, 12, 13 or 20?</a:t>
            </a:r>
            <a:endParaRPr lang="en-US" altLang="zh-TW" sz="2600" dirty="0" smtClean="0"/>
          </a:p>
          <a:p>
            <a:pPr marL="90488" indent="544513"/>
            <a:r>
              <a:rPr lang="en-US" sz="2800" dirty="0" smtClean="0">
                <a:hlinkClick r:id="rId4"/>
              </a:rPr>
              <a:t>https://www.youtube.com/watch?v=l0MWAcN5IzM</a:t>
            </a:r>
            <a:endParaRPr lang="en-US" sz="2800" dirty="0" smtClean="0"/>
          </a:p>
          <a:p>
            <a:endParaRPr lang="en-US" sz="2800" dirty="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spTree>
    <p:extLst>
      <p:ext uri="{BB962C8B-B14F-4D97-AF65-F5344CB8AC3E}">
        <p14:creationId xmlns:p14="http://schemas.microsoft.com/office/powerpoint/2010/main" val="9145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r>
              <a:rPr lang="en-US" dirty="0"/>
              <a:t>Reasons for Using EBS</a:t>
            </a:r>
          </a:p>
        </p:txBody>
      </p:sp>
      <p:sp>
        <p:nvSpPr>
          <p:cNvPr id="3" name="Content Placeholder 2"/>
          <p:cNvSpPr>
            <a:spLocks noGrp="1"/>
          </p:cNvSpPr>
          <p:nvPr>
            <p:ph idx="1"/>
          </p:nvPr>
        </p:nvSpPr>
        <p:spPr>
          <a:xfrm>
            <a:off x="927100" y="1845734"/>
            <a:ext cx="10769600" cy="4440766"/>
          </a:xfrm>
        </p:spPr>
        <p:txBody>
          <a:bodyPr>
            <a:noAutofit/>
          </a:bodyPr>
          <a:lstStyle/>
          <a:p>
            <a:pPr>
              <a:buFont typeface="Wingdings" panose="05000000000000000000" pitchFamily="2" charset="2"/>
              <a:buChar char="Ø"/>
            </a:pPr>
            <a:r>
              <a:rPr lang="en-US" sz="2800" b="1" dirty="0"/>
              <a:t>Statistical Reasons</a:t>
            </a:r>
            <a:r>
              <a:rPr lang="en-US" sz="2800" b="1" dirty="0" smtClean="0"/>
              <a:t>: </a:t>
            </a:r>
          </a:p>
          <a:p>
            <a:pPr lvl="1">
              <a:buFont typeface="Wingdings" panose="05000000000000000000" pitchFamily="2" charset="2"/>
              <a:buChar char="q"/>
            </a:pPr>
            <a:r>
              <a:rPr lang="en-US" sz="2400" dirty="0" smtClean="0"/>
              <a:t>reduce </a:t>
            </a:r>
            <a:r>
              <a:rPr lang="en-US" sz="2400" dirty="0"/>
              <a:t>the overall </a:t>
            </a:r>
            <a:r>
              <a:rPr lang="en-US" sz="2400" dirty="0" smtClean="0"/>
              <a:t>risk when </a:t>
            </a:r>
            <a:r>
              <a:rPr lang="en-US" sz="2400" dirty="0"/>
              <a:t>classifiers generalization performances are insufficiently represent the future field </a:t>
            </a:r>
            <a:r>
              <a:rPr lang="en-US" sz="2400" dirty="0" smtClean="0"/>
              <a:t>data</a:t>
            </a:r>
            <a:endParaRPr lang="en-US" sz="2400" b="1" dirty="0" smtClean="0"/>
          </a:p>
          <a:p>
            <a:pPr>
              <a:buFont typeface="Wingdings" panose="05000000000000000000" pitchFamily="2" charset="2"/>
              <a:buChar char="Ø"/>
            </a:pPr>
            <a:r>
              <a:rPr lang="en-US" sz="2800" b="1" dirty="0"/>
              <a:t>Large Volumes of Data</a:t>
            </a:r>
            <a:r>
              <a:rPr lang="en-US" sz="2800" b="1" dirty="0" smtClean="0"/>
              <a:t>: </a:t>
            </a:r>
          </a:p>
          <a:p>
            <a:pPr lvl="1">
              <a:buFont typeface="Wingdings" panose="05000000000000000000" pitchFamily="2" charset="2"/>
              <a:buChar char="q"/>
            </a:pPr>
            <a:r>
              <a:rPr lang="en-US" sz="2400" dirty="0" smtClean="0"/>
              <a:t>use </a:t>
            </a:r>
            <a:r>
              <a:rPr lang="en-US" sz="2400" dirty="0"/>
              <a:t>magnetic flux leakage </a:t>
            </a:r>
            <a:r>
              <a:rPr lang="en-US" sz="2400" dirty="0" smtClean="0"/>
              <a:t>techniques to inspect </a:t>
            </a:r>
            <a:r>
              <a:rPr lang="en-US" sz="2400" dirty="0"/>
              <a:t>gas transmission pipelines </a:t>
            </a:r>
            <a:endParaRPr lang="en-US" sz="2400" dirty="0" smtClean="0"/>
          </a:p>
          <a:p>
            <a:pPr lvl="1">
              <a:buFont typeface="Wingdings" panose="05000000000000000000" pitchFamily="2" charset="2"/>
              <a:buChar char="q"/>
            </a:pPr>
            <a:r>
              <a:rPr lang="en-US" sz="2400" dirty="0" smtClean="0"/>
              <a:t>generates </a:t>
            </a:r>
            <a:r>
              <a:rPr lang="en-US" sz="2400" dirty="0"/>
              <a:t>10 GB of data </a:t>
            </a:r>
            <a:r>
              <a:rPr lang="en-US" sz="2400" dirty="0" smtClean="0"/>
              <a:t>for every </a:t>
            </a:r>
            <a:r>
              <a:rPr lang="en-US" sz="2400" dirty="0"/>
              <a:t>100 km of </a:t>
            </a:r>
            <a:r>
              <a:rPr lang="en-US" sz="2400" dirty="0" smtClean="0"/>
              <a:t>pipeline</a:t>
            </a:r>
          </a:p>
          <a:p>
            <a:pPr lvl="1">
              <a:buFont typeface="Wingdings" panose="05000000000000000000" pitchFamily="2" charset="2"/>
              <a:buChar char="q"/>
            </a:pPr>
            <a:r>
              <a:rPr lang="en-US" sz="2400" dirty="0"/>
              <a:t>pipeline </a:t>
            </a:r>
            <a:r>
              <a:rPr lang="en-US" sz="2400" dirty="0" smtClean="0"/>
              <a:t>are </a:t>
            </a:r>
            <a:r>
              <a:rPr lang="en-US" sz="2400" dirty="0"/>
              <a:t>over 2 </a:t>
            </a:r>
            <a:r>
              <a:rPr lang="en-US" sz="2400" dirty="0" smtClean="0"/>
              <a:t>million km</a:t>
            </a:r>
            <a:endParaRPr lang="en-US" sz="2400" b="1" dirty="0" smtClean="0"/>
          </a:p>
          <a:p>
            <a:pPr>
              <a:buFont typeface="Wingdings" panose="05000000000000000000" pitchFamily="2" charset="2"/>
              <a:buChar char="Ø"/>
            </a:pPr>
            <a:r>
              <a:rPr lang="en-US" sz="2800" b="1" dirty="0"/>
              <a:t>Too Little </a:t>
            </a:r>
            <a:r>
              <a:rPr lang="en-US" sz="2800" b="1" dirty="0" smtClean="0"/>
              <a:t>Data:</a:t>
            </a:r>
          </a:p>
          <a:p>
            <a:pPr lvl="1">
              <a:buFont typeface="Wingdings" panose="05000000000000000000" pitchFamily="2" charset="2"/>
              <a:buChar char="q"/>
            </a:pPr>
            <a:r>
              <a:rPr lang="en-US" sz="2000" dirty="0" smtClean="0"/>
              <a:t>resampling </a:t>
            </a:r>
            <a:r>
              <a:rPr lang="en-US" sz="2000" dirty="0"/>
              <a:t>techniques can be used for drawing overlapping random subsets of the available data, each of which can be used to train a different classifier, creating the </a:t>
            </a:r>
            <a:r>
              <a:rPr lang="en-US" sz="2000" dirty="0" smtClean="0"/>
              <a:t>an effective ensemble system</a:t>
            </a:r>
            <a:endParaRPr lang="en-US" sz="2000" dirty="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spTree>
    <p:extLst>
      <p:ext uri="{BB962C8B-B14F-4D97-AF65-F5344CB8AC3E}">
        <p14:creationId xmlns:p14="http://schemas.microsoft.com/office/powerpoint/2010/main" val="1614020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r>
              <a:rPr lang="en-US" dirty="0"/>
              <a:t>Reasons for Using EBS</a:t>
            </a:r>
          </a:p>
        </p:txBody>
      </p:sp>
      <p:sp>
        <p:nvSpPr>
          <p:cNvPr id="3" name="Content Placeholder 2"/>
          <p:cNvSpPr>
            <a:spLocks noGrp="1"/>
          </p:cNvSpPr>
          <p:nvPr>
            <p:ph sz="half" idx="1"/>
          </p:nvPr>
        </p:nvSpPr>
        <p:spPr>
          <a:xfrm>
            <a:off x="1097278" y="1845734"/>
            <a:ext cx="4937760" cy="503766"/>
          </a:xfrm>
        </p:spPr>
        <p:txBody>
          <a:bodyPr>
            <a:noAutofit/>
          </a:bodyPr>
          <a:lstStyle/>
          <a:p>
            <a:pPr>
              <a:buFont typeface="Wingdings" panose="05000000000000000000" pitchFamily="2" charset="2"/>
              <a:buChar char="Ø"/>
            </a:pPr>
            <a:r>
              <a:rPr lang="en-US" sz="3200" b="1" dirty="0" smtClean="0"/>
              <a:t>Divide </a:t>
            </a:r>
            <a:r>
              <a:rPr lang="en-US" sz="3200" b="1" dirty="0"/>
              <a:t>and Conquer</a:t>
            </a:r>
            <a:r>
              <a:rPr lang="en-US" sz="3200" b="1" dirty="0" smtClean="0"/>
              <a:t>:</a:t>
            </a:r>
          </a:p>
        </p:txBody>
      </p:sp>
      <p:sp>
        <p:nvSpPr>
          <p:cNvPr id="8" name="Content Placeholder 7"/>
          <p:cNvSpPr>
            <a:spLocks noGrp="1"/>
          </p:cNvSpPr>
          <p:nvPr>
            <p:ph sz="half" idx="2"/>
          </p:nvPr>
        </p:nvSpPr>
        <p:spPr>
          <a:xfrm>
            <a:off x="7461695" y="1845734"/>
            <a:ext cx="4488180" cy="653625"/>
          </a:xfrm>
        </p:spPr>
        <p:txBody>
          <a:bodyPr>
            <a:normAutofit/>
          </a:bodyPr>
          <a:lstStyle/>
          <a:p>
            <a:pPr>
              <a:buFont typeface="Wingdings" panose="05000000000000000000" pitchFamily="2" charset="2"/>
              <a:buChar char="Ø"/>
            </a:pPr>
            <a:r>
              <a:rPr lang="en-US" sz="3200" b="1" dirty="0"/>
              <a:t>Data Fusion</a:t>
            </a:r>
            <a:r>
              <a:rPr lang="en-US" sz="3200" b="1" dirty="0" smtClean="0"/>
              <a:t>:</a:t>
            </a:r>
            <a:endParaRPr lang="en-US" sz="3200" dirty="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pic>
        <p:nvPicPr>
          <p:cNvPr id="5" name="Picture 4"/>
          <p:cNvPicPr>
            <a:picLocks noChangeAspect="1"/>
          </p:cNvPicPr>
          <p:nvPr/>
        </p:nvPicPr>
        <p:blipFill>
          <a:blip r:embed="rId3"/>
          <a:stretch>
            <a:fillRect/>
          </a:stretch>
        </p:blipFill>
        <p:spPr>
          <a:xfrm>
            <a:off x="434033" y="2775972"/>
            <a:ext cx="3514070" cy="3108960"/>
          </a:xfrm>
          <a:prstGeom prst="rect">
            <a:avLst/>
          </a:prstGeom>
        </p:spPr>
      </p:pic>
      <p:pic>
        <p:nvPicPr>
          <p:cNvPr id="6" name="Picture 5"/>
          <p:cNvPicPr>
            <a:picLocks noChangeAspect="1"/>
          </p:cNvPicPr>
          <p:nvPr/>
        </p:nvPicPr>
        <p:blipFill>
          <a:blip r:embed="rId4"/>
          <a:stretch>
            <a:fillRect/>
          </a:stretch>
        </p:blipFill>
        <p:spPr>
          <a:xfrm>
            <a:off x="4139075" y="2760363"/>
            <a:ext cx="3365784" cy="3051625"/>
          </a:xfrm>
          <a:prstGeom prst="rect">
            <a:avLst/>
          </a:prstGeom>
        </p:spPr>
      </p:pic>
      <p:pic>
        <p:nvPicPr>
          <p:cNvPr id="7" name="Picture 6"/>
          <p:cNvPicPr>
            <a:picLocks noChangeAspect="1"/>
          </p:cNvPicPr>
          <p:nvPr/>
        </p:nvPicPr>
        <p:blipFill>
          <a:blip r:embed="rId5"/>
          <a:stretch>
            <a:fillRect/>
          </a:stretch>
        </p:blipFill>
        <p:spPr>
          <a:xfrm>
            <a:off x="7695832" y="2775972"/>
            <a:ext cx="4019906" cy="3020409"/>
          </a:xfrm>
          <a:prstGeom prst="rect">
            <a:avLst/>
          </a:prstGeom>
        </p:spPr>
      </p:pic>
    </p:spTree>
    <p:extLst>
      <p:ext uri="{BB962C8B-B14F-4D97-AF65-F5344CB8AC3E}">
        <p14:creationId xmlns:p14="http://schemas.microsoft.com/office/powerpoint/2010/main" val="3311049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t>
            </a:r>
            <a:r>
              <a:rPr lang="en-US" dirty="0" smtClean="0"/>
              <a:t>EBS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t>Build an EBS as diverse as possible</a:t>
            </a:r>
          </a:p>
          <a:p>
            <a:pPr marL="406400" indent="-406400">
              <a:buFont typeface="Wingdings" panose="05000000000000000000" pitchFamily="2" charset="2"/>
              <a:buChar char="Ø"/>
            </a:pPr>
            <a:r>
              <a:rPr lang="en-US" sz="3600" dirty="0" smtClean="0"/>
              <a:t>Correct decisions are amplified and incorrect ones are cancelled out</a:t>
            </a:r>
          </a:p>
          <a:p>
            <a:pPr marL="292100" indent="-292100">
              <a:buFont typeface="Wingdings" panose="05000000000000000000" pitchFamily="2" charset="2"/>
              <a:buChar char="Ø"/>
            </a:pPr>
            <a:r>
              <a:rPr lang="en-US" sz="3600" dirty="0" smtClean="0"/>
              <a:t>Design an EBS</a:t>
            </a:r>
          </a:p>
          <a:p>
            <a:pPr marL="749808" lvl="1" indent="-457200">
              <a:buFont typeface="Wingdings" panose="05000000000000000000" pitchFamily="2" charset="2"/>
              <a:buChar char="q"/>
            </a:pPr>
            <a:r>
              <a:rPr lang="en-US" sz="3200" dirty="0"/>
              <a:t>how will individual </a:t>
            </a:r>
            <a:r>
              <a:rPr lang="en-US" sz="3200" dirty="0" smtClean="0"/>
              <a:t>classifiers (</a:t>
            </a:r>
            <a:r>
              <a:rPr lang="en-US" sz="3200" dirty="0"/>
              <a:t>base classifiers) be generated? </a:t>
            </a:r>
            <a:endParaRPr lang="en-US" sz="3200" dirty="0" smtClean="0"/>
          </a:p>
          <a:p>
            <a:pPr marL="749808" lvl="1" indent="-457200">
              <a:buFont typeface="Wingdings" panose="05000000000000000000" pitchFamily="2" charset="2"/>
              <a:buChar char="q"/>
            </a:pPr>
            <a:r>
              <a:rPr lang="en-US" sz="3200" dirty="0" smtClean="0"/>
              <a:t>how </a:t>
            </a:r>
            <a:r>
              <a:rPr lang="en-US" sz="3200" dirty="0"/>
              <a:t>will they </a:t>
            </a:r>
            <a:r>
              <a:rPr lang="en-US" sz="3200" dirty="0" smtClean="0"/>
              <a:t>differ from </a:t>
            </a:r>
            <a:r>
              <a:rPr lang="en-US" sz="3200" dirty="0"/>
              <a:t>each </a:t>
            </a:r>
            <a:r>
              <a:rPr lang="en-US" sz="3200" dirty="0" smtClean="0"/>
              <a:t>other?</a:t>
            </a:r>
            <a:endParaRPr lang="en-US" sz="3200" dirty="0"/>
          </a:p>
          <a:p>
            <a:endParaRPr lang="en-US" sz="2800" dirty="0"/>
          </a:p>
        </p:txBody>
      </p:sp>
      <p:sp>
        <p:nvSpPr>
          <p:cNvPr id="5" name="Rectangle 4"/>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spTree>
    <p:extLst>
      <p:ext uri="{BB962C8B-B14F-4D97-AF65-F5344CB8AC3E}">
        <p14:creationId xmlns:p14="http://schemas.microsoft.com/office/powerpoint/2010/main" val="1654560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Contents</a:t>
            </a:r>
            <a:endParaRPr lang="en-US" dirty="0"/>
          </a:p>
        </p:txBody>
      </p:sp>
      <p:sp>
        <p:nvSpPr>
          <p:cNvPr id="3" name="Content Placeholder 2"/>
          <p:cNvSpPr>
            <a:spLocks noGrp="1"/>
          </p:cNvSpPr>
          <p:nvPr>
            <p:ph sz="half" idx="1"/>
          </p:nvPr>
        </p:nvSpPr>
        <p:spPr>
          <a:xfrm>
            <a:off x="1097280" y="1845734"/>
            <a:ext cx="5074920" cy="4466166"/>
          </a:xfrm>
        </p:spPr>
        <p:txBody>
          <a:bodyPr>
            <a:normAutofit/>
          </a:bodyPr>
          <a:lstStyle/>
          <a:p>
            <a:pPr marL="0" indent="0">
              <a:buNone/>
            </a:pPr>
            <a:r>
              <a:rPr lang="en-US" sz="3200" b="1" dirty="0" smtClean="0"/>
              <a:t>On Combining Classifiers</a:t>
            </a:r>
          </a:p>
          <a:p>
            <a:pPr>
              <a:buFont typeface="Wingdings" panose="05000000000000000000" pitchFamily="2" charset="2"/>
              <a:buChar char="Ø"/>
            </a:pPr>
            <a:r>
              <a:rPr lang="en-US" sz="2800" dirty="0"/>
              <a:t>Theoretical </a:t>
            </a:r>
            <a:r>
              <a:rPr lang="en-US" sz="2800" dirty="0" smtClean="0"/>
              <a:t>Framework</a:t>
            </a:r>
          </a:p>
          <a:p>
            <a:pPr>
              <a:buFont typeface="Wingdings" panose="05000000000000000000" pitchFamily="2" charset="2"/>
              <a:buChar char="Ø"/>
            </a:pPr>
            <a:r>
              <a:rPr lang="en-US" altLang="zh-TW" sz="2800" dirty="0" smtClean="0"/>
              <a:t>Combination Rules</a:t>
            </a:r>
            <a:endParaRPr lang="en-US" sz="2800" dirty="0" smtClean="0"/>
          </a:p>
          <a:p>
            <a:pPr>
              <a:buFont typeface="Wingdings" panose="05000000000000000000" pitchFamily="2" charset="2"/>
              <a:buChar char="Ø"/>
            </a:pPr>
            <a:r>
              <a:rPr lang="en-US" altLang="zh-TW" sz="2800" dirty="0"/>
              <a:t>Combination </a:t>
            </a:r>
            <a:r>
              <a:rPr lang="en-US" sz="2800" dirty="0" smtClean="0"/>
              <a:t>Strategies</a:t>
            </a:r>
            <a:endParaRPr lang="en-US" sz="2800" dirty="0"/>
          </a:p>
          <a:p>
            <a:pPr marL="292100" indent="-292100">
              <a:buFont typeface="Wingdings" panose="05000000000000000000" pitchFamily="2" charset="2"/>
              <a:buChar char="Ø"/>
            </a:pPr>
            <a:r>
              <a:rPr lang="en-US" sz="2800" dirty="0" smtClean="0"/>
              <a:t>Experimental Comparison</a:t>
            </a:r>
          </a:p>
          <a:p>
            <a:pPr lvl="1">
              <a:buFont typeface="Wingdings" panose="05000000000000000000" pitchFamily="2" charset="2"/>
              <a:buChar char="q"/>
            </a:pPr>
            <a:r>
              <a:rPr lang="en-US" sz="2400" dirty="0" smtClean="0"/>
              <a:t>Identity Verification</a:t>
            </a:r>
          </a:p>
          <a:p>
            <a:pPr lvl="1">
              <a:buFont typeface="Wingdings" panose="05000000000000000000" pitchFamily="2" charset="2"/>
              <a:buChar char="q"/>
            </a:pPr>
            <a:r>
              <a:rPr lang="en-US" sz="2400" dirty="0" smtClean="0"/>
              <a:t>Handwritten Digit Recognition</a:t>
            </a:r>
          </a:p>
          <a:p>
            <a:pPr>
              <a:buFont typeface="Wingdings" panose="05000000000000000000" pitchFamily="2" charset="2"/>
              <a:buChar char="Ø"/>
            </a:pPr>
            <a:r>
              <a:rPr lang="en-US" sz="2800" dirty="0" smtClean="0"/>
              <a:t>Error </a:t>
            </a:r>
            <a:r>
              <a:rPr lang="en-US" sz="2800" dirty="0"/>
              <a:t>Sensitivity</a:t>
            </a:r>
          </a:p>
        </p:txBody>
      </p:sp>
      <p:sp>
        <p:nvSpPr>
          <p:cNvPr id="7" name="Content Placeholder 6"/>
          <p:cNvSpPr>
            <a:spLocks noGrp="1"/>
          </p:cNvSpPr>
          <p:nvPr>
            <p:ph sz="half" idx="2"/>
          </p:nvPr>
        </p:nvSpPr>
        <p:spPr>
          <a:xfrm>
            <a:off x="6426200" y="1845734"/>
            <a:ext cx="5143500" cy="4466165"/>
          </a:xfrm>
        </p:spPr>
        <p:txBody>
          <a:bodyPr>
            <a:normAutofit/>
          </a:bodyPr>
          <a:lstStyle/>
          <a:p>
            <a:pPr marL="0" indent="0">
              <a:buNone/>
            </a:pPr>
            <a:r>
              <a:rPr lang="en-US" sz="3200" b="1" dirty="0"/>
              <a:t>Ensemble Based Systems in Decision </a:t>
            </a:r>
            <a:r>
              <a:rPr lang="en-US" sz="3200" b="1" dirty="0" smtClean="0"/>
              <a:t>Making</a:t>
            </a:r>
          </a:p>
          <a:p>
            <a:pPr>
              <a:buFont typeface="Wingdings" panose="05000000000000000000" pitchFamily="2" charset="2"/>
              <a:buChar char="Ø"/>
            </a:pPr>
            <a:r>
              <a:rPr lang="en-US" sz="2800" dirty="0" smtClean="0"/>
              <a:t>Reasons for Using EBS</a:t>
            </a:r>
          </a:p>
          <a:p>
            <a:pPr>
              <a:buFont typeface="Wingdings" panose="05000000000000000000" pitchFamily="2" charset="2"/>
              <a:buChar char="Ø"/>
            </a:pPr>
            <a:r>
              <a:rPr lang="en-US" sz="2800" dirty="0" smtClean="0"/>
              <a:t>Key Components of EBS</a:t>
            </a:r>
          </a:p>
          <a:p>
            <a:pPr>
              <a:buFont typeface="Wingdings" panose="05000000000000000000" pitchFamily="2" charset="2"/>
              <a:buChar char="Ø"/>
            </a:pPr>
            <a:r>
              <a:rPr lang="en-US" sz="2800" dirty="0" smtClean="0"/>
              <a:t>Decision Profile</a:t>
            </a:r>
          </a:p>
          <a:p>
            <a:pPr>
              <a:buFont typeface="Wingdings" panose="05000000000000000000" pitchFamily="2" charset="2"/>
              <a:buChar char="Ø"/>
            </a:pPr>
            <a:r>
              <a:rPr lang="en-US" sz="2800" dirty="0" smtClean="0"/>
              <a:t>Ensemble generation techniques</a:t>
            </a:r>
            <a:endParaRPr lang="en-US" sz="2800" dirty="0"/>
          </a:p>
          <a:p>
            <a:pPr>
              <a:buFont typeface="Wingdings" panose="05000000000000000000" pitchFamily="2" charset="2"/>
              <a:buChar char="Ø"/>
            </a:pPr>
            <a:r>
              <a:rPr lang="en-US" sz="2800" dirty="0" smtClean="0"/>
              <a:t>Current </a:t>
            </a:r>
            <a:r>
              <a:rPr lang="en-US" sz="2800" dirty="0"/>
              <a:t>&amp; </a:t>
            </a:r>
            <a:r>
              <a:rPr lang="en-US" sz="2800" dirty="0" smtClean="0"/>
              <a:t>Emerging Areas</a:t>
            </a:r>
          </a:p>
          <a:p>
            <a:pPr marL="0" indent="0">
              <a:buNone/>
            </a:pPr>
            <a:r>
              <a:rPr lang="en-US" sz="3200" b="1" dirty="0" smtClean="0"/>
              <a:t>Conclusions</a:t>
            </a:r>
            <a:endParaRPr lang="en-US" sz="3200" b="1" dirty="0"/>
          </a:p>
          <a:p>
            <a:endParaRPr lang="en-US" dirty="0"/>
          </a:p>
        </p:txBody>
      </p:sp>
    </p:spTree>
    <p:extLst>
      <p:ext uri="{BB962C8B-B14F-4D97-AF65-F5344CB8AC3E}">
        <p14:creationId xmlns:p14="http://schemas.microsoft.com/office/powerpoint/2010/main" val="38850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generation </a:t>
            </a:r>
            <a:r>
              <a:rPr lang="en-US" dirty="0" smtClean="0"/>
              <a:t>techniques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600" dirty="0" smtClean="0"/>
              <a:t>Bagging (</a:t>
            </a:r>
            <a:r>
              <a:rPr lang="en-US" sz="3600" dirty="0" smtClean="0">
                <a:solidFill>
                  <a:srgbClr val="FF0000"/>
                </a:solidFill>
              </a:rPr>
              <a:t>B</a:t>
            </a:r>
            <a:r>
              <a:rPr lang="en-US" sz="3600" dirty="0" smtClean="0"/>
              <a:t>ootstrap </a:t>
            </a:r>
            <a:r>
              <a:rPr lang="en-US" sz="3600" dirty="0" smtClean="0">
                <a:solidFill>
                  <a:srgbClr val="FF0000"/>
                </a:solidFill>
              </a:rPr>
              <a:t>Agg</a:t>
            </a:r>
            <a:r>
              <a:rPr lang="en-US" sz="3600" dirty="0" smtClean="0"/>
              <a:t>regat</a:t>
            </a:r>
            <a:r>
              <a:rPr lang="en-US" sz="3600" dirty="0" smtClean="0">
                <a:solidFill>
                  <a:srgbClr val="FF0000"/>
                </a:solidFill>
              </a:rPr>
              <a:t>ing</a:t>
            </a:r>
            <a:r>
              <a:rPr lang="en-US" sz="3600" dirty="0" smtClean="0"/>
              <a:t>):</a:t>
            </a:r>
          </a:p>
          <a:p>
            <a:pPr marL="571500" lvl="1" indent="-371475">
              <a:buFont typeface="Wingdings" panose="05000000000000000000" pitchFamily="2" charset="2"/>
              <a:buChar char="q"/>
            </a:pPr>
            <a:r>
              <a:rPr lang="en-US" sz="3200" dirty="0" smtClean="0"/>
              <a:t>training subsets randomly drawn with replacement to train a different classifier</a:t>
            </a:r>
          </a:p>
          <a:p>
            <a:pPr lvl="1">
              <a:buFont typeface="Wingdings" panose="05000000000000000000" pitchFamily="2" charset="2"/>
              <a:buChar char="q"/>
            </a:pPr>
            <a:r>
              <a:rPr lang="en-US" sz="3200" dirty="0" smtClean="0"/>
              <a:t>Decisions combined via majority </a:t>
            </a:r>
            <a:r>
              <a:rPr lang="en-US" sz="3200" dirty="0" smtClean="0"/>
              <a:t>vote</a:t>
            </a:r>
            <a:endParaRPr lang="en-US" sz="3200" dirty="0" smtClean="0"/>
          </a:p>
        </p:txBody>
      </p:sp>
    </p:spTree>
    <p:extLst>
      <p:ext uri="{BB962C8B-B14F-4D97-AF65-F5344CB8AC3E}">
        <p14:creationId xmlns:p14="http://schemas.microsoft.com/office/powerpoint/2010/main" val="1492111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generation </a:t>
            </a:r>
            <a:r>
              <a:rPr lang="en-US" dirty="0" smtClean="0"/>
              <a:t>techniques</a:t>
            </a:r>
            <a:endParaRPr lang="en-US" dirty="0"/>
          </a:p>
        </p:txBody>
      </p:sp>
      <p:sp>
        <p:nvSpPr>
          <p:cNvPr id="3" name="Content Placeholder 2"/>
          <p:cNvSpPr>
            <a:spLocks noGrp="1"/>
          </p:cNvSpPr>
          <p:nvPr>
            <p:ph idx="1"/>
          </p:nvPr>
        </p:nvSpPr>
        <p:spPr>
          <a:xfrm>
            <a:off x="647700" y="1845734"/>
            <a:ext cx="4457700" cy="4023360"/>
          </a:xfrm>
        </p:spPr>
        <p:txBody>
          <a:bodyPr>
            <a:normAutofit/>
          </a:bodyPr>
          <a:lstStyle/>
          <a:p>
            <a:pPr>
              <a:buFont typeface="Wingdings" panose="05000000000000000000" pitchFamily="2" charset="2"/>
              <a:buChar char="Ø"/>
            </a:pPr>
            <a:r>
              <a:rPr lang="en-US" sz="2800" dirty="0" err="1" smtClean="0"/>
              <a:t>AdaBoost</a:t>
            </a:r>
            <a:endParaRPr lang="en-US" sz="2800" dirty="0" smtClean="0"/>
          </a:p>
          <a:p>
            <a:pPr marL="457200" lvl="1" indent="-257175">
              <a:buFont typeface="Wingdings" panose="05000000000000000000" pitchFamily="2" charset="2"/>
              <a:buChar char="q"/>
            </a:pPr>
            <a:r>
              <a:rPr lang="en-US" sz="2400" dirty="0" smtClean="0"/>
              <a:t>Consecutive training data are geared towards increasingly hard to classify instances</a:t>
            </a:r>
          </a:p>
          <a:p>
            <a:pPr lvl="1">
              <a:buFont typeface="Wingdings" panose="05000000000000000000" pitchFamily="2" charset="2"/>
              <a:buChar char="q"/>
            </a:pPr>
            <a:r>
              <a:rPr lang="en-US" sz="2400" dirty="0" smtClean="0"/>
              <a:t>Use weighted majority voting</a:t>
            </a:r>
            <a:endParaRPr lang="en-US" sz="2400" dirty="0" smtClean="0"/>
          </a:p>
          <a:p>
            <a:endParaRPr lang="en-US" sz="2800" dirty="0"/>
          </a:p>
        </p:txBody>
      </p:sp>
      <p:pic>
        <p:nvPicPr>
          <p:cNvPr id="4" name="Picture 3"/>
          <p:cNvPicPr>
            <a:picLocks noChangeAspect="1"/>
          </p:cNvPicPr>
          <p:nvPr/>
        </p:nvPicPr>
        <p:blipFill>
          <a:blip r:embed="rId2"/>
          <a:stretch>
            <a:fillRect/>
          </a:stretch>
        </p:blipFill>
        <p:spPr>
          <a:xfrm>
            <a:off x="5105400" y="1845734"/>
            <a:ext cx="6936642" cy="4891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1498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generation </a:t>
            </a:r>
            <a:r>
              <a:rPr lang="en-US" dirty="0" smtClean="0"/>
              <a:t>techniques</a:t>
            </a:r>
            <a:endParaRPr lang="en-US" dirty="0"/>
          </a:p>
        </p:txBody>
      </p:sp>
      <p:sp>
        <p:nvSpPr>
          <p:cNvPr id="3" name="Content Placeholder 2"/>
          <p:cNvSpPr>
            <a:spLocks noGrp="1"/>
          </p:cNvSpPr>
          <p:nvPr>
            <p:ph idx="1"/>
          </p:nvPr>
        </p:nvSpPr>
        <p:spPr>
          <a:xfrm>
            <a:off x="525780" y="1845734"/>
            <a:ext cx="3538220" cy="1291166"/>
          </a:xfrm>
        </p:spPr>
        <p:txBody>
          <a:bodyPr>
            <a:normAutofit/>
          </a:bodyPr>
          <a:lstStyle/>
          <a:p>
            <a:pPr>
              <a:buFont typeface="Wingdings" panose="05000000000000000000" pitchFamily="2" charset="2"/>
              <a:buChar char="Ø"/>
            </a:pPr>
            <a:r>
              <a:rPr lang="en-US" sz="2800" dirty="0" smtClean="0"/>
              <a:t>Mixture </a:t>
            </a:r>
            <a:r>
              <a:rPr lang="en-US" sz="2800" dirty="0" smtClean="0"/>
              <a:t>of </a:t>
            </a:r>
            <a:r>
              <a:rPr lang="en-US" sz="2800" dirty="0" smtClean="0"/>
              <a:t>Experts</a:t>
            </a:r>
          </a:p>
          <a:p>
            <a:endParaRPr lang="en-US" sz="2800" dirty="0"/>
          </a:p>
        </p:txBody>
      </p:sp>
      <p:pic>
        <p:nvPicPr>
          <p:cNvPr id="4" name="Picture 3"/>
          <p:cNvPicPr>
            <a:picLocks noChangeAspect="1"/>
          </p:cNvPicPr>
          <p:nvPr/>
        </p:nvPicPr>
        <p:blipFill>
          <a:blip r:embed="rId2"/>
          <a:stretch>
            <a:fillRect/>
          </a:stretch>
        </p:blipFill>
        <p:spPr>
          <a:xfrm>
            <a:off x="3644900" y="2038327"/>
            <a:ext cx="8199236" cy="4722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9698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a:t>
            </a:r>
            <a:r>
              <a:rPr lang="en-US" dirty="0" smtClean="0"/>
              <a:t>Profile</a:t>
            </a:r>
            <a:endParaRPr lang="en-US" dirty="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pic>
        <p:nvPicPr>
          <p:cNvPr id="5" name="Picture 4"/>
          <p:cNvPicPr>
            <a:picLocks noChangeAspect="1"/>
          </p:cNvPicPr>
          <p:nvPr/>
        </p:nvPicPr>
        <p:blipFill rotWithShape="1">
          <a:blip r:embed="rId2"/>
          <a:srcRect l="3981" t="12264" r="2387" b="16275"/>
          <a:stretch/>
        </p:blipFill>
        <p:spPr>
          <a:xfrm>
            <a:off x="1219353" y="2133600"/>
            <a:ext cx="9936327" cy="3924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60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79" t="5900" r="1966" b="8840"/>
          <a:stretch/>
        </p:blipFill>
        <p:spPr>
          <a:xfrm>
            <a:off x="571499" y="189641"/>
            <a:ext cx="10727475" cy="6503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5150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&amp; Emerging </a:t>
            </a:r>
            <a:r>
              <a:rPr lang="en-US" dirty="0" smtClean="0"/>
              <a:t>Areas</a:t>
            </a:r>
            <a:endParaRPr lang="en-US" dirty="0"/>
          </a:p>
        </p:txBody>
      </p:sp>
      <p:sp>
        <p:nvSpPr>
          <p:cNvPr id="3" name="Content Placeholder 2"/>
          <p:cNvSpPr>
            <a:spLocks noGrp="1"/>
          </p:cNvSpPr>
          <p:nvPr>
            <p:ph idx="1"/>
          </p:nvPr>
        </p:nvSpPr>
        <p:spPr>
          <a:xfrm>
            <a:off x="1097280" y="1845734"/>
            <a:ext cx="10058400" cy="4554222"/>
          </a:xfrm>
        </p:spPr>
        <p:txBody>
          <a:bodyPr>
            <a:normAutofit/>
          </a:bodyPr>
          <a:lstStyle/>
          <a:p>
            <a:pPr>
              <a:buFont typeface="Wingdings" panose="05000000000000000000" pitchFamily="2" charset="2"/>
              <a:buChar char="Ø"/>
            </a:pPr>
            <a:r>
              <a:rPr lang="en-US" sz="2800" dirty="0" smtClean="0"/>
              <a:t>Incremental </a:t>
            </a:r>
            <a:r>
              <a:rPr lang="en-US" sz="2800" dirty="0" smtClean="0"/>
              <a:t>Learning</a:t>
            </a:r>
          </a:p>
          <a:p>
            <a:pPr lvl="1">
              <a:buFont typeface="Wingdings" panose="05000000000000000000" pitchFamily="2" charset="2"/>
              <a:buChar char="q"/>
            </a:pPr>
            <a:r>
              <a:rPr lang="en-US" sz="2600" dirty="0" smtClean="0"/>
              <a:t>Previous data may be lost or unavailable</a:t>
            </a:r>
          </a:p>
          <a:p>
            <a:pPr lvl="1">
              <a:buFont typeface="Wingdings" panose="05000000000000000000" pitchFamily="2" charset="2"/>
              <a:buChar char="q"/>
            </a:pPr>
            <a:r>
              <a:rPr lang="en-US" sz="2600" dirty="0" smtClean="0"/>
              <a:t>Generate </a:t>
            </a:r>
            <a:r>
              <a:rPr lang="en-US" sz="2600" dirty="0"/>
              <a:t>additional EBS </a:t>
            </a:r>
            <a:r>
              <a:rPr lang="en-US" sz="2600" dirty="0" smtClean="0"/>
              <a:t>with </a:t>
            </a:r>
            <a:r>
              <a:rPr lang="en-US" sz="2600" dirty="0" err="1" smtClean="0"/>
              <a:t>subsequential</a:t>
            </a:r>
            <a:r>
              <a:rPr lang="en-US" sz="2600" dirty="0" smtClean="0"/>
              <a:t> database</a:t>
            </a:r>
            <a:endParaRPr lang="en-US" sz="2600" dirty="0" smtClean="0"/>
          </a:p>
          <a:p>
            <a:pPr>
              <a:buFont typeface="Wingdings" panose="05000000000000000000" pitchFamily="2" charset="2"/>
              <a:buChar char="Ø"/>
            </a:pPr>
            <a:r>
              <a:rPr lang="en-US" sz="2800" dirty="0" smtClean="0"/>
              <a:t>Data </a:t>
            </a:r>
            <a:r>
              <a:rPr lang="en-US" sz="2800" dirty="0" smtClean="0"/>
              <a:t>Fusion: e.g. diagnosis a neurological disorder</a:t>
            </a:r>
          </a:p>
          <a:p>
            <a:pPr lvl="1">
              <a:buFont typeface="Wingdings" panose="05000000000000000000" pitchFamily="2" charset="2"/>
              <a:buChar char="q"/>
            </a:pPr>
            <a:r>
              <a:rPr lang="en-US" sz="2600" dirty="0" smtClean="0"/>
              <a:t>Combine medical test results: MRI scan, EEG and blood tests</a:t>
            </a:r>
            <a:endParaRPr lang="en-US" sz="2600" dirty="0" smtClean="0"/>
          </a:p>
          <a:p>
            <a:pPr>
              <a:buFont typeface="Wingdings" panose="05000000000000000000" pitchFamily="2" charset="2"/>
              <a:buChar char="Ø"/>
            </a:pPr>
            <a:r>
              <a:rPr lang="en-US" sz="2800" dirty="0" smtClean="0"/>
              <a:t>Feature </a:t>
            </a:r>
            <a:r>
              <a:rPr lang="en-US" sz="2800" dirty="0" smtClean="0"/>
              <a:t>Selection</a:t>
            </a:r>
          </a:p>
          <a:p>
            <a:pPr marL="520700" lvl="1" indent="-320675">
              <a:buFont typeface="Wingdings" panose="05000000000000000000" pitchFamily="2" charset="2"/>
              <a:buChar char="q"/>
            </a:pPr>
            <a:r>
              <a:rPr lang="en-US" sz="2600" dirty="0" smtClean="0"/>
              <a:t>Iteratively updated feature distribution to address the missing feature problem</a:t>
            </a:r>
          </a:p>
          <a:p>
            <a:pPr lvl="1">
              <a:buFont typeface="Wingdings" panose="05000000000000000000" pitchFamily="2" charset="2"/>
              <a:buChar char="q"/>
            </a:pPr>
            <a:r>
              <a:rPr lang="en-US" sz="2600" dirty="0" smtClean="0"/>
              <a:t>Instance with certain missing features can still be classified</a:t>
            </a:r>
            <a:endParaRPr lang="en-US" sz="2600" dirty="0" smtClean="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spTree>
    <p:extLst>
      <p:ext uri="{BB962C8B-B14F-4D97-AF65-F5344CB8AC3E}">
        <p14:creationId xmlns:p14="http://schemas.microsoft.com/office/powerpoint/2010/main" val="1688819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&amp; Emerging </a:t>
            </a:r>
            <a:r>
              <a:rPr lang="en-US" dirty="0" smtClean="0"/>
              <a:t>Areas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2800" dirty="0" smtClean="0"/>
              <a:t>Error </a:t>
            </a:r>
            <a:r>
              <a:rPr lang="en-US" sz="2800" dirty="0" smtClean="0"/>
              <a:t>Correcting Output Codes (ECOC</a:t>
            </a:r>
            <a:r>
              <a:rPr lang="en-US" sz="2800" dirty="0" smtClean="0"/>
              <a:t>)</a:t>
            </a:r>
          </a:p>
          <a:p>
            <a:pPr lvl="1">
              <a:buFont typeface="Wingdings" panose="05000000000000000000" pitchFamily="2" charset="2"/>
              <a:buChar char="q"/>
            </a:pPr>
            <a:r>
              <a:rPr lang="en-US" sz="2600" dirty="0" smtClean="0"/>
              <a:t>Decompose a multi-class problem into two-class problems</a:t>
            </a:r>
          </a:p>
          <a:p>
            <a:pPr lvl="1">
              <a:buFont typeface="Wingdings" panose="05000000000000000000" pitchFamily="2" charset="2"/>
              <a:buChar char="q"/>
            </a:pPr>
            <a:r>
              <a:rPr lang="en-US" sz="2600" dirty="0" smtClean="0"/>
              <a:t>Shortest Hamming distance </a:t>
            </a:r>
            <a:r>
              <a:rPr lang="en-US" sz="2600" dirty="0" smtClean="0">
                <a:sym typeface="Wingdings" panose="05000000000000000000" pitchFamily="2" charset="2"/>
              </a:rPr>
              <a:t> decision</a:t>
            </a:r>
          </a:p>
          <a:p>
            <a:pPr lvl="1">
              <a:buFont typeface="Wingdings" panose="05000000000000000000" pitchFamily="2" charset="2"/>
              <a:buChar char="q"/>
            </a:pPr>
            <a:r>
              <a:rPr lang="en-US" sz="2600" dirty="0" smtClean="0">
                <a:sym typeface="Wingdings" panose="05000000000000000000" pitchFamily="2" charset="2"/>
              </a:rPr>
              <a:t>Does not match any code words exactly  error correcting ability</a:t>
            </a:r>
            <a:endParaRPr lang="en-US" sz="2600" dirty="0"/>
          </a:p>
        </p:txBody>
      </p:sp>
      <p:sp>
        <p:nvSpPr>
          <p:cNvPr id="4" name="Rectangle 3"/>
          <p:cNvSpPr/>
          <p:nvPr/>
        </p:nvSpPr>
        <p:spPr>
          <a:xfrm>
            <a:off x="163160" y="6399956"/>
            <a:ext cx="4347280" cy="369332"/>
          </a:xfrm>
          <a:prstGeom prst="rect">
            <a:avLst/>
          </a:prstGeom>
        </p:spPr>
        <p:txBody>
          <a:bodyPr wrap="none">
            <a:spAutoFit/>
          </a:bodyPr>
          <a:lstStyle/>
          <a:p>
            <a:r>
              <a:rPr lang="en-US" dirty="0">
                <a:solidFill>
                  <a:schemeClr val="bg1"/>
                </a:solidFill>
              </a:rPr>
              <a:t>Ensemble Based Systems in Decision Making</a:t>
            </a:r>
          </a:p>
        </p:txBody>
      </p:sp>
      <p:pic>
        <p:nvPicPr>
          <p:cNvPr id="5" name="Picture 4"/>
          <p:cNvPicPr>
            <a:picLocks noChangeAspect="1"/>
          </p:cNvPicPr>
          <p:nvPr/>
        </p:nvPicPr>
        <p:blipFill>
          <a:blip r:embed="rId2"/>
          <a:stretch>
            <a:fillRect/>
          </a:stretch>
        </p:blipFill>
        <p:spPr>
          <a:xfrm>
            <a:off x="611143" y="3454555"/>
            <a:ext cx="11284674" cy="3218967"/>
          </a:xfrm>
          <a:prstGeom prst="rect">
            <a:avLst/>
          </a:prstGeom>
        </p:spPr>
      </p:pic>
      <p:sp>
        <p:nvSpPr>
          <p:cNvPr id="6" name="Rectangle 5"/>
          <p:cNvSpPr/>
          <p:nvPr/>
        </p:nvSpPr>
        <p:spPr>
          <a:xfrm>
            <a:off x="7796551" y="6349156"/>
            <a:ext cx="3663182" cy="461665"/>
          </a:xfrm>
          <a:prstGeom prst="rect">
            <a:avLst/>
          </a:prstGeom>
        </p:spPr>
        <p:txBody>
          <a:bodyPr wrap="none">
            <a:spAutoFit/>
          </a:bodyPr>
          <a:lstStyle/>
          <a:p>
            <a:r>
              <a:rPr lang="en-US" sz="2400" b="1" dirty="0">
                <a:solidFill>
                  <a:schemeClr val="bg1"/>
                </a:solidFill>
                <a:latin typeface="Cheltenham-Book"/>
              </a:rPr>
              <a:t>[0 1 1 1 0 1 0 1 0 1 0 1 0 1 0]</a:t>
            </a:r>
            <a:endParaRPr lang="en-US" sz="2400" b="1" dirty="0">
              <a:solidFill>
                <a:schemeClr val="bg1"/>
              </a:solidFill>
            </a:endParaRPr>
          </a:p>
        </p:txBody>
      </p:sp>
    </p:spTree>
    <p:extLst>
      <p:ext uri="{BB962C8B-B14F-4D97-AF65-F5344CB8AC3E}">
        <p14:creationId xmlns:p14="http://schemas.microsoft.com/office/powerpoint/2010/main" val="2639248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dirty="0"/>
          </a:p>
        </p:txBody>
      </p:sp>
      <p:sp>
        <p:nvSpPr>
          <p:cNvPr id="3" name="Content Placeholder 2"/>
          <p:cNvSpPr>
            <a:spLocks noGrp="1"/>
          </p:cNvSpPr>
          <p:nvPr>
            <p:ph idx="1"/>
          </p:nvPr>
        </p:nvSpPr>
        <p:spPr>
          <a:xfrm>
            <a:off x="808892" y="1845733"/>
            <a:ext cx="10972800" cy="4467143"/>
          </a:xfrm>
        </p:spPr>
        <p:txBody>
          <a:bodyPr>
            <a:noAutofit/>
          </a:bodyPr>
          <a:lstStyle/>
          <a:p>
            <a:pPr>
              <a:buFont typeface="Wingdings" panose="05000000000000000000" pitchFamily="2" charset="2"/>
              <a:buChar char="Ø"/>
            </a:pPr>
            <a:r>
              <a:rPr lang="en-US" sz="2800" dirty="0" smtClean="0"/>
              <a:t>EBS is beneficial </a:t>
            </a:r>
          </a:p>
          <a:p>
            <a:pPr lvl="1">
              <a:buFont typeface="Wingdings" panose="05000000000000000000" pitchFamily="2" charset="2"/>
              <a:buChar char="q"/>
            </a:pPr>
            <a:r>
              <a:rPr lang="en-US" sz="2400" dirty="0" smtClean="0"/>
              <a:t>weaknesses </a:t>
            </a:r>
            <a:r>
              <a:rPr lang="en-US" sz="2400" dirty="0"/>
              <a:t>of one method could be compensated by the </a:t>
            </a:r>
            <a:r>
              <a:rPr lang="en-US" sz="2400" dirty="0" smtClean="0"/>
              <a:t>others </a:t>
            </a:r>
          </a:p>
          <a:p>
            <a:pPr lvl="1">
              <a:buFont typeface="Wingdings" panose="05000000000000000000" pitchFamily="2" charset="2"/>
              <a:buChar char="q"/>
            </a:pPr>
            <a:r>
              <a:rPr lang="en-US" sz="2400" dirty="0" smtClean="0"/>
              <a:t>a </a:t>
            </a:r>
            <a:r>
              <a:rPr lang="en-US" sz="2400" dirty="0"/>
              <a:t>friend has a very high prior </a:t>
            </a:r>
            <a:r>
              <a:rPr lang="en-US" sz="2400" dirty="0" smtClean="0"/>
              <a:t>probability vs. the audience</a:t>
            </a:r>
            <a:endParaRPr lang="en-US" sz="2400" dirty="0"/>
          </a:p>
          <a:p>
            <a:pPr>
              <a:buFont typeface="Wingdings" panose="05000000000000000000" pitchFamily="2" charset="2"/>
              <a:buChar char="Ø"/>
            </a:pPr>
            <a:r>
              <a:rPr lang="en-US" sz="2800" dirty="0" smtClean="0"/>
              <a:t>As Diverse As Possible:</a:t>
            </a:r>
          </a:p>
          <a:p>
            <a:pPr lvl="1">
              <a:buFont typeface="Wingdings" panose="05000000000000000000" pitchFamily="2" charset="2"/>
              <a:buChar char="q"/>
            </a:pPr>
            <a:r>
              <a:rPr lang="en-US" sz="2400" dirty="0" smtClean="0"/>
              <a:t>be asynchronous: divide dataset </a:t>
            </a:r>
            <a:r>
              <a:rPr lang="en-US" sz="2400" dirty="0"/>
              <a:t>into </a:t>
            </a:r>
            <a:r>
              <a:rPr lang="en-US" sz="2400" dirty="0" smtClean="0"/>
              <a:t>subsets, each used to train different classifiers</a:t>
            </a:r>
            <a:endParaRPr lang="en-US" sz="2400" dirty="0"/>
          </a:p>
          <a:p>
            <a:pPr>
              <a:buFont typeface="Wingdings" panose="05000000000000000000" pitchFamily="2" charset="2"/>
              <a:buChar char="Ø"/>
            </a:pPr>
            <a:r>
              <a:rPr lang="en-US" sz="2800" dirty="0" smtClean="0"/>
              <a:t>Occam‘s razor</a:t>
            </a:r>
            <a:r>
              <a:rPr lang="zh-TW" altLang="en-US" sz="2800" dirty="0" smtClean="0"/>
              <a:t> </a:t>
            </a:r>
            <a:r>
              <a:rPr lang="en-US" altLang="zh-TW" sz="2800" dirty="0" smtClean="0"/>
              <a:t>(about </a:t>
            </a:r>
            <a:r>
              <a:rPr lang="en-US" sz="2800" dirty="0" smtClean="0"/>
              <a:t>8 </a:t>
            </a:r>
            <a:r>
              <a:rPr lang="en-US" sz="2800" dirty="0"/>
              <a:t>centuries ago</a:t>
            </a:r>
            <a:r>
              <a:rPr lang="en-US" sz="2800" dirty="0" smtClean="0"/>
              <a:t>)</a:t>
            </a:r>
            <a:r>
              <a:rPr lang="en-US" altLang="zh-TW" sz="2800" dirty="0" smtClean="0"/>
              <a:t>:</a:t>
            </a:r>
            <a:r>
              <a:rPr lang="en-US" sz="2800" dirty="0" smtClean="0"/>
              <a:t> </a:t>
            </a:r>
            <a:endParaRPr lang="en-US" sz="2800" dirty="0"/>
          </a:p>
          <a:p>
            <a:pPr lvl="1">
              <a:buFont typeface="Wingdings" panose="05000000000000000000" pitchFamily="2" charset="2"/>
              <a:buChar char="q"/>
            </a:pPr>
            <a:r>
              <a:rPr lang="en-US" sz="2400" dirty="0" smtClean="0"/>
              <a:t>In the </a:t>
            </a:r>
            <a:r>
              <a:rPr lang="en-US" sz="2400" dirty="0"/>
              <a:t>absence of prior information, the best ones are usually the simplest and least complicated ones that can learn the underlying data distribution</a:t>
            </a:r>
          </a:p>
          <a:p>
            <a:pPr lvl="1">
              <a:buFont typeface="Wingdings" panose="05000000000000000000" pitchFamily="2" charset="2"/>
              <a:buChar char="q"/>
            </a:pPr>
            <a:r>
              <a:rPr lang="en-US" altLang="zh-TW" sz="2400" dirty="0"/>
              <a:t>The Flower Garland </a:t>
            </a:r>
            <a:r>
              <a:rPr lang="en-US" altLang="zh-TW" sz="2400" dirty="0" smtClean="0"/>
              <a:t>Sutra</a:t>
            </a:r>
            <a:r>
              <a:rPr lang="en-US" altLang="zh-TW" sz="2400" dirty="0"/>
              <a:t>: those who have no view can witness every </a:t>
            </a:r>
            <a:r>
              <a:rPr lang="en-US" altLang="zh-TW" sz="2400" dirty="0" smtClean="0"/>
              <a:t>law </a:t>
            </a:r>
          </a:p>
          <a:p>
            <a:pPr marL="200025" lvl="1" indent="2438400">
              <a:buNone/>
            </a:pPr>
            <a:r>
              <a:rPr lang="en-US" altLang="zh-TW" sz="2400" dirty="0" smtClean="0"/>
              <a:t>(</a:t>
            </a:r>
            <a:r>
              <a:rPr lang="zh-TW" altLang="en-US" sz="2400" dirty="0" smtClean="0"/>
              <a:t>無</a:t>
            </a:r>
            <a:r>
              <a:rPr lang="zh-TW" altLang="en-US" sz="2400" dirty="0"/>
              <a:t>見乃能見，一切真實法；於法有所見，彼則無所</a:t>
            </a:r>
            <a:r>
              <a:rPr lang="zh-TW" altLang="en-US" sz="2400" dirty="0" smtClean="0"/>
              <a:t>見</a:t>
            </a:r>
            <a:r>
              <a:rPr lang="en-US" altLang="zh-TW" sz="2400" dirty="0" smtClean="0"/>
              <a:t>)</a:t>
            </a:r>
            <a:endParaRPr lang="en-US" sz="2400" dirty="0"/>
          </a:p>
        </p:txBody>
      </p:sp>
    </p:spTree>
    <p:extLst>
      <p:ext uri="{BB962C8B-B14F-4D97-AF65-F5344CB8AC3E}">
        <p14:creationId xmlns:p14="http://schemas.microsoft.com/office/powerpoint/2010/main" val="3549773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Kittler, Josef, et al. "On combining classifiers." </a:t>
            </a:r>
            <a:r>
              <a:rPr lang="en-US" i="1" dirty="0"/>
              <a:t>Pattern Analysis and Machine Intelligence, IEEE Transactions on</a:t>
            </a:r>
            <a:r>
              <a:rPr lang="en-US" dirty="0"/>
              <a:t> 20.3 (1998): 226-239.</a:t>
            </a:r>
            <a:endParaRPr lang="en-US" dirty="0" smtClean="0"/>
          </a:p>
          <a:p>
            <a:pPr>
              <a:buFont typeface="Wingdings" panose="05000000000000000000" pitchFamily="2" charset="2"/>
              <a:buChar char="Ø"/>
            </a:pPr>
            <a:r>
              <a:rPr lang="en-US" dirty="0" err="1" smtClean="0"/>
              <a:t>Polikar</a:t>
            </a:r>
            <a:r>
              <a:rPr lang="en-US" dirty="0"/>
              <a:t>, </a:t>
            </a:r>
            <a:r>
              <a:rPr lang="en-US" dirty="0" err="1"/>
              <a:t>Robi</a:t>
            </a:r>
            <a:r>
              <a:rPr lang="en-US" dirty="0"/>
              <a:t>. "Ensemble based systems in decision making." Circuits and Systems Magazine, IEEE 6.3 (2006): 21-45</a:t>
            </a:r>
            <a:r>
              <a:rPr lang="en-US" dirty="0" smtClean="0"/>
              <a:t>.</a:t>
            </a:r>
          </a:p>
          <a:p>
            <a:pPr>
              <a:buFont typeface="Wingdings" panose="05000000000000000000" pitchFamily="2" charset="2"/>
              <a:buChar char="Ø"/>
            </a:pPr>
            <a:r>
              <a:rPr lang="en-US" dirty="0">
                <a:hlinkClick r:id="rId2"/>
              </a:rPr>
              <a:t>http://www.ee.surrey.ac.uk/CVSSP/xm2vtsdb</a:t>
            </a:r>
            <a:r>
              <a:rPr lang="en-US" dirty="0" smtClean="0">
                <a:hlinkClick r:id="rId2"/>
              </a:rPr>
              <a:t>/</a:t>
            </a:r>
            <a:endParaRPr lang="en-US" dirty="0" smtClean="0"/>
          </a:p>
          <a:p>
            <a:pPr>
              <a:buFont typeface="Wingdings" panose="05000000000000000000" pitchFamily="2" charset="2"/>
              <a:buChar char="Ø"/>
            </a:pPr>
            <a:r>
              <a:rPr lang="en-US" dirty="0"/>
              <a:t>http://www.cedar.buffalo.edu/Databases/CDROM1/</a:t>
            </a:r>
            <a:endParaRPr lang="en-US" dirty="0" smtClean="0"/>
          </a:p>
        </p:txBody>
      </p:sp>
      <p:pic>
        <p:nvPicPr>
          <p:cNvPr id="4" name="Picture 3"/>
          <p:cNvPicPr>
            <a:picLocks noChangeAspect="1"/>
          </p:cNvPicPr>
          <p:nvPr/>
        </p:nvPicPr>
        <p:blipFill>
          <a:blip r:embed="rId3"/>
          <a:stretch>
            <a:fillRect/>
          </a:stretch>
        </p:blipFill>
        <p:spPr>
          <a:xfrm>
            <a:off x="7438146" y="3454400"/>
            <a:ext cx="3717534" cy="2694094"/>
          </a:xfrm>
          <a:prstGeom prst="rect">
            <a:avLst/>
          </a:prstGeom>
        </p:spPr>
      </p:pic>
    </p:spTree>
    <p:extLst>
      <p:ext uri="{BB962C8B-B14F-4D97-AF65-F5344CB8AC3E}">
        <p14:creationId xmlns:p14="http://schemas.microsoft.com/office/powerpoint/2010/main" val="1335940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
            </a:r>
            <a:br>
              <a:rPr lang="en-US" b="1" dirty="0"/>
            </a:br>
            <a:r>
              <a:rPr lang="en-US" dirty="0" smtClean="0"/>
              <a:t>Theoretical Framework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8205" y="1845734"/>
                <a:ext cx="10729764" cy="4402666"/>
              </a:xfrm>
            </p:spPr>
            <p:txBody>
              <a:bodyPr>
                <a:normAutofit/>
              </a:bodyPr>
              <a:lstStyle/>
              <a:p>
                <a:pPr>
                  <a:buFont typeface="Wingdings" panose="05000000000000000000" pitchFamily="2" charset="2"/>
                  <a:buChar char="Ø"/>
                </a:pPr>
                <a:r>
                  <a:rPr lang="en-US" sz="2800" b="1" dirty="0" smtClean="0"/>
                  <a:t>Context</a:t>
                </a:r>
                <a:r>
                  <a:rPr lang="en-US" sz="2800" dirty="0" smtClean="0"/>
                  <a:t>: assign pattern </a:t>
                </a:r>
                <a:r>
                  <a:rPr lang="en-US" sz="2800" i="1" dirty="0"/>
                  <a:t>Z </a:t>
                </a:r>
                <a:r>
                  <a:rPr lang="en-US" sz="2800" dirty="0" smtClean="0"/>
                  <a:t>to </a:t>
                </a:r>
                <a:r>
                  <a:rPr lang="en-US" sz="2800" dirty="0"/>
                  <a:t>one of the </a:t>
                </a:r>
                <a:r>
                  <a:rPr lang="en-US" sz="2800" i="1" dirty="0"/>
                  <a:t>m </a:t>
                </a:r>
                <a:r>
                  <a:rPr lang="en-US" sz="2800" dirty="0"/>
                  <a:t>possible classes </a:t>
                </a:r>
                <a:r>
                  <a:rPr lang="en-US" sz="2800" dirty="0" smtClean="0"/>
                  <a:t>(</a:t>
                </a:r>
                <a:r>
                  <a:rPr lang="el-GR" sz="2800" i="1" dirty="0" smtClean="0"/>
                  <a:t>ω</a:t>
                </a:r>
                <a:r>
                  <a:rPr lang="en-US" sz="2800" baseline="-25000" dirty="0" smtClean="0"/>
                  <a:t>1</a:t>
                </a:r>
                <a:r>
                  <a:rPr lang="en-US" sz="2800" dirty="0" smtClean="0"/>
                  <a:t>,…,</a:t>
                </a:r>
                <a:r>
                  <a:rPr lang="el-GR" sz="2800" i="1" dirty="0"/>
                  <a:t> </a:t>
                </a:r>
                <a:r>
                  <a:rPr lang="el-GR" sz="2800" i="1" dirty="0" smtClean="0"/>
                  <a:t>ω</a:t>
                </a:r>
                <a:r>
                  <a:rPr lang="en-US" sz="2800" i="1" baseline="-25000" dirty="0" smtClean="0">
                    <a:latin typeface="Times New Roman" panose="02020603050405020304" pitchFamily="18" charset="0"/>
                    <a:cs typeface="Times New Roman" panose="02020603050405020304" pitchFamily="18" charset="0"/>
                  </a:rPr>
                  <a:t>m</a:t>
                </a:r>
                <a:r>
                  <a:rPr lang="en-US" sz="2800" i="1" dirty="0" smtClean="0"/>
                  <a:t>)</a:t>
                </a:r>
                <a:r>
                  <a:rPr lang="en-US" sz="2800" dirty="0" smtClean="0"/>
                  <a:t>.</a:t>
                </a:r>
              </a:p>
              <a:p>
                <a:pPr lvl="1">
                  <a:buFont typeface="Wingdings" panose="05000000000000000000" pitchFamily="2" charset="2"/>
                  <a:buChar char="q"/>
                </a:pPr>
                <a:r>
                  <a:rPr lang="en-US" sz="2400" dirty="0"/>
                  <a:t>R </a:t>
                </a:r>
                <a:r>
                  <a:rPr lang="en-US" sz="2400" dirty="0" smtClean="0"/>
                  <a:t>classifiers </a:t>
                </a:r>
                <a:r>
                  <a:rPr lang="en-US" sz="2400" dirty="0"/>
                  <a:t>each represents Z by a measurement vector </a:t>
                </a:r>
                <a:r>
                  <a:rPr lang="en-US" sz="2400" b="1" i="1" dirty="0">
                    <a:latin typeface="Times New Roman" panose="02020603050405020304" pitchFamily="18" charset="0"/>
                    <a:cs typeface="Times New Roman" panose="02020603050405020304" pitchFamily="18" charset="0"/>
                  </a:rPr>
                  <a:t>x</a:t>
                </a:r>
                <a:r>
                  <a:rPr lang="en-US" sz="2400" i="1" baseline="-25000" dirty="0">
                    <a:latin typeface="Times New Roman" panose="02020603050405020304" pitchFamily="18" charset="0"/>
                    <a:cs typeface="Times New Roman" panose="02020603050405020304" pitchFamily="18" charset="0"/>
                  </a:rPr>
                  <a:t>i</a:t>
                </a:r>
                <a:r>
                  <a:rPr lang="en-US" sz="2400" dirty="0"/>
                  <a:t>, </a:t>
                </a:r>
                <a:r>
                  <a:rPr lang="en-US" sz="2400" i="1" dirty="0" err="1" smtClean="0">
                    <a:latin typeface="Times New Roman" panose="02020603050405020304" pitchFamily="18" charset="0"/>
                    <a:cs typeface="Times New Roman" panose="02020603050405020304" pitchFamily="18" charset="0"/>
                  </a:rPr>
                  <a:t>i</a:t>
                </a:r>
                <a:r>
                  <a:rPr lang="en-US" sz="2400" dirty="0" smtClean="0"/>
                  <a:t> </a:t>
                </a:r>
                <a:r>
                  <a:rPr lang="en-US" sz="2400" dirty="0">
                    <a:sym typeface="Symbol" panose="05050102010706020507" pitchFamily="18" charset="2"/>
                  </a:rPr>
                  <a:t> (1,…R)</a:t>
                </a:r>
                <a:endParaRPr lang="en-US" sz="2400" dirty="0"/>
              </a:p>
              <a:p>
                <a:pPr lvl="1">
                  <a:buFont typeface="Wingdings" panose="05000000000000000000" pitchFamily="2" charset="2"/>
                  <a:buChar char="q"/>
                </a:pPr>
                <a:r>
                  <a:rPr lang="en-US" sz="2400" dirty="0"/>
                  <a:t>In </a:t>
                </a:r>
                <a:r>
                  <a:rPr lang="en-US" sz="2400" dirty="0" smtClean="0"/>
                  <a:t>the measurement space, </a:t>
                </a:r>
                <a:r>
                  <a:rPr lang="en-US" sz="2400" dirty="0"/>
                  <a:t>each class </a:t>
                </a:r>
                <a:r>
                  <a:rPr lang="el-GR" sz="2400" i="1" dirty="0"/>
                  <a:t>ω</a:t>
                </a:r>
                <a:r>
                  <a:rPr lang="en-US" sz="3200" i="1" baseline="-25000" dirty="0">
                    <a:latin typeface="Times New Roman" panose="02020603050405020304" pitchFamily="18" charset="0"/>
                    <a:cs typeface="Times New Roman" panose="02020603050405020304" pitchFamily="18" charset="0"/>
                  </a:rPr>
                  <a:t>k</a:t>
                </a:r>
                <a:r>
                  <a:rPr lang="en-US" sz="2400" dirty="0"/>
                  <a:t> is modeled by the probability density function </a:t>
                </a:r>
                <a14:m>
                  <m:oMath xmlns:m="http://schemas.openxmlformats.org/officeDocument/2006/math">
                    <m:r>
                      <a:rPr lang="en-US" sz="2400" i="1">
                        <a:latin typeface="Cambria Math" panose="02040503050406030204" pitchFamily="18" charset="0"/>
                      </a:rPr>
                      <m:t>𝑝</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i="1">
                            <a:latin typeface="Cambria Math" panose="02040503050406030204" pitchFamily="18" charset="0"/>
                          </a:rPr>
                          <m:t>𝑖</m:t>
                        </m:r>
                      </m:sub>
                    </m:sSub>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𝑘</m:t>
                            </m:r>
                          </m:sub>
                        </m:sSub>
                      </m:e>
                    </m:d>
                    <m:r>
                      <a:rPr lang="en-US" sz="2400" i="1">
                        <a:latin typeface="Cambria Math" panose="02040503050406030204" pitchFamily="18" charset="0"/>
                      </a:rPr>
                      <m:t>)</m:t>
                    </m:r>
                  </m:oMath>
                </a14:m>
                <a:r>
                  <a:rPr lang="en-US" sz="2400" dirty="0" smtClean="0"/>
                  <a:t>. </a:t>
                </a:r>
              </a:p>
              <a:p>
                <a:pPr lvl="1">
                  <a:buFont typeface="Wingdings" panose="05000000000000000000" pitchFamily="2" charset="2"/>
                  <a:buChar char="q"/>
                </a:pPr>
                <a:r>
                  <a:rPr lang="en-US" sz="2400" dirty="0" smtClean="0"/>
                  <a:t>A </a:t>
                </a:r>
                <a:r>
                  <a:rPr lang="en-US" sz="2400" dirty="0"/>
                  <a:t>priori </a:t>
                </a:r>
                <a:r>
                  <a:rPr lang="en-US" sz="2400" dirty="0" smtClean="0"/>
                  <a:t>probability of occurrence </a:t>
                </a:r>
                <a:r>
                  <a:rPr lang="en-US" sz="2400" dirty="0"/>
                  <a:t>is denoted </a:t>
                </a:r>
                <a:r>
                  <a:rPr lang="en-US" sz="2400" dirty="0" smtClean="0"/>
                  <a:t>as P(</a:t>
                </a:r>
                <a:r>
                  <a:rPr lang="el-GR" sz="2400" i="1" dirty="0"/>
                  <a:t>ω</a:t>
                </a:r>
                <a:r>
                  <a:rPr lang="en-US" sz="3200" i="1" baseline="-25000" dirty="0">
                    <a:latin typeface="Times New Roman" panose="02020603050405020304" pitchFamily="18" charset="0"/>
                    <a:cs typeface="Times New Roman" panose="02020603050405020304" pitchFamily="18" charset="0"/>
                  </a:rPr>
                  <a:t>k</a:t>
                </a:r>
                <a:r>
                  <a:rPr lang="en-US" sz="2400" dirty="0" smtClean="0"/>
                  <a:t>).</a:t>
                </a:r>
              </a:p>
              <a:p>
                <a:pPr lvl="1">
                  <a:buFont typeface="Wingdings" panose="05000000000000000000" pitchFamily="2" charset="2"/>
                  <a:buChar char="q"/>
                </a:pPr>
                <a:r>
                  <a:rPr lang="en-US" sz="2400" dirty="0" smtClean="0"/>
                  <a:t>According to the Bayesian theory</a:t>
                </a:r>
              </a:p>
              <a:p>
                <a:pPr lvl="1"/>
                <a:endParaRPr lang="en-US" sz="2400" dirty="0" smtClean="0"/>
              </a:p>
              <a:p>
                <a:pPr lvl="1"/>
                <a:endParaRPr lang="en-US" sz="2400" dirty="0"/>
              </a:p>
              <a:p>
                <a:pPr lvl="1"/>
                <a:endParaRPr lang="en-US" sz="2400" dirty="0" smtClean="0"/>
              </a:p>
              <a:p>
                <a:pPr lvl="1"/>
                <a:endParaRPr lang="en-US" sz="2400" dirty="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8205" y="1845734"/>
                <a:ext cx="10729764" cy="4402666"/>
              </a:xfrm>
              <a:blipFill rotWithShape="0">
                <a:blip r:embed="rId3"/>
                <a:stretch>
                  <a:fillRect l="-1875" t="-2355"/>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lum bright="-20000" contrast="20000"/>
          </a:blip>
          <a:srcRect r="1984"/>
          <a:stretch/>
        </p:blipFill>
        <p:spPr>
          <a:xfrm>
            <a:off x="2164190" y="4460204"/>
            <a:ext cx="7924580" cy="160772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1525970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
            </a:r>
            <a:br>
              <a:rPr lang="en-US" b="1" dirty="0"/>
            </a:br>
            <a:r>
              <a:rPr lang="en-US" dirty="0" smtClean="0"/>
              <a:t>Theoretical Framework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97280" y="1845734"/>
                <a:ext cx="8707120" cy="4023360"/>
              </a:xfrm>
            </p:spPr>
            <p:txBody>
              <a:bodyPr/>
              <a:lstStyle/>
              <a:p>
                <a:pPr marL="292100" indent="-292100">
                  <a:buFont typeface="Wingdings" panose="05000000000000000000" pitchFamily="2" charset="2"/>
                  <a:buChar char="Ø"/>
                </a:pPr>
                <a:r>
                  <a:rPr lang="en-US" sz="2800" b="1" dirty="0" smtClean="0"/>
                  <a:t>Problem</a:t>
                </a:r>
                <a:r>
                  <a:rPr lang="en-US" dirty="0"/>
                  <a:t>: </a:t>
                </a:r>
                <a:r>
                  <a:rPr lang="en-US" sz="2400" dirty="0" smtClean="0"/>
                  <a:t>the </a:t>
                </a:r>
                <a:r>
                  <a:rPr lang="en-US" sz="2400" dirty="0"/>
                  <a:t>computation of the a posteriori </a:t>
                </a:r>
                <a:r>
                  <a:rPr lang="en-US" sz="2400" dirty="0" smtClean="0"/>
                  <a:t>probability functions </a:t>
                </a:r>
                <a:r>
                  <a:rPr lang="en-US" sz="2400" dirty="0"/>
                  <a:t>would depend on the knowledge of </a:t>
                </a:r>
                <a:r>
                  <a:rPr lang="en-US" sz="2400" dirty="0" smtClean="0"/>
                  <a:t>high-order measurement </a:t>
                </a:r>
                <a:r>
                  <a:rPr lang="en-US" sz="2400" dirty="0"/>
                  <a:t>statistics described </a:t>
                </a:r>
                <a:r>
                  <a:rPr lang="en-US" sz="2400" dirty="0" smtClean="0"/>
                  <a:t>by the </a:t>
                </a:r>
                <a:r>
                  <a:rPr lang="en-US" sz="2400" dirty="0"/>
                  <a:t>joint </a:t>
                </a:r>
                <a:r>
                  <a:rPr lang="en-US" sz="2400" dirty="0" smtClean="0"/>
                  <a:t>probability density </a:t>
                </a:r>
                <a:r>
                  <a:rPr lang="en-US" sz="2400" dirty="0"/>
                  <a:t>functions </a:t>
                </a:r>
                <a:r>
                  <a:rPr lang="en-US" sz="2400" i="1" dirty="0" smtClean="0"/>
                  <a:t>p</a:t>
                </a:r>
                <a:r>
                  <a:rPr lang="en-US" sz="2400" dirty="0" smtClean="0"/>
                  <a:t>(</a:t>
                </a:r>
                <a14:m>
                  <m:oMath xmlns:m="http://schemas.openxmlformats.org/officeDocument/2006/math">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b="0" i="1" smtClean="0">
                            <a:latin typeface="Cambria Math" panose="02040503050406030204" pitchFamily="18" charset="0"/>
                          </a:rPr>
                          <m:t>𝑅</m:t>
                        </m:r>
                      </m:sub>
                    </m:sSub>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𝑘</m:t>
                            </m:r>
                          </m:sub>
                        </m:sSub>
                      </m:e>
                    </m:d>
                  </m:oMath>
                </a14:m>
                <a:r>
                  <a:rPr lang="en-US" sz="2400" dirty="0" smtClean="0"/>
                  <a:t>) </a:t>
                </a:r>
                <a:r>
                  <a:rPr lang="en-US" sz="2400" dirty="0" smtClean="0">
                    <a:sym typeface="Wingdings" panose="05000000000000000000" pitchFamily="2" charset="2"/>
                  </a:rPr>
                  <a:t> </a:t>
                </a:r>
                <a:r>
                  <a:rPr lang="en-US" sz="2400" dirty="0" smtClean="0"/>
                  <a:t>difficult to </a:t>
                </a:r>
                <a:r>
                  <a:rPr lang="en-US" sz="2400" dirty="0"/>
                  <a:t>infer</a:t>
                </a:r>
                <a:r>
                  <a:rPr lang="en-US" sz="2400" dirty="0" smtClean="0"/>
                  <a:t>.</a:t>
                </a:r>
              </a:p>
              <a:p>
                <a:pPr>
                  <a:buFont typeface="Wingdings" panose="05000000000000000000" pitchFamily="2" charset="2"/>
                  <a:buChar char="Ø"/>
                </a:pPr>
                <a:endParaRPr lang="en-US" sz="2800" b="1" dirty="0" smtClean="0"/>
              </a:p>
              <a:p>
                <a:pPr>
                  <a:buFont typeface="Wingdings" panose="05000000000000000000" pitchFamily="2" charset="2"/>
                  <a:buChar char="Ø"/>
                </a:pPr>
                <a:r>
                  <a:rPr lang="en-US" sz="2800" b="1" dirty="0" smtClean="0"/>
                  <a:t>Solution</a:t>
                </a:r>
                <a:r>
                  <a:rPr lang="en-US" sz="2400" dirty="0" smtClean="0"/>
                  <a:t>: simplify rule (1)</a:t>
                </a:r>
                <a:endParaRPr lang="en-US" dirty="0"/>
              </a:p>
              <a:p>
                <a:pPr lvl="2"/>
                <a:r>
                  <a:rPr lang="en-US" sz="2400" dirty="0" smtClean="0"/>
                  <a:t>Be computationally manageable</a:t>
                </a:r>
              </a:p>
              <a:p>
                <a:pPr lvl="2"/>
                <a:r>
                  <a:rPr lang="en-US" sz="2400" dirty="0"/>
                  <a:t>L</a:t>
                </a:r>
                <a:r>
                  <a:rPr lang="en-US" sz="2400" dirty="0" smtClean="0"/>
                  <a:t>eads to </a:t>
                </a:r>
                <a:r>
                  <a:rPr lang="en-US" sz="2400" dirty="0"/>
                  <a:t>commonly used </a:t>
                </a:r>
                <a:r>
                  <a:rPr lang="en-US" sz="2400" dirty="0" smtClean="0"/>
                  <a:t>combination rules</a:t>
                </a:r>
              </a:p>
              <a:p>
                <a:pPr lvl="2"/>
                <a:r>
                  <a:rPr lang="en-US" sz="2400" dirty="0" smtClean="0"/>
                  <a:t>Development scope for efficient classifier combination strategies.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97280" y="1845734"/>
                <a:ext cx="8707120" cy="4023360"/>
              </a:xfrm>
              <a:blipFill rotWithShape="0">
                <a:blip r:embed="rId2"/>
                <a:stretch>
                  <a:fillRect l="-2241" t="-2576" r="-2241"/>
                </a:stretch>
              </a:blipFill>
            </p:spPr>
            <p:txBody>
              <a:bodyPr/>
              <a:lstStyle/>
              <a:p>
                <a:r>
                  <a:rPr lang="en-US">
                    <a:noFill/>
                  </a:rPr>
                  <a:t> </a:t>
                </a:r>
              </a:p>
            </p:txBody>
          </p:sp>
        </mc:Fallback>
      </mc:AlternateContent>
      <p:pic>
        <p:nvPicPr>
          <p:cNvPr id="1026" name="Picture 2" descr="http://www.technocrazed.com/wp-content/uploads/2013/08/Unusual-Forbidden-sign-boards-13.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00" t="4562" r="29612"/>
          <a:stretch/>
        </p:blipFill>
        <p:spPr bwMode="auto">
          <a:xfrm>
            <a:off x="10276954" y="1434074"/>
            <a:ext cx="1557632" cy="48466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1217737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a:r>
            <a:br>
              <a:rPr lang="en-US" b="1" dirty="0"/>
            </a:br>
            <a:r>
              <a:rPr lang="en-US" dirty="0" smtClean="0"/>
              <a:t>Combination Rules</a:t>
            </a:r>
            <a:endParaRPr lang="en-US" dirty="0"/>
          </a:p>
        </p:txBody>
      </p:sp>
      <p:sp>
        <p:nvSpPr>
          <p:cNvPr id="3" name="Content Placeholder 2"/>
          <p:cNvSpPr>
            <a:spLocks noGrp="1"/>
          </p:cNvSpPr>
          <p:nvPr>
            <p:ph idx="1"/>
          </p:nvPr>
        </p:nvSpPr>
        <p:spPr>
          <a:xfrm>
            <a:off x="1097280" y="1845734"/>
            <a:ext cx="10058400" cy="4402666"/>
          </a:xfrm>
        </p:spPr>
        <p:txBody>
          <a:bodyPr>
            <a:normAutofit/>
          </a:bodyPr>
          <a:lstStyle/>
          <a:p>
            <a:pPr>
              <a:buFont typeface="Wingdings" panose="05000000000000000000" pitchFamily="2" charset="2"/>
              <a:buChar char="Ø"/>
            </a:pPr>
            <a:r>
              <a:rPr lang="en-US" sz="3200" b="1" dirty="0" smtClean="0"/>
              <a:t>Product Rule</a:t>
            </a:r>
          </a:p>
          <a:p>
            <a:pPr>
              <a:buFont typeface="Wingdings" panose="05000000000000000000" pitchFamily="2" charset="2"/>
              <a:buChar char="q"/>
            </a:pPr>
            <a:r>
              <a:rPr lang="en-US" sz="2800" dirty="0" smtClean="0"/>
              <a:t>Assume classifiers’ measurements are independent</a:t>
            </a:r>
          </a:p>
          <a:p>
            <a:pPr>
              <a:buFont typeface="Wingdings" panose="05000000000000000000" pitchFamily="2" charset="2"/>
              <a:buChar char="q"/>
            </a:pPr>
            <a:r>
              <a:rPr lang="en-US" sz="2800" dirty="0" smtClean="0"/>
              <a:t>Supports </a:t>
            </a:r>
            <a:r>
              <a:rPr lang="en-US" sz="2800" dirty="0"/>
              <a:t>provided </a:t>
            </a:r>
            <a:r>
              <a:rPr lang="en-US" sz="2800" dirty="0" smtClean="0"/>
              <a:t>by the </a:t>
            </a:r>
            <a:r>
              <a:rPr lang="en-US" sz="2800" dirty="0"/>
              <a:t>classifiers are </a:t>
            </a:r>
            <a:r>
              <a:rPr lang="en-US" sz="2800" dirty="0" smtClean="0"/>
              <a:t>multiplied</a:t>
            </a:r>
          </a:p>
          <a:p>
            <a:pPr marL="292100" indent="-292100">
              <a:buFont typeface="Wingdings" panose="05000000000000000000" pitchFamily="2" charset="2"/>
              <a:buChar char="q"/>
            </a:pPr>
            <a:r>
              <a:rPr lang="en-US" sz="2800" dirty="0" smtClean="0"/>
              <a:t>Works: provides </a:t>
            </a:r>
            <a:r>
              <a:rPr lang="en-US" sz="2800" dirty="0"/>
              <a:t>the best estimate </a:t>
            </a:r>
            <a:r>
              <a:rPr lang="en-US" sz="2800" dirty="0" smtClean="0"/>
              <a:t>of </a:t>
            </a:r>
            <a:r>
              <a:rPr lang="en-US" sz="2800" dirty="0"/>
              <a:t>the </a:t>
            </a:r>
            <a:r>
              <a:rPr lang="en-US" sz="2800" dirty="0" smtClean="0"/>
              <a:t>class </a:t>
            </a:r>
            <a:r>
              <a:rPr lang="en-US" sz="2800" dirty="0"/>
              <a:t>if individual posterior probabilities are estimated correctly at the classifier outputs</a:t>
            </a:r>
            <a:endParaRPr lang="en-US" sz="2800" dirty="0" smtClean="0"/>
          </a:p>
          <a:p>
            <a:pPr marL="292100" indent="-292100">
              <a:buFont typeface="Wingdings" panose="05000000000000000000" pitchFamily="2" charset="2"/>
              <a:buChar char="q"/>
            </a:pPr>
            <a:r>
              <a:rPr lang="en-US" sz="2800" dirty="0" smtClean="0"/>
              <a:t>Doesn’t Work: very sensitive to </a:t>
            </a:r>
            <a:r>
              <a:rPr lang="en-US" sz="2800" dirty="0"/>
              <a:t>the most pessimistic classifiers: </a:t>
            </a:r>
            <a:r>
              <a:rPr lang="en-US" sz="2800" dirty="0" smtClean="0"/>
              <a:t>any classifier yields close </a:t>
            </a:r>
            <a:r>
              <a:rPr lang="en-US" sz="2800" dirty="0"/>
              <a:t>to </a:t>
            </a:r>
            <a:r>
              <a:rPr lang="en-US" sz="2800" dirty="0" smtClean="0"/>
              <a:t>0 support will remove the </a:t>
            </a:r>
            <a:r>
              <a:rPr lang="en-US" sz="2800" dirty="0"/>
              <a:t>chance of </a:t>
            </a:r>
            <a:r>
              <a:rPr lang="en-US" sz="2800" dirty="0" smtClean="0"/>
              <a:t>correct discrimination </a:t>
            </a:r>
          </a:p>
        </p:txBody>
      </p:sp>
      <mc:AlternateContent xmlns:mc="http://schemas.openxmlformats.org/markup-compatibility/2006" xmlns:a14="http://schemas.microsoft.com/office/drawing/2010/main">
        <mc:Choice Requires="a14">
          <p:sp>
            <p:nvSpPr>
              <p:cNvPr id="6" name="TextBox 5"/>
              <p:cNvSpPr txBox="1"/>
              <p:nvPr/>
            </p:nvSpPr>
            <p:spPr>
              <a:xfrm>
                <a:off x="9410700" y="1845734"/>
                <a:ext cx="1890033" cy="1135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2800" b="1" i="1">
                              <a:latin typeface="Cambria Math" panose="02040503050406030204" pitchFamily="18" charset="0"/>
                            </a:rPr>
                          </m:ctrlPr>
                        </m:naryPr>
                        <m:sub/>
                        <m:sup/>
                        <m:e/>
                      </m:nary>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9410700" y="1845734"/>
                <a:ext cx="1890033" cy="1135696"/>
              </a:xfrm>
              <a:prstGeom prst="rect">
                <a:avLst/>
              </a:prstGeom>
              <a:blipFill rotWithShape="0">
                <a:blip r:embed="rId3"/>
                <a:stretch>
                  <a:fillRect/>
                </a:stretch>
              </a:blipFill>
            </p:spPr>
            <p:txBody>
              <a:bodyPr/>
              <a:lstStyle/>
              <a:p>
                <a:r>
                  <a:rPr lang="en-US">
                    <a:noFill/>
                  </a:rPr>
                  <a:t> </a:t>
                </a:r>
              </a:p>
            </p:txBody>
          </p:sp>
        </mc:Fallback>
      </mc:AlternateContent>
      <p:sp>
        <p:nvSpPr>
          <p:cNvPr id="9" name="Rectangle 8"/>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2939851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20000" contrast="20000"/>
          </a:blip>
          <a:stretch>
            <a:fillRect/>
          </a:stretch>
        </p:blipFill>
        <p:spPr>
          <a:xfrm>
            <a:off x="3472070" y="852427"/>
            <a:ext cx="6043704" cy="1583894"/>
          </a:xfrm>
          <a:prstGeom prst="rect">
            <a:avLst/>
          </a:prstGeom>
          <a:ln>
            <a:noFill/>
          </a:ln>
          <a:effectLst>
            <a:outerShdw blurRad="292100" dist="139700" dir="2700000" algn="tl" rotWithShape="0">
              <a:srgbClr val="333333">
                <a:alpha val="65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4228914178"/>
              </p:ext>
            </p:extLst>
          </p:nvPr>
        </p:nvGraphicFramePr>
        <p:xfrm>
          <a:off x="1250003" y="2895048"/>
          <a:ext cx="10002197" cy="1187758"/>
        </p:xfrm>
        <a:graphic>
          <a:graphicData uri="http://schemas.openxmlformats.org/presentationml/2006/ole">
            <mc:AlternateContent xmlns:mc="http://schemas.openxmlformats.org/markup-compatibility/2006">
              <mc:Choice xmlns:v="urn:schemas-microsoft-com:vml" Requires="v">
                <p:oleObj spid="_x0000_s2193" name="Equation" r:id="rId4" imgW="4063680" imgH="482400" progId="Equation.3">
                  <p:embed/>
                </p:oleObj>
              </mc:Choice>
              <mc:Fallback>
                <p:oleObj name="Equation" r:id="rId4" imgW="4063680" imgH="482400" progId="Equation.3">
                  <p:embed/>
                  <p:pic>
                    <p:nvPicPr>
                      <p:cNvPr id="0" name=""/>
                      <p:cNvPicPr/>
                      <p:nvPr/>
                    </p:nvPicPr>
                    <p:blipFill>
                      <a:blip r:embed="rId5"/>
                      <a:stretch>
                        <a:fillRect/>
                      </a:stretch>
                    </p:blipFill>
                    <p:spPr>
                      <a:xfrm>
                        <a:off x="1250003" y="2895048"/>
                        <a:ext cx="10002197" cy="1187758"/>
                      </a:xfrm>
                      <a:prstGeom prst="rect">
                        <a:avLst/>
                      </a:prstGeom>
                      <a:ln>
                        <a:solidFill>
                          <a:schemeClr val="tx1"/>
                        </a:solidFill>
                        <a:prstDash val="lgDash"/>
                      </a:ln>
                    </p:spPr>
                  </p:pic>
                </p:oleObj>
              </mc:Fallback>
            </mc:AlternateContent>
          </a:graphicData>
        </a:graphic>
      </p:graphicFrame>
      <p:sp>
        <p:nvSpPr>
          <p:cNvPr id="6" name="Rectangular Callout 5"/>
          <p:cNvSpPr/>
          <p:nvPr/>
        </p:nvSpPr>
        <p:spPr>
          <a:xfrm>
            <a:off x="4253947" y="1455661"/>
            <a:ext cx="1326322" cy="848139"/>
          </a:xfrm>
          <a:prstGeom prst="wedgeRectCallout">
            <a:avLst>
              <a:gd name="adj1" fmla="val -60559"/>
              <a:gd name="adj2" fmla="val 120278"/>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6">
            <a:lum bright="-20000" contrast="20000"/>
          </a:blip>
          <a:stretch>
            <a:fillRect/>
          </a:stretch>
        </p:blipFill>
        <p:spPr>
          <a:xfrm>
            <a:off x="3030578" y="4417164"/>
            <a:ext cx="7297748" cy="166991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07577" y="2445329"/>
            <a:ext cx="3002169"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000" dirty="0"/>
              <a:t>supplemental information</a:t>
            </a:r>
          </a:p>
        </p:txBody>
      </p:sp>
      <p:sp>
        <p:nvSpPr>
          <p:cNvPr id="3" name="Content Placeholder 2"/>
          <p:cNvSpPr>
            <a:spLocks noGrp="1"/>
          </p:cNvSpPr>
          <p:nvPr>
            <p:ph idx="4294967295"/>
          </p:nvPr>
        </p:nvSpPr>
        <p:spPr>
          <a:xfrm>
            <a:off x="850347" y="365734"/>
            <a:ext cx="3403600" cy="573709"/>
          </a:xfrm>
        </p:spPr>
        <p:txBody>
          <a:bodyPr>
            <a:noAutofit/>
          </a:bodyPr>
          <a:lstStyle/>
          <a:p>
            <a:pPr>
              <a:buFont typeface="Wingdings" panose="05000000000000000000" pitchFamily="2" charset="2"/>
              <a:buChar char="Ø"/>
            </a:pPr>
            <a:r>
              <a:rPr lang="en-US" sz="4000" b="1" dirty="0" smtClean="0"/>
              <a:t>Product Rule</a:t>
            </a:r>
          </a:p>
          <a:p>
            <a:endParaRPr lang="en-US" sz="3200" dirty="0" smtClean="0"/>
          </a:p>
          <a:p>
            <a:endParaRPr lang="en-US" sz="3200" dirty="0"/>
          </a:p>
          <a:p>
            <a:endParaRPr lang="en-US" sz="3200" dirty="0" smtClean="0"/>
          </a:p>
          <a:p>
            <a:endParaRPr lang="en-US" sz="3200" dirty="0"/>
          </a:p>
          <a:p>
            <a:endParaRPr lang="en-US" sz="3200" dirty="0"/>
          </a:p>
          <a:p>
            <a:endParaRPr lang="en-US" sz="3200" dirty="0" smtClean="0"/>
          </a:p>
          <a:p>
            <a:endParaRPr lang="en-US" sz="3200" dirty="0"/>
          </a:p>
        </p:txBody>
      </p:sp>
      <p:sp>
        <p:nvSpPr>
          <p:cNvPr id="9" name="TextBox 8"/>
          <p:cNvSpPr txBox="1"/>
          <p:nvPr/>
        </p:nvSpPr>
        <p:spPr>
          <a:xfrm>
            <a:off x="9207500" y="196588"/>
            <a:ext cx="27305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smtClean="0"/>
              <a:t>Start from here</a:t>
            </a:r>
            <a:endParaRPr lang="en-US" sz="2800" dirty="0"/>
          </a:p>
        </p:txBody>
      </p:sp>
      <p:sp>
        <p:nvSpPr>
          <p:cNvPr id="10" name="Rectangle 9"/>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2619008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20000" contrast="20000"/>
          </a:blip>
          <a:srcRect t="9141" r="3367" b="19177"/>
          <a:stretch/>
        </p:blipFill>
        <p:spPr>
          <a:xfrm>
            <a:off x="5723378" y="548974"/>
            <a:ext cx="5976731" cy="64189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lum bright="-20000" contrast="20000"/>
          </a:blip>
          <a:srcRect l="1703"/>
          <a:stretch/>
        </p:blipFill>
        <p:spPr>
          <a:xfrm>
            <a:off x="414959" y="2628059"/>
            <a:ext cx="5637121" cy="84851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lum bright="-20000" contrast="20000"/>
          </a:blip>
          <a:stretch>
            <a:fillRect/>
          </a:stretch>
        </p:blipFill>
        <p:spPr>
          <a:xfrm>
            <a:off x="457398" y="4168245"/>
            <a:ext cx="5613351" cy="8229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lum bright="-20000" contrast="20000"/>
          </a:blip>
          <a:srcRect t="34667" r="2670"/>
          <a:stretch/>
        </p:blipFill>
        <p:spPr>
          <a:xfrm>
            <a:off x="414959" y="1285394"/>
            <a:ext cx="6054080" cy="929908"/>
          </a:xfrm>
          <a:prstGeom prst="rect">
            <a:avLst/>
          </a:prstGeom>
          <a:ln>
            <a:noFill/>
          </a:ln>
          <a:effectLst>
            <a:outerShdw blurRad="292100" dist="139700" dir="2700000" algn="tl" rotWithShape="0">
              <a:srgbClr val="333333">
                <a:alpha val="65000"/>
              </a:srgbClr>
            </a:outerShdw>
          </a:effectLst>
        </p:spPr>
      </p:pic>
      <p:graphicFrame>
        <p:nvGraphicFramePr>
          <p:cNvPr id="9" name="Object 8"/>
          <p:cNvGraphicFramePr>
            <a:graphicFrameLocks noChangeAspect="1"/>
          </p:cNvGraphicFramePr>
          <p:nvPr>
            <p:extLst>
              <p:ext uri="{D42A27DB-BD31-4B8C-83A1-F6EECF244321}">
                <p14:modId xmlns:p14="http://schemas.microsoft.com/office/powerpoint/2010/main" val="2102702899"/>
              </p:ext>
            </p:extLst>
          </p:nvPr>
        </p:nvGraphicFramePr>
        <p:xfrm>
          <a:off x="6038850" y="3664015"/>
          <a:ext cx="114300" cy="215900"/>
        </p:xfrm>
        <a:graphic>
          <a:graphicData uri="http://schemas.openxmlformats.org/presentationml/2006/ole">
            <mc:AlternateContent xmlns:mc="http://schemas.openxmlformats.org/markup-compatibility/2006">
              <mc:Choice xmlns:v="urn:schemas-microsoft-com:vml" Requires="v">
                <p:oleObj spid="_x0000_s3476" name="Equation" r:id="rId7" imgW="114120" imgH="215640" progId="Equation.3">
                  <p:embed/>
                </p:oleObj>
              </mc:Choice>
              <mc:Fallback>
                <p:oleObj name="Equation" r:id="rId7" imgW="114120" imgH="215640" progId="Equation.3">
                  <p:embed/>
                  <p:pic>
                    <p:nvPicPr>
                      <p:cNvPr id="0" name=""/>
                      <p:cNvPicPr/>
                      <p:nvPr/>
                    </p:nvPicPr>
                    <p:blipFill>
                      <a:blip r:embed="rId8"/>
                      <a:stretch>
                        <a:fillRect/>
                      </a:stretch>
                    </p:blipFill>
                    <p:spPr>
                      <a:xfrm>
                        <a:off x="6038850" y="3664015"/>
                        <a:ext cx="114300" cy="2159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52547240"/>
              </p:ext>
            </p:extLst>
          </p:nvPr>
        </p:nvGraphicFramePr>
        <p:xfrm>
          <a:off x="1351622" y="5404049"/>
          <a:ext cx="4965700" cy="903288"/>
        </p:xfrm>
        <a:graphic>
          <a:graphicData uri="http://schemas.openxmlformats.org/presentationml/2006/ole">
            <mc:AlternateContent xmlns:mc="http://schemas.openxmlformats.org/markup-compatibility/2006">
              <mc:Choice xmlns:v="urn:schemas-microsoft-com:vml" Requires="v">
                <p:oleObj spid="_x0000_s3477" name="Equation" r:id="rId9" imgW="2374560" imgH="431640" progId="Equation.3">
                  <p:embed/>
                </p:oleObj>
              </mc:Choice>
              <mc:Fallback>
                <p:oleObj name="Equation" r:id="rId9" imgW="2374560" imgH="431640" progId="Equation.3">
                  <p:embed/>
                  <p:pic>
                    <p:nvPicPr>
                      <p:cNvPr id="0" name=""/>
                      <p:cNvPicPr/>
                      <p:nvPr/>
                    </p:nvPicPr>
                    <p:blipFill>
                      <a:blip r:embed="rId10"/>
                      <a:stretch>
                        <a:fillRect/>
                      </a:stretch>
                    </p:blipFill>
                    <p:spPr>
                      <a:xfrm>
                        <a:off x="1351622" y="5404049"/>
                        <a:ext cx="4965700" cy="903288"/>
                      </a:xfrm>
                      <a:prstGeom prst="rect">
                        <a:avLst/>
                      </a:prstGeom>
                      <a:ln>
                        <a:solidFill>
                          <a:schemeClr val="tx1"/>
                        </a:solidFill>
                        <a:prstDash val="lgDash"/>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6210948"/>
              </p:ext>
            </p:extLst>
          </p:nvPr>
        </p:nvGraphicFramePr>
        <p:xfrm>
          <a:off x="6243638" y="2135252"/>
          <a:ext cx="5738812" cy="955675"/>
        </p:xfrm>
        <a:graphic>
          <a:graphicData uri="http://schemas.openxmlformats.org/presentationml/2006/ole">
            <mc:AlternateContent xmlns:mc="http://schemas.openxmlformats.org/markup-compatibility/2006">
              <mc:Choice xmlns:v="urn:schemas-microsoft-com:vml" Requires="v">
                <p:oleObj spid="_x0000_s3478" name="Equation" r:id="rId11" imgW="2743200" imgH="457200" progId="Equation.3">
                  <p:embed/>
                </p:oleObj>
              </mc:Choice>
              <mc:Fallback>
                <p:oleObj name="Equation" r:id="rId11" imgW="2743200" imgH="457200" progId="Equation.3">
                  <p:embed/>
                  <p:pic>
                    <p:nvPicPr>
                      <p:cNvPr id="0" name=""/>
                      <p:cNvPicPr/>
                      <p:nvPr/>
                    </p:nvPicPr>
                    <p:blipFill>
                      <a:blip r:embed="rId12"/>
                      <a:stretch>
                        <a:fillRect/>
                      </a:stretch>
                    </p:blipFill>
                    <p:spPr>
                      <a:xfrm>
                        <a:off x="6243638" y="2135252"/>
                        <a:ext cx="5738812" cy="955675"/>
                      </a:xfrm>
                      <a:prstGeom prst="rect">
                        <a:avLst/>
                      </a:prstGeom>
                      <a:solidFill>
                        <a:schemeClr val="bg1"/>
                      </a:solidFill>
                      <a:ln>
                        <a:solidFill>
                          <a:schemeClr val="tx1"/>
                        </a:solidFill>
                        <a:prstDash val="lgDash"/>
                      </a:ln>
                    </p:spPr>
                  </p:pic>
                </p:oleObj>
              </mc:Fallback>
            </mc:AlternateContent>
          </a:graphicData>
        </a:graphic>
      </p:graphicFrame>
      <p:sp>
        <p:nvSpPr>
          <p:cNvPr id="17" name="Left Brace 16"/>
          <p:cNvSpPr/>
          <p:nvPr/>
        </p:nvSpPr>
        <p:spPr>
          <a:xfrm rot="5400000">
            <a:off x="1423500" y="1241871"/>
            <a:ext cx="512918" cy="2617802"/>
          </a:xfrm>
          <a:prstGeom prst="leftBrace">
            <a:avLst>
              <a:gd name="adj1" fmla="val 39046"/>
              <a:gd name="adj2" fmla="val 55655"/>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9" name="Straight Arrow Connector 18"/>
          <p:cNvCxnSpPr>
            <a:endCxn id="44" idx="1"/>
          </p:cNvCxnSpPr>
          <p:nvPr/>
        </p:nvCxnSpPr>
        <p:spPr>
          <a:xfrm>
            <a:off x="1509366" y="2305139"/>
            <a:ext cx="4439050" cy="211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rot="16200000">
            <a:off x="10253676" y="1709712"/>
            <a:ext cx="425167" cy="2917474"/>
          </a:xfrm>
          <a:prstGeom prst="leftBrace">
            <a:avLst>
              <a:gd name="adj1" fmla="val 39046"/>
              <a:gd name="adj2" fmla="val 55655"/>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a:solidFill>
                  <a:srgbClr val="00B050"/>
                </a:solidFill>
              </a:ln>
            </a:endParaRPr>
          </a:p>
        </p:txBody>
      </p:sp>
      <p:cxnSp>
        <p:nvCxnSpPr>
          <p:cNvPr id="24" name="Straight Arrow Connector 23"/>
          <p:cNvCxnSpPr>
            <a:stCxn id="21" idx="1"/>
            <a:endCxn id="48" idx="1"/>
          </p:cNvCxnSpPr>
          <p:nvPr/>
        </p:nvCxnSpPr>
        <p:spPr>
          <a:xfrm flipH="1">
            <a:off x="4288231" y="3381033"/>
            <a:ext cx="6343012" cy="2752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65647" y="1120317"/>
            <a:ext cx="1097280" cy="0"/>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5400000">
            <a:off x="10818019" y="1181107"/>
            <a:ext cx="425167" cy="1533398"/>
          </a:xfrm>
          <a:prstGeom prst="leftBrace">
            <a:avLst>
              <a:gd name="adj1" fmla="val 39046"/>
              <a:gd name="adj2" fmla="val 55655"/>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36" name="Straight Arrow Connector 35"/>
          <p:cNvCxnSpPr/>
          <p:nvPr/>
        </p:nvCxnSpPr>
        <p:spPr>
          <a:xfrm>
            <a:off x="7441880" y="1120317"/>
            <a:ext cx="1828800" cy="0"/>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46" idx="1"/>
          </p:cNvCxnSpPr>
          <p:nvPr/>
        </p:nvCxnSpPr>
        <p:spPr>
          <a:xfrm>
            <a:off x="6663622" y="1139524"/>
            <a:ext cx="1333027" cy="84275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5" idx="1"/>
          </p:cNvCxnSpPr>
          <p:nvPr/>
        </p:nvCxnSpPr>
        <p:spPr>
          <a:xfrm>
            <a:off x="8333353" y="1127847"/>
            <a:ext cx="2610536" cy="60737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Left Brace 43"/>
          <p:cNvSpPr/>
          <p:nvPr/>
        </p:nvSpPr>
        <p:spPr>
          <a:xfrm>
            <a:off x="5948416" y="2160202"/>
            <a:ext cx="362082" cy="763260"/>
          </a:xfrm>
          <a:prstGeom prst="leftBrace">
            <a:avLst>
              <a:gd name="adj1" fmla="val 39046"/>
              <a:gd name="adj2" fmla="val 46714"/>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6" name="Left Brace 45"/>
          <p:cNvSpPr/>
          <p:nvPr/>
        </p:nvSpPr>
        <p:spPr>
          <a:xfrm rot="5400000">
            <a:off x="7908928" y="1569036"/>
            <a:ext cx="303211" cy="1129705"/>
          </a:xfrm>
          <a:prstGeom prst="leftBrace">
            <a:avLst>
              <a:gd name="adj1" fmla="val 39046"/>
              <a:gd name="adj2" fmla="val 55655"/>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8" name="Left Brace 47"/>
          <p:cNvSpPr/>
          <p:nvPr/>
        </p:nvSpPr>
        <p:spPr>
          <a:xfrm rot="16200000">
            <a:off x="3971585" y="2523583"/>
            <a:ext cx="425167" cy="1840189"/>
          </a:xfrm>
          <a:prstGeom prst="leftBrace">
            <a:avLst>
              <a:gd name="adj1" fmla="val 39046"/>
              <a:gd name="adj2" fmla="val 55655"/>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a:solidFill>
                  <a:srgbClr val="00B050"/>
                </a:solidFill>
              </a:ln>
            </a:endParaRPr>
          </a:p>
        </p:txBody>
      </p:sp>
      <p:sp>
        <p:nvSpPr>
          <p:cNvPr id="50" name="TextBox 49"/>
          <p:cNvSpPr txBox="1"/>
          <p:nvPr/>
        </p:nvSpPr>
        <p:spPr>
          <a:xfrm>
            <a:off x="457398" y="3806201"/>
            <a:ext cx="429370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smtClean="0">
                <a:solidFill>
                  <a:schemeClr val="bg1"/>
                </a:solidFill>
              </a:rPr>
              <a:t>Approximate by ignoring terms order &gt;2</a:t>
            </a:r>
            <a:endParaRPr lang="en-US" b="1" dirty="0">
              <a:solidFill>
                <a:schemeClr val="bg1"/>
              </a:solidFill>
            </a:endParaRPr>
          </a:p>
        </p:txBody>
      </p:sp>
      <p:sp>
        <p:nvSpPr>
          <p:cNvPr id="51" name="TextBox 50"/>
          <p:cNvSpPr txBox="1"/>
          <p:nvPr/>
        </p:nvSpPr>
        <p:spPr>
          <a:xfrm>
            <a:off x="457398" y="5015237"/>
            <a:ext cx="234237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smtClean="0">
                <a:solidFill>
                  <a:schemeClr val="bg1"/>
                </a:solidFill>
              </a:rPr>
              <a:t>Use (8) again, we get</a:t>
            </a:r>
            <a:endParaRPr lang="en-US" b="1" dirty="0">
              <a:solidFill>
                <a:schemeClr val="bg1"/>
              </a:solidFill>
            </a:endParaRPr>
          </a:p>
        </p:txBody>
      </p:sp>
      <p:sp>
        <p:nvSpPr>
          <p:cNvPr id="3" name="Content Placeholder 2"/>
          <p:cNvSpPr>
            <a:spLocks noGrp="1"/>
          </p:cNvSpPr>
          <p:nvPr>
            <p:ph idx="4294967295"/>
          </p:nvPr>
        </p:nvSpPr>
        <p:spPr>
          <a:xfrm>
            <a:off x="808990" y="404945"/>
            <a:ext cx="2239618" cy="491897"/>
          </a:xfrm>
        </p:spPr>
        <p:txBody>
          <a:bodyPr>
            <a:noAutofit/>
          </a:bodyPr>
          <a:lstStyle/>
          <a:p>
            <a:pPr>
              <a:buFont typeface="Wingdings" panose="05000000000000000000" pitchFamily="2" charset="2"/>
              <a:buChar char="Ø"/>
            </a:pPr>
            <a:r>
              <a:rPr lang="en-US" sz="3200" b="1" dirty="0" smtClean="0"/>
              <a:t>Sum Rule</a:t>
            </a:r>
          </a:p>
          <a:p>
            <a:pPr>
              <a:buFont typeface="Wingdings" panose="05000000000000000000" pitchFamily="2" charset="2"/>
              <a:buChar char="Ø"/>
            </a:pPr>
            <a:endParaRPr lang="en-US" sz="3200" b="1" dirty="0"/>
          </a:p>
          <a:p>
            <a:pPr>
              <a:buFont typeface="Wingdings" panose="05000000000000000000" pitchFamily="2" charset="2"/>
              <a:buChar char="Ø"/>
            </a:pPr>
            <a:endParaRPr lang="en-US" sz="3200" b="1" dirty="0" smtClean="0"/>
          </a:p>
          <a:p>
            <a:pPr>
              <a:buFont typeface="Wingdings" panose="05000000000000000000" pitchFamily="2" charset="2"/>
              <a:buChar char="Ø"/>
            </a:pPr>
            <a:endParaRPr lang="en-US" sz="3200" b="1" dirty="0"/>
          </a:p>
        </p:txBody>
      </p:sp>
      <p:pic>
        <p:nvPicPr>
          <p:cNvPr id="52" name="Picture 51"/>
          <p:cNvPicPr>
            <a:picLocks noChangeAspect="1"/>
          </p:cNvPicPr>
          <p:nvPr/>
        </p:nvPicPr>
        <p:blipFill>
          <a:blip r:embed="rId13">
            <a:lum bright="-20000" contrast="20000"/>
          </a:blip>
          <a:stretch>
            <a:fillRect/>
          </a:stretch>
        </p:blipFill>
        <p:spPr>
          <a:xfrm>
            <a:off x="6908497" y="4116332"/>
            <a:ext cx="5016500" cy="2110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4" name="Rectangular Callout 53"/>
          <p:cNvSpPr/>
          <p:nvPr/>
        </p:nvSpPr>
        <p:spPr>
          <a:xfrm>
            <a:off x="8737143" y="173995"/>
            <a:ext cx="814102" cy="319608"/>
          </a:xfrm>
          <a:prstGeom prst="wedgeRectCallout">
            <a:avLst>
              <a:gd name="adj1" fmla="val -37993"/>
              <a:gd name="adj2" fmla="val 903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noise</a:t>
            </a:r>
            <a:endParaRPr lang="en-US" dirty="0"/>
          </a:p>
        </p:txBody>
      </p:sp>
      <p:sp>
        <p:nvSpPr>
          <p:cNvPr id="55" name="Rectangle 54"/>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348185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a:t>
            </a:r>
            <a:r>
              <a:rPr lang="en-US" dirty="0" smtClean="0"/>
              <a:t>Strategies</a:t>
            </a:r>
            <a:endParaRPr lang="en-US" dirty="0"/>
          </a:p>
        </p:txBody>
      </p:sp>
      <p:sp>
        <p:nvSpPr>
          <p:cNvPr id="3" name="Content Placeholder 2"/>
          <p:cNvSpPr>
            <a:spLocks noGrp="1"/>
          </p:cNvSpPr>
          <p:nvPr>
            <p:ph idx="1"/>
          </p:nvPr>
        </p:nvSpPr>
        <p:spPr/>
        <p:txBody>
          <a:bodyPr>
            <a:normAutofit/>
          </a:bodyPr>
          <a:lstStyle/>
          <a:p>
            <a:pPr marL="292100" indent="-292100">
              <a:buFont typeface="Wingdings" panose="05000000000000000000" pitchFamily="2" charset="2"/>
              <a:buChar char="Ø"/>
            </a:pPr>
            <a:r>
              <a:rPr lang="en-US" sz="2800" dirty="0" smtClean="0"/>
              <a:t>Product rule (7) &amp; Sum rule (11) constitute basic schemes for classifier combination</a:t>
            </a:r>
          </a:p>
          <a:p>
            <a:pPr>
              <a:buFont typeface="Wingdings" panose="05000000000000000000" pitchFamily="2" charset="2"/>
              <a:buChar char="Ø"/>
            </a:pPr>
            <a:r>
              <a:rPr lang="en-US" sz="2800" dirty="0" smtClean="0"/>
              <a:t>The lower &amp; upper bounds in (12) can approximate (7) &amp; (11) </a:t>
            </a:r>
            <a:endParaRPr lang="en-US" sz="2800" dirty="0"/>
          </a:p>
        </p:txBody>
      </p:sp>
      <p:pic>
        <p:nvPicPr>
          <p:cNvPr id="4" name="Picture 3"/>
          <p:cNvPicPr>
            <a:picLocks noChangeAspect="1"/>
          </p:cNvPicPr>
          <p:nvPr/>
        </p:nvPicPr>
        <p:blipFill rotWithShape="1">
          <a:blip r:embed="rId2">
            <a:lum bright="-20000" contrast="20000"/>
          </a:blip>
          <a:srcRect l="10972"/>
          <a:stretch/>
        </p:blipFill>
        <p:spPr>
          <a:xfrm>
            <a:off x="2819399" y="3857414"/>
            <a:ext cx="6906593" cy="179014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185992" y="5718252"/>
            <a:ext cx="1600200" cy="52322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smtClean="0"/>
              <a:t>Max Rule</a:t>
            </a:r>
            <a:endParaRPr lang="en-US" sz="2800" dirty="0"/>
          </a:p>
        </p:txBody>
      </p:sp>
      <p:sp>
        <p:nvSpPr>
          <p:cNvPr id="6" name="TextBox 5"/>
          <p:cNvSpPr txBox="1"/>
          <p:nvPr/>
        </p:nvSpPr>
        <p:spPr>
          <a:xfrm>
            <a:off x="4816504" y="5715858"/>
            <a:ext cx="2035204" cy="52322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Median Rule</a:t>
            </a:r>
            <a:endParaRPr lang="en-US" sz="2800" dirty="0"/>
          </a:p>
        </p:txBody>
      </p:sp>
      <p:sp>
        <p:nvSpPr>
          <p:cNvPr id="7" name="TextBox 6"/>
          <p:cNvSpPr txBox="1"/>
          <p:nvPr/>
        </p:nvSpPr>
        <p:spPr>
          <a:xfrm>
            <a:off x="4688399" y="3308794"/>
            <a:ext cx="1584296" cy="52322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Min Rule</a:t>
            </a:r>
            <a:endParaRPr lang="en-US" sz="2800" dirty="0"/>
          </a:p>
        </p:txBody>
      </p:sp>
      <p:sp>
        <p:nvSpPr>
          <p:cNvPr id="8" name="Right Arrow 7"/>
          <p:cNvSpPr/>
          <p:nvPr/>
        </p:nvSpPr>
        <p:spPr>
          <a:xfrm>
            <a:off x="8883044" y="5788094"/>
            <a:ext cx="444500" cy="36998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61890" y="5689328"/>
            <a:ext cx="1879542" cy="523220"/>
          </a:xfrm>
          <a:prstGeom prst="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smtClean="0"/>
              <a:t>Voting Rule</a:t>
            </a:r>
            <a:endParaRPr lang="en-US" sz="2800" dirty="0"/>
          </a:p>
        </p:txBody>
      </p:sp>
      <p:sp>
        <p:nvSpPr>
          <p:cNvPr id="10" name="Rectangle 9"/>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3334139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Experimental </a:t>
            </a:r>
            <a:r>
              <a:rPr lang="en-US" dirty="0" smtClean="0"/>
              <a:t>Comparison (1/2):</a:t>
            </a:r>
            <a:r>
              <a:rPr lang="en-US" dirty="0"/>
              <a:t/>
            </a:r>
            <a:br>
              <a:rPr lang="en-US" dirty="0"/>
            </a:br>
            <a:r>
              <a:rPr lang="en-US" dirty="0"/>
              <a:t>Identity </a:t>
            </a:r>
            <a:r>
              <a:rPr lang="en-US" dirty="0" smtClean="0"/>
              <a:t>Verification</a:t>
            </a:r>
            <a:endParaRPr lang="en-US" dirty="0"/>
          </a:p>
        </p:txBody>
      </p:sp>
      <p:sp>
        <p:nvSpPr>
          <p:cNvPr id="3" name="Content Placeholder 2"/>
          <p:cNvSpPr>
            <a:spLocks noGrp="1"/>
          </p:cNvSpPr>
          <p:nvPr>
            <p:ph idx="1"/>
          </p:nvPr>
        </p:nvSpPr>
        <p:spPr/>
        <p:txBody>
          <a:bodyPr>
            <a:normAutofit/>
          </a:bodyPr>
          <a:lstStyle/>
          <a:p>
            <a:pPr marL="292100" indent="-292100">
              <a:buFont typeface="Wingdings" panose="05000000000000000000" pitchFamily="2" charset="2"/>
              <a:buChar char="Ø"/>
            </a:pPr>
            <a:r>
              <a:rPr lang="en-US" sz="2800" dirty="0" smtClean="0"/>
              <a:t>Based </a:t>
            </a:r>
            <a:r>
              <a:rPr lang="en-US" sz="2800" dirty="0"/>
              <a:t>on </a:t>
            </a:r>
            <a:r>
              <a:rPr lang="en-US" sz="2800" dirty="0" smtClean="0"/>
              <a:t>speech</a:t>
            </a:r>
            <a:r>
              <a:rPr lang="en-US" sz="2800" dirty="0"/>
              <a:t>, </a:t>
            </a:r>
            <a:r>
              <a:rPr lang="en-US" sz="2800" dirty="0" smtClean="0"/>
              <a:t>frontal face and face profile analysis: non-intrusive </a:t>
            </a:r>
            <a:r>
              <a:rPr lang="en-US" sz="2800" dirty="0"/>
              <a:t>and </a:t>
            </a:r>
            <a:r>
              <a:rPr lang="en-US" sz="2800" dirty="0" smtClean="0"/>
              <a:t>user-friendly </a:t>
            </a:r>
          </a:p>
          <a:p>
            <a:pPr marL="292100" indent="-292100">
              <a:buFont typeface="Wingdings" panose="05000000000000000000" pitchFamily="2" charset="2"/>
              <a:buChar char="Ø"/>
            </a:pPr>
            <a:r>
              <a:rPr lang="en-US" sz="2800" dirty="0" smtClean="0"/>
              <a:t>Speech </a:t>
            </a:r>
            <a:r>
              <a:rPr lang="en-US" sz="2800" dirty="0"/>
              <a:t>and image-based systems are less robust to imposter attack, especially if the imposter possesses information about a </a:t>
            </a:r>
            <a:r>
              <a:rPr lang="en-US" sz="2800" dirty="0" smtClean="0"/>
              <a:t>client: </a:t>
            </a:r>
          </a:p>
          <a:p>
            <a:pPr lvl="1">
              <a:buFont typeface="Wingdings" panose="05000000000000000000" pitchFamily="2" charset="2"/>
              <a:buChar char="q"/>
            </a:pPr>
            <a:r>
              <a:rPr lang="en-US" sz="2600" dirty="0" smtClean="0"/>
              <a:t>a photograph </a:t>
            </a:r>
            <a:r>
              <a:rPr lang="en-US" sz="2600" dirty="0"/>
              <a:t>of client's </a:t>
            </a:r>
            <a:r>
              <a:rPr lang="en-US" sz="2600" dirty="0" smtClean="0"/>
              <a:t>face</a:t>
            </a:r>
          </a:p>
          <a:p>
            <a:pPr lvl="1">
              <a:buFont typeface="Wingdings" panose="05000000000000000000" pitchFamily="2" charset="2"/>
              <a:buChar char="q"/>
            </a:pPr>
            <a:r>
              <a:rPr lang="en-US" sz="2600" dirty="0" smtClean="0"/>
              <a:t>a recording </a:t>
            </a:r>
            <a:r>
              <a:rPr lang="en-US" sz="2600" dirty="0"/>
              <a:t>of client's </a:t>
            </a:r>
            <a:r>
              <a:rPr lang="en-US" sz="2600" dirty="0" smtClean="0"/>
              <a:t>speech </a:t>
            </a:r>
          </a:p>
          <a:p>
            <a:pPr marL="292100" indent="-292100">
              <a:buFont typeface="Wingdings" panose="05000000000000000000" pitchFamily="2" charset="2"/>
              <a:buChar char="Ø"/>
            </a:pPr>
            <a:r>
              <a:rPr lang="en-US" sz="2800" dirty="0" smtClean="0"/>
              <a:t>Multi-modal </a:t>
            </a:r>
            <a:r>
              <a:rPr lang="en-US" sz="2800" dirty="0"/>
              <a:t>system may be considered as </a:t>
            </a:r>
            <a:r>
              <a:rPr lang="en-US" sz="2800" dirty="0" smtClean="0"/>
              <a:t>one </a:t>
            </a:r>
            <a:r>
              <a:rPr lang="en-US" sz="2800" dirty="0"/>
              <a:t>of the most promising </a:t>
            </a:r>
            <a:r>
              <a:rPr lang="en-US" sz="2800" dirty="0" smtClean="0"/>
              <a:t>approaches</a:t>
            </a:r>
            <a:endParaRPr lang="en-US" sz="2800" dirty="0"/>
          </a:p>
        </p:txBody>
      </p:sp>
      <p:pic>
        <p:nvPicPr>
          <p:cNvPr id="4" name="Picture 3"/>
          <p:cNvPicPr>
            <a:picLocks noChangeAspect="1"/>
          </p:cNvPicPr>
          <p:nvPr/>
        </p:nvPicPr>
        <p:blipFill rotWithShape="1">
          <a:blip r:embed="rId3"/>
          <a:srcRect l="50486"/>
          <a:stretch/>
        </p:blipFill>
        <p:spPr>
          <a:xfrm>
            <a:off x="6126480" y="3696292"/>
            <a:ext cx="2617106" cy="1265176"/>
          </a:xfrm>
          <a:prstGeom prst="rect">
            <a:avLst/>
          </a:prstGeom>
        </p:spPr>
      </p:pic>
      <p:pic>
        <p:nvPicPr>
          <p:cNvPr id="5" name="Picture 4"/>
          <p:cNvPicPr>
            <a:picLocks noChangeAspect="1"/>
          </p:cNvPicPr>
          <p:nvPr/>
        </p:nvPicPr>
        <p:blipFill>
          <a:blip r:embed="rId4"/>
          <a:stretch>
            <a:fillRect/>
          </a:stretch>
        </p:blipFill>
        <p:spPr>
          <a:xfrm>
            <a:off x="8860518" y="3710863"/>
            <a:ext cx="2765425" cy="1239884"/>
          </a:xfrm>
          <a:prstGeom prst="rect">
            <a:avLst/>
          </a:prstGeom>
        </p:spPr>
      </p:pic>
      <p:sp>
        <p:nvSpPr>
          <p:cNvPr id="6" name="Rectangle 5"/>
          <p:cNvSpPr/>
          <p:nvPr/>
        </p:nvSpPr>
        <p:spPr>
          <a:xfrm>
            <a:off x="100513" y="6371288"/>
            <a:ext cx="3263586" cy="461665"/>
          </a:xfrm>
          <a:prstGeom prst="rect">
            <a:avLst/>
          </a:prstGeom>
        </p:spPr>
        <p:txBody>
          <a:bodyPr wrap="none">
            <a:spAutoFit/>
          </a:bodyPr>
          <a:lstStyle/>
          <a:p>
            <a:r>
              <a:rPr lang="en-US" sz="2400" dirty="0">
                <a:solidFill>
                  <a:schemeClr val="bg1"/>
                </a:solidFill>
              </a:rPr>
              <a:t>On Combining Classifiers</a:t>
            </a:r>
          </a:p>
        </p:txBody>
      </p:sp>
    </p:spTree>
    <p:extLst>
      <p:ext uri="{BB962C8B-B14F-4D97-AF65-F5344CB8AC3E}">
        <p14:creationId xmlns:p14="http://schemas.microsoft.com/office/powerpoint/2010/main" val="1902686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1618</TotalTime>
  <Words>1745</Words>
  <Application>Microsoft Office PowerPoint</Application>
  <PresentationFormat>Widescreen</PresentationFormat>
  <Paragraphs>240</Paragraphs>
  <Slides>28</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Cheltenham-Book</vt:lpstr>
      <vt:lpstr>新細明體</vt:lpstr>
      <vt:lpstr>Arial</vt:lpstr>
      <vt:lpstr>Calibri</vt:lpstr>
      <vt:lpstr>Calibri Light</vt:lpstr>
      <vt:lpstr>Cambria Math</vt:lpstr>
      <vt:lpstr>Courier New</vt:lpstr>
      <vt:lpstr>Symbol</vt:lpstr>
      <vt:lpstr>Times New Roman</vt:lpstr>
      <vt:lpstr>Wingdings</vt:lpstr>
      <vt:lpstr>Retrospect</vt:lpstr>
      <vt:lpstr>Equation</vt:lpstr>
      <vt:lpstr>Combining Classifiers</vt:lpstr>
      <vt:lpstr>Contents</vt:lpstr>
      <vt:lpstr> Theoretical Framework</vt:lpstr>
      <vt:lpstr> Theoretical Framework (cont.)</vt:lpstr>
      <vt:lpstr> Combination Rules</vt:lpstr>
      <vt:lpstr>PowerPoint Presentation</vt:lpstr>
      <vt:lpstr>PowerPoint Presentation</vt:lpstr>
      <vt:lpstr>Combination Strategies</vt:lpstr>
      <vt:lpstr>Experimental Comparison (1/2): Identity Verification</vt:lpstr>
      <vt:lpstr>Identity Verification</vt:lpstr>
      <vt:lpstr>Identity Verification</vt:lpstr>
      <vt:lpstr>Experimental Comparison (2/2): Handwritten Digit Recognition</vt:lpstr>
      <vt:lpstr>Handwritten Digit Recognition</vt:lpstr>
      <vt:lpstr>Error Sensitivity</vt:lpstr>
      <vt:lpstr>Ensemble Based Systems in Decision Making</vt:lpstr>
      <vt:lpstr> Reasons for Using EBS</vt:lpstr>
      <vt:lpstr> Reasons for Using EBS</vt:lpstr>
      <vt:lpstr> Reasons for Using EBS</vt:lpstr>
      <vt:lpstr>Key Components of EBS</vt:lpstr>
      <vt:lpstr>Ensemble generation techniques</vt:lpstr>
      <vt:lpstr>Ensemble generation techniques</vt:lpstr>
      <vt:lpstr>Ensemble generation techniques</vt:lpstr>
      <vt:lpstr>Decision Profile</vt:lpstr>
      <vt:lpstr>PowerPoint Presentation</vt:lpstr>
      <vt:lpstr>Current &amp; Emerging Areas</vt:lpstr>
      <vt:lpstr>Current &amp; Emerging Areas</vt:lpstr>
      <vt:lpstr>Conclusions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lin風中追風</dc:creator>
  <cp:lastModifiedBy>lin風中追風</cp:lastModifiedBy>
  <cp:revision>219</cp:revision>
  <dcterms:created xsi:type="dcterms:W3CDTF">2014-11-08T18:00:27Z</dcterms:created>
  <dcterms:modified xsi:type="dcterms:W3CDTF">2014-11-10T19:09:54Z</dcterms:modified>
</cp:coreProperties>
</file>