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70" r:id="rId17"/>
    <p:sldId id="271" r:id="rId18"/>
    <p:sldId id="272" r:id="rId19"/>
    <p:sldId id="273" r:id="rId20"/>
    <p:sldId id="274" r:id="rId21"/>
    <p:sldId id="279" r:id="rId22"/>
    <p:sldId id="280" r:id="rId23"/>
    <p:sldId id="281" r:id="rId24"/>
    <p:sldId id="282" r:id="rId25"/>
    <p:sldId id="285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AE4D0-6927-4961-9D44-54007F072346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64986-062B-40B5-B726-91FB8032A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7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64986-062B-40B5-B726-91FB8032A3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6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64986-062B-40B5-B726-91FB8032A3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0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Typical visual data mining process: Overview first, zoom and filter, then details on demand.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64986-062B-40B5-B726-91FB8032A3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2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6FCB-DA3C-498C-A959-6967277825F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C8-C707-41F2-8866-4C6B5A8DE59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40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6FCB-DA3C-498C-A959-6967277825F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C8-C707-41F2-8866-4C6B5A8D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7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6FCB-DA3C-498C-A959-6967277825F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C8-C707-41F2-8866-4C6B5A8D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9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6FCB-DA3C-498C-A959-6967277825F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C8-C707-41F2-8866-4C6B5A8D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6FCB-DA3C-498C-A959-6967277825F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C8-C707-41F2-8866-4C6B5A8DE59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90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6FCB-DA3C-498C-A959-6967277825F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C8-C707-41F2-8866-4C6B5A8D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6FCB-DA3C-498C-A959-6967277825F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C8-C707-41F2-8866-4C6B5A8D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8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6FCB-DA3C-498C-A959-6967277825F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C8-C707-41F2-8866-4C6B5A8D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6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6FCB-DA3C-498C-A959-6967277825F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C8-C707-41F2-8866-4C6B5A8D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0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546FCB-DA3C-498C-A959-6967277825F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95F8C8-C707-41F2-8866-4C6B5A8D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6FCB-DA3C-498C-A959-6967277825F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5F8C8-C707-41F2-8866-4C6B5A8D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2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546FCB-DA3C-498C-A959-6967277825F0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95F8C8-C707-41F2-8866-4C6B5A8DE59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96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Wei Guo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Engineering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Code change history</a:t>
            </a:r>
          </a:p>
          <a:p>
            <a:pPr lvl="1"/>
            <a:r>
              <a:rPr lang="en-US" dirty="0" smtClean="0"/>
              <a:t>Code discovery</a:t>
            </a:r>
          </a:p>
          <a:p>
            <a:pPr lvl="1"/>
            <a:r>
              <a:rPr lang="en-US" dirty="0" smtClean="0"/>
              <a:t>Code </a:t>
            </a:r>
            <a:r>
              <a:rPr lang="en-US" altLang="zh-CN" dirty="0" smtClean="0"/>
              <a:t>decay</a:t>
            </a:r>
          </a:p>
          <a:p>
            <a:pPr lvl="1"/>
            <a:r>
              <a:rPr lang="en-US" dirty="0" smtClean="0"/>
              <a:t>Track changes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t="12980" r="21991" b="8358"/>
          <a:stretch/>
        </p:blipFill>
        <p:spPr bwMode="auto">
          <a:xfrm>
            <a:off x="4086253" y="1872360"/>
            <a:ext cx="5713203" cy="441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9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Engineering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Program comparison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2" t="10068" r="36372" b="52252"/>
          <a:stretch/>
        </p:blipFill>
        <p:spPr bwMode="auto">
          <a:xfrm>
            <a:off x="639271" y="2411426"/>
            <a:ext cx="4710816" cy="35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1" t="49321" r="36371" b="15123"/>
          <a:stretch/>
        </p:blipFill>
        <p:spPr bwMode="auto">
          <a:xfrm>
            <a:off x="5988105" y="2443793"/>
            <a:ext cx="4876973" cy="347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1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Engineering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Code characteristics and software complexity</a:t>
            </a:r>
          </a:p>
          <a:p>
            <a:pPr lvl="1"/>
            <a:r>
              <a:rPr lang="en-US" dirty="0" smtClean="0"/>
              <a:t>Preprocessor directives</a:t>
            </a:r>
            <a:endParaRPr lang="en-US" dirty="0"/>
          </a:p>
          <a:p>
            <a:pPr lvl="1"/>
            <a:r>
              <a:rPr lang="en-US" dirty="0" smtClean="0"/>
              <a:t>Conditional nesting complexity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00" y="2948471"/>
            <a:ext cx="4706813" cy="323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01" y="2277908"/>
            <a:ext cx="4533942" cy="390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9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Engineering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Program </a:t>
            </a:r>
            <a:r>
              <a:rPr lang="en-US" altLang="zh-CN" dirty="0" smtClean="0"/>
              <a:t>profiles and code coverage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34" y="2192941"/>
            <a:ext cx="5794279" cy="44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4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Engineering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Dynamic program slices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975" y="2164494"/>
            <a:ext cx="68199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4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Visual Data Mining in Software Archives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499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Software Archives: The information stored by a configuration management system and related tools. It provides the history of a software system.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Association rules: suggests further changes that should be performed for a set of given changes.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Sequence rules: indicates the order of these changes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04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Analyzing the software archives can reveal regularities and anomalies in the development process of the system (rules)</a:t>
            </a:r>
          </a:p>
          <a:p>
            <a:endParaRPr lang="en-US" dirty="0" smtClean="0"/>
          </a:p>
          <a:p>
            <a:r>
              <a:rPr lang="en-US" dirty="0" smtClean="0"/>
              <a:t>This paper discusses the visualization techniques that implemented (</a:t>
            </a:r>
            <a:r>
              <a:rPr lang="en-US" dirty="0" err="1" smtClean="0"/>
              <a:t>EPOSee</a:t>
            </a:r>
            <a:r>
              <a:rPr lang="en-US" dirty="0" smtClean="0"/>
              <a:t>) to analyze both association as well as sequence rules.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EPOSee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visualization tool that integrates various visualization techniques.</a:t>
            </a:r>
          </a:p>
          <a:p>
            <a:pPr marL="201168" lvl="1" indent="0">
              <a:buNone/>
            </a:pPr>
            <a:r>
              <a:rPr lang="en-US" dirty="0"/>
              <a:t> </a:t>
            </a:r>
            <a:r>
              <a:rPr lang="en-US" dirty="0" smtClean="0"/>
              <a:t>	Provides: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79" y="2217851"/>
            <a:ext cx="2872632" cy="66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"/>
          <a:stretch/>
        </p:blipFill>
        <p:spPr bwMode="auto">
          <a:xfrm>
            <a:off x="3171742" y="2880766"/>
            <a:ext cx="3247765" cy="32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189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91" y="1821424"/>
            <a:ext cx="31527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92" y="2726299"/>
            <a:ext cx="6728148" cy="360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96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8134" y="1513210"/>
            <a:ext cx="8378493" cy="276334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Software Visualization in the Large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499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ary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altLang="zh-CN" sz="1200" dirty="0" smtClean="0"/>
              <a:t>A</a:t>
            </a:r>
            <a:r>
              <a:rPr lang="zh-CN" altLang="en-US" sz="1200" dirty="0"/>
              <a:t> </a:t>
            </a:r>
            <a:r>
              <a:rPr lang="en-US" altLang="zh-CN" sz="1200" dirty="0" smtClean="0"/>
              <a:t>and B are disjoint sets each c</a:t>
            </a:r>
            <a:r>
              <a:rPr lang="en-US" sz="1200" dirty="0" smtClean="0"/>
              <a:t>ontaining at least </a:t>
            </a:r>
          </a:p>
          <a:p>
            <a:r>
              <a:rPr lang="en-US" sz="1200" dirty="0" smtClean="0"/>
              <a:t>one item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8" y="2245540"/>
            <a:ext cx="3105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16" y="1854964"/>
            <a:ext cx="6050566" cy="44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307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Eg</a:t>
            </a:r>
            <a:r>
              <a:rPr lang="en-US" dirty="0" smtClean="0"/>
              <a:t>: if method print() and method show() of the file Account.java have been changed in a row, then later the documentation </a:t>
            </a:r>
            <a:r>
              <a:rPr lang="en-US" dirty="0" err="1" smtClean="0"/>
              <a:t>GUI.tex</a:t>
            </a:r>
            <a:r>
              <a:rPr lang="en-US" dirty="0" smtClean="0"/>
              <a:t> has been changed, too.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19" y="2523198"/>
            <a:ext cx="5524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" r="4418" b="-55198"/>
          <a:stretch/>
        </p:blipFill>
        <p:spPr bwMode="auto">
          <a:xfrm>
            <a:off x="1051289" y="2824120"/>
            <a:ext cx="4436916" cy="205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227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MOZILLA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MOZILLA archive contains more than 77000 files.</a:t>
            </a:r>
          </a:p>
          <a:p>
            <a:r>
              <a:rPr lang="en-US" dirty="0" smtClean="0"/>
              <a:t>We use data mining to extract rules from the MOZILLA CVS archive and applied techniques above.</a:t>
            </a:r>
          </a:p>
          <a:p>
            <a:endParaRPr lang="en-US" dirty="0"/>
          </a:p>
          <a:p>
            <a:r>
              <a:rPr lang="en-US" sz="1800" dirty="0" smtClean="0"/>
              <a:t>Associations of the files in the /browser </a:t>
            </a:r>
          </a:p>
          <a:p>
            <a:r>
              <a:rPr lang="en-US" sz="1800" dirty="0" smtClean="0"/>
              <a:t>subdirectory of the CVS software archive </a:t>
            </a:r>
          </a:p>
          <a:p>
            <a:r>
              <a:rPr lang="en-US" sz="1800" dirty="0" smtClean="0"/>
              <a:t>of the MOZILLA project.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991" t="25740" r="51893" b="31101"/>
          <a:stretch/>
        </p:blipFill>
        <p:spPr>
          <a:xfrm>
            <a:off x="5778686" y="2691132"/>
            <a:ext cx="3211078" cy="35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14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MOZILLA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MOZILLA archive contains more than 77000 files.</a:t>
            </a:r>
          </a:p>
          <a:p>
            <a:r>
              <a:rPr lang="en-US" dirty="0" smtClean="0"/>
              <a:t>We use data mining to extract rules from the MOZILLA CVS archive and applied techniques above.</a:t>
            </a:r>
          </a:p>
          <a:p>
            <a:endParaRPr lang="en-US" dirty="0"/>
          </a:p>
          <a:p>
            <a:r>
              <a:rPr lang="en-US" sz="1800" dirty="0" smtClean="0"/>
              <a:t>Support graph for /browser directory of the </a:t>
            </a:r>
          </a:p>
          <a:p>
            <a:r>
              <a:rPr lang="en-US" sz="1800" dirty="0" smtClean="0"/>
              <a:t>MOZILLA project to look like the clusters and </a:t>
            </a:r>
          </a:p>
          <a:p>
            <a:r>
              <a:rPr lang="en-US" sz="1800" dirty="0" smtClean="0"/>
              <a:t>outliers.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420" t="23037" r="38059" b="33711"/>
          <a:stretch/>
        </p:blipFill>
        <p:spPr>
          <a:xfrm>
            <a:off x="6258683" y="2806617"/>
            <a:ext cx="3226840" cy="34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01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MOZILLA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MOZILLA archive contains more than 77000 files.</a:t>
            </a:r>
          </a:p>
          <a:p>
            <a:r>
              <a:rPr lang="en-US" dirty="0" smtClean="0"/>
              <a:t>We use data mining to extract rules from the MOZILLA CVS archive and applied techniques above.</a:t>
            </a:r>
          </a:p>
          <a:p>
            <a:endParaRPr lang="en-US" dirty="0"/>
          </a:p>
          <a:p>
            <a:r>
              <a:rPr lang="en-US" sz="1800" dirty="0" smtClean="0"/>
              <a:t>Association Rule Matrix of the /browser</a:t>
            </a:r>
          </a:p>
          <a:p>
            <a:r>
              <a:rPr lang="en-US" sz="1800" dirty="0" smtClean="0"/>
              <a:t>directory of MOZILLA.</a:t>
            </a:r>
          </a:p>
          <a:p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341" t="49506" r="28019" b="23558"/>
          <a:stretch/>
        </p:blipFill>
        <p:spPr>
          <a:xfrm>
            <a:off x="5498912" y="2824629"/>
            <a:ext cx="4601885" cy="34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41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MOZILLA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MOZILLA archive contains more than 77000 files.</a:t>
            </a:r>
          </a:p>
          <a:p>
            <a:r>
              <a:rPr lang="en-US" dirty="0" smtClean="0"/>
              <a:t>We use data mining to extract rules from the MOZILLA CVS archive and applied techniques above.</a:t>
            </a:r>
          </a:p>
          <a:p>
            <a:endParaRPr lang="en-US" dirty="0"/>
          </a:p>
          <a:p>
            <a:r>
              <a:rPr lang="en-US" sz="1800" dirty="0" smtClean="0"/>
              <a:t>Parallel Coordinates View of MOZILLA</a:t>
            </a:r>
          </a:p>
          <a:p>
            <a:r>
              <a:rPr lang="en-US" sz="1800" dirty="0" smtClean="0"/>
              <a:t>And its enlarged area</a:t>
            </a:r>
          </a:p>
          <a:p>
            <a:endParaRPr lang="en-US" sz="18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308" t="41078" r="52058" b="19021"/>
          <a:stretch/>
        </p:blipFill>
        <p:spPr>
          <a:xfrm>
            <a:off x="6521169" y="2717846"/>
            <a:ext cx="3757568" cy="4140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226" t="37654" r="28107" b="45226"/>
          <a:stretch/>
        </p:blipFill>
        <p:spPr>
          <a:xfrm>
            <a:off x="857411" y="4678899"/>
            <a:ext cx="5663758" cy="12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81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 smtClean="0"/>
              <a:t>. Visual representations can make the process of understanding </a:t>
            </a:r>
            <a:r>
              <a:rPr lang="en-US" dirty="0" smtClean="0"/>
              <a:t>the “invisible” software </a:t>
            </a:r>
            <a:r>
              <a:rPr lang="en-US" dirty="0" smtClean="0"/>
              <a:t>easier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2. It’s important to use Case Studies in research.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6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Large </a:t>
            </a:r>
            <a:r>
              <a:rPr lang="en-US" dirty="0"/>
              <a:t>Computer programs are complex and difficult to maintain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Invisible nature of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Large team-oriented </a:t>
            </a:r>
            <a:r>
              <a:rPr lang="en-US" dirty="0" smtClean="0"/>
              <a:t>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Productivity </a:t>
            </a:r>
            <a:r>
              <a:rPr lang="en-US" dirty="0"/>
              <a:t>is low, changes are error-prone, and software projects are often late.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visualization tools</a:t>
            </a:r>
          </a:p>
          <a:p>
            <a:pPr lvl="1"/>
            <a:r>
              <a:rPr lang="en-US" dirty="0"/>
              <a:t>Software structure</a:t>
            </a:r>
          </a:p>
          <a:p>
            <a:pPr lvl="1"/>
            <a:r>
              <a:rPr lang="en-US" dirty="0"/>
              <a:t>Run-time </a:t>
            </a:r>
            <a:r>
              <a:rPr lang="en-US" dirty="0" smtClean="0"/>
              <a:t>behavior</a:t>
            </a:r>
            <a:endParaRPr lang="en-US" dirty="0"/>
          </a:p>
          <a:p>
            <a:pPr lvl="1"/>
            <a:r>
              <a:rPr lang="en-US" dirty="0"/>
              <a:t>The code </a:t>
            </a:r>
            <a:r>
              <a:rPr lang="en-US" dirty="0" smtClean="0"/>
              <a:t>itself</a:t>
            </a:r>
          </a:p>
          <a:p>
            <a:r>
              <a:rPr lang="en-US" dirty="0" smtClean="0"/>
              <a:t>Useful for small projects, do not scale to the production-sized systems.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Hand-crafted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Requires the designer to understand the code before visualizing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Decomposing?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Difficult to decompose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“Big picture” lost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New scalable techniques for visualizing program text, text properties, and relationships involving program text.</a:t>
            </a:r>
          </a:p>
          <a:p>
            <a:pPr marL="292608" lvl="1" indent="0">
              <a:buNone/>
            </a:pPr>
            <a:r>
              <a:rPr lang="en-US" dirty="0" smtClean="0"/>
              <a:t>The representations of code</a:t>
            </a:r>
          </a:p>
          <a:p>
            <a:pPr marL="761238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Line Representation</a:t>
            </a:r>
          </a:p>
          <a:p>
            <a:pPr marL="761238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Pixel Representation</a:t>
            </a:r>
          </a:p>
          <a:p>
            <a:pPr marL="761238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File Summary Representation</a:t>
            </a:r>
          </a:p>
          <a:p>
            <a:pPr marL="761238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Hierarchical Representations</a:t>
            </a:r>
          </a:p>
          <a:p>
            <a:pPr marL="292608" lvl="1" indent="0">
              <a:buNone/>
            </a:pPr>
            <a:r>
              <a:rPr lang="en-US" dirty="0" smtClean="0"/>
              <a:t>Appliance of them to visualize production </a:t>
            </a:r>
            <a:r>
              <a:rPr lang="en-US" dirty="0" err="1" smtClean="0"/>
              <a:t>softwares</a:t>
            </a:r>
            <a:endParaRPr lang="en-US" dirty="0" smtClean="0"/>
          </a:p>
          <a:p>
            <a:pPr marL="761238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Code version history</a:t>
            </a:r>
          </a:p>
          <a:p>
            <a:pPr marL="761238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Differences between releases</a:t>
            </a:r>
          </a:p>
          <a:p>
            <a:pPr marL="761238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Static properties of code</a:t>
            </a:r>
          </a:p>
          <a:p>
            <a:pPr marL="761238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Code profiling and execution hot spots</a:t>
            </a:r>
          </a:p>
          <a:p>
            <a:pPr marL="761238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Program slides</a:t>
            </a:r>
          </a:p>
        </p:txBody>
      </p:sp>
    </p:spTree>
    <p:extLst>
      <p:ext uri="{BB962C8B-B14F-4D97-AF65-F5344CB8AC3E}">
        <p14:creationId xmlns:p14="http://schemas.microsoft.com/office/powerpoint/2010/main" val="14273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Line Representation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910" t="33535" r="27727" b="23927"/>
          <a:stretch/>
        </p:blipFill>
        <p:spPr>
          <a:xfrm>
            <a:off x="2006220" y="2342043"/>
            <a:ext cx="6919415" cy="35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Pixel Representation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749" t="27832" r="31639" b="23995"/>
          <a:stretch/>
        </p:blipFill>
        <p:spPr>
          <a:xfrm>
            <a:off x="2511188" y="2129051"/>
            <a:ext cx="5950423" cy="41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File Summary Representation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973" t="23274" r="24476" b="22995"/>
          <a:stretch/>
        </p:blipFill>
        <p:spPr>
          <a:xfrm>
            <a:off x="1624084" y="2129052"/>
            <a:ext cx="7356143" cy="42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Visual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Hierarchical Representations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5" t="32723" r="34602" b="49892"/>
          <a:stretch/>
        </p:blipFill>
        <p:spPr bwMode="auto">
          <a:xfrm>
            <a:off x="1844984" y="2621820"/>
            <a:ext cx="7822616" cy="231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7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368</TotalTime>
  <Words>607</Words>
  <Application>Microsoft Office PowerPoint</Application>
  <PresentationFormat>Widescreen</PresentationFormat>
  <Paragraphs>125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Wingdings</vt:lpstr>
      <vt:lpstr>Retrospect</vt:lpstr>
      <vt:lpstr>SEMINAR</vt:lpstr>
      <vt:lpstr>Software Visualization in the Large</vt:lpstr>
      <vt:lpstr>Background</vt:lpstr>
      <vt:lpstr>Background</vt:lpstr>
      <vt:lpstr>New Techniques</vt:lpstr>
      <vt:lpstr>Visual Presentations</vt:lpstr>
      <vt:lpstr>Visual Representations</vt:lpstr>
      <vt:lpstr>Visual Representations</vt:lpstr>
      <vt:lpstr>Visual Representations</vt:lpstr>
      <vt:lpstr>Software Engineering Examples</vt:lpstr>
      <vt:lpstr>Software Engineering Examples</vt:lpstr>
      <vt:lpstr>Software Engineering Examples</vt:lpstr>
      <vt:lpstr>Software Engineering Examples</vt:lpstr>
      <vt:lpstr>Software Engineering Examples</vt:lpstr>
      <vt:lpstr>Visual Data Mining in Software Archives</vt:lpstr>
      <vt:lpstr>Introduction</vt:lpstr>
      <vt:lpstr>Introduction</vt:lpstr>
      <vt:lpstr>EPOSee</vt:lpstr>
      <vt:lpstr>Association Rules</vt:lpstr>
      <vt:lpstr>Association Rules</vt:lpstr>
      <vt:lpstr>Sequence Rules</vt:lpstr>
      <vt:lpstr>Case Study: MOZILLA</vt:lpstr>
      <vt:lpstr>Case Study: MOZILLA</vt:lpstr>
      <vt:lpstr>Case Study: MOZILLA</vt:lpstr>
      <vt:lpstr>Case Study: MOZILLA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</dc:title>
  <dc:creator>Wei Guo</dc:creator>
  <cp:lastModifiedBy>Wei Guo</cp:lastModifiedBy>
  <cp:revision>63</cp:revision>
  <dcterms:created xsi:type="dcterms:W3CDTF">2014-11-04T21:15:33Z</dcterms:created>
  <dcterms:modified xsi:type="dcterms:W3CDTF">2014-11-05T19:22:53Z</dcterms:modified>
</cp:coreProperties>
</file>