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2"/>
  </p:notesMasterIdLst>
  <p:sldIdLst>
    <p:sldId id="256" r:id="rId2"/>
    <p:sldId id="258" r:id="rId3"/>
    <p:sldId id="257" r:id="rId4"/>
    <p:sldId id="262" r:id="rId5"/>
    <p:sldId id="259" r:id="rId6"/>
    <p:sldId id="260" r:id="rId7"/>
    <p:sldId id="261" r:id="rId8"/>
    <p:sldId id="263" r:id="rId9"/>
    <p:sldId id="264" r:id="rId10"/>
    <p:sldId id="290" r:id="rId11"/>
    <p:sldId id="269" r:id="rId12"/>
    <p:sldId id="270" r:id="rId13"/>
    <p:sldId id="271" r:id="rId14"/>
    <p:sldId id="265" r:id="rId15"/>
    <p:sldId id="266" r:id="rId16"/>
    <p:sldId id="291" r:id="rId17"/>
    <p:sldId id="267" r:id="rId18"/>
    <p:sldId id="268" r:id="rId19"/>
    <p:sldId id="272" r:id="rId20"/>
    <p:sldId id="273" r:id="rId21"/>
    <p:sldId id="279" r:id="rId22"/>
    <p:sldId id="274" r:id="rId23"/>
    <p:sldId id="275" r:id="rId24"/>
    <p:sldId id="278" r:id="rId25"/>
    <p:sldId id="276" r:id="rId26"/>
    <p:sldId id="277" r:id="rId27"/>
    <p:sldId id="292" r:id="rId28"/>
    <p:sldId id="281" r:id="rId29"/>
    <p:sldId id="293" r:id="rId30"/>
    <p:sldId id="282" r:id="rId31"/>
    <p:sldId id="294" r:id="rId32"/>
    <p:sldId id="280" r:id="rId33"/>
    <p:sldId id="283" r:id="rId34"/>
    <p:sldId id="284" r:id="rId35"/>
    <p:sldId id="285" r:id="rId36"/>
    <p:sldId id="286" r:id="rId37"/>
    <p:sldId id="287" r:id="rId38"/>
    <p:sldId id="288" r:id="rId39"/>
    <p:sldId id="289" r:id="rId40"/>
    <p:sldId id="295"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014" y="6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A50D0D-0667-4A8D-B3F3-4926233E0B42}" type="datetimeFigureOut">
              <a:rPr lang="en-US" smtClean="0"/>
              <a:t>10/19/2014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93E5D3-3C26-4B1D-899B-BAF0C8C934A8}" type="slidenum">
              <a:rPr lang="en-US" smtClean="0"/>
              <a:t>‹#›</a:t>
            </a:fld>
            <a:endParaRPr lang="en-US"/>
          </a:p>
        </p:txBody>
      </p:sp>
    </p:spTree>
    <p:extLst>
      <p:ext uri="{BB962C8B-B14F-4D97-AF65-F5344CB8AC3E}">
        <p14:creationId xmlns:p14="http://schemas.microsoft.com/office/powerpoint/2010/main" val="3173267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A793E5D3-3C26-4B1D-899B-BAF0C8C934A8}" type="slidenum">
              <a:rPr lang="en-US" smtClean="0"/>
              <a:t>1</a:t>
            </a:fld>
            <a:endParaRPr lang="en-US"/>
          </a:p>
        </p:txBody>
      </p:sp>
    </p:spTree>
    <p:extLst>
      <p:ext uri="{BB962C8B-B14F-4D97-AF65-F5344CB8AC3E}">
        <p14:creationId xmlns:p14="http://schemas.microsoft.com/office/powerpoint/2010/main" val="2021793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21C7C197-28B6-47D8-8475-CEE111295B0B}" type="datetimeFigureOut">
              <a:rPr lang="en-US" smtClean="0"/>
              <a:t>10/18/2014</a:t>
            </a:fld>
            <a:endParaRPr lang="en-US"/>
          </a:p>
        </p:txBody>
      </p:sp>
      <p:sp>
        <p:nvSpPr>
          <p:cNvPr id="17" name="Slide Number Placeholder 16"/>
          <p:cNvSpPr>
            <a:spLocks noGrp="1"/>
          </p:cNvSpPr>
          <p:nvPr>
            <p:ph type="sldNum" sz="quarter" idx="11"/>
          </p:nvPr>
        </p:nvSpPr>
        <p:spPr/>
        <p:txBody>
          <a:bodyPr/>
          <a:lstStyle/>
          <a:p>
            <a:fld id="{95FCC764-DAE0-4EBF-A6F7-1FF471CB0601}" type="slidenum">
              <a:rPr lang="en-US" smtClean="0"/>
              <a:t>‹#›</a:t>
            </a:fld>
            <a:endParaRPr lang="en-US"/>
          </a:p>
        </p:txBody>
      </p:sp>
      <p:sp>
        <p:nvSpPr>
          <p:cNvPr id="19" name="Footer Placeholder 1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C7C197-28B6-47D8-8475-CEE111295B0B}" type="datetimeFigureOut">
              <a:rPr lang="en-US" smtClean="0"/>
              <a:t>10/18/2014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CC764-DAE0-4EBF-A6F7-1FF471CB060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C7C197-28B6-47D8-8475-CEE111295B0B}" type="datetimeFigureOut">
              <a:rPr lang="en-US" smtClean="0"/>
              <a:t>10/18/2014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CC764-DAE0-4EBF-A6F7-1FF471CB0601}" type="slidenum">
              <a:rPr lang="en-US" smtClean="0"/>
              <a:t>‹#›</a:t>
            </a:fld>
            <a:endParaRPr lang="en-US"/>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21C7C197-28B6-47D8-8475-CEE111295B0B}" type="datetimeFigureOut">
              <a:rPr lang="en-US" smtClean="0"/>
              <a:t>10/18/2014</a:t>
            </a:fld>
            <a:endParaRPr lang="en-US"/>
          </a:p>
        </p:txBody>
      </p:sp>
      <p:sp>
        <p:nvSpPr>
          <p:cNvPr id="12" name="Slide Number Placeholder 11"/>
          <p:cNvSpPr>
            <a:spLocks noGrp="1"/>
          </p:cNvSpPr>
          <p:nvPr>
            <p:ph type="sldNum" sz="quarter" idx="15"/>
          </p:nvPr>
        </p:nvSpPr>
        <p:spPr/>
        <p:txBody>
          <a:bodyPr/>
          <a:lstStyle/>
          <a:p>
            <a:fld id="{95FCC764-DAE0-4EBF-A6F7-1FF471CB0601}" type="slidenum">
              <a:rPr lang="en-US" smtClean="0"/>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21C7C197-28B6-47D8-8475-CEE111295B0B}" type="datetimeFigureOut">
              <a:rPr lang="en-US" smtClean="0"/>
              <a:t>10/18/2014</a:t>
            </a:fld>
            <a:endParaRPr lang="en-US"/>
          </a:p>
        </p:txBody>
      </p:sp>
      <p:sp>
        <p:nvSpPr>
          <p:cNvPr id="14" name="Slide Number Placeholder 13"/>
          <p:cNvSpPr>
            <a:spLocks noGrp="1"/>
          </p:cNvSpPr>
          <p:nvPr>
            <p:ph type="sldNum" sz="quarter" idx="11"/>
          </p:nvPr>
        </p:nvSpPr>
        <p:spPr/>
        <p:txBody>
          <a:bodyPr/>
          <a:lstStyle/>
          <a:p>
            <a:fld id="{95FCC764-DAE0-4EBF-A6F7-1FF471CB0601}"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21C7C197-28B6-47D8-8475-CEE111295B0B}" type="datetimeFigureOut">
              <a:rPr lang="en-US" smtClean="0"/>
              <a:t>10/18/2014</a:t>
            </a:fld>
            <a:endParaRPr lang="en-US"/>
          </a:p>
        </p:txBody>
      </p:sp>
      <p:sp>
        <p:nvSpPr>
          <p:cNvPr id="12" name="Slide Number Placeholder 11"/>
          <p:cNvSpPr>
            <a:spLocks noGrp="1"/>
          </p:cNvSpPr>
          <p:nvPr>
            <p:ph type="sldNum" sz="quarter" idx="16"/>
          </p:nvPr>
        </p:nvSpPr>
        <p:spPr/>
        <p:txBody>
          <a:bodyPr/>
          <a:lstStyle/>
          <a:p>
            <a:fld id="{95FCC764-DAE0-4EBF-A6F7-1FF471CB0601}" type="slidenum">
              <a:rPr lang="en-US" smtClean="0"/>
              <a:t>‹#›</a:t>
            </a:fld>
            <a:endParaRPr lang="en-US"/>
          </a:p>
        </p:txBody>
      </p:sp>
      <p:sp>
        <p:nvSpPr>
          <p:cNvPr id="13" name="Footer Placeholder 12"/>
          <p:cNvSpPr>
            <a:spLocks noGrp="1"/>
          </p:cNvSpPr>
          <p:nvPr>
            <p:ph type="ftr" sz="quarter" idx="17"/>
          </p:nvPr>
        </p:nvSpPr>
        <p:spPr/>
        <p:txBody>
          <a:bodyPr/>
          <a:lstStyle/>
          <a:p>
            <a:endParaRPr lang="en-US"/>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21C7C197-28B6-47D8-8475-CEE111295B0B}" type="datetimeFigureOut">
              <a:rPr lang="en-US" smtClean="0"/>
              <a:t>10/18/2014</a:t>
            </a:fld>
            <a:endParaRPr lang="en-US"/>
          </a:p>
        </p:txBody>
      </p:sp>
      <p:sp>
        <p:nvSpPr>
          <p:cNvPr id="12" name="Slide Number Placeholder 11"/>
          <p:cNvSpPr>
            <a:spLocks noGrp="1"/>
          </p:cNvSpPr>
          <p:nvPr>
            <p:ph type="sldNum" sz="quarter" idx="17"/>
          </p:nvPr>
        </p:nvSpPr>
        <p:spPr/>
        <p:txBody>
          <a:bodyPr/>
          <a:lstStyle/>
          <a:p>
            <a:fld id="{95FCC764-DAE0-4EBF-A6F7-1FF471CB0601}" type="slidenum">
              <a:rPr lang="en-US" smtClean="0"/>
              <a:t>‹#›</a:t>
            </a:fld>
            <a:endParaRPr lang="en-US"/>
          </a:p>
        </p:txBody>
      </p:sp>
      <p:sp>
        <p:nvSpPr>
          <p:cNvPr id="13" name="Footer Placeholder 12"/>
          <p:cNvSpPr>
            <a:spLocks noGrp="1"/>
          </p:cNvSpPr>
          <p:nvPr>
            <p:ph type="ftr" sz="quarter" idx="18"/>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21C7C197-28B6-47D8-8475-CEE111295B0B}" type="datetimeFigureOut">
              <a:rPr lang="en-US" smtClean="0"/>
              <a:t>10/18/2014</a:t>
            </a:fld>
            <a:endParaRPr lang="en-US"/>
          </a:p>
        </p:txBody>
      </p:sp>
      <p:sp>
        <p:nvSpPr>
          <p:cNvPr id="16" name="Slide Number Placeholder 15"/>
          <p:cNvSpPr>
            <a:spLocks noGrp="1"/>
          </p:cNvSpPr>
          <p:nvPr>
            <p:ph type="sldNum" sz="quarter" idx="11"/>
          </p:nvPr>
        </p:nvSpPr>
        <p:spPr/>
        <p:txBody>
          <a:bodyPr/>
          <a:lstStyle/>
          <a:p>
            <a:fld id="{95FCC764-DAE0-4EBF-A6F7-1FF471CB0601}"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21C7C197-28B6-47D8-8475-CEE111295B0B}" type="datetimeFigureOut">
              <a:rPr lang="en-US" smtClean="0"/>
              <a:t>10/18/2014</a:t>
            </a:fld>
            <a:endParaRPr lang="en-US"/>
          </a:p>
        </p:txBody>
      </p:sp>
      <p:sp>
        <p:nvSpPr>
          <p:cNvPr id="8" name="Slide Number Placeholder 7"/>
          <p:cNvSpPr>
            <a:spLocks noGrp="1"/>
          </p:cNvSpPr>
          <p:nvPr>
            <p:ph type="sldNum" sz="quarter" idx="11"/>
          </p:nvPr>
        </p:nvSpPr>
        <p:spPr/>
        <p:txBody>
          <a:bodyPr/>
          <a:lstStyle/>
          <a:p>
            <a:fld id="{95FCC764-DAE0-4EBF-A6F7-1FF471CB0601}"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21C7C197-28B6-47D8-8475-CEE111295B0B}" type="datetimeFigureOut">
              <a:rPr lang="en-US" smtClean="0"/>
              <a:t>10/18/2014</a:t>
            </a:fld>
            <a:endParaRPr lang="en-US"/>
          </a:p>
        </p:txBody>
      </p:sp>
      <p:sp>
        <p:nvSpPr>
          <p:cNvPr id="19" name="Slide Number Placeholder 18"/>
          <p:cNvSpPr>
            <a:spLocks noGrp="1"/>
          </p:cNvSpPr>
          <p:nvPr>
            <p:ph type="sldNum" sz="quarter" idx="16"/>
          </p:nvPr>
        </p:nvSpPr>
        <p:spPr/>
        <p:txBody>
          <a:bodyPr/>
          <a:lstStyle/>
          <a:p>
            <a:fld id="{95FCC764-DAE0-4EBF-A6F7-1FF471CB0601}" type="slidenum">
              <a:rPr lang="en-US" smtClean="0"/>
              <a:t>‹#›</a:t>
            </a:fld>
            <a:endParaRPr lang="en-US"/>
          </a:p>
        </p:txBody>
      </p:sp>
      <p:sp>
        <p:nvSpPr>
          <p:cNvPr id="23" name="Footer Placeholder 22"/>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21C7C197-28B6-47D8-8475-CEE111295B0B}" type="datetimeFigureOut">
              <a:rPr lang="en-US" smtClean="0"/>
              <a:t>10/18/2014</a:t>
            </a:fld>
            <a:endParaRPr lang="en-US"/>
          </a:p>
        </p:txBody>
      </p:sp>
      <p:sp>
        <p:nvSpPr>
          <p:cNvPr id="14" name="Slide Number Placeholder 13"/>
          <p:cNvSpPr>
            <a:spLocks noGrp="1"/>
          </p:cNvSpPr>
          <p:nvPr>
            <p:ph type="sldNum" sz="quarter" idx="15"/>
          </p:nvPr>
        </p:nvSpPr>
        <p:spPr>
          <a:xfrm>
            <a:off x="4038600" y="6172200"/>
            <a:ext cx="1066800" cy="304800"/>
          </a:xfrm>
        </p:spPr>
        <p:txBody>
          <a:bodyPr/>
          <a:lstStyle/>
          <a:p>
            <a:fld id="{95FCC764-DAE0-4EBF-A6F7-1FF471CB0601}" type="slidenum">
              <a:rPr lang="en-US" smtClean="0"/>
              <a:t>‹#›</a:t>
            </a:fld>
            <a:endParaRPr lang="en-US"/>
          </a:p>
        </p:txBody>
      </p:sp>
      <p:sp>
        <p:nvSpPr>
          <p:cNvPr id="15" name="Footer Placeholder 14"/>
          <p:cNvSpPr>
            <a:spLocks noGrp="1"/>
          </p:cNvSpPr>
          <p:nvPr>
            <p:ph type="ftr" sz="quarter" idx="16"/>
          </p:nvPr>
        </p:nvSpPr>
        <p:spPr>
          <a:xfrm>
            <a:off x="1447800" y="6486525"/>
            <a:ext cx="6248400" cy="29210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21C7C197-28B6-47D8-8475-CEE111295B0B}" type="datetimeFigureOut">
              <a:rPr lang="en-US" smtClean="0"/>
              <a:t>10/18/2014</a:t>
            </a:fld>
            <a:endParaRPr lang="en-US"/>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US"/>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95FCC764-DAE0-4EBF-A6F7-1FF471CB0601}" type="slidenum">
              <a:rPr lang="en-US" smtClean="0"/>
              <a:t>‹#›</a:t>
            </a:fld>
            <a:endParaRPr lang="en-US"/>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ios-driver.github.io/ios-driver/" TargetMode="External"/><Relationship Id="rId2" Type="http://schemas.openxmlformats.org/officeDocument/2006/relationships/hyperlink" Target="http://code.google.com/p/selenium/wiki/OperaDriver" TargetMode="External"/><Relationship Id="rId1" Type="http://schemas.openxmlformats.org/officeDocument/2006/relationships/slideLayout" Target="../slideLayouts/slideLayout2.xml"/><Relationship Id="rId5" Type="http://schemas.openxmlformats.org/officeDocument/2006/relationships/hyperlink" Target="http://selendroid.io/" TargetMode="External"/><Relationship Id="rId4" Type="http://schemas.openxmlformats.org/officeDocument/2006/relationships/hyperlink" Target="http://appium.io/"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file:///C:\HighmarkApps\DesktopServicesUse\workspaces\meb10\Practice\Selenium\src\HomePage.java" TargetMode="External"/><Relationship Id="rId2" Type="http://schemas.openxmlformats.org/officeDocument/2006/relationships/hyperlink" Target="file:///C:\HighmarkApps\DesktopServicesUse\workspaces\meb10\Practice\Selenium\src\LoginPage.java" TargetMode="External"/><Relationship Id="rId1" Type="http://schemas.openxmlformats.org/officeDocument/2006/relationships/slideLayout" Target="../slideLayouts/slideLayout2.xml"/><Relationship Id="rId4" Type="http://schemas.openxmlformats.org/officeDocument/2006/relationships/hyperlink" Target="file:///C:\HighmarkApps\DesktopServicesUse\workspaces\meb10\Practice\Selenium\src\LoginTest.java"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seleniumhq.org/" TargetMode="External"/><Relationship Id="rId2" Type="http://schemas.openxmlformats.org/officeDocument/2006/relationships/hyperlink" Target="http://www.pushtotest.com/presentations-tutorials-open-source-testing.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docs.seleniumhq.org/docs/appendix_migrating_from_rc_to_webdriver.jsp#migrating-to-webdriver-referenc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4114800"/>
            <a:ext cx="6400800" cy="838200"/>
          </a:xfrm>
        </p:spPr>
        <p:txBody>
          <a:bodyPr>
            <a:normAutofit/>
          </a:bodyPr>
          <a:lstStyle/>
          <a:p>
            <a:pPr algn="r"/>
            <a:r>
              <a:rPr lang="en-US" sz="1400" i="1" dirty="0" smtClean="0">
                <a:solidFill>
                  <a:schemeClr val="tx1"/>
                </a:solidFill>
                <a:latin typeface="Bookman Old Style" panose="02050604050505020204" pitchFamily="18" charset="0"/>
              </a:rPr>
              <a:t>Automated Testing Tool </a:t>
            </a:r>
          </a:p>
          <a:p>
            <a:pPr algn="r"/>
            <a:r>
              <a:rPr lang="en-US" sz="1400" i="1" dirty="0" smtClean="0">
                <a:solidFill>
                  <a:schemeClr val="tx1"/>
                </a:solidFill>
                <a:latin typeface="Bookman Old Style" panose="02050604050505020204" pitchFamily="18" charset="0"/>
              </a:rPr>
              <a:t>Presenter: </a:t>
            </a:r>
            <a:r>
              <a:rPr lang="en-US" sz="1400" i="1" dirty="0" err="1" smtClean="0">
                <a:solidFill>
                  <a:schemeClr val="tx1"/>
                </a:solidFill>
                <a:latin typeface="Bookman Old Style" panose="02050604050505020204" pitchFamily="18" charset="0"/>
              </a:rPr>
              <a:t>Lanette</a:t>
            </a:r>
            <a:r>
              <a:rPr lang="en-US" sz="1400" i="1" dirty="0" smtClean="0">
                <a:solidFill>
                  <a:schemeClr val="tx1"/>
                </a:solidFill>
                <a:latin typeface="Bookman Old Style" panose="02050604050505020204" pitchFamily="18" charset="0"/>
              </a:rPr>
              <a:t> Nichole Braxton</a:t>
            </a:r>
          </a:p>
          <a:p>
            <a:pPr algn="r"/>
            <a:r>
              <a:rPr lang="en-US" sz="1400" i="1" dirty="0" smtClean="0">
                <a:solidFill>
                  <a:schemeClr val="tx1"/>
                </a:solidFill>
                <a:latin typeface="Bookman Old Style" panose="02050604050505020204" pitchFamily="18" charset="0"/>
              </a:rPr>
              <a:t>October 21, 2014</a:t>
            </a:r>
            <a:endParaRPr lang="en-US" sz="1400" i="1" dirty="0">
              <a:solidFill>
                <a:schemeClr val="tx1"/>
              </a:solidFill>
              <a:latin typeface="Bookman Old Style" panose="02050604050505020204" pitchFamily="18" charset="0"/>
            </a:endParaRPr>
          </a:p>
        </p:txBody>
      </p:sp>
      <p:sp>
        <p:nvSpPr>
          <p:cNvPr id="2" name="Title 1"/>
          <p:cNvSpPr>
            <a:spLocks noGrp="1"/>
          </p:cNvSpPr>
          <p:nvPr>
            <p:ph type="title"/>
          </p:nvPr>
        </p:nvSpPr>
        <p:spPr/>
        <p:txBody>
          <a:bodyPr/>
          <a:lstStyle/>
          <a:p>
            <a:r>
              <a:rPr lang="en-US" dirty="0" smtClean="0">
                <a:latin typeface="Bookman Old Style" panose="02050604050505020204" pitchFamily="18" charset="0"/>
              </a:rPr>
              <a:t>Selenium</a:t>
            </a:r>
            <a:endParaRPr lang="en-US" dirty="0">
              <a:latin typeface="Bookman Old Style" panose="02050604050505020204" pitchFamily="18" charset="0"/>
            </a:endParaRPr>
          </a:p>
        </p:txBody>
      </p:sp>
    </p:spTree>
    <p:extLst>
      <p:ext uri="{BB962C8B-B14F-4D97-AF65-F5344CB8AC3E}">
        <p14:creationId xmlns:p14="http://schemas.microsoft.com/office/powerpoint/2010/main" val="29970807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lvl="1"/>
            <a:r>
              <a:rPr lang="en-US" dirty="0"/>
              <a:t>Syntax</a:t>
            </a:r>
          </a:p>
          <a:p>
            <a:pPr lvl="2"/>
            <a:r>
              <a:rPr lang="en-US" dirty="0"/>
              <a:t>Has two parameters (both are not required)</a:t>
            </a:r>
          </a:p>
          <a:p>
            <a:pPr lvl="2"/>
            <a:r>
              <a:rPr lang="en-US" dirty="0"/>
              <a:t>Can view command requirements from the command reference tab</a:t>
            </a:r>
          </a:p>
          <a:p>
            <a:pPr lvl="1"/>
            <a:r>
              <a:rPr lang="en-US" dirty="0"/>
              <a:t>Parameters</a:t>
            </a:r>
          </a:p>
          <a:p>
            <a:pPr lvl="2"/>
            <a:r>
              <a:rPr lang="en-US" dirty="0"/>
              <a:t>Locators identify a UI Element on a page</a:t>
            </a:r>
          </a:p>
          <a:p>
            <a:pPr lvl="2"/>
            <a:r>
              <a:rPr lang="en-US" dirty="0"/>
              <a:t>Test Patterns are used for asserting or verifying</a:t>
            </a:r>
          </a:p>
          <a:p>
            <a:pPr lvl="2"/>
            <a:r>
              <a:rPr lang="en-US" dirty="0"/>
              <a:t>Selenium variable or Text Patterns that can be entered in input fields or drop down selections</a:t>
            </a:r>
          </a:p>
          <a:p>
            <a:pPr marL="114300"/>
            <a:endParaRPr lang="en-US" dirty="0"/>
          </a:p>
          <a:p>
            <a:endParaRPr lang="en-US" dirty="0"/>
          </a:p>
        </p:txBody>
      </p:sp>
      <p:sp>
        <p:nvSpPr>
          <p:cNvPr id="3" name="Title 2"/>
          <p:cNvSpPr>
            <a:spLocks noGrp="1"/>
          </p:cNvSpPr>
          <p:nvPr>
            <p:ph type="title"/>
          </p:nvPr>
        </p:nvSpPr>
        <p:spPr/>
        <p:txBody>
          <a:bodyPr/>
          <a:lstStyle/>
          <a:p>
            <a:r>
              <a:rPr lang="en-US" dirty="0">
                <a:latin typeface="Bookman Old Style" panose="02050604050505020204" pitchFamily="18" charset="0"/>
              </a:rPr>
              <a:t>Selenium IDE</a:t>
            </a:r>
            <a:endParaRPr lang="en-US" dirty="0"/>
          </a:p>
        </p:txBody>
      </p:sp>
    </p:spTree>
    <p:extLst>
      <p:ext uri="{BB962C8B-B14F-4D97-AF65-F5344CB8AC3E}">
        <p14:creationId xmlns:p14="http://schemas.microsoft.com/office/powerpoint/2010/main" val="14568601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2097024"/>
            <a:ext cx="8229600" cy="4684776"/>
          </a:xfrm>
        </p:spPr>
        <p:txBody>
          <a:bodyPr>
            <a:normAutofit fontScale="92500" lnSpcReduction="20000"/>
          </a:bodyPr>
          <a:lstStyle/>
          <a:p>
            <a:r>
              <a:rPr lang="en-US" dirty="0" err="1" smtClean="0"/>
              <a:t>Selenese</a:t>
            </a:r>
            <a:r>
              <a:rPr lang="en-US" dirty="0" smtClean="0"/>
              <a:t> Command (continued)</a:t>
            </a:r>
          </a:p>
          <a:p>
            <a:pPr lvl="1"/>
            <a:r>
              <a:rPr lang="en-US" dirty="0" err="1" smtClean="0"/>
              <a:t>AndWait</a:t>
            </a:r>
            <a:endParaRPr lang="en-US" dirty="0" smtClean="0"/>
          </a:p>
          <a:p>
            <a:pPr lvl="2"/>
            <a:r>
              <a:rPr lang="en-US" dirty="0" smtClean="0"/>
              <a:t>Tells Selenium to wait for the page to load after an action has been performed</a:t>
            </a:r>
          </a:p>
          <a:p>
            <a:pPr lvl="2"/>
            <a:r>
              <a:rPr lang="en-US" dirty="0" smtClean="0"/>
              <a:t>Used when triggering navigation/page refresh (test will fail otherwise)</a:t>
            </a:r>
          </a:p>
          <a:p>
            <a:pPr lvl="2"/>
            <a:r>
              <a:rPr lang="en-US" dirty="0" smtClean="0"/>
              <a:t>Command: </a:t>
            </a:r>
            <a:r>
              <a:rPr lang="en-US" dirty="0" err="1" smtClean="0">
                <a:solidFill>
                  <a:srgbClr val="00B0F0"/>
                </a:solidFill>
              </a:rPr>
              <a:t>clickAndWait</a:t>
            </a:r>
            <a:endParaRPr lang="en-US" dirty="0" smtClean="0">
              <a:solidFill>
                <a:srgbClr val="00B0F0"/>
              </a:solidFill>
            </a:endParaRPr>
          </a:p>
          <a:p>
            <a:pPr lvl="1"/>
            <a:r>
              <a:rPr lang="en-US" dirty="0" err="1" smtClean="0"/>
              <a:t>WaitFor</a:t>
            </a:r>
            <a:endParaRPr lang="en-US" dirty="0" smtClean="0"/>
          </a:p>
          <a:p>
            <a:pPr lvl="2"/>
            <a:r>
              <a:rPr lang="en-US" dirty="0" smtClean="0"/>
              <a:t>No set time period</a:t>
            </a:r>
          </a:p>
          <a:p>
            <a:pPr lvl="2"/>
            <a:r>
              <a:rPr lang="en-US" dirty="0" smtClean="0"/>
              <a:t>Dynamically waits for the desired condition, checking every second</a:t>
            </a:r>
          </a:p>
          <a:p>
            <a:pPr lvl="2"/>
            <a:r>
              <a:rPr lang="en-US" dirty="0" smtClean="0"/>
              <a:t>Commands: </a:t>
            </a:r>
            <a:r>
              <a:rPr lang="en-US" dirty="0" err="1" smtClean="0">
                <a:solidFill>
                  <a:srgbClr val="00B0F0"/>
                </a:solidFill>
              </a:rPr>
              <a:t>waitForElementPresent</a:t>
            </a:r>
            <a:r>
              <a:rPr lang="en-US" dirty="0" smtClean="0">
                <a:solidFill>
                  <a:srgbClr val="00B0F0"/>
                </a:solidFill>
              </a:rPr>
              <a:t>, </a:t>
            </a:r>
            <a:r>
              <a:rPr lang="en-US" dirty="0" err="1" smtClean="0">
                <a:solidFill>
                  <a:srgbClr val="00B0F0"/>
                </a:solidFill>
              </a:rPr>
              <a:t>waitForVisible</a:t>
            </a:r>
            <a:r>
              <a:rPr lang="en-US" dirty="0" smtClean="0">
                <a:solidFill>
                  <a:srgbClr val="00B0F0"/>
                </a:solidFill>
              </a:rPr>
              <a:t>, etc…</a:t>
            </a:r>
          </a:p>
          <a:p>
            <a:pPr lvl="1"/>
            <a:r>
              <a:rPr lang="en-US" dirty="0" smtClean="0"/>
              <a:t>Echo </a:t>
            </a:r>
          </a:p>
          <a:p>
            <a:pPr lvl="2"/>
            <a:r>
              <a:rPr lang="en-US" dirty="0" smtClean="0"/>
              <a:t>Used to display information progress notes that is displayed to the console during test execution</a:t>
            </a:r>
          </a:p>
          <a:p>
            <a:pPr lvl="2"/>
            <a:r>
              <a:rPr lang="en-US" dirty="0" smtClean="0"/>
              <a:t>Informational notes can be used to provide context within your test results report</a:t>
            </a:r>
          </a:p>
          <a:p>
            <a:pPr lvl="2"/>
            <a:r>
              <a:rPr lang="en-US" dirty="0" smtClean="0"/>
              <a:t>Used to print the contents of Selenium variables</a:t>
            </a:r>
          </a:p>
          <a:p>
            <a:pPr lvl="1"/>
            <a:endParaRPr lang="en-US" dirty="0"/>
          </a:p>
        </p:txBody>
      </p:sp>
      <p:sp>
        <p:nvSpPr>
          <p:cNvPr id="2" name="Title 1"/>
          <p:cNvSpPr>
            <a:spLocks noGrp="1"/>
          </p:cNvSpPr>
          <p:nvPr>
            <p:ph type="title"/>
          </p:nvPr>
        </p:nvSpPr>
        <p:spPr/>
        <p:txBody>
          <a:bodyPr/>
          <a:lstStyle/>
          <a:p>
            <a:r>
              <a:rPr lang="en-US" dirty="0" smtClean="0">
                <a:latin typeface="Bookman Old Style" panose="02050604050505020204" pitchFamily="18" charset="0"/>
              </a:rPr>
              <a:t>Selenium IDE</a:t>
            </a:r>
            <a:endParaRPr lang="en-US" dirty="0"/>
          </a:p>
        </p:txBody>
      </p:sp>
    </p:spTree>
    <p:extLst>
      <p:ext uri="{BB962C8B-B14F-4D97-AF65-F5344CB8AC3E}">
        <p14:creationId xmlns:p14="http://schemas.microsoft.com/office/powerpoint/2010/main" val="33484890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r>
              <a:rPr lang="en-US" dirty="0" smtClean="0"/>
              <a:t>Store Commands and Selenium Variables</a:t>
            </a:r>
          </a:p>
          <a:p>
            <a:pPr lvl="1"/>
            <a:r>
              <a:rPr lang="en-US" dirty="0" smtClean="0"/>
              <a:t>Selenium variables can be used to store constants at the beginning of scripts and values passed to a test script from the command-line, another program or file</a:t>
            </a:r>
          </a:p>
          <a:p>
            <a:pPr lvl="1"/>
            <a:r>
              <a:rPr lang="en-US" dirty="0" smtClean="0"/>
              <a:t>Store Command</a:t>
            </a:r>
          </a:p>
          <a:p>
            <a:pPr lvl="2"/>
            <a:r>
              <a:rPr lang="en-US" dirty="0" smtClean="0"/>
              <a:t>Two parameters (text value and Selenium variable)</a:t>
            </a:r>
          </a:p>
          <a:p>
            <a:pPr lvl="2"/>
            <a:r>
              <a:rPr lang="en-US" dirty="0" smtClean="0"/>
              <a:t>Uses </a:t>
            </a:r>
            <a:r>
              <a:rPr lang="en-US" dirty="0" smtClean="0">
                <a:solidFill>
                  <a:srgbClr val="00B0F0"/>
                </a:solidFill>
              </a:rPr>
              <a:t>${}</a:t>
            </a:r>
            <a:r>
              <a:rPr lang="en-US" dirty="0" smtClean="0"/>
              <a:t> to access the value of a variable</a:t>
            </a:r>
          </a:p>
          <a:p>
            <a:pPr lvl="2"/>
            <a:r>
              <a:rPr lang="en-US" dirty="0" smtClean="0"/>
              <a:t>Can be used in the first or second parameter or within a locator expression</a:t>
            </a:r>
          </a:p>
          <a:p>
            <a:pPr lvl="2"/>
            <a:r>
              <a:rPr lang="en-US" dirty="0" smtClean="0"/>
              <a:t>Other Store Commands: </a:t>
            </a:r>
            <a:r>
              <a:rPr lang="en-US" dirty="0" err="1" smtClean="0">
                <a:solidFill>
                  <a:srgbClr val="00B0F0"/>
                </a:solidFill>
              </a:rPr>
              <a:t>storeElementPresent</a:t>
            </a:r>
            <a:r>
              <a:rPr lang="en-US" dirty="0" smtClean="0">
                <a:solidFill>
                  <a:srgbClr val="00B0F0"/>
                </a:solidFill>
              </a:rPr>
              <a:t>, </a:t>
            </a:r>
            <a:r>
              <a:rPr lang="en-US" dirty="0" err="1" smtClean="0">
                <a:solidFill>
                  <a:srgbClr val="00B0F0"/>
                </a:solidFill>
              </a:rPr>
              <a:t>storeText</a:t>
            </a:r>
            <a:r>
              <a:rPr lang="en-US" dirty="0" smtClean="0">
                <a:solidFill>
                  <a:srgbClr val="00B0F0"/>
                </a:solidFill>
              </a:rPr>
              <a:t>, </a:t>
            </a:r>
            <a:r>
              <a:rPr lang="en-US" dirty="0" err="1" smtClean="0">
                <a:solidFill>
                  <a:srgbClr val="00B0F0"/>
                </a:solidFill>
              </a:rPr>
              <a:t>storeEval</a:t>
            </a:r>
            <a:r>
              <a:rPr lang="en-US" dirty="0" smtClean="0">
                <a:solidFill>
                  <a:srgbClr val="00B0F0"/>
                </a:solidFill>
              </a:rPr>
              <a:t>, </a:t>
            </a:r>
            <a:r>
              <a:rPr lang="en-US" dirty="0" err="1" smtClean="0">
                <a:solidFill>
                  <a:srgbClr val="00B0F0"/>
                </a:solidFill>
              </a:rPr>
              <a:t>ect</a:t>
            </a:r>
            <a:r>
              <a:rPr lang="en-US" dirty="0" smtClean="0">
                <a:solidFill>
                  <a:srgbClr val="00B0F0"/>
                </a:solidFill>
              </a:rPr>
              <a:t>…</a:t>
            </a:r>
          </a:p>
        </p:txBody>
      </p:sp>
      <p:sp>
        <p:nvSpPr>
          <p:cNvPr id="2" name="Title 1"/>
          <p:cNvSpPr>
            <a:spLocks noGrp="1"/>
          </p:cNvSpPr>
          <p:nvPr>
            <p:ph type="title"/>
          </p:nvPr>
        </p:nvSpPr>
        <p:spPr/>
        <p:txBody>
          <a:bodyPr/>
          <a:lstStyle/>
          <a:p>
            <a:r>
              <a:rPr lang="en-US" dirty="0" smtClean="0">
                <a:latin typeface="Bookman Old Style" panose="02050604050505020204" pitchFamily="18" charset="0"/>
              </a:rPr>
              <a:t>Selenium IDE</a:t>
            </a:r>
            <a:endParaRPr lang="en-US" dirty="0"/>
          </a:p>
        </p:txBody>
      </p:sp>
    </p:spTree>
    <p:extLst>
      <p:ext uri="{BB962C8B-B14F-4D97-AF65-F5344CB8AC3E}">
        <p14:creationId xmlns:p14="http://schemas.microsoft.com/office/powerpoint/2010/main" val="27781102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r>
              <a:rPr lang="en-US" dirty="0" smtClean="0"/>
              <a:t>JavaScript and </a:t>
            </a:r>
            <a:r>
              <a:rPr lang="en-US" dirty="0" err="1" smtClean="0"/>
              <a:t>Selenese</a:t>
            </a:r>
            <a:r>
              <a:rPr lang="en-US" dirty="0" smtClean="0"/>
              <a:t> Parameters</a:t>
            </a:r>
          </a:p>
          <a:p>
            <a:pPr lvl="1"/>
            <a:r>
              <a:rPr lang="en-US" dirty="0" smtClean="0"/>
              <a:t>JavaScript uses script and non-script </a:t>
            </a:r>
            <a:r>
              <a:rPr lang="en-US" dirty="0" err="1" smtClean="0"/>
              <a:t>Selenese</a:t>
            </a:r>
            <a:r>
              <a:rPr lang="en-US" dirty="0" smtClean="0"/>
              <a:t> parameters</a:t>
            </a:r>
          </a:p>
          <a:p>
            <a:pPr lvl="1"/>
            <a:r>
              <a:rPr lang="en-US" dirty="0" smtClean="0"/>
              <a:t>Parameters can be accessed via a JavaScript associative array “</a:t>
            </a:r>
            <a:r>
              <a:rPr lang="en-US" dirty="0" err="1" smtClean="0">
                <a:solidFill>
                  <a:srgbClr val="00B0F0"/>
                </a:solidFill>
              </a:rPr>
              <a:t>storedVars</a:t>
            </a:r>
            <a:r>
              <a:rPr lang="en-US" dirty="0" smtClean="0">
                <a:solidFill>
                  <a:srgbClr val="00B0F0"/>
                </a:solidFill>
              </a:rPr>
              <a:t>[]</a:t>
            </a:r>
            <a:r>
              <a:rPr lang="en-US" dirty="0" smtClean="0"/>
              <a:t>”</a:t>
            </a:r>
          </a:p>
          <a:p>
            <a:pPr lvl="1"/>
            <a:r>
              <a:rPr lang="en-US" dirty="0" smtClean="0"/>
              <a:t>Script Parameters</a:t>
            </a:r>
          </a:p>
          <a:p>
            <a:pPr lvl="2"/>
            <a:r>
              <a:rPr lang="en-US" dirty="0" smtClean="0"/>
              <a:t>Specified by </a:t>
            </a:r>
            <a:r>
              <a:rPr lang="en-US" dirty="0" err="1" smtClean="0">
                <a:solidFill>
                  <a:srgbClr val="00B0F0"/>
                </a:solidFill>
              </a:rPr>
              <a:t>assertEval</a:t>
            </a:r>
            <a:r>
              <a:rPr lang="en-US" dirty="0" smtClean="0">
                <a:solidFill>
                  <a:srgbClr val="00B0F0"/>
                </a:solidFill>
              </a:rPr>
              <a:t>, </a:t>
            </a:r>
            <a:r>
              <a:rPr lang="en-US" dirty="0" err="1" smtClean="0">
                <a:solidFill>
                  <a:srgbClr val="00B0F0"/>
                </a:solidFill>
              </a:rPr>
              <a:t>verifyEval</a:t>
            </a:r>
            <a:r>
              <a:rPr lang="en-US" dirty="0" smtClean="0">
                <a:solidFill>
                  <a:srgbClr val="00B0F0"/>
                </a:solidFill>
              </a:rPr>
              <a:t>, </a:t>
            </a:r>
            <a:r>
              <a:rPr lang="en-US" dirty="0" err="1" smtClean="0">
                <a:solidFill>
                  <a:srgbClr val="00B0F0"/>
                </a:solidFill>
              </a:rPr>
              <a:t>storeEval</a:t>
            </a:r>
            <a:r>
              <a:rPr lang="en-US" dirty="0" smtClean="0">
                <a:solidFill>
                  <a:srgbClr val="00B0F0"/>
                </a:solidFill>
              </a:rPr>
              <a:t> and </a:t>
            </a:r>
            <a:r>
              <a:rPr lang="en-US" dirty="0" err="1" smtClean="0">
                <a:solidFill>
                  <a:srgbClr val="00B0F0"/>
                </a:solidFill>
              </a:rPr>
              <a:t>waitForEval</a:t>
            </a:r>
            <a:endParaRPr lang="en-US" dirty="0">
              <a:solidFill>
                <a:srgbClr val="00B0F0"/>
              </a:solidFill>
            </a:endParaRPr>
          </a:p>
          <a:p>
            <a:pPr lvl="2"/>
            <a:r>
              <a:rPr lang="en-US" dirty="0" smtClean="0"/>
              <a:t>A snippet of JavaScript code is placed into the appropriate field, normally the Target field (script parameters are usually the first or only parameter)</a:t>
            </a:r>
          </a:p>
          <a:p>
            <a:pPr lvl="1"/>
            <a:r>
              <a:rPr lang="en-US" dirty="0" smtClean="0"/>
              <a:t>Non-Script Parameters</a:t>
            </a:r>
          </a:p>
          <a:p>
            <a:pPr lvl="2"/>
            <a:r>
              <a:rPr lang="en-US" dirty="0" smtClean="0"/>
              <a:t>Uses JavaScript to generate values for elements with non-script parameters</a:t>
            </a:r>
          </a:p>
          <a:p>
            <a:pPr lvl="2"/>
            <a:r>
              <a:rPr lang="en-US" dirty="0" smtClean="0"/>
              <a:t>JavaScript must be enclosed in curly braces and proceeded by the label “</a:t>
            </a:r>
            <a:r>
              <a:rPr lang="en-US" dirty="0" err="1" smtClean="0">
                <a:solidFill>
                  <a:srgbClr val="00B0F0"/>
                </a:solidFill>
              </a:rPr>
              <a:t>javascript</a:t>
            </a:r>
            <a:r>
              <a:rPr lang="en-US" dirty="0" smtClean="0"/>
              <a:t>”</a:t>
            </a:r>
          </a:p>
        </p:txBody>
      </p:sp>
      <p:sp>
        <p:nvSpPr>
          <p:cNvPr id="2" name="Title 1"/>
          <p:cNvSpPr>
            <a:spLocks noGrp="1"/>
          </p:cNvSpPr>
          <p:nvPr>
            <p:ph type="title"/>
          </p:nvPr>
        </p:nvSpPr>
        <p:spPr/>
        <p:txBody>
          <a:bodyPr/>
          <a:lstStyle/>
          <a:p>
            <a:r>
              <a:rPr lang="en-US" dirty="0" smtClean="0">
                <a:latin typeface="Bookman Old Style" panose="02050604050505020204" pitchFamily="18" charset="0"/>
              </a:rPr>
              <a:t>Selenium IDE</a:t>
            </a:r>
            <a:endParaRPr lang="en-US" dirty="0"/>
          </a:p>
        </p:txBody>
      </p:sp>
    </p:spTree>
    <p:extLst>
      <p:ext uri="{BB962C8B-B14F-4D97-AF65-F5344CB8AC3E}">
        <p14:creationId xmlns:p14="http://schemas.microsoft.com/office/powerpoint/2010/main" val="31933883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lnSpcReduction="10000"/>
          </a:bodyPr>
          <a:lstStyle/>
          <a:p>
            <a:r>
              <a:rPr lang="en-US" dirty="0" smtClean="0"/>
              <a:t>Commonly Used Selenium Commands</a:t>
            </a:r>
          </a:p>
          <a:p>
            <a:pPr lvl="1"/>
            <a:r>
              <a:rPr lang="en-US" dirty="0" smtClean="0">
                <a:solidFill>
                  <a:srgbClr val="00B0F0"/>
                </a:solidFill>
              </a:rPr>
              <a:t>open</a:t>
            </a:r>
          </a:p>
          <a:p>
            <a:pPr lvl="1"/>
            <a:r>
              <a:rPr lang="en-US" dirty="0" smtClean="0">
                <a:solidFill>
                  <a:srgbClr val="00B0F0"/>
                </a:solidFill>
              </a:rPr>
              <a:t>click/</a:t>
            </a:r>
            <a:r>
              <a:rPr lang="en-US" dirty="0" err="1" smtClean="0">
                <a:solidFill>
                  <a:srgbClr val="00B0F0"/>
                </a:solidFill>
              </a:rPr>
              <a:t>clickAndWait</a:t>
            </a:r>
            <a:endParaRPr lang="en-US" dirty="0" smtClean="0">
              <a:solidFill>
                <a:srgbClr val="00B0F0"/>
              </a:solidFill>
            </a:endParaRPr>
          </a:p>
          <a:p>
            <a:pPr lvl="1"/>
            <a:r>
              <a:rPr lang="en-US" dirty="0" err="1" smtClean="0">
                <a:solidFill>
                  <a:srgbClr val="00B0F0"/>
                </a:solidFill>
              </a:rPr>
              <a:t>verifyTitle</a:t>
            </a:r>
            <a:r>
              <a:rPr lang="en-US" dirty="0" smtClean="0">
                <a:solidFill>
                  <a:srgbClr val="00B0F0"/>
                </a:solidFill>
              </a:rPr>
              <a:t>/</a:t>
            </a:r>
            <a:r>
              <a:rPr lang="en-US" dirty="0" err="1" smtClean="0">
                <a:solidFill>
                  <a:srgbClr val="00B0F0"/>
                </a:solidFill>
              </a:rPr>
              <a:t>assertTitle</a:t>
            </a:r>
            <a:endParaRPr lang="en-US" dirty="0" smtClean="0">
              <a:solidFill>
                <a:srgbClr val="00B0F0"/>
              </a:solidFill>
            </a:endParaRPr>
          </a:p>
          <a:p>
            <a:pPr lvl="1"/>
            <a:r>
              <a:rPr lang="en-US" dirty="0" err="1" smtClean="0">
                <a:solidFill>
                  <a:srgbClr val="00B0F0"/>
                </a:solidFill>
              </a:rPr>
              <a:t>verifyTextPresent</a:t>
            </a:r>
            <a:endParaRPr lang="en-US" dirty="0" smtClean="0">
              <a:solidFill>
                <a:srgbClr val="00B0F0"/>
              </a:solidFill>
            </a:endParaRPr>
          </a:p>
          <a:p>
            <a:pPr lvl="1"/>
            <a:r>
              <a:rPr lang="en-US" dirty="0" err="1" smtClean="0">
                <a:solidFill>
                  <a:srgbClr val="00B0F0"/>
                </a:solidFill>
              </a:rPr>
              <a:t>verifyElementPresent</a:t>
            </a:r>
            <a:endParaRPr lang="en-US" dirty="0" smtClean="0">
              <a:solidFill>
                <a:srgbClr val="00B0F0"/>
              </a:solidFill>
            </a:endParaRPr>
          </a:p>
          <a:p>
            <a:pPr lvl="1"/>
            <a:r>
              <a:rPr lang="en-US" dirty="0" err="1" smtClean="0">
                <a:solidFill>
                  <a:srgbClr val="00B0F0"/>
                </a:solidFill>
              </a:rPr>
              <a:t>verifyText</a:t>
            </a:r>
            <a:endParaRPr lang="en-US" dirty="0" smtClean="0">
              <a:solidFill>
                <a:srgbClr val="00B0F0"/>
              </a:solidFill>
            </a:endParaRPr>
          </a:p>
          <a:p>
            <a:pPr lvl="1"/>
            <a:r>
              <a:rPr lang="en-US" dirty="0" err="1" smtClean="0">
                <a:solidFill>
                  <a:srgbClr val="00B0F0"/>
                </a:solidFill>
              </a:rPr>
              <a:t>verifyTable</a:t>
            </a:r>
            <a:endParaRPr lang="en-US" dirty="0" smtClean="0">
              <a:solidFill>
                <a:srgbClr val="00B0F0"/>
              </a:solidFill>
            </a:endParaRPr>
          </a:p>
          <a:p>
            <a:pPr lvl="1"/>
            <a:r>
              <a:rPr lang="en-US" dirty="0" err="1" smtClean="0">
                <a:solidFill>
                  <a:srgbClr val="00B0F0"/>
                </a:solidFill>
              </a:rPr>
              <a:t>waitForPageToLoad</a:t>
            </a:r>
            <a:endParaRPr lang="en-US" dirty="0" smtClean="0">
              <a:solidFill>
                <a:srgbClr val="00B0F0"/>
              </a:solidFill>
            </a:endParaRPr>
          </a:p>
          <a:p>
            <a:pPr lvl="1"/>
            <a:r>
              <a:rPr lang="en-US" dirty="0" err="1" smtClean="0">
                <a:solidFill>
                  <a:srgbClr val="00B0F0"/>
                </a:solidFill>
              </a:rPr>
              <a:t>waitForElementPresent</a:t>
            </a:r>
            <a:r>
              <a:rPr lang="en-US" dirty="0" smtClean="0">
                <a:solidFill>
                  <a:srgbClr val="00B0F0"/>
                </a:solidFill>
              </a:rPr>
              <a:t> </a:t>
            </a:r>
          </a:p>
          <a:p>
            <a:endParaRPr lang="en-US" dirty="0"/>
          </a:p>
        </p:txBody>
      </p:sp>
      <p:sp>
        <p:nvSpPr>
          <p:cNvPr id="2" name="Title 1"/>
          <p:cNvSpPr>
            <a:spLocks noGrp="1"/>
          </p:cNvSpPr>
          <p:nvPr>
            <p:ph type="title"/>
          </p:nvPr>
        </p:nvSpPr>
        <p:spPr/>
        <p:txBody>
          <a:bodyPr/>
          <a:lstStyle/>
          <a:p>
            <a:r>
              <a:rPr lang="en-US" dirty="0" smtClean="0">
                <a:latin typeface="Bookman Old Style" panose="02050604050505020204" pitchFamily="18" charset="0"/>
              </a:rPr>
              <a:t>Selenium IDE</a:t>
            </a:r>
            <a:endParaRPr lang="en-US" dirty="0"/>
          </a:p>
        </p:txBody>
      </p:sp>
    </p:spTree>
    <p:extLst>
      <p:ext uri="{BB962C8B-B14F-4D97-AF65-F5344CB8AC3E}">
        <p14:creationId xmlns:p14="http://schemas.microsoft.com/office/powerpoint/2010/main" val="10189598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1752600"/>
            <a:ext cx="8229600" cy="5181600"/>
          </a:xfrm>
        </p:spPr>
        <p:txBody>
          <a:bodyPr>
            <a:normAutofit fontScale="92500" lnSpcReduction="10000"/>
          </a:bodyPr>
          <a:lstStyle/>
          <a:p>
            <a:r>
              <a:rPr lang="en-US" sz="2600" dirty="0" smtClean="0"/>
              <a:t>Locators</a:t>
            </a:r>
          </a:p>
          <a:p>
            <a:pPr lvl="1"/>
            <a:r>
              <a:rPr lang="en-US" dirty="0" smtClean="0"/>
              <a:t>By Identifier</a:t>
            </a:r>
          </a:p>
          <a:p>
            <a:pPr lvl="2"/>
            <a:r>
              <a:rPr lang="en-US" dirty="0" smtClean="0"/>
              <a:t>Used by default</a:t>
            </a:r>
          </a:p>
          <a:p>
            <a:pPr lvl="2"/>
            <a:r>
              <a:rPr lang="en-US" dirty="0" smtClean="0"/>
              <a:t>Locator type is “</a:t>
            </a:r>
            <a:r>
              <a:rPr lang="en-US" dirty="0" smtClean="0">
                <a:solidFill>
                  <a:srgbClr val="00B0F0"/>
                </a:solidFill>
              </a:rPr>
              <a:t>identifier</a:t>
            </a:r>
            <a:r>
              <a:rPr lang="en-US" dirty="0" smtClean="0"/>
              <a:t>”</a:t>
            </a:r>
          </a:p>
          <a:p>
            <a:pPr lvl="2"/>
            <a:r>
              <a:rPr lang="en-US" dirty="0" smtClean="0"/>
              <a:t>First element with id attribute value matching the location will be used</a:t>
            </a:r>
          </a:p>
          <a:p>
            <a:pPr lvl="2"/>
            <a:r>
              <a:rPr lang="en-US" dirty="0" smtClean="0"/>
              <a:t>First element with a name attribute matching the location will be used if there are no id matches</a:t>
            </a:r>
          </a:p>
          <a:p>
            <a:pPr lvl="1"/>
            <a:r>
              <a:rPr lang="en-US" dirty="0" smtClean="0"/>
              <a:t>By ID</a:t>
            </a:r>
          </a:p>
          <a:p>
            <a:pPr lvl="2"/>
            <a:r>
              <a:rPr lang="en-US" dirty="0" smtClean="0"/>
              <a:t>More limited than the “</a:t>
            </a:r>
            <a:r>
              <a:rPr lang="en-US" dirty="0" smtClean="0">
                <a:solidFill>
                  <a:srgbClr val="00B0F0"/>
                </a:solidFill>
              </a:rPr>
              <a:t>identifier</a:t>
            </a:r>
            <a:r>
              <a:rPr lang="en-US" dirty="0" smtClean="0"/>
              <a:t>” type</a:t>
            </a:r>
          </a:p>
          <a:p>
            <a:pPr lvl="2"/>
            <a:r>
              <a:rPr lang="en-US" dirty="0" smtClean="0"/>
              <a:t>Locator type is “</a:t>
            </a:r>
            <a:r>
              <a:rPr lang="en-US" dirty="0" smtClean="0">
                <a:solidFill>
                  <a:srgbClr val="00B0F0"/>
                </a:solidFill>
              </a:rPr>
              <a:t>id</a:t>
            </a:r>
            <a:r>
              <a:rPr lang="en-US" dirty="0" smtClean="0"/>
              <a:t>”</a:t>
            </a:r>
          </a:p>
          <a:p>
            <a:pPr lvl="2"/>
            <a:r>
              <a:rPr lang="en-US" dirty="0" smtClean="0"/>
              <a:t>Use this type when you know the element’s id</a:t>
            </a:r>
          </a:p>
          <a:p>
            <a:pPr lvl="1"/>
            <a:r>
              <a:rPr lang="en-US" dirty="0" smtClean="0"/>
              <a:t>By Name</a:t>
            </a:r>
          </a:p>
          <a:p>
            <a:pPr lvl="2"/>
            <a:r>
              <a:rPr lang="en-US" dirty="0" smtClean="0"/>
              <a:t>Locates an element with a matching name attribute</a:t>
            </a:r>
          </a:p>
          <a:p>
            <a:pPr lvl="2"/>
            <a:r>
              <a:rPr lang="en-US" dirty="0" smtClean="0"/>
              <a:t>Filters can be applied for elements with the same name attribute</a:t>
            </a:r>
          </a:p>
          <a:p>
            <a:pPr lvl="2"/>
            <a:r>
              <a:rPr lang="en-US" dirty="0" smtClean="0"/>
              <a:t>Locator type is “</a:t>
            </a:r>
            <a:r>
              <a:rPr lang="en-US" dirty="0" smtClean="0">
                <a:solidFill>
                  <a:srgbClr val="00B0F0"/>
                </a:solidFill>
              </a:rPr>
              <a:t>name</a:t>
            </a:r>
            <a:r>
              <a:rPr lang="en-US" dirty="0" smtClean="0"/>
              <a:t>”</a:t>
            </a:r>
          </a:p>
        </p:txBody>
      </p:sp>
      <p:sp>
        <p:nvSpPr>
          <p:cNvPr id="2" name="Title 1"/>
          <p:cNvSpPr>
            <a:spLocks noGrp="1"/>
          </p:cNvSpPr>
          <p:nvPr>
            <p:ph type="title"/>
          </p:nvPr>
        </p:nvSpPr>
        <p:spPr>
          <a:xfrm>
            <a:off x="2514600" y="990600"/>
            <a:ext cx="4114800" cy="701040"/>
          </a:xfrm>
        </p:spPr>
        <p:txBody>
          <a:bodyPr/>
          <a:lstStyle/>
          <a:p>
            <a:r>
              <a:rPr lang="en-US" dirty="0" smtClean="0">
                <a:latin typeface="Bookman Old Style" panose="02050604050505020204" pitchFamily="18" charset="0"/>
              </a:rPr>
              <a:t>Selenium IDE</a:t>
            </a:r>
            <a:endParaRPr lang="en-US" dirty="0"/>
          </a:p>
        </p:txBody>
      </p:sp>
    </p:spTree>
    <p:extLst>
      <p:ext uri="{BB962C8B-B14F-4D97-AF65-F5344CB8AC3E}">
        <p14:creationId xmlns:p14="http://schemas.microsoft.com/office/powerpoint/2010/main" val="33411677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1752600"/>
            <a:ext cx="8229600" cy="4876800"/>
          </a:xfrm>
        </p:spPr>
        <p:txBody>
          <a:bodyPr>
            <a:normAutofit lnSpcReduction="10000"/>
          </a:bodyPr>
          <a:lstStyle/>
          <a:p>
            <a:pPr lvl="1"/>
            <a:r>
              <a:rPr lang="en-US" dirty="0"/>
              <a:t>X-Path</a:t>
            </a:r>
          </a:p>
          <a:p>
            <a:pPr lvl="2"/>
            <a:r>
              <a:rPr lang="en-US" dirty="0"/>
              <a:t>Used for locating nodes in an XML document</a:t>
            </a:r>
          </a:p>
          <a:p>
            <a:pPr lvl="2"/>
            <a:r>
              <a:rPr lang="en-US" dirty="0"/>
              <a:t>Elements can be located in regards to absolute terms or a relative position to an element that has a specified id or name attribute</a:t>
            </a:r>
          </a:p>
          <a:p>
            <a:pPr lvl="2"/>
            <a:r>
              <a:rPr lang="en-US" dirty="0"/>
              <a:t>Can locate elements via attributes other than id or name</a:t>
            </a:r>
          </a:p>
          <a:p>
            <a:pPr lvl="2"/>
            <a:r>
              <a:rPr lang="en-US" dirty="0"/>
              <a:t>Starts with “</a:t>
            </a:r>
            <a:r>
              <a:rPr lang="en-US" dirty="0">
                <a:solidFill>
                  <a:srgbClr val="00B0F0"/>
                </a:solidFill>
              </a:rPr>
              <a:t>//</a:t>
            </a:r>
            <a:r>
              <a:rPr lang="en-US" dirty="0"/>
              <a:t>”</a:t>
            </a:r>
          </a:p>
          <a:p>
            <a:pPr lvl="1"/>
            <a:r>
              <a:rPr lang="en-US" dirty="0"/>
              <a:t>By DOM</a:t>
            </a:r>
          </a:p>
          <a:p>
            <a:pPr lvl="2"/>
            <a:r>
              <a:rPr lang="en-US" dirty="0"/>
              <a:t>Can be accessed using </a:t>
            </a:r>
            <a:r>
              <a:rPr lang="en-US" dirty="0" err="1"/>
              <a:t>Javascript</a:t>
            </a:r>
            <a:endParaRPr lang="en-US" dirty="0"/>
          </a:p>
          <a:p>
            <a:pPr lvl="2"/>
            <a:r>
              <a:rPr lang="en-US" dirty="0"/>
              <a:t>Locator type is “</a:t>
            </a:r>
            <a:r>
              <a:rPr lang="en-US" dirty="0">
                <a:solidFill>
                  <a:srgbClr val="00B0F0"/>
                </a:solidFill>
              </a:rPr>
              <a:t>document</a:t>
            </a:r>
            <a:r>
              <a:rPr lang="en-US" dirty="0"/>
              <a:t>”</a:t>
            </a:r>
          </a:p>
          <a:p>
            <a:pPr lvl="1"/>
            <a:r>
              <a:rPr lang="en-US" dirty="0"/>
              <a:t>By CSS</a:t>
            </a:r>
          </a:p>
          <a:p>
            <a:pPr lvl="2"/>
            <a:r>
              <a:rPr lang="en-US" dirty="0"/>
              <a:t>Uses the style binding of selectors  to elements in a document as a locating strategy</a:t>
            </a:r>
          </a:p>
          <a:p>
            <a:pPr lvl="2"/>
            <a:r>
              <a:rPr lang="en-US" dirty="0"/>
              <a:t>Faster than X-Path and can find the most complicated objects in an intrinsic HTML </a:t>
            </a:r>
            <a:r>
              <a:rPr lang="en-US" dirty="0" smtClean="0"/>
              <a:t>document</a:t>
            </a:r>
          </a:p>
          <a:p>
            <a:pPr lvl="2"/>
            <a:r>
              <a:rPr lang="en-US" dirty="0" smtClean="0"/>
              <a:t>Locator type is “</a:t>
            </a:r>
            <a:r>
              <a:rPr lang="en-US" dirty="0" err="1" smtClean="0">
                <a:solidFill>
                  <a:srgbClr val="00B0F0"/>
                </a:solidFill>
              </a:rPr>
              <a:t>css</a:t>
            </a:r>
            <a:r>
              <a:rPr lang="en-US" dirty="0" smtClean="0"/>
              <a:t>”</a:t>
            </a:r>
            <a:endParaRPr lang="en-US" dirty="0"/>
          </a:p>
          <a:p>
            <a:endParaRPr lang="en-US" dirty="0"/>
          </a:p>
        </p:txBody>
      </p:sp>
      <p:sp>
        <p:nvSpPr>
          <p:cNvPr id="3" name="Title 2"/>
          <p:cNvSpPr>
            <a:spLocks noGrp="1"/>
          </p:cNvSpPr>
          <p:nvPr>
            <p:ph type="title"/>
          </p:nvPr>
        </p:nvSpPr>
        <p:spPr/>
        <p:txBody>
          <a:bodyPr/>
          <a:lstStyle/>
          <a:p>
            <a:r>
              <a:rPr lang="en-US" dirty="0">
                <a:latin typeface="Bookman Old Style" panose="02050604050505020204" pitchFamily="18" charset="0"/>
              </a:rPr>
              <a:t>Selenium IDE</a:t>
            </a:r>
            <a:endParaRPr lang="en-US" dirty="0"/>
          </a:p>
        </p:txBody>
      </p:sp>
    </p:spTree>
    <p:extLst>
      <p:ext uri="{BB962C8B-B14F-4D97-AF65-F5344CB8AC3E}">
        <p14:creationId xmlns:p14="http://schemas.microsoft.com/office/powerpoint/2010/main" val="27437311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1703451"/>
            <a:ext cx="8229600" cy="5145024"/>
          </a:xfrm>
        </p:spPr>
        <p:txBody>
          <a:bodyPr>
            <a:normAutofit fontScale="92500" lnSpcReduction="10000"/>
          </a:bodyPr>
          <a:lstStyle/>
          <a:p>
            <a:r>
              <a:rPr lang="en-US" dirty="0" smtClean="0"/>
              <a:t>Matching Patterns</a:t>
            </a:r>
          </a:p>
          <a:p>
            <a:pPr lvl="1"/>
            <a:r>
              <a:rPr lang="en-US" dirty="0" smtClean="0"/>
              <a:t>Text Patterns</a:t>
            </a:r>
          </a:p>
          <a:p>
            <a:pPr lvl="2"/>
            <a:r>
              <a:rPr lang="en-US" dirty="0" smtClean="0"/>
              <a:t>A parameter required by following </a:t>
            </a:r>
            <a:r>
              <a:rPr lang="en-US" dirty="0" err="1" smtClean="0"/>
              <a:t>Selenese</a:t>
            </a:r>
            <a:r>
              <a:rPr lang="en-US" dirty="0" smtClean="0"/>
              <a:t> commands: </a:t>
            </a:r>
            <a:r>
              <a:rPr lang="en-US" dirty="0" err="1" smtClean="0">
                <a:solidFill>
                  <a:srgbClr val="00B0F0"/>
                </a:solidFill>
              </a:rPr>
              <a:t>verifyText</a:t>
            </a:r>
            <a:r>
              <a:rPr lang="en-US" dirty="0" smtClean="0">
                <a:solidFill>
                  <a:srgbClr val="00B0F0"/>
                </a:solidFill>
              </a:rPr>
              <a:t>, </a:t>
            </a:r>
            <a:r>
              <a:rPr lang="en-US" dirty="0" err="1" smtClean="0">
                <a:solidFill>
                  <a:srgbClr val="00B0F0"/>
                </a:solidFill>
              </a:rPr>
              <a:t>verifyText</a:t>
            </a:r>
            <a:r>
              <a:rPr lang="en-US" dirty="0" smtClean="0">
                <a:solidFill>
                  <a:srgbClr val="00B0F0"/>
                </a:solidFill>
              </a:rPr>
              <a:t>, </a:t>
            </a:r>
            <a:r>
              <a:rPr lang="en-US" dirty="0" err="1" smtClean="0">
                <a:solidFill>
                  <a:srgbClr val="00B0F0"/>
                </a:solidFill>
              </a:rPr>
              <a:t>verifyTitle</a:t>
            </a:r>
            <a:r>
              <a:rPr lang="en-US" dirty="0" smtClean="0">
                <a:solidFill>
                  <a:srgbClr val="00B0F0"/>
                </a:solidFill>
              </a:rPr>
              <a:t>, </a:t>
            </a:r>
            <a:r>
              <a:rPr lang="en-US" dirty="0" err="1" smtClean="0">
                <a:solidFill>
                  <a:srgbClr val="00B0F0"/>
                </a:solidFill>
              </a:rPr>
              <a:t>verifyAlert</a:t>
            </a:r>
            <a:r>
              <a:rPr lang="en-US" dirty="0" smtClean="0">
                <a:solidFill>
                  <a:srgbClr val="00B0F0"/>
                </a:solidFill>
              </a:rPr>
              <a:t>, </a:t>
            </a:r>
            <a:r>
              <a:rPr lang="en-US" dirty="0" err="1" smtClean="0">
                <a:solidFill>
                  <a:srgbClr val="00B0F0"/>
                </a:solidFill>
              </a:rPr>
              <a:t>assertConfirmation</a:t>
            </a:r>
            <a:r>
              <a:rPr lang="en-US" dirty="0" smtClean="0">
                <a:solidFill>
                  <a:srgbClr val="00B0F0"/>
                </a:solidFill>
              </a:rPr>
              <a:t>, </a:t>
            </a:r>
            <a:r>
              <a:rPr lang="en-US" dirty="0" err="1" smtClean="0">
                <a:solidFill>
                  <a:srgbClr val="00B0F0"/>
                </a:solidFill>
              </a:rPr>
              <a:t>verifyPrompt</a:t>
            </a:r>
            <a:r>
              <a:rPr lang="en-US" dirty="0" smtClean="0">
                <a:solidFill>
                  <a:srgbClr val="00B0F0"/>
                </a:solidFill>
              </a:rPr>
              <a:t>, </a:t>
            </a:r>
            <a:r>
              <a:rPr lang="en-US" dirty="0" err="1" smtClean="0">
                <a:solidFill>
                  <a:srgbClr val="00B0F0"/>
                </a:solidFill>
              </a:rPr>
              <a:t>ect</a:t>
            </a:r>
            <a:r>
              <a:rPr lang="en-US" dirty="0" smtClean="0">
                <a:solidFill>
                  <a:srgbClr val="00B0F0"/>
                </a:solidFill>
              </a:rPr>
              <a:t>…</a:t>
            </a:r>
          </a:p>
          <a:p>
            <a:pPr lvl="1"/>
            <a:r>
              <a:rPr lang="en-US" dirty="0" err="1" smtClean="0"/>
              <a:t>Globbing</a:t>
            </a:r>
            <a:r>
              <a:rPr lang="en-US" dirty="0" smtClean="0"/>
              <a:t> Patterns</a:t>
            </a:r>
          </a:p>
          <a:p>
            <a:pPr lvl="2"/>
            <a:r>
              <a:rPr lang="en-US" dirty="0" smtClean="0"/>
              <a:t>Pattern matching based on wild card characters </a:t>
            </a:r>
            <a:r>
              <a:rPr lang="en-US" dirty="0" smtClean="0">
                <a:solidFill>
                  <a:srgbClr val="00B0F0"/>
                </a:solidFill>
              </a:rPr>
              <a:t>(*, [], -)</a:t>
            </a:r>
          </a:p>
          <a:p>
            <a:pPr lvl="2"/>
            <a:r>
              <a:rPr lang="en-US" dirty="0" smtClean="0"/>
              <a:t>Uses the “</a:t>
            </a:r>
            <a:r>
              <a:rPr lang="en-US" dirty="0" smtClean="0">
                <a:solidFill>
                  <a:srgbClr val="00B0F0"/>
                </a:solidFill>
              </a:rPr>
              <a:t>glob:</a:t>
            </a:r>
            <a:r>
              <a:rPr lang="en-US" dirty="0" smtClean="0"/>
              <a:t>” label</a:t>
            </a:r>
          </a:p>
          <a:p>
            <a:pPr lvl="2"/>
            <a:r>
              <a:rPr lang="en-US" dirty="0" smtClean="0"/>
              <a:t>Default pattern matching scheme</a:t>
            </a:r>
          </a:p>
          <a:p>
            <a:pPr lvl="1"/>
            <a:r>
              <a:rPr lang="en-US" dirty="0" smtClean="0"/>
              <a:t>Regular Expressions</a:t>
            </a:r>
          </a:p>
          <a:p>
            <a:pPr lvl="2"/>
            <a:r>
              <a:rPr lang="en-US" dirty="0" smtClean="0"/>
              <a:t>The most powerful pattern matching scheme</a:t>
            </a:r>
          </a:p>
          <a:p>
            <a:pPr lvl="2"/>
            <a:r>
              <a:rPr lang="en-US" dirty="0" smtClean="0"/>
              <a:t>Prefixed with “</a:t>
            </a:r>
            <a:r>
              <a:rPr lang="en-US" dirty="0" err="1" smtClean="0">
                <a:solidFill>
                  <a:srgbClr val="00B0F0"/>
                </a:solidFill>
              </a:rPr>
              <a:t>regexp</a:t>
            </a:r>
            <a:r>
              <a:rPr lang="en-US" dirty="0" smtClean="0">
                <a:solidFill>
                  <a:srgbClr val="00B0F0"/>
                </a:solidFill>
              </a:rPr>
              <a:t>:</a:t>
            </a:r>
            <a:r>
              <a:rPr lang="en-US" dirty="0" smtClean="0"/>
              <a:t>” label</a:t>
            </a:r>
          </a:p>
          <a:p>
            <a:pPr lvl="1"/>
            <a:r>
              <a:rPr lang="en-US" dirty="0" smtClean="0"/>
              <a:t>Exact Patterns</a:t>
            </a:r>
          </a:p>
          <a:p>
            <a:pPr lvl="2"/>
            <a:r>
              <a:rPr lang="en-US" dirty="0" smtClean="0"/>
              <a:t>Uses no special characters, no need to escape characters</a:t>
            </a:r>
          </a:p>
          <a:p>
            <a:pPr lvl="2"/>
            <a:r>
              <a:rPr lang="en-US" dirty="0" smtClean="0"/>
              <a:t>Prefixed with “</a:t>
            </a:r>
            <a:r>
              <a:rPr lang="en-US" dirty="0" smtClean="0">
                <a:solidFill>
                  <a:srgbClr val="00B0F0"/>
                </a:solidFill>
              </a:rPr>
              <a:t>exact:</a:t>
            </a:r>
            <a:r>
              <a:rPr lang="en-US" dirty="0" smtClean="0"/>
              <a:t>” label</a:t>
            </a:r>
            <a:endParaRPr lang="en-US" dirty="0"/>
          </a:p>
        </p:txBody>
      </p:sp>
      <p:sp>
        <p:nvSpPr>
          <p:cNvPr id="2" name="Title 1"/>
          <p:cNvSpPr>
            <a:spLocks noGrp="1"/>
          </p:cNvSpPr>
          <p:nvPr>
            <p:ph type="title"/>
          </p:nvPr>
        </p:nvSpPr>
        <p:spPr/>
        <p:txBody>
          <a:bodyPr/>
          <a:lstStyle/>
          <a:p>
            <a:r>
              <a:rPr lang="en-US" dirty="0" smtClean="0">
                <a:latin typeface="Bookman Old Style" panose="02050604050505020204" pitchFamily="18" charset="0"/>
              </a:rPr>
              <a:t>Selenium IDE</a:t>
            </a:r>
            <a:endParaRPr lang="en-US" dirty="0"/>
          </a:p>
        </p:txBody>
      </p:sp>
    </p:spTree>
    <p:extLst>
      <p:ext uri="{BB962C8B-B14F-4D97-AF65-F5344CB8AC3E}">
        <p14:creationId xmlns:p14="http://schemas.microsoft.com/office/powerpoint/2010/main" val="13343204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marL="342900" indent="-342900" algn="l">
              <a:buFont typeface="Arial" panose="020B0604020202020204" pitchFamily="34" charset="0"/>
              <a:buChar char="•"/>
            </a:pPr>
            <a:r>
              <a:rPr lang="en-US" dirty="0" smtClean="0"/>
              <a:t>Alerts, Pop-ups and Multiple Windows</a:t>
            </a:r>
          </a:p>
          <a:p>
            <a:pPr marL="285750" lvl="1" indent="-285750" algn="l">
              <a:buFont typeface="Arial" panose="020B0604020202020204" pitchFamily="34" charset="0"/>
              <a:buChar char="•"/>
            </a:pPr>
            <a:r>
              <a:rPr lang="en-US" dirty="0" smtClean="0"/>
              <a:t>In Selenium, JavaScript alert and confirmation pop-ups will not appear, they are overridden at runtime by Selenium’s own JavaScript</a:t>
            </a:r>
          </a:p>
          <a:p>
            <a:pPr marL="285750" lvl="1" indent="-285750" algn="l">
              <a:buFont typeface="Arial" panose="020B0604020202020204" pitchFamily="34" charset="0"/>
              <a:buChar char="•"/>
            </a:pPr>
            <a:r>
              <a:rPr lang="en-US" dirty="0" smtClean="0"/>
              <a:t>Alert pop-ups, however, still have a presence and would need to be asserted with one of the various </a:t>
            </a:r>
            <a:r>
              <a:rPr lang="en-US" dirty="0" err="1" smtClean="0">
                <a:solidFill>
                  <a:srgbClr val="00B0F0"/>
                </a:solidFill>
              </a:rPr>
              <a:t>assertFoo</a:t>
            </a:r>
            <a:r>
              <a:rPr lang="en-US" dirty="0" smtClean="0">
                <a:solidFill>
                  <a:srgbClr val="00B0F0"/>
                </a:solidFill>
              </a:rPr>
              <a:t> functions (</a:t>
            </a:r>
            <a:r>
              <a:rPr lang="en-US" dirty="0" err="1" smtClean="0">
                <a:solidFill>
                  <a:srgbClr val="00B0F0"/>
                </a:solidFill>
              </a:rPr>
              <a:t>assertFoo</a:t>
            </a:r>
            <a:r>
              <a:rPr lang="en-US" dirty="0" smtClean="0">
                <a:solidFill>
                  <a:srgbClr val="00B0F0"/>
                </a:solidFill>
              </a:rPr>
              <a:t>(pattern), </a:t>
            </a:r>
            <a:r>
              <a:rPr lang="en-US" dirty="0" err="1" smtClean="0">
                <a:solidFill>
                  <a:srgbClr val="00B0F0"/>
                </a:solidFill>
              </a:rPr>
              <a:t>assertFooPresent</a:t>
            </a:r>
            <a:r>
              <a:rPr lang="en-US" dirty="0" smtClean="0">
                <a:solidFill>
                  <a:srgbClr val="00B0F0"/>
                </a:solidFill>
              </a:rPr>
              <a:t>(), </a:t>
            </a:r>
            <a:r>
              <a:rPr lang="en-US" dirty="0" err="1" smtClean="0">
                <a:solidFill>
                  <a:srgbClr val="00B0F0"/>
                </a:solidFill>
              </a:rPr>
              <a:t>assertFooNotPresent</a:t>
            </a:r>
            <a:r>
              <a:rPr lang="en-US" dirty="0" smtClean="0">
                <a:solidFill>
                  <a:srgbClr val="00B0F0"/>
                </a:solidFill>
              </a:rPr>
              <a:t>(), </a:t>
            </a:r>
            <a:r>
              <a:rPr lang="en-US" dirty="0" err="1" smtClean="0">
                <a:solidFill>
                  <a:srgbClr val="00B0F0"/>
                </a:solidFill>
              </a:rPr>
              <a:t>storeFoo</a:t>
            </a:r>
            <a:r>
              <a:rPr lang="en-US" dirty="0" smtClean="0">
                <a:solidFill>
                  <a:srgbClr val="00B0F0"/>
                </a:solidFill>
              </a:rPr>
              <a:t>(variable), </a:t>
            </a:r>
            <a:r>
              <a:rPr lang="en-US" dirty="0" err="1" smtClean="0">
                <a:solidFill>
                  <a:srgbClr val="00B0F0"/>
                </a:solidFill>
              </a:rPr>
              <a:t>storeFooPresent</a:t>
            </a:r>
            <a:r>
              <a:rPr lang="en-US" dirty="0" smtClean="0">
                <a:solidFill>
                  <a:srgbClr val="00B0F0"/>
                </a:solidFill>
              </a:rPr>
              <a:t>(variable), </a:t>
            </a:r>
            <a:r>
              <a:rPr lang="en-US" dirty="0" err="1" smtClean="0">
                <a:solidFill>
                  <a:srgbClr val="00B0F0"/>
                </a:solidFill>
              </a:rPr>
              <a:t>ect</a:t>
            </a:r>
            <a:r>
              <a:rPr lang="en-US" dirty="0" smtClean="0">
                <a:solidFill>
                  <a:srgbClr val="00B0F0"/>
                </a:solidFill>
              </a:rPr>
              <a:t>…</a:t>
            </a:r>
          </a:p>
          <a:p>
            <a:pPr marL="285750" lvl="1" indent="-285750" algn="l">
              <a:buFont typeface="Arial" panose="020B0604020202020204" pitchFamily="34" charset="0"/>
              <a:buChar char="•"/>
            </a:pPr>
            <a:r>
              <a:rPr lang="en-US" dirty="0" smtClean="0"/>
              <a:t>Confirmation pop-ups select “Ok” by default and use </a:t>
            </a:r>
            <a:r>
              <a:rPr lang="en-US" dirty="0" err="1" smtClean="0">
                <a:solidFill>
                  <a:srgbClr val="00B0F0"/>
                </a:solidFill>
              </a:rPr>
              <a:t>assertConfirmation</a:t>
            </a:r>
            <a:r>
              <a:rPr lang="en-US" dirty="0" smtClean="0">
                <a:solidFill>
                  <a:srgbClr val="00B0F0"/>
                </a:solidFill>
              </a:rPr>
              <a:t>, </a:t>
            </a:r>
            <a:r>
              <a:rPr lang="en-US" dirty="0" err="1" smtClean="0">
                <a:solidFill>
                  <a:srgbClr val="00B0F0"/>
                </a:solidFill>
              </a:rPr>
              <a:t>assertConfirmationPresent</a:t>
            </a:r>
            <a:r>
              <a:rPr lang="en-US" dirty="0" smtClean="0">
                <a:solidFill>
                  <a:srgbClr val="00B0F0"/>
                </a:solidFill>
              </a:rPr>
              <a:t>, </a:t>
            </a:r>
            <a:r>
              <a:rPr lang="en-US" dirty="0" err="1" smtClean="0">
                <a:solidFill>
                  <a:srgbClr val="00B0F0"/>
                </a:solidFill>
              </a:rPr>
              <a:t>ect</a:t>
            </a:r>
            <a:r>
              <a:rPr lang="en-US" dirty="0" smtClean="0">
                <a:solidFill>
                  <a:srgbClr val="00B0F0"/>
                </a:solidFill>
              </a:rPr>
              <a:t>.. </a:t>
            </a:r>
            <a:r>
              <a:rPr lang="en-US" dirty="0" smtClean="0"/>
              <a:t>functions</a:t>
            </a:r>
          </a:p>
        </p:txBody>
      </p:sp>
      <p:sp>
        <p:nvSpPr>
          <p:cNvPr id="2" name="Title 1"/>
          <p:cNvSpPr>
            <a:spLocks noGrp="1"/>
          </p:cNvSpPr>
          <p:nvPr>
            <p:ph type="title"/>
          </p:nvPr>
        </p:nvSpPr>
        <p:spPr/>
        <p:txBody>
          <a:bodyPr/>
          <a:lstStyle/>
          <a:p>
            <a:r>
              <a:rPr lang="en-US" dirty="0" smtClean="0">
                <a:latin typeface="Bookman Old Style" panose="02050604050505020204" pitchFamily="18" charset="0"/>
              </a:rPr>
              <a:t>Selenium IDE</a:t>
            </a:r>
            <a:endParaRPr lang="en-US" dirty="0"/>
          </a:p>
        </p:txBody>
      </p:sp>
    </p:spTree>
    <p:extLst>
      <p:ext uri="{BB962C8B-B14F-4D97-AF65-F5344CB8AC3E}">
        <p14:creationId xmlns:p14="http://schemas.microsoft.com/office/powerpoint/2010/main" val="14870281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marL="342900" indent="-342900" algn="l">
              <a:buFont typeface="Arial" panose="020B0604020202020204" pitchFamily="34" charset="0"/>
              <a:buChar char="•"/>
            </a:pPr>
            <a:r>
              <a:rPr lang="en-US" dirty="0" smtClean="0"/>
              <a:t>Debugging and Start Points</a:t>
            </a:r>
          </a:p>
          <a:p>
            <a:pPr marL="285750" lvl="1" indent="-285750" algn="l">
              <a:buFont typeface="Arial" panose="020B0604020202020204" pitchFamily="34" charset="0"/>
              <a:buChar char="•"/>
            </a:pPr>
            <a:r>
              <a:rPr lang="en-US" dirty="0" smtClean="0"/>
              <a:t>Set a debug start point by right-clicking a command and toggle “break point/start point”</a:t>
            </a:r>
          </a:p>
          <a:p>
            <a:pPr marL="285750" lvl="1" indent="-285750" algn="l">
              <a:buFont typeface="Arial" panose="020B0604020202020204" pitchFamily="34" charset="0"/>
              <a:buChar char="•"/>
            </a:pPr>
            <a:r>
              <a:rPr lang="en-US" dirty="0" smtClean="0"/>
              <a:t>The Find button highlights the currently selected UI element on the displayed page. From the Table view, select any command that has a locator parameter and click the Find button</a:t>
            </a:r>
          </a:p>
          <a:p>
            <a:pPr marL="285750" lvl="1" indent="-285750" algn="l">
              <a:buFont typeface="Arial" panose="020B0604020202020204" pitchFamily="34" charset="0"/>
              <a:buChar char="•"/>
            </a:pPr>
            <a:r>
              <a:rPr lang="en-US" dirty="0" smtClean="0"/>
              <a:t>To view portions of the Page Source, select the respective portion of the web page, right-click, select view selection source</a:t>
            </a:r>
          </a:p>
          <a:p>
            <a:pPr marL="285750" lvl="1" indent="-285750" algn="l">
              <a:buFont typeface="Arial" panose="020B0604020202020204" pitchFamily="34" charset="0"/>
              <a:buChar char="•"/>
            </a:pPr>
            <a:r>
              <a:rPr lang="en-US" dirty="0" smtClean="0"/>
              <a:t>In recording a locator-type argument, Selenium IDE stores additional information that presents the user with alternative locator-type arguments</a:t>
            </a:r>
            <a:endParaRPr lang="en-US" dirty="0"/>
          </a:p>
        </p:txBody>
      </p:sp>
      <p:sp>
        <p:nvSpPr>
          <p:cNvPr id="2" name="Title 1"/>
          <p:cNvSpPr>
            <a:spLocks noGrp="1"/>
          </p:cNvSpPr>
          <p:nvPr>
            <p:ph type="title"/>
          </p:nvPr>
        </p:nvSpPr>
        <p:spPr/>
        <p:txBody>
          <a:bodyPr/>
          <a:lstStyle/>
          <a:p>
            <a:r>
              <a:rPr lang="en-US" dirty="0" smtClean="0">
                <a:latin typeface="Bookman Old Style" panose="02050604050505020204" pitchFamily="18" charset="0"/>
              </a:rPr>
              <a:t>Selenium IDE</a:t>
            </a:r>
            <a:endParaRPr lang="en-US" dirty="0"/>
          </a:p>
        </p:txBody>
      </p:sp>
    </p:spTree>
    <p:extLst>
      <p:ext uri="{BB962C8B-B14F-4D97-AF65-F5344CB8AC3E}">
        <p14:creationId xmlns:p14="http://schemas.microsoft.com/office/powerpoint/2010/main" val="16586035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fontScale="92500"/>
          </a:bodyPr>
          <a:lstStyle/>
          <a:p>
            <a:pPr marL="342900" indent="-342900" algn="l">
              <a:buFont typeface="Arial" panose="020B0604020202020204" pitchFamily="34" charset="0"/>
              <a:buChar char="•"/>
            </a:pPr>
            <a:r>
              <a:rPr lang="en-US" sz="2200" dirty="0">
                <a:latin typeface="+mj-lt"/>
              </a:rPr>
              <a:t>Developed in 2004 by Jason Huggins as a JavaScript library used to automate his manual testing routines</a:t>
            </a:r>
          </a:p>
          <a:p>
            <a:pPr marL="342900" indent="-342900" algn="l">
              <a:buFont typeface="Arial" panose="020B0604020202020204" pitchFamily="34" charset="0"/>
              <a:buChar char="•"/>
            </a:pPr>
            <a:r>
              <a:rPr lang="en-US" sz="2200" dirty="0">
                <a:latin typeface="+mj-lt"/>
              </a:rPr>
              <a:t>Selenium Core is born whose functionality underlies the Selenium RC (Remote Control) and Selenium IDE tools</a:t>
            </a:r>
          </a:p>
          <a:p>
            <a:pPr marL="342900" indent="-342900" algn="l">
              <a:buFont typeface="Arial" panose="020B0604020202020204" pitchFamily="34" charset="0"/>
              <a:buChar char="•"/>
            </a:pPr>
            <a:r>
              <a:rPr lang="en-US" sz="2200" dirty="0">
                <a:latin typeface="+mj-lt"/>
              </a:rPr>
              <a:t>The Limitation of having a JavaScript based automation engine and browser security restricted Selenium to specific </a:t>
            </a:r>
            <a:r>
              <a:rPr lang="en-US" sz="2200" dirty="0" smtClean="0">
                <a:latin typeface="+mj-lt"/>
              </a:rPr>
              <a:t>functionality</a:t>
            </a:r>
          </a:p>
          <a:p>
            <a:pPr marL="342900" indent="-342900" algn="l">
              <a:buFont typeface="Arial" panose="020B0604020202020204" pitchFamily="34" charset="0"/>
              <a:buChar char="•"/>
            </a:pPr>
            <a:r>
              <a:rPr lang="en-US" sz="2200" dirty="0" smtClean="0">
                <a:latin typeface="+mj-lt"/>
              </a:rPr>
              <a:t>Google, who has been a long time user of Selenium, had a developer named Simon Stewart who developed </a:t>
            </a:r>
            <a:r>
              <a:rPr lang="en-US" sz="2200" dirty="0" err="1" smtClean="0">
                <a:latin typeface="+mj-lt"/>
              </a:rPr>
              <a:t>WebDriver</a:t>
            </a:r>
            <a:r>
              <a:rPr lang="en-US" sz="2200" dirty="0" smtClean="0">
                <a:latin typeface="+mj-lt"/>
              </a:rPr>
              <a:t>. This tool circumvented Selenium’s JavaScript sandbox to allow it to communicate with the Browser and Operating System directly using native methods</a:t>
            </a:r>
          </a:p>
          <a:p>
            <a:pPr marL="342900" indent="-342900" algn="l">
              <a:buFont typeface="Arial" panose="020B0604020202020204" pitchFamily="34" charset="0"/>
              <a:buChar char="•"/>
            </a:pPr>
            <a:r>
              <a:rPr lang="en-US" sz="2200" dirty="0" smtClean="0">
                <a:latin typeface="+mj-lt"/>
              </a:rPr>
              <a:t>In 2008, Selenium and </a:t>
            </a:r>
            <a:r>
              <a:rPr lang="en-US" sz="2200" dirty="0" err="1" smtClean="0">
                <a:latin typeface="+mj-lt"/>
              </a:rPr>
              <a:t>WebDriver</a:t>
            </a:r>
            <a:r>
              <a:rPr lang="en-US" sz="2200" dirty="0" smtClean="0">
                <a:latin typeface="+mj-lt"/>
              </a:rPr>
              <a:t> merged technologies and intellectual intelligence to provide the best possible test automation framework</a:t>
            </a:r>
          </a:p>
          <a:p>
            <a:pPr marL="342900" indent="-342900" algn="l">
              <a:buFont typeface="Arial" panose="020B0604020202020204" pitchFamily="34" charset="0"/>
              <a:buChar char="•"/>
            </a:pPr>
            <a:endParaRPr lang="en-US" sz="2200" dirty="0">
              <a:latin typeface="+mj-lt"/>
            </a:endParaRPr>
          </a:p>
          <a:p>
            <a:pPr marL="0" indent="0">
              <a:buNone/>
            </a:pPr>
            <a:endParaRPr lang="en-US" dirty="0"/>
          </a:p>
        </p:txBody>
      </p:sp>
      <p:sp>
        <p:nvSpPr>
          <p:cNvPr id="2" name="Title 1"/>
          <p:cNvSpPr>
            <a:spLocks noGrp="1"/>
          </p:cNvSpPr>
          <p:nvPr>
            <p:ph type="title"/>
          </p:nvPr>
        </p:nvSpPr>
        <p:spPr/>
        <p:txBody>
          <a:bodyPr>
            <a:normAutofit/>
          </a:bodyPr>
          <a:lstStyle/>
          <a:p>
            <a:r>
              <a:rPr lang="en-US" dirty="0">
                <a:latin typeface="Bookman Old Style" panose="02050604050505020204" pitchFamily="18" charset="0"/>
              </a:rPr>
              <a:t>History</a:t>
            </a:r>
          </a:p>
        </p:txBody>
      </p:sp>
    </p:spTree>
    <p:extLst>
      <p:ext uri="{BB962C8B-B14F-4D97-AF65-F5344CB8AC3E}">
        <p14:creationId xmlns:p14="http://schemas.microsoft.com/office/powerpoint/2010/main" val="22357939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pPr marL="342900" indent="-342900" algn="l">
              <a:buFont typeface="Arial" panose="020B0604020202020204" pitchFamily="34" charset="0"/>
              <a:buChar char="•"/>
            </a:pPr>
            <a:r>
              <a:rPr lang="en-US" dirty="0" smtClean="0"/>
              <a:t>User Extensions</a:t>
            </a:r>
          </a:p>
          <a:p>
            <a:pPr marL="285750" lvl="1" indent="-285750" algn="l">
              <a:buFont typeface="Arial" panose="020B0604020202020204" pitchFamily="34" charset="0"/>
              <a:buChar char="•"/>
            </a:pPr>
            <a:r>
              <a:rPr lang="en-US" dirty="0" smtClean="0"/>
              <a:t>JavaScript files created for customizations and features to add additional functionality to Selenium IDE</a:t>
            </a:r>
          </a:p>
          <a:p>
            <a:pPr marL="285750" lvl="1" indent="-285750" algn="l">
              <a:buFont typeface="Arial" panose="020B0604020202020204" pitchFamily="34" charset="0"/>
              <a:buChar char="•"/>
            </a:pPr>
            <a:r>
              <a:rPr lang="en-US" dirty="0" smtClean="0"/>
              <a:t>For Flow Control, install the </a:t>
            </a:r>
            <a:r>
              <a:rPr lang="en-US" dirty="0" smtClean="0">
                <a:solidFill>
                  <a:srgbClr val="00B0F0"/>
                </a:solidFill>
              </a:rPr>
              <a:t>goto_sel_ide.js extension</a:t>
            </a:r>
          </a:p>
          <a:p>
            <a:pPr lvl="1"/>
            <a:endParaRPr lang="en-US" dirty="0" smtClean="0"/>
          </a:p>
          <a:p>
            <a:pPr lvl="1"/>
            <a:endParaRPr lang="en-US" dirty="0"/>
          </a:p>
        </p:txBody>
      </p:sp>
      <p:sp>
        <p:nvSpPr>
          <p:cNvPr id="2" name="Title 1"/>
          <p:cNvSpPr>
            <a:spLocks noGrp="1"/>
          </p:cNvSpPr>
          <p:nvPr>
            <p:ph type="title"/>
          </p:nvPr>
        </p:nvSpPr>
        <p:spPr/>
        <p:txBody>
          <a:bodyPr/>
          <a:lstStyle/>
          <a:p>
            <a:r>
              <a:rPr lang="en-US" dirty="0" smtClean="0">
                <a:latin typeface="Bookman Old Style" panose="02050604050505020204" pitchFamily="18" charset="0"/>
              </a:rPr>
              <a:t>Selenium IDE</a:t>
            </a:r>
            <a:endParaRPr lang="en-US" dirty="0"/>
          </a:p>
        </p:txBody>
      </p:sp>
    </p:spTree>
    <p:extLst>
      <p:ext uri="{BB962C8B-B14F-4D97-AF65-F5344CB8AC3E}">
        <p14:creationId xmlns:p14="http://schemas.microsoft.com/office/powerpoint/2010/main" val="18027400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1828800"/>
            <a:ext cx="8229600" cy="4495800"/>
          </a:xfrm>
        </p:spPr>
        <p:txBody>
          <a:bodyPr>
            <a:normAutofit/>
          </a:bodyPr>
          <a:lstStyle/>
          <a:p>
            <a:pPr algn="l"/>
            <a:r>
              <a:rPr lang="en-US" b="1" dirty="0" smtClean="0"/>
              <a:t>Java Test Script Example</a:t>
            </a:r>
            <a:endParaRPr lang="en-US" sz="1200" b="1" dirty="0" smtClean="0"/>
          </a:p>
          <a:p>
            <a:pPr algn="l"/>
            <a:endParaRPr lang="en-US" b="1" dirty="0" smtClean="0"/>
          </a:p>
          <a:p>
            <a:pPr marL="0" indent="0" algn="l">
              <a:buNone/>
            </a:pPr>
            <a:r>
              <a:rPr lang="en-US" dirty="0"/>
              <a:t>	</a:t>
            </a:r>
            <a:r>
              <a:rPr lang="en-US" b="1" dirty="0">
                <a:solidFill>
                  <a:srgbClr val="00B0F0"/>
                </a:solidFill>
              </a:rPr>
              <a:t>public void </a:t>
            </a:r>
            <a:r>
              <a:rPr lang="en-US" b="1" dirty="0" err="1">
                <a:solidFill>
                  <a:srgbClr val="00B0F0"/>
                </a:solidFill>
              </a:rPr>
              <a:t>testGoogleTestSearch</a:t>
            </a:r>
            <a:r>
              <a:rPr lang="en-US" b="1" dirty="0">
                <a:solidFill>
                  <a:srgbClr val="00B0F0"/>
                </a:solidFill>
              </a:rPr>
              <a:t>() throws Exception</a:t>
            </a:r>
          </a:p>
          <a:p>
            <a:pPr marL="0" indent="0" algn="l">
              <a:buNone/>
            </a:pPr>
            <a:r>
              <a:rPr lang="en-US" b="1" dirty="0" smtClean="0">
                <a:solidFill>
                  <a:srgbClr val="00B0F0"/>
                </a:solidFill>
              </a:rPr>
              <a:t>	{</a:t>
            </a:r>
            <a:endParaRPr lang="en-US" b="1" dirty="0">
              <a:solidFill>
                <a:srgbClr val="00B0F0"/>
              </a:solidFill>
            </a:endParaRPr>
          </a:p>
          <a:p>
            <a:pPr marL="1314450" lvl="3" indent="0" algn="l">
              <a:buNone/>
            </a:pPr>
            <a:r>
              <a:rPr lang="en-US" b="1" dirty="0" err="1">
                <a:solidFill>
                  <a:srgbClr val="00B0F0"/>
                </a:solidFill>
              </a:rPr>
              <a:t>selenium.open</a:t>
            </a:r>
            <a:r>
              <a:rPr lang="en-US" b="1" dirty="0">
                <a:solidFill>
                  <a:srgbClr val="00B0F0"/>
                </a:solidFill>
              </a:rPr>
              <a:t>("http://www.google.com/webhp");</a:t>
            </a:r>
          </a:p>
          <a:p>
            <a:pPr marL="1314450" lvl="3" indent="0" algn="l">
              <a:buNone/>
            </a:pPr>
            <a:r>
              <a:rPr lang="en-US" b="1" dirty="0" err="1">
                <a:solidFill>
                  <a:srgbClr val="00B0F0"/>
                </a:solidFill>
              </a:rPr>
              <a:t>assertEquals</a:t>
            </a:r>
            <a:r>
              <a:rPr lang="en-US" b="1" dirty="0">
                <a:solidFill>
                  <a:srgbClr val="00B0F0"/>
                </a:solidFill>
              </a:rPr>
              <a:t>("Google", </a:t>
            </a:r>
            <a:r>
              <a:rPr lang="en-US" b="1" dirty="0" err="1">
                <a:solidFill>
                  <a:srgbClr val="00B0F0"/>
                </a:solidFill>
              </a:rPr>
              <a:t>selenium.getTitle</a:t>
            </a:r>
            <a:r>
              <a:rPr lang="en-US" b="1" dirty="0">
                <a:solidFill>
                  <a:srgbClr val="00B0F0"/>
                </a:solidFill>
              </a:rPr>
              <a:t>());</a:t>
            </a:r>
          </a:p>
          <a:p>
            <a:pPr marL="1314450" lvl="3" indent="0" algn="l">
              <a:buNone/>
            </a:pPr>
            <a:r>
              <a:rPr lang="en-US" b="1" dirty="0" err="1">
                <a:solidFill>
                  <a:srgbClr val="00B0F0"/>
                </a:solidFill>
              </a:rPr>
              <a:t>selenium.type</a:t>
            </a:r>
            <a:r>
              <a:rPr lang="en-US" b="1" dirty="0">
                <a:solidFill>
                  <a:srgbClr val="00B0F0"/>
                </a:solidFill>
              </a:rPr>
              <a:t>("q", "Selenium </a:t>
            </a:r>
            <a:r>
              <a:rPr lang="en-US" b="1" dirty="0" err="1">
                <a:solidFill>
                  <a:srgbClr val="00B0F0"/>
                </a:solidFill>
              </a:rPr>
              <a:t>OpenQA</a:t>
            </a:r>
            <a:r>
              <a:rPr lang="en-US" b="1" dirty="0">
                <a:solidFill>
                  <a:srgbClr val="00B0F0"/>
                </a:solidFill>
              </a:rPr>
              <a:t>");</a:t>
            </a:r>
          </a:p>
          <a:p>
            <a:pPr marL="1314450" lvl="3" indent="0" algn="l">
              <a:buNone/>
            </a:pPr>
            <a:r>
              <a:rPr lang="en-US" b="1" dirty="0" err="1">
                <a:solidFill>
                  <a:srgbClr val="00B0F0"/>
                </a:solidFill>
              </a:rPr>
              <a:t>selenium.click</a:t>
            </a:r>
            <a:r>
              <a:rPr lang="en-US" b="1" dirty="0">
                <a:solidFill>
                  <a:srgbClr val="00B0F0"/>
                </a:solidFill>
              </a:rPr>
              <a:t>("</a:t>
            </a:r>
            <a:r>
              <a:rPr lang="en-US" b="1" dirty="0" err="1">
                <a:solidFill>
                  <a:srgbClr val="00B0F0"/>
                </a:solidFill>
              </a:rPr>
              <a:t>btnG</a:t>
            </a:r>
            <a:r>
              <a:rPr lang="en-US" b="1" dirty="0">
                <a:solidFill>
                  <a:srgbClr val="00B0F0"/>
                </a:solidFill>
              </a:rPr>
              <a:t>");</a:t>
            </a:r>
          </a:p>
          <a:p>
            <a:pPr marL="1314450" lvl="3" indent="0" algn="l">
              <a:buNone/>
            </a:pPr>
            <a:r>
              <a:rPr lang="en-US" b="1" dirty="0" err="1">
                <a:solidFill>
                  <a:srgbClr val="00B0F0"/>
                </a:solidFill>
              </a:rPr>
              <a:t>selenium.waitForPageToLoad</a:t>
            </a:r>
            <a:r>
              <a:rPr lang="en-US" b="1" dirty="0">
                <a:solidFill>
                  <a:srgbClr val="00B0F0"/>
                </a:solidFill>
              </a:rPr>
              <a:t>("5000");</a:t>
            </a:r>
          </a:p>
          <a:p>
            <a:pPr marL="1314450" lvl="3" indent="0" algn="l">
              <a:buNone/>
            </a:pPr>
            <a:r>
              <a:rPr lang="en-US" b="1" dirty="0" err="1">
                <a:solidFill>
                  <a:srgbClr val="00B0F0"/>
                </a:solidFill>
              </a:rPr>
              <a:t>assertEquals</a:t>
            </a:r>
            <a:r>
              <a:rPr lang="en-US" b="1" dirty="0">
                <a:solidFill>
                  <a:srgbClr val="00B0F0"/>
                </a:solidFill>
              </a:rPr>
              <a:t>("Selenium </a:t>
            </a:r>
            <a:r>
              <a:rPr lang="en-US" b="1" dirty="0" err="1">
                <a:solidFill>
                  <a:srgbClr val="00B0F0"/>
                </a:solidFill>
              </a:rPr>
              <a:t>OpenQA</a:t>
            </a:r>
            <a:r>
              <a:rPr lang="en-US" b="1" dirty="0">
                <a:solidFill>
                  <a:srgbClr val="00B0F0"/>
                </a:solidFill>
              </a:rPr>
              <a:t> - Google Search",</a:t>
            </a:r>
          </a:p>
          <a:p>
            <a:pPr marL="1314450" lvl="3" indent="0" algn="l">
              <a:buNone/>
            </a:pPr>
            <a:r>
              <a:rPr lang="en-US" b="1" dirty="0" err="1">
                <a:solidFill>
                  <a:srgbClr val="00B0F0"/>
                </a:solidFill>
              </a:rPr>
              <a:t>selenium.getTitle</a:t>
            </a:r>
            <a:r>
              <a:rPr lang="en-US" b="1" dirty="0">
                <a:solidFill>
                  <a:srgbClr val="00B0F0"/>
                </a:solidFill>
              </a:rPr>
              <a:t>());</a:t>
            </a:r>
          </a:p>
          <a:p>
            <a:pPr marL="0" indent="0" algn="l">
              <a:buNone/>
            </a:pPr>
            <a:r>
              <a:rPr lang="en-US" b="1" dirty="0" smtClean="0">
                <a:solidFill>
                  <a:srgbClr val="00B0F0"/>
                </a:solidFill>
              </a:rPr>
              <a:t>	}</a:t>
            </a:r>
            <a:endParaRPr lang="en-US" b="1" dirty="0">
              <a:solidFill>
                <a:srgbClr val="00B0F0"/>
              </a:solidFill>
            </a:endParaRPr>
          </a:p>
          <a:p>
            <a:pPr marL="0" indent="0">
              <a:buNone/>
            </a:pPr>
            <a:endParaRPr lang="en-US" dirty="0"/>
          </a:p>
        </p:txBody>
      </p:sp>
      <p:sp>
        <p:nvSpPr>
          <p:cNvPr id="2" name="Title 1"/>
          <p:cNvSpPr>
            <a:spLocks noGrp="1"/>
          </p:cNvSpPr>
          <p:nvPr>
            <p:ph type="title"/>
          </p:nvPr>
        </p:nvSpPr>
        <p:spPr/>
        <p:txBody>
          <a:bodyPr/>
          <a:lstStyle/>
          <a:p>
            <a:r>
              <a:rPr lang="en-US" dirty="0" smtClean="0">
                <a:latin typeface="Bookman Old Style" panose="02050604050505020204" pitchFamily="18" charset="0"/>
              </a:rPr>
              <a:t>Selenium IDE</a:t>
            </a:r>
            <a:endParaRPr lang="en-US" dirty="0"/>
          </a:p>
        </p:txBody>
      </p:sp>
    </p:spTree>
    <p:extLst>
      <p:ext uri="{BB962C8B-B14F-4D97-AF65-F5344CB8AC3E}">
        <p14:creationId xmlns:p14="http://schemas.microsoft.com/office/powerpoint/2010/main" val="28821782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2020824"/>
            <a:ext cx="8229600" cy="4760976"/>
          </a:xfrm>
        </p:spPr>
        <p:txBody>
          <a:bodyPr>
            <a:normAutofit/>
          </a:bodyPr>
          <a:lstStyle/>
          <a:p>
            <a:r>
              <a:rPr lang="en-US" dirty="0" smtClean="0"/>
              <a:t>Project Setup</a:t>
            </a:r>
          </a:p>
          <a:p>
            <a:pPr lvl="1"/>
            <a:r>
              <a:rPr lang="en-US" dirty="0" smtClean="0"/>
              <a:t>Java</a:t>
            </a:r>
          </a:p>
          <a:p>
            <a:pPr lvl="2"/>
            <a:r>
              <a:rPr lang="en-US" dirty="0" smtClean="0"/>
              <a:t>The easiest way is use Maven. Maven will download the java bindings (the Selenium 2.0 java client library) and all its dependencies, and will create the project for you, using a maven pom.xml (project configuration) file</a:t>
            </a:r>
          </a:p>
          <a:p>
            <a:pPr lvl="2"/>
            <a:r>
              <a:rPr lang="en-US" dirty="0" smtClean="0"/>
              <a:t>You can then import the maven project into your preferred IDE, </a:t>
            </a:r>
            <a:r>
              <a:rPr lang="en-US" dirty="0" err="1" smtClean="0"/>
              <a:t>IntelliJ</a:t>
            </a:r>
            <a:r>
              <a:rPr lang="en-US" dirty="0" smtClean="0"/>
              <a:t> IDEA or Eclipse.</a:t>
            </a:r>
          </a:p>
          <a:p>
            <a:pPr lvl="2"/>
            <a:r>
              <a:rPr lang="en-US" dirty="0" smtClean="0"/>
              <a:t>From a command-line, CD into the project directory and run maven as follows: </a:t>
            </a:r>
            <a:r>
              <a:rPr lang="en-US" dirty="0" err="1" smtClean="0">
                <a:solidFill>
                  <a:srgbClr val="00B0F0"/>
                </a:solidFill>
              </a:rPr>
              <a:t>mvn</a:t>
            </a:r>
            <a:r>
              <a:rPr lang="en-US" dirty="0" smtClean="0">
                <a:solidFill>
                  <a:srgbClr val="00B0F0"/>
                </a:solidFill>
              </a:rPr>
              <a:t> clean install </a:t>
            </a:r>
          </a:p>
          <a:p>
            <a:pPr lvl="2"/>
            <a:endParaRPr lang="en-US" dirty="0"/>
          </a:p>
        </p:txBody>
      </p:sp>
      <p:sp>
        <p:nvSpPr>
          <p:cNvPr id="2" name="Title 1"/>
          <p:cNvSpPr>
            <a:spLocks noGrp="1"/>
          </p:cNvSpPr>
          <p:nvPr>
            <p:ph type="title"/>
          </p:nvPr>
        </p:nvSpPr>
        <p:spPr/>
        <p:txBody>
          <a:bodyPr/>
          <a:lstStyle/>
          <a:p>
            <a:r>
              <a:rPr lang="en-US" dirty="0" smtClean="0">
                <a:latin typeface="Bookman Old Style" panose="02050604050505020204" pitchFamily="18" charset="0"/>
              </a:rPr>
              <a:t>Selenium </a:t>
            </a:r>
            <a:r>
              <a:rPr lang="en-US" dirty="0" err="1" smtClean="0">
                <a:latin typeface="Bookman Old Style" panose="02050604050505020204" pitchFamily="18" charset="0"/>
              </a:rPr>
              <a:t>WebDriver</a:t>
            </a:r>
            <a:endParaRPr lang="en-US" dirty="0"/>
          </a:p>
        </p:txBody>
      </p:sp>
    </p:spTree>
    <p:extLst>
      <p:ext uri="{BB962C8B-B14F-4D97-AF65-F5344CB8AC3E}">
        <p14:creationId xmlns:p14="http://schemas.microsoft.com/office/powerpoint/2010/main" val="10157484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1752600"/>
            <a:ext cx="9144000" cy="5105400"/>
          </a:xfrm>
        </p:spPr>
        <p:txBody>
          <a:bodyPr wrap="square" lIns="0" tIns="0" rIns="548640" bIns="0" numCol="1">
            <a:normAutofit fontScale="47500" lnSpcReduction="20000"/>
          </a:bodyPr>
          <a:lstStyle/>
          <a:p>
            <a:pPr marL="342900" indent="-342900" algn="l">
              <a:buFont typeface="Arial" panose="020B0604020202020204" pitchFamily="34" charset="0"/>
              <a:buChar char="•"/>
            </a:pPr>
            <a:r>
              <a:rPr lang="en-US" sz="4200" dirty="0" smtClean="0"/>
              <a:t>Commands and Operations</a:t>
            </a:r>
          </a:p>
          <a:p>
            <a:pPr marL="457200" lvl="1" indent="-457200" algn="l">
              <a:buFont typeface="Arial" panose="020B0604020202020204" pitchFamily="34" charset="0"/>
              <a:buChar char="•"/>
            </a:pPr>
            <a:r>
              <a:rPr lang="en-US" sz="2900" b="1" dirty="0"/>
              <a:t>To fetch a page you would use the “get” command</a:t>
            </a:r>
          </a:p>
          <a:p>
            <a:pPr marL="1200150" lvl="2" indent="-285750" algn="l">
              <a:buFont typeface="Arial" panose="020B0604020202020204" pitchFamily="34" charset="0"/>
              <a:buChar char="•"/>
            </a:pPr>
            <a:r>
              <a:rPr lang="en-US" sz="2500" dirty="0" err="1" smtClean="0">
                <a:solidFill>
                  <a:srgbClr val="00B0F0"/>
                </a:solidFill>
              </a:rPr>
              <a:t>driver.get</a:t>
            </a:r>
            <a:r>
              <a:rPr lang="en-US" sz="2500" dirty="0" smtClean="0">
                <a:solidFill>
                  <a:srgbClr val="00B0F0"/>
                </a:solidFill>
              </a:rPr>
              <a:t>("http://www.google.com");</a:t>
            </a:r>
          </a:p>
          <a:p>
            <a:pPr marL="457200" lvl="1" indent="-457200" algn="l">
              <a:buFont typeface="Arial" panose="020B0604020202020204" pitchFamily="34" charset="0"/>
              <a:buChar char="•"/>
            </a:pPr>
            <a:r>
              <a:rPr lang="en-US" sz="2900" b="1" dirty="0" smtClean="0"/>
              <a:t>Locating UI Elements </a:t>
            </a:r>
            <a:r>
              <a:rPr lang="en-US" dirty="0" smtClean="0"/>
              <a:t>	</a:t>
            </a:r>
          </a:p>
          <a:p>
            <a:pPr marL="457200" lvl="2" indent="-457200" algn="l">
              <a:buFont typeface="Arial" panose="020B0604020202020204" pitchFamily="34" charset="0"/>
              <a:buChar char="•"/>
            </a:pPr>
            <a:r>
              <a:rPr lang="en-US" sz="3000" dirty="0"/>
              <a:t>Language bindings expose a </a:t>
            </a:r>
            <a:r>
              <a:rPr lang="en-US" sz="3000" dirty="0" smtClean="0"/>
              <a:t>“</a:t>
            </a:r>
            <a:r>
              <a:rPr lang="en-US" sz="3000" dirty="0" err="1" smtClean="0">
                <a:solidFill>
                  <a:srgbClr val="00B0F0"/>
                </a:solidFill>
              </a:rPr>
              <a:t>findElement</a:t>
            </a:r>
            <a:r>
              <a:rPr lang="en-US" sz="3000" dirty="0"/>
              <a:t>” and “Find Elements” method</a:t>
            </a:r>
          </a:p>
          <a:p>
            <a:pPr marL="457200" lvl="2" indent="-457200" algn="l">
              <a:buFont typeface="Arial" panose="020B0604020202020204" pitchFamily="34" charset="0"/>
              <a:buChar char="•"/>
            </a:pPr>
            <a:r>
              <a:rPr lang="en-US" sz="3000" dirty="0"/>
              <a:t>The “</a:t>
            </a:r>
            <a:r>
              <a:rPr lang="en-US" sz="3000" dirty="0">
                <a:solidFill>
                  <a:srgbClr val="00B0F0"/>
                </a:solidFill>
              </a:rPr>
              <a:t>Find</a:t>
            </a:r>
            <a:r>
              <a:rPr lang="en-US" sz="3000" dirty="0"/>
              <a:t>” methods take a locator or query object called “</a:t>
            </a:r>
            <a:r>
              <a:rPr lang="en-US" sz="3000" dirty="0">
                <a:solidFill>
                  <a:srgbClr val="00B0F0"/>
                </a:solidFill>
              </a:rPr>
              <a:t>By</a:t>
            </a:r>
            <a:r>
              <a:rPr lang="en-US" sz="3000" dirty="0"/>
              <a:t>”</a:t>
            </a:r>
          </a:p>
          <a:p>
            <a:pPr marL="457200" lvl="2" indent="-457200" algn="l">
              <a:buFont typeface="Arial" panose="020B0604020202020204" pitchFamily="34" charset="0"/>
              <a:buChar char="•"/>
            </a:pPr>
            <a:r>
              <a:rPr lang="en-US" sz="3000" dirty="0" err="1">
                <a:solidFill>
                  <a:srgbClr val="00B0F0"/>
                </a:solidFill>
              </a:rPr>
              <a:t>WebElement</a:t>
            </a:r>
            <a:r>
              <a:rPr lang="en-US" sz="3000" dirty="0">
                <a:solidFill>
                  <a:srgbClr val="00B0F0"/>
                </a:solidFill>
              </a:rPr>
              <a:t> element= </a:t>
            </a:r>
            <a:r>
              <a:rPr lang="en-US" sz="3000" dirty="0" err="1">
                <a:solidFill>
                  <a:srgbClr val="00B0F0"/>
                </a:solidFill>
              </a:rPr>
              <a:t>driver.findElement</a:t>
            </a:r>
            <a:r>
              <a:rPr lang="en-US" sz="3000" dirty="0">
                <a:solidFill>
                  <a:srgbClr val="00B0F0"/>
                </a:solidFill>
              </a:rPr>
              <a:t>(By.id("</a:t>
            </a:r>
            <a:r>
              <a:rPr lang="en-US" sz="3000" dirty="0" err="1">
                <a:solidFill>
                  <a:srgbClr val="00B0F0"/>
                </a:solidFill>
              </a:rPr>
              <a:t>coolestWidgetEvah</a:t>
            </a:r>
            <a:r>
              <a:rPr lang="en-US" sz="3000" dirty="0">
                <a:solidFill>
                  <a:srgbClr val="00B0F0"/>
                </a:solidFill>
              </a:rPr>
              <a:t>")); </a:t>
            </a:r>
          </a:p>
          <a:p>
            <a:pPr marL="457200" lvl="2" indent="-457200" algn="l">
              <a:buFont typeface="Arial" panose="020B0604020202020204" pitchFamily="34" charset="0"/>
              <a:buChar char="•"/>
            </a:pPr>
            <a:r>
              <a:rPr lang="en-US" sz="3000" dirty="0">
                <a:solidFill>
                  <a:srgbClr val="00B0F0"/>
                </a:solidFill>
              </a:rPr>
              <a:t>List&lt;</a:t>
            </a:r>
            <a:r>
              <a:rPr lang="en-US" sz="3000" dirty="0" err="1">
                <a:solidFill>
                  <a:srgbClr val="00B0F0"/>
                </a:solidFill>
              </a:rPr>
              <a:t>WebElement</a:t>
            </a:r>
            <a:r>
              <a:rPr lang="en-US" sz="3000" dirty="0">
                <a:solidFill>
                  <a:srgbClr val="00B0F0"/>
                </a:solidFill>
              </a:rPr>
              <a:t>&gt;cheeses = </a:t>
            </a:r>
            <a:r>
              <a:rPr lang="en-US" sz="3000" dirty="0" err="1">
                <a:solidFill>
                  <a:srgbClr val="00B0F0"/>
                </a:solidFill>
              </a:rPr>
              <a:t>driver.findElements</a:t>
            </a:r>
            <a:r>
              <a:rPr lang="en-US" sz="3000" dirty="0">
                <a:solidFill>
                  <a:srgbClr val="00B0F0"/>
                </a:solidFill>
              </a:rPr>
              <a:t>(</a:t>
            </a:r>
            <a:r>
              <a:rPr lang="en-US" sz="3000" dirty="0" err="1">
                <a:solidFill>
                  <a:srgbClr val="00B0F0"/>
                </a:solidFill>
              </a:rPr>
              <a:t>By.className</a:t>
            </a:r>
            <a:r>
              <a:rPr lang="en-US" sz="3000" dirty="0">
                <a:solidFill>
                  <a:srgbClr val="00B0F0"/>
                </a:solidFill>
              </a:rPr>
              <a:t>("cheese"));</a:t>
            </a:r>
          </a:p>
          <a:p>
            <a:pPr marL="457200" lvl="2" indent="-457200" algn="l">
              <a:buFont typeface="Arial" panose="020B0604020202020204" pitchFamily="34" charset="0"/>
              <a:buChar char="•"/>
            </a:pPr>
            <a:r>
              <a:rPr lang="en-US" sz="3000" dirty="0" err="1">
                <a:solidFill>
                  <a:srgbClr val="00B0F0"/>
                </a:solidFill>
              </a:rPr>
              <a:t>WebElement</a:t>
            </a:r>
            <a:r>
              <a:rPr lang="en-US" sz="3000" dirty="0">
                <a:solidFill>
                  <a:srgbClr val="00B0F0"/>
                </a:solidFill>
              </a:rPr>
              <a:t> frame = </a:t>
            </a:r>
            <a:r>
              <a:rPr lang="en-US" sz="3000" dirty="0" err="1">
                <a:solidFill>
                  <a:srgbClr val="00B0F0"/>
                </a:solidFill>
              </a:rPr>
              <a:t>driver.findElement</a:t>
            </a:r>
            <a:r>
              <a:rPr lang="en-US" sz="3000" dirty="0">
                <a:solidFill>
                  <a:srgbClr val="00B0F0"/>
                </a:solidFill>
              </a:rPr>
              <a:t>(</a:t>
            </a:r>
            <a:r>
              <a:rPr lang="en-US" sz="3000" dirty="0" err="1">
                <a:solidFill>
                  <a:srgbClr val="00B0F0"/>
                </a:solidFill>
              </a:rPr>
              <a:t>By.tagName</a:t>
            </a:r>
            <a:r>
              <a:rPr lang="en-US" sz="3000" dirty="0">
                <a:solidFill>
                  <a:srgbClr val="00B0F0"/>
                </a:solidFill>
              </a:rPr>
              <a:t>("</a:t>
            </a:r>
            <a:r>
              <a:rPr lang="en-US" sz="3000" dirty="0" err="1">
                <a:solidFill>
                  <a:srgbClr val="00B0F0"/>
                </a:solidFill>
              </a:rPr>
              <a:t>iframe</a:t>
            </a:r>
            <a:r>
              <a:rPr lang="en-US" sz="3000" dirty="0">
                <a:solidFill>
                  <a:srgbClr val="00B0F0"/>
                </a:solidFill>
              </a:rPr>
              <a:t>"));</a:t>
            </a:r>
          </a:p>
          <a:p>
            <a:pPr marL="457200" lvl="2" indent="-457200" algn="l">
              <a:buFont typeface="Arial" panose="020B0604020202020204" pitchFamily="34" charset="0"/>
              <a:buChar char="•"/>
            </a:pPr>
            <a:r>
              <a:rPr lang="en-US" sz="3000" dirty="0" err="1">
                <a:solidFill>
                  <a:srgbClr val="00B0F0"/>
                </a:solidFill>
              </a:rPr>
              <a:t>WebElement</a:t>
            </a:r>
            <a:r>
              <a:rPr lang="en-US" sz="3000" dirty="0">
                <a:solidFill>
                  <a:srgbClr val="00B0F0"/>
                </a:solidFill>
              </a:rPr>
              <a:t> cheese = </a:t>
            </a:r>
            <a:r>
              <a:rPr lang="en-US" sz="3000" dirty="0" err="1">
                <a:solidFill>
                  <a:srgbClr val="00B0F0"/>
                </a:solidFill>
              </a:rPr>
              <a:t>driver.findElement</a:t>
            </a:r>
            <a:r>
              <a:rPr lang="en-US" sz="3000" dirty="0">
                <a:solidFill>
                  <a:srgbClr val="00B0F0"/>
                </a:solidFill>
              </a:rPr>
              <a:t>(By.name("cheese"));</a:t>
            </a:r>
          </a:p>
          <a:p>
            <a:pPr marL="457200" lvl="2" indent="-457200" algn="l">
              <a:buFont typeface="Arial" panose="020B0604020202020204" pitchFamily="34" charset="0"/>
              <a:buChar char="•"/>
            </a:pPr>
            <a:r>
              <a:rPr lang="en-US" sz="3000" dirty="0" err="1">
                <a:solidFill>
                  <a:srgbClr val="00B0F0"/>
                </a:solidFill>
              </a:rPr>
              <a:t>WebElement</a:t>
            </a:r>
            <a:r>
              <a:rPr lang="en-US" sz="3000" dirty="0">
                <a:solidFill>
                  <a:srgbClr val="00B0F0"/>
                </a:solidFill>
              </a:rPr>
              <a:t> cheese = </a:t>
            </a:r>
            <a:r>
              <a:rPr lang="en-US" sz="3000" dirty="0" err="1">
                <a:solidFill>
                  <a:srgbClr val="00B0F0"/>
                </a:solidFill>
              </a:rPr>
              <a:t>driver.findElement</a:t>
            </a:r>
            <a:r>
              <a:rPr lang="en-US" sz="3000" dirty="0">
                <a:solidFill>
                  <a:srgbClr val="00B0F0"/>
                </a:solidFill>
              </a:rPr>
              <a:t>(</a:t>
            </a:r>
            <a:r>
              <a:rPr lang="en-US" sz="3000" dirty="0" err="1">
                <a:solidFill>
                  <a:srgbClr val="00B0F0"/>
                </a:solidFill>
              </a:rPr>
              <a:t>By.linkText</a:t>
            </a:r>
            <a:r>
              <a:rPr lang="en-US" sz="3000" dirty="0">
                <a:solidFill>
                  <a:srgbClr val="00B0F0"/>
                </a:solidFill>
              </a:rPr>
              <a:t>("cheese"));</a:t>
            </a:r>
          </a:p>
          <a:p>
            <a:pPr marL="457200" lvl="2" indent="-457200" algn="l">
              <a:buFont typeface="Arial" panose="020B0604020202020204" pitchFamily="34" charset="0"/>
              <a:buChar char="•"/>
            </a:pPr>
            <a:r>
              <a:rPr lang="en-US" sz="3000" dirty="0" err="1">
                <a:solidFill>
                  <a:srgbClr val="00B0F0"/>
                </a:solidFill>
              </a:rPr>
              <a:t>WebElement</a:t>
            </a:r>
            <a:r>
              <a:rPr lang="en-US" sz="3000" dirty="0">
                <a:solidFill>
                  <a:srgbClr val="00B0F0"/>
                </a:solidFill>
              </a:rPr>
              <a:t> cheese = </a:t>
            </a:r>
            <a:r>
              <a:rPr lang="en-US" sz="3000" dirty="0" err="1">
                <a:solidFill>
                  <a:srgbClr val="00B0F0"/>
                </a:solidFill>
              </a:rPr>
              <a:t>driver.findElement</a:t>
            </a:r>
            <a:r>
              <a:rPr lang="en-US" sz="3000" dirty="0">
                <a:solidFill>
                  <a:srgbClr val="00B0F0"/>
                </a:solidFill>
              </a:rPr>
              <a:t>(</a:t>
            </a:r>
            <a:r>
              <a:rPr lang="en-US" sz="3000" dirty="0" err="1">
                <a:solidFill>
                  <a:srgbClr val="00B0F0"/>
                </a:solidFill>
              </a:rPr>
              <a:t>By.partialLinkText</a:t>
            </a:r>
            <a:r>
              <a:rPr lang="en-US" sz="3000" dirty="0">
                <a:solidFill>
                  <a:srgbClr val="00B0F0"/>
                </a:solidFill>
              </a:rPr>
              <a:t>("cheese"));</a:t>
            </a:r>
          </a:p>
          <a:p>
            <a:pPr marL="457200" lvl="2" indent="-457200" algn="l">
              <a:buFont typeface="Arial" panose="020B0604020202020204" pitchFamily="34" charset="0"/>
              <a:buChar char="•"/>
            </a:pPr>
            <a:r>
              <a:rPr lang="en-US" sz="3000" dirty="0">
                <a:solidFill>
                  <a:srgbClr val="00B0F0"/>
                </a:solidFill>
              </a:rPr>
              <a:t>Web Element cheese = </a:t>
            </a:r>
            <a:r>
              <a:rPr lang="en-US" sz="3000" dirty="0" err="1">
                <a:solidFill>
                  <a:srgbClr val="00B0F0"/>
                </a:solidFill>
              </a:rPr>
              <a:t>driver.findElement</a:t>
            </a:r>
            <a:r>
              <a:rPr lang="en-US" sz="3000" dirty="0">
                <a:solidFill>
                  <a:srgbClr val="00B0F0"/>
                </a:solidFill>
              </a:rPr>
              <a:t>(</a:t>
            </a:r>
            <a:r>
              <a:rPr lang="en-US" sz="3000" dirty="0" err="1">
                <a:solidFill>
                  <a:srgbClr val="00B0F0"/>
                </a:solidFill>
              </a:rPr>
              <a:t>By.cssSelector</a:t>
            </a:r>
            <a:r>
              <a:rPr lang="en-US" sz="3000" dirty="0">
                <a:solidFill>
                  <a:srgbClr val="00B0F0"/>
                </a:solidFill>
              </a:rPr>
              <a:t>(“#</a:t>
            </a:r>
            <a:r>
              <a:rPr lang="en-US" sz="3000" dirty="0" err="1">
                <a:solidFill>
                  <a:srgbClr val="00B0F0"/>
                </a:solidFill>
              </a:rPr>
              <a:t>food.span.dairy.aged</a:t>
            </a:r>
            <a:r>
              <a:rPr lang="en-US" sz="3000" dirty="0">
                <a:solidFill>
                  <a:srgbClr val="00B0F0"/>
                </a:solidFill>
              </a:rPr>
              <a:t>”)) List&lt;</a:t>
            </a:r>
            <a:r>
              <a:rPr lang="en-US" sz="3000" dirty="0" err="1">
                <a:solidFill>
                  <a:srgbClr val="00B0F0"/>
                </a:solidFill>
              </a:rPr>
              <a:t>WebElement</a:t>
            </a:r>
            <a:r>
              <a:rPr lang="en-US" sz="3000" dirty="0">
                <a:solidFill>
                  <a:srgbClr val="00B0F0"/>
                </a:solidFill>
              </a:rPr>
              <a:t>&gt; inputs = </a:t>
            </a:r>
            <a:r>
              <a:rPr lang="en-US" sz="3000" dirty="0" err="1">
                <a:solidFill>
                  <a:srgbClr val="00B0F0"/>
                </a:solidFill>
              </a:rPr>
              <a:t>driver.findElements</a:t>
            </a:r>
            <a:r>
              <a:rPr lang="en-US" sz="3000" dirty="0">
                <a:solidFill>
                  <a:srgbClr val="00B0F0"/>
                </a:solidFill>
              </a:rPr>
              <a:t>(</a:t>
            </a:r>
            <a:r>
              <a:rPr lang="en-US" sz="3000" dirty="0" err="1">
                <a:solidFill>
                  <a:srgbClr val="00B0F0"/>
                </a:solidFill>
              </a:rPr>
              <a:t>By.xpath</a:t>
            </a:r>
            <a:r>
              <a:rPr lang="en-US" sz="3000" dirty="0">
                <a:solidFill>
                  <a:srgbClr val="00B0F0"/>
                </a:solidFill>
              </a:rPr>
              <a:t>("//input"));</a:t>
            </a:r>
          </a:p>
          <a:p>
            <a:pPr marL="457200" lvl="2" indent="-457200" algn="l">
              <a:buFont typeface="Arial" panose="020B0604020202020204" pitchFamily="34" charset="0"/>
              <a:buChar char="•"/>
            </a:pPr>
            <a:r>
              <a:rPr lang="en-US" sz="3000" dirty="0" err="1">
                <a:solidFill>
                  <a:srgbClr val="00B0F0"/>
                </a:solidFill>
              </a:rPr>
              <a:t>WebElement</a:t>
            </a:r>
            <a:r>
              <a:rPr lang="en-US" sz="3000" dirty="0">
                <a:solidFill>
                  <a:srgbClr val="00B0F0"/>
                </a:solidFill>
              </a:rPr>
              <a:t> element = (</a:t>
            </a:r>
            <a:r>
              <a:rPr lang="en-US" sz="3000" dirty="0" err="1">
                <a:solidFill>
                  <a:srgbClr val="00B0F0"/>
                </a:solidFill>
              </a:rPr>
              <a:t>WebElement</a:t>
            </a:r>
            <a:r>
              <a:rPr lang="en-US" sz="3000" dirty="0">
                <a:solidFill>
                  <a:srgbClr val="00B0F0"/>
                </a:solidFill>
              </a:rPr>
              <a:t>) ((</a:t>
            </a:r>
            <a:r>
              <a:rPr lang="en-US" sz="3000" dirty="0" err="1">
                <a:solidFill>
                  <a:srgbClr val="00B0F0"/>
                </a:solidFill>
              </a:rPr>
              <a:t>JavascriptExecutor</a:t>
            </a:r>
            <a:r>
              <a:rPr lang="en-US" sz="3000" dirty="0">
                <a:solidFill>
                  <a:srgbClr val="00B0F0"/>
                </a:solidFill>
              </a:rPr>
              <a:t>)driver).</a:t>
            </a:r>
            <a:r>
              <a:rPr lang="en-US" sz="3000" dirty="0" err="1">
                <a:solidFill>
                  <a:srgbClr val="00B0F0"/>
                </a:solidFill>
              </a:rPr>
              <a:t>executeScript</a:t>
            </a:r>
            <a:r>
              <a:rPr lang="en-US" sz="3000" dirty="0">
                <a:solidFill>
                  <a:srgbClr val="00B0F0"/>
                </a:solidFill>
              </a:rPr>
              <a:t>("return $('.cheese')[0]");</a:t>
            </a:r>
          </a:p>
          <a:p>
            <a:pPr marL="285750" lvl="2" indent="-285750" algn="l">
              <a:buFont typeface="Arial" panose="020B0604020202020204" pitchFamily="34" charset="0"/>
              <a:buChar char="•"/>
            </a:pPr>
            <a:endParaRPr lang="en-US" dirty="0"/>
          </a:p>
        </p:txBody>
      </p:sp>
      <p:sp>
        <p:nvSpPr>
          <p:cNvPr id="2" name="Title 1"/>
          <p:cNvSpPr>
            <a:spLocks noGrp="1"/>
          </p:cNvSpPr>
          <p:nvPr>
            <p:ph type="title"/>
          </p:nvPr>
        </p:nvSpPr>
        <p:spPr/>
        <p:txBody>
          <a:bodyPr/>
          <a:lstStyle/>
          <a:p>
            <a:r>
              <a:rPr lang="en-US" dirty="0" smtClean="0">
                <a:latin typeface="Bookman Old Style" panose="02050604050505020204" pitchFamily="18" charset="0"/>
              </a:rPr>
              <a:t>Selenium </a:t>
            </a:r>
            <a:r>
              <a:rPr lang="en-US" dirty="0" err="1" smtClean="0">
                <a:latin typeface="Bookman Old Style" panose="02050604050505020204" pitchFamily="18" charset="0"/>
              </a:rPr>
              <a:t>WebDriver</a:t>
            </a:r>
            <a:endParaRPr lang="en-US" dirty="0"/>
          </a:p>
        </p:txBody>
      </p:sp>
    </p:spTree>
    <p:extLst>
      <p:ext uri="{BB962C8B-B14F-4D97-AF65-F5344CB8AC3E}">
        <p14:creationId xmlns:p14="http://schemas.microsoft.com/office/powerpoint/2010/main" val="35916002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6200" y="2020824"/>
            <a:ext cx="9067800" cy="4075176"/>
          </a:xfrm>
        </p:spPr>
        <p:txBody>
          <a:bodyPr>
            <a:normAutofit fontScale="85000" lnSpcReduction="10000"/>
          </a:bodyPr>
          <a:lstStyle/>
          <a:p>
            <a:pPr marL="342900" indent="-342900" algn="l">
              <a:buFont typeface="Arial" panose="020B0604020202020204" pitchFamily="34" charset="0"/>
              <a:buChar char="•"/>
            </a:pPr>
            <a:r>
              <a:rPr lang="en-US" sz="2400" dirty="0" smtClean="0"/>
              <a:t>Input and Navigation</a:t>
            </a:r>
          </a:p>
          <a:p>
            <a:pPr marL="342900" lvl="1" indent="-342900" algn="l">
              <a:buFont typeface="Arial" panose="020B0604020202020204" pitchFamily="34" charset="0"/>
              <a:buChar char="•"/>
            </a:pPr>
            <a:r>
              <a:rPr lang="en-US" sz="2400" dirty="0" smtClean="0">
                <a:solidFill>
                  <a:srgbClr val="00B0F0"/>
                </a:solidFill>
              </a:rPr>
              <a:t>Select </a:t>
            </a:r>
            <a:r>
              <a:rPr lang="en-US" sz="2400" dirty="0" err="1" smtClean="0">
                <a:solidFill>
                  <a:srgbClr val="00B0F0"/>
                </a:solidFill>
              </a:rPr>
              <a:t>select</a:t>
            </a:r>
            <a:r>
              <a:rPr lang="en-US" sz="2400" dirty="0" smtClean="0">
                <a:solidFill>
                  <a:srgbClr val="00B0F0"/>
                </a:solidFill>
              </a:rPr>
              <a:t> = new Select(</a:t>
            </a:r>
            <a:r>
              <a:rPr lang="en-US" sz="2400" dirty="0" err="1" smtClean="0">
                <a:solidFill>
                  <a:srgbClr val="00B0F0"/>
                </a:solidFill>
              </a:rPr>
              <a:t>driver.findElement</a:t>
            </a:r>
            <a:r>
              <a:rPr lang="en-US" sz="2400" dirty="0" smtClean="0">
                <a:solidFill>
                  <a:srgbClr val="00B0F0"/>
                </a:solidFill>
              </a:rPr>
              <a:t>(</a:t>
            </a:r>
            <a:r>
              <a:rPr lang="en-US" sz="2400" dirty="0" err="1" smtClean="0">
                <a:solidFill>
                  <a:srgbClr val="00B0F0"/>
                </a:solidFill>
              </a:rPr>
              <a:t>By.tagName</a:t>
            </a:r>
            <a:r>
              <a:rPr lang="en-US" sz="2400" dirty="0" smtClean="0">
                <a:solidFill>
                  <a:srgbClr val="00B0F0"/>
                </a:solidFill>
              </a:rPr>
              <a:t>("select"))); </a:t>
            </a:r>
            <a:r>
              <a:rPr lang="en-US" sz="2400" dirty="0" err="1" smtClean="0">
                <a:solidFill>
                  <a:srgbClr val="00B0F0"/>
                </a:solidFill>
              </a:rPr>
              <a:t>select.deselectAll</a:t>
            </a:r>
            <a:r>
              <a:rPr lang="en-US" sz="2400" dirty="0" smtClean="0">
                <a:solidFill>
                  <a:srgbClr val="00B0F0"/>
                </a:solidFill>
              </a:rPr>
              <a:t>(); </a:t>
            </a:r>
            <a:r>
              <a:rPr lang="en-US" sz="2400" dirty="0" err="1" smtClean="0">
                <a:solidFill>
                  <a:srgbClr val="00B0F0"/>
                </a:solidFill>
              </a:rPr>
              <a:t>select.selectByVisibleText</a:t>
            </a:r>
            <a:r>
              <a:rPr lang="en-US" sz="2400" dirty="0" smtClean="0">
                <a:solidFill>
                  <a:srgbClr val="00B0F0"/>
                </a:solidFill>
              </a:rPr>
              <a:t>("Edam");</a:t>
            </a:r>
          </a:p>
          <a:p>
            <a:pPr marL="342900" lvl="1" indent="-342900" algn="l">
              <a:buFont typeface="Arial" panose="020B0604020202020204" pitchFamily="34" charset="0"/>
              <a:buChar char="•"/>
            </a:pPr>
            <a:r>
              <a:rPr lang="en-US" sz="2400" dirty="0" err="1" smtClean="0">
                <a:solidFill>
                  <a:srgbClr val="00B0F0"/>
                </a:solidFill>
              </a:rPr>
              <a:t>driver.findElement</a:t>
            </a:r>
            <a:r>
              <a:rPr lang="en-US" sz="2400" dirty="0" smtClean="0">
                <a:solidFill>
                  <a:srgbClr val="00B0F0"/>
                </a:solidFill>
              </a:rPr>
              <a:t>(By.id("submit")).click();</a:t>
            </a:r>
          </a:p>
          <a:p>
            <a:pPr marL="342900" lvl="1" indent="-342900" algn="l">
              <a:buFont typeface="Arial" panose="020B0604020202020204" pitchFamily="34" charset="0"/>
              <a:buChar char="•"/>
            </a:pPr>
            <a:r>
              <a:rPr lang="en-US" sz="2400" dirty="0" err="1" smtClean="0">
                <a:solidFill>
                  <a:srgbClr val="00B0F0"/>
                </a:solidFill>
              </a:rPr>
              <a:t>driver.switchTo</a:t>
            </a:r>
            <a:r>
              <a:rPr lang="en-US" sz="2400" dirty="0" smtClean="0">
                <a:solidFill>
                  <a:srgbClr val="00B0F0"/>
                </a:solidFill>
              </a:rPr>
              <a:t>().window("</a:t>
            </a:r>
            <a:r>
              <a:rPr lang="en-US" sz="2400" dirty="0" err="1" smtClean="0">
                <a:solidFill>
                  <a:srgbClr val="00B0F0"/>
                </a:solidFill>
              </a:rPr>
              <a:t>windowName</a:t>
            </a:r>
            <a:r>
              <a:rPr lang="en-US" sz="2400" dirty="0" smtClean="0">
                <a:solidFill>
                  <a:srgbClr val="00B0F0"/>
                </a:solidFill>
              </a:rPr>
              <a:t>");</a:t>
            </a:r>
          </a:p>
          <a:p>
            <a:pPr marL="342900" lvl="1" indent="-342900" algn="l">
              <a:buFont typeface="Arial" panose="020B0604020202020204" pitchFamily="34" charset="0"/>
              <a:buChar char="•"/>
            </a:pPr>
            <a:r>
              <a:rPr lang="en-US" sz="2400" dirty="0" smtClean="0">
                <a:solidFill>
                  <a:srgbClr val="00B0F0"/>
                </a:solidFill>
              </a:rPr>
              <a:t>for (String handle : </a:t>
            </a:r>
            <a:r>
              <a:rPr lang="en-US" sz="2400" dirty="0" err="1" smtClean="0">
                <a:solidFill>
                  <a:srgbClr val="00B0F0"/>
                </a:solidFill>
              </a:rPr>
              <a:t>driver.getWindowHandles</a:t>
            </a:r>
            <a:r>
              <a:rPr lang="en-US" sz="2400" dirty="0" smtClean="0">
                <a:solidFill>
                  <a:srgbClr val="00B0F0"/>
                </a:solidFill>
              </a:rPr>
              <a:t>()) { </a:t>
            </a:r>
            <a:r>
              <a:rPr lang="en-US" sz="2400" dirty="0" err="1" smtClean="0">
                <a:solidFill>
                  <a:srgbClr val="00B0F0"/>
                </a:solidFill>
              </a:rPr>
              <a:t>driver.switchTo</a:t>
            </a:r>
            <a:r>
              <a:rPr lang="en-US" sz="2400" dirty="0" smtClean="0">
                <a:solidFill>
                  <a:srgbClr val="00B0F0"/>
                </a:solidFill>
              </a:rPr>
              <a:t>().window(handle); }</a:t>
            </a:r>
          </a:p>
          <a:p>
            <a:pPr marL="342900" lvl="1" indent="-342900" algn="l">
              <a:buFont typeface="Arial" panose="020B0604020202020204" pitchFamily="34" charset="0"/>
              <a:buChar char="•"/>
            </a:pPr>
            <a:r>
              <a:rPr lang="en-US" sz="2400" dirty="0" err="1" smtClean="0">
                <a:solidFill>
                  <a:srgbClr val="00B0F0"/>
                </a:solidFill>
              </a:rPr>
              <a:t>driver.switchTo</a:t>
            </a:r>
            <a:r>
              <a:rPr lang="en-US" sz="2400" dirty="0" smtClean="0">
                <a:solidFill>
                  <a:srgbClr val="00B0F0"/>
                </a:solidFill>
              </a:rPr>
              <a:t>().frame("</a:t>
            </a:r>
            <a:r>
              <a:rPr lang="en-US" sz="2400" dirty="0" err="1" smtClean="0">
                <a:solidFill>
                  <a:srgbClr val="00B0F0"/>
                </a:solidFill>
              </a:rPr>
              <a:t>frameName</a:t>
            </a:r>
            <a:r>
              <a:rPr lang="en-US" sz="2400" dirty="0" smtClean="0">
                <a:solidFill>
                  <a:srgbClr val="00B0F0"/>
                </a:solidFill>
              </a:rPr>
              <a:t>");</a:t>
            </a:r>
          </a:p>
          <a:p>
            <a:pPr marL="342900" lvl="1" indent="-342900" algn="l">
              <a:buFont typeface="Arial" panose="020B0604020202020204" pitchFamily="34" charset="0"/>
              <a:buChar char="•"/>
            </a:pPr>
            <a:r>
              <a:rPr lang="en-US" sz="2400" dirty="0" smtClean="0">
                <a:solidFill>
                  <a:srgbClr val="00B0F0"/>
                </a:solidFill>
              </a:rPr>
              <a:t>Alert </a:t>
            </a:r>
            <a:r>
              <a:rPr lang="en-US" sz="2400" dirty="0" err="1" smtClean="0">
                <a:solidFill>
                  <a:srgbClr val="00B0F0"/>
                </a:solidFill>
              </a:rPr>
              <a:t>alert</a:t>
            </a:r>
            <a:r>
              <a:rPr lang="en-US" sz="2400" dirty="0" smtClean="0">
                <a:solidFill>
                  <a:srgbClr val="00B0F0"/>
                </a:solidFill>
              </a:rPr>
              <a:t> = </a:t>
            </a:r>
            <a:r>
              <a:rPr lang="en-US" sz="2400" dirty="0" err="1" smtClean="0">
                <a:solidFill>
                  <a:srgbClr val="00B0F0"/>
                </a:solidFill>
              </a:rPr>
              <a:t>driver.switchTo</a:t>
            </a:r>
            <a:r>
              <a:rPr lang="en-US" sz="2400" dirty="0" smtClean="0">
                <a:solidFill>
                  <a:srgbClr val="00B0F0"/>
                </a:solidFill>
              </a:rPr>
              <a:t>().alert();</a:t>
            </a:r>
          </a:p>
          <a:p>
            <a:pPr marL="342900" lvl="1" indent="-342900" algn="l">
              <a:buFont typeface="Arial" panose="020B0604020202020204" pitchFamily="34" charset="0"/>
              <a:buChar char="•"/>
            </a:pPr>
            <a:r>
              <a:rPr lang="en-US" sz="2400" dirty="0" err="1" smtClean="0">
                <a:solidFill>
                  <a:srgbClr val="00B0F0"/>
                </a:solidFill>
              </a:rPr>
              <a:t>driver.navigate</a:t>
            </a:r>
            <a:r>
              <a:rPr lang="en-US" sz="2400" dirty="0" smtClean="0">
                <a:solidFill>
                  <a:srgbClr val="00B0F0"/>
                </a:solidFill>
              </a:rPr>
              <a:t>().to("http://www.example.com");</a:t>
            </a:r>
          </a:p>
          <a:p>
            <a:pPr marL="342900" lvl="1" indent="-342900" algn="l">
              <a:buFont typeface="Arial" panose="020B0604020202020204" pitchFamily="34" charset="0"/>
              <a:buChar char="•"/>
            </a:pPr>
            <a:r>
              <a:rPr lang="en-US" sz="2400" dirty="0" err="1" smtClean="0">
                <a:solidFill>
                  <a:srgbClr val="00B0F0"/>
                </a:solidFill>
              </a:rPr>
              <a:t>driver.navigate</a:t>
            </a:r>
            <a:r>
              <a:rPr lang="en-US" sz="2400" dirty="0" smtClean="0">
                <a:solidFill>
                  <a:srgbClr val="00B0F0"/>
                </a:solidFill>
              </a:rPr>
              <a:t>().forward(); </a:t>
            </a:r>
            <a:r>
              <a:rPr lang="en-US" sz="2400" dirty="0" err="1" smtClean="0">
                <a:solidFill>
                  <a:srgbClr val="00B0F0"/>
                </a:solidFill>
              </a:rPr>
              <a:t>driver.navigate</a:t>
            </a:r>
            <a:r>
              <a:rPr lang="en-US" sz="2400" dirty="0" smtClean="0">
                <a:solidFill>
                  <a:srgbClr val="00B0F0"/>
                </a:solidFill>
              </a:rPr>
              <a:t>().back();</a:t>
            </a:r>
            <a:endParaRPr lang="en-US" sz="2400" dirty="0">
              <a:solidFill>
                <a:srgbClr val="00B0F0"/>
              </a:solidFill>
            </a:endParaRP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4480011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r>
              <a:rPr lang="en-US" dirty="0" smtClean="0"/>
              <a:t>Page Objects</a:t>
            </a:r>
          </a:p>
          <a:p>
            <a:pPr lvl="2">
              <a:lnSpc>
                <a:spcPct val="150000"/>
              </a:lnSpc>
            </a:pPr>
            <a:r>
              <a:rPr lang="en-US" dirty="0" smtClean="0"/>
              <a:t>OO Library that separates test code into a MVC pattern bringing OOP to test scripts</a:t>
            </a:r>
          </a:p>
          <a:p>
            <a:pPr lvl="2">
              <a:lnSpc>
                <a:spcPct val="150000"/>
              </a:lnSpc>
            </a:pPr>
            <a:r>
              <a:rPr lang="en-US" dirty="0" smtClean="0"/>
              <a:t>Language neutral pattern for representing a complete page or position of a page in an OO manner</a:t>
            </a:r>
          </a:p>
          <a:p>
            <a:pPr lvl="2">
              <a:lnSpc>
                <a:spcPct val="150000"/>
              </a:lnSpc>
            </a:pPr>
            <a:r>
              <a:rPr lang="en-US" dirty="0" smtClean="0"/>
              <a:t>Requires Language specific coding</a:t>
            </a:r>
          </a:p>
          <a:p>
            <a:pPr lvl="2">
              <a:lnSpc>
                <a:spcPct val="150000"/>
              </a:lnSpc>
            </a:pPr>
            <a:r>
              <a:rPr lang="en-US" dirty="0" smtClean="0"/>
              <a:t>Used for maintenance, script cascading, enhanced script readability/functionality</a:t>
            </a:r>
          </a:p>
          <a:p>
            <a:pPr marL="285750" lvl="1" indent="-285750" algn="l">
              <a:buFont typeface="Arial" panose="020B0604020202020204" pitchFamily="34" charset="0"/>
              <a:buChar char="•"/>
            </a:pPr>
            <a:endParaRPr lang="en-US" dirty="0" smtClean="0"/>
          </a:p>
          <a:p>
            <a:pPr lvl="1"/>
            <a:endParaRPr lang="en-US" dirty="0"/>
          </a:p>
        </p:txBody>
      </p:sp>
      <p:sp>
        <p:nvSpPr>
          <p:cNvPr id="2" name="Title 1"/>
          <p:cNvSpPr>
            <a:spLocks noGrp="1"/>
          </p:cNvSpPr>
          <p:nvPr>
            <p:ph type="title"/>
          </p:nvPr>
        </p:nvSpPr>
        <p:spPr/>
        <p:txBody>
          <a:bodyPr/>
          <a:lstStyle/>
          <a:p>
            <a:r>
              <a:rPr lang="en-US" dirty="0" smtClean="0">
                <a:latin typeface="Bookman Old Style" panose="02050604050505020204" pitchFamily="18" charset="0"/>
              </a:rPr>
              <a:t>Selenium </a:t>
            </a:r>
            <a:r>
              <a:rPr lang="en-US" dirty="0" err="1" smtClean="0">
                <a:latin typeface="Bookman Old Style" panose="02050604050505020204" pitchFamily="18" charset="0"/>
              </a:rPr>
              <a:t>WebDriver</a:t>
            </a:r>
            <a:endParaRPr lang="en-US" dirty="0"/>
          </a:p>
        </p:txBody>
      </p:sp>
    </p:spTree>
    <p:extLst>
      <p:ext uri="{BB962C8B-B14F-4D97-AF65-F5344CB8AC3E}">
        <p14:creationId xmlns:p14="http://schemas.microsoft.com/office/powerpoint/2010/main" val="11775163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r>
              <a:rPr lang="en-US" dirty="0" smtClean="0"/>
              <a:t>Scripts and Page Objects</a:t>
            </a:r>
          </a:p>
          <a:p>
            <a:pPr lvl="1"/>
            <a:r>
              <a:rPr lang="en-US" dirty="0" smtClean="0"/>
              <a:t>Scripts are more procedural while Page Objects are detail oriented</a:t>
            </a:r>
          </a:p>
          <a:p>
            <a:pPr lvl="1"/>
            <a:r>
              <a:rPr lang="en-US" dirty="0" smtClean="0"/>
              <a:t>Locators appear once in all Page Objects of a page and do not cross Page Object boundaries</a:t>
            </a:r>
          </a:p>
          <a:p>
            <a:pPr lvl="1"/>
            <a:r>
              <a:rPr lang="en-US" dirty="0" smtClean="0"/>
              <a:t>Uses Elements, Actions and Synchronization</a:t>
            </a:r>
          </a:p>
          <a:p>
            <a:pPr lvl="1"/>
            <a:r>
              <a:rPr lang="en-US" dirty="0" smtClean="0"/>
              <a:t>Order of Operation</a:t>
            </a:r>
          </a:p>
          <a:p>
            <a:pPr lvl="8"/>
            <a:r>
              <a:rPr lang="en-US" dirty="0" smtClean="0"/>
              <a:t>Locator</a:t>
            </a:r>
          </a:p>
          <a:p>
            <a:pPr lvl="8"/>
            <a:r>
              <a:rPr lang="en-US" dirty="0" smtClean="0"/>
              <a:t>Element Implementation</a:t>
            </a:r>
          </a:p>
          <a:p>
            <a:pPr lvl="8"/>
            <a:r>
              <a:rPr lang="en-US" dirty="0" smtClean="0"/>
              <a:t>Add Elements to Page Objects</a:t>
            </a:r>
          </a:p>
          <a:p>
            <a:pPr lvl="8"/>
            <a:r>
              <a:rPr lang="en-US" dirty="0" smtClean="0"/>
              <a:t>Actions</a:t>
            </a:r>
          </a:p>
        </p:txBody>
      </p:sp>
      <p:sp>
        <p:nvSpPr>
          <p:cNvPr id="2" name="Title 1"/>
          <p:cNvSpPr>
            <a:spLocks noGrp="1"/>
          </p:cNvSpPr>
          <p:nvPr>
            <p:ph type="title"/>
          </p:nvPr>
        </p:nvSpPr>
        <p:spPr/>
        <p:txBody>
          <a:bodyPr/>
          <a:lstStyle/>
          <a:p>
            <a:r>
              <a:rPr lang="en-US" dirty="0" smtClean="0">
                <a:latin typeface="Bookman Old Style" panose="02050604050505020204" pitchFamily="18" charset="0"/>
              </a:rPr>
              <a:t>Selenium </a:t>
            </a:r>
            <a:r>
              <a:rPr lang="en-US" dirty="0" err="1" smtClean="0">
                <a:latin typeface="Bookman Old Style" panose="02050604050505020204" pitchFamily="18" charset="0"/>
              </a:rPr>
              <a:t>WebDriver</a:t>
            </a:r>
            <a:endParaRPr lang="en-US" dirty="0"/>
          </a:p>
        </p:txBody>
      </p:sp>
    </p:spTree>
    <p:extLst>
      <p:ext uri="{BB962C8B-B14F-4D97-AF65-F5344CB8AC3E}">
        <p14:creationId xmlns:p14="http://schemas.microsoft.com/office/powerpoint/2010/main" val="32650530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lvl="1"/>
            <a:r>
              <a:rPr lang="en-US" dirty="0"/>
              <a:t>Do not create the Page Object all at once, build test incrementally</a:t>
            </a:r>
          </a:p>
          <a:p>
            <a:pPr lvl="1"/>
            <a:r>
              <a:rPr lang="en-US" dirty="0"/>
              <a:t>Scripts Should </a:t>
            </a:r>
          </a:p>
          <a:p>
            <a:pPr lvl="2"/>
            <a:r>
              <a:rPr lang="en-US" dirty="0"/>
              <a:t>Not contain any synchronization code</a:t>
            </a:r>
          </a:p>
          <a:p>
            <a:pPr lvl="2"/>
            <a:r>
              <a:rPr lang="en-US" dirty="0"/>
              <a:t>Not contain any Driver API calls (promotes changes to Selenium or other technology without changing the scripts)</a:t>
            </a:r>
          </a:p>
          <a:p>
            <a:pPr lvl="2"/>
            <a:r>
              <a:rPr lang="en-US" dirty="0"/>
              <a:t>Has asserts (determination of results)</a:t>
            </a:r>
          </a:p>
          <a:p>
            <a:endParaRPr lang="en-US" dirty="0"/>
          </a:p>
        </p:txBody>
      </p:sp>
      <p:sp>
        <p:nvSpPr>
          <p:cNvPr id="3" name="Title 2"/>
          <p:cNvSpPr>
            <a:spLocks noGrp="1"/>
          </p:cNvSpPr>
          <p:nvPr>
            <p:ph type="title"/>
          </p:nvPr>
        </p:nvSpPr>
        <p:spPr/>
        <p:txBody>
          <a:bodyPr/>
          <a:lstStyle/>
          <a:p>
            <a:r>
              <a:rPr lang="en-US" dirty="0">
                <a:latin typeface="Bookman Old Style" panose="02050604050505020204" pitchFamily="18" charset="0"/>
              </a:rPr>
              <a:t>Selenium </a:t>
            </a:r>
            <a:r>
              <a:rPr lang="en-US" dirty="0" err="1">
                <a:latin typeface="Bookman Old Style" panose="02050604050505020204" pitchFamily="18" charset="0"/>
              </a:rPr>
              <a:t>WebDriver</a:t>
            </a:r>
            <a:endParaRPr lang="en-US" dirty="0"/>
          </a:p>
        </p:txBody>
      </p:sp>
    </p:spTree>
    <p:extLst>
      <p:ext uri="{BB962C8B-B14F-4D97-AF65-F5344CB8AC3E}">
        <p14:creationId xmlns:p14="http://schemas.microsoft.com/office/powerpoint/2010/main" val="33626575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2020824"/>
            <a:ext cx="8229600" cy="4303776"/>
          </a:xfrm>
        </p:spPr>
        <p:txBody>
          <a:bodyPr>
            <a:normAutofit lnSpcReduction="10000"/>
          </a:bodyPr>
          <a:lstStyle/>
          <a:p>
            <a:r>
              <a:rPr lang="en-US" dirty="0" smtClean="0"/>
              <a:t>Driver Implementations</a:t>
            </a:r>
          </a:p>
          <a:p>
            <a:pPr lvl="1"/>
            <a:r>
              <a:rPr lang="en-US" dirty="0" err="1" smtClean="0"/>
              <a:t>HtmlUnitDriver</a:t>
            </a:r>
            <a:endParaRPr lang="en-US" dirty="0" smtClean="0"/>
          </a:p>
          <a:p>
            <a:pPr lvl="2"/>
            <a:r>
              <a:rPr lang="en-US" dirty="0" smtClean="0"/>
              <a:t>The fastest and most lightweight implementation of </a:t>
            </a:r>
            <a:r>
              <a:rPr lang="en-US" dirty="0" err="1" smtClean="0"/>
              <a:t>WebDriver</a:t>
            </a:r>
            <a:endParaRPr lang="en-US" dirty="0" smtClean="0"/>
          </a:p>
          <a:p>
            <a:pPr lvl="2"/>
            <a:r>
              <a:rPr lang="en-US" dirty="0" err="1" smtClean="0"/>
              <a:t>HtmlUnit</a:t>
            </a:r>
            <a:r>
              <a:rPr lang="en-US" dirty="0" smtClean="0"/>
              <a:t> is a java based implementation of a </a:t>
            </a:r>
            <a:r>
              <a:rPr lang="en-US" dirty="0" err="1" smtClean="0"/>
              <a:t>WebBrowser</a:t>
            </a:r>
            <a:r>
              <a:rPr lang="en-US" dirty="0" smtClean="0"/>
              <a:t> without a GUI</a:t>
            </a:r>
          </a:p>
          <a:p>
            <a:pPr lvl="2"/>
            <a:r>
              <a:rPr lang="en-US" dirty="0" smtClean="0"/>
              <a:t>For any language binding (other than java) the Selenium Server is required to use this driver</a:t>
            </a:r>
          </a:p>
          <a:p>
            <a:pPr lvl="2"/>
            <a:r>
              <a:rPr lang="en-US" dirty="0" smtClean="0"/>
              <a:t>A pure Java solution and so it is platform independent</a:t>
            </a:r>
          </a:p>
          <a:p>
            <a:pPr lvl="2"/>
            <a:r>
              <a:rPr lang="en-US" dirty="0" smtClean="0"/>
              <a:t>Supports JavaScript but emulates other browsers’ JavaScript </a:t>
            </a:r>
            <a:r>
              <a:rPr lang="en-US" dirty="0" err="1" smtClean="0"/>
              <a:t>behaviour</a:t>
            </a:r>
            <a:endParaRPr lang="en-US" dirty="0" smtClean="0"/>
          </a:p>
          <a:p>
            <a:pPr lvl="1"/>
            <a:r>
              <a:rPr lang="en-US" dirty="0" err="1" smtClean="0"/>
              <a:t>FireFox</a:t>
            </a:r>
            <a:r>
              <a:rPr lang="en-US" dirty="0" smtClean="0"/>
              <a:t> Driver</a:t>
            </a:r>
          </a:p>
          <a:p>
            <a:pPr lvl="2"/>
            <a:r>
              <a:rPr lang="en-US" dirty="0" smtClean="0"/>
              <a:t>Controls the Firefox browser using a Firefox plugin</a:t>
            </a:r>
          </a:p>
          <a:p>
            <a:pPr lvl="2"/>
            <a:r>
              <a:rPr lang="en-US" dirty="0" smtClean="0"/>
              <a:t>Runs in a real browser and supports JavaScript</a:t>
            </a:r>
          </a:p>
          <a:p>
            <a:pPr lvl="2"/>
            <a:r>
              <a:rPr lang="en-US" dirty="0" smtClean="0"/>
              <a:t>Faster than the Internet Explorer Driver but slower than </a:t>
            </a:r>
            <a:r>
              <a:rPr lang="en-US" dirty="0" err="1" smtClean="0"/>
              <a:t>HtmlUnitDriver</a:t>
            </a:r>
            <a:endParaRPr lang="en-US" dirty="0" smtClean="0"/>
          </a:p>
        </p:txBody>
      </p:sp>
      <p:sp>
        <p:nvSpPr>
          <p:cNvPr id="2" name="Title 1"/>
          <p:cNvSpPr>
            <a:spLocks noGrp="1"/>
          </p:cNvSpPr>
          <p:nvPr>
            <p:ph type="title"/>
          </p:nvPr>
        </p:nvSpPr>
        <p:spPr/>
        <p:txBody>
          <a:bodyPr/>
          <a:lstStyle/>
          <a:p>
            <a:r>
              <a:rPr lang="en-US" dirty="0" smtClean="0">
                <a:latin typeface="Bookman Old Style" panose="02050604050505020204" pitchFamily="18" charset="0"/>
              </a:rPr>
              <a:t>Selenium </a:t>
            </a:r>
            <a:r>
              <a:rPr lang="en-US" dirty="0" err="1" smtClean="0">
                <a:latin typeface="Bookman Old Style" panose="02050604050505020204" pitchFamily="18" charset="0"/>
              </a:rPr>
              <a:t>WebDriver</a:t>
            </a:r>
            <a:endParaRPr lang="en-US" dirty="0"/>
          </a:p>
        </p:txBody>
      </p:sp>
    </p:spTree>
    <p:extLst>
      <p:ext uri="{BB962C8B-B14F-4D97-AF65-F5344CB8AC3E}">
        <p14:creationId xmlns:p14="http://schemas.microsoft.com/office/powerpoint/2010/main" val="29194619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lvl="1"/>
            <a:r>
              <a:rPr lang="en-US" dirty="0"/>
              <a:t>Internet Explorer Driver</a:t>
            </a:r>
          </a:p>
          <a:p>
            <a:pPr lvl="2"/>
            <a:r>
              <a:rPr lang="en-US" dirty="0"/>
              <a:t>This driver is controlled by a .</a:t>
            </a:r>
            <a:r>
              <a:rPr lang="en-US" dirty="0" err="1"/>
              <a:t>dll</a:t>
            </a:r>
            <a:r>
              <a:rPr lang="en-US" dirty="0"/>
              <a:t> files and is thus only available on Windows OS</a:t>
            </a:r>
          </a:p>
          <a:p>
            <a:pPr lvl="2"/>
            <a:r>
              <a:rPr lang="en-US" dirty="0"/>
              <a:t>Each Selenium release has its core functionality tested against versions 6, 7 and 8 on XP, and 9 on Windows7</a:t>
            </a:r>
          </a:p>
          <a:p>
            <a:pPr lvl="2"/>
            <a:r>
              <a:rPr lang="en-US" dirty="0"/>
              <a:t>Runs in a real browser and supports JavaScript </a:t>
            </a:r>
          </a:p>
          <a:p>
            <a:pPr lvl="2"/>
            <a:r>
              <a:rPr lang="en-US" dirty="0" err="1"/>
              <a:t>XPath</a:t>
            </a:r>
            <a:r>
              <a:rPr lang="en-US" dirty="0"/>
              <a:t> is not natively supported in most versions</a:t>
            </a:r>
          </a:p>
          <a:p>
            <a:pPr lvl="2"/>
            <a:r>
              <a:rPr lang="en-US" dirty="0"/>
              <a:t>CSS is not natively supported in versions 6 and 7</a:t>
            </a:r>
          </a:p>
          <a:p>
            <a:pPr lvl="2"/>
            <a:r>
              <a:rPr lang="en-US" dirty="0"/>
              <a:t>CSS selectors in IE 8 and 9 are native, but those browsers don’t fully support CSS3</a:t>
            </a:r>
          </a:p>
          <a:p>
            <a:endParaRPr lang="en-US" dirty="0"/>
          </a:p>
        </p:txBody>
      </p:sp>
      <p:sp>
        <p:nvSpPr>
          <p:cNvPr id="3" name="Title 2"/>
          <p:cNvSpPr>
            <a:spLocks noGrp="1"/>
          </p:cNvSpPr>
          <p:nvPr>
            <p:ph type="title"/>
          </p:nvPr>
        </p:nvSpPr>
        <p:spPr/>
        <p:txBody>
          <a:bodyPr/>
          <a:lstStyle/>
          <a:p>
            <a:r>
              <a:rPr lang="en-US" dirty="0">
                <a:latin typeface="Bookman Old Style" panose="02050604050505020204" pitchFamily="18" charset="0"/>
              </a:rPr>
              <a:t>Selenium </a:t>
            </a:r>
            <a:r>
              <a:rPr lang="en-US" dirty="0" err="1">
                <a:latin typeface="Bookman Old Style" panose="02050604050505020204" pitchFamily="18" charset="0"/>
              </a:rPr>
              <a:t>WebDriver</a:t>
            </a:r>
            <a:endParaRPr lang="en-US" dirty="0"/>
          </a:p>
        </p:txBody>
      </p:sp>
    </p:spTree>
    <p:extLst>
      <p:ext uri="{BB962C8B-B14F-4D97-AF65-F5344CB8AC3E}">
        <p14:creationId xmlns:p14="http://schemas.microsoft.com/office/powerpoint/2010/main" val="41208013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marL="342900" indent="-342900" algn="l">
              <a:buFont typeface="Arial" panose="020B0604020202020204" pitchFamily="34" charset="0"/>
              <a:buChar char="•"/>
            </a:pPr>
            <a:r>
              <a:rPr lang="en-US" sz="2200" dirty="0" smtClean="0">
                <a:latin typeface="+mj-lt"/>
              </a:rPr>
              <a:t>Selenium is a suite of testing automation tools used for Web-Base applications: Selenium IDE, Selenium RC, Selenium </a:t>
            </a:r>
            <a:r>
              <a:rPr lang="en-US" sz="2200" dirty="0" err="1" smtClean="0">
                <a:latin typeface="+mj-lt"/>
              </a:rPr>
              <a:t>WebDriver</a:t>
            </a:r>
            <a:r>
              <a:rPr lang="en-US" sz="2200" dirty="0" smtClean="0">
                <a:latin typeface="+mj-lt"/>
              </a:rPr>
              <a:t> and Selenium Grid</a:t>
            </a:r>
          </a:p>
          <a:p>
            <a:pPr marL="342900" indent="-342900" algn="l">
              <a:buFont typeface="Arial" panose="020B0604020202020204" pitchFamily="34" charset="0"/>
              <a:buChar char="•"/>
            </a:pPr>
            <a:r>
              <a:rPr lang="en-US" sz="2200" dirty="0" smtClean="0">
                <a:latin typeface="+mj-lt"/>
              </a:rPr>
              <a:t>These tools provide a rich set of testing functions specifically geared to varied testing scenarios of all types of Web applications </a:t>
            </a:r>
          </a:p>
          <a:p>
            <a:pPr marL="342900" indent="-342900" algn="l">
              <a:buFont typeface="Arial" panose="020B0604020202020204" pitchFamily="34" charset="0"/>
              <a:buChar char="•"/>
            </a:pPr>
            <a:r>
              <a:rPr lang="en-US" sz="2200" dirty="0" smtClean="0">
                <a:latin typeface="+mj-lt"/>
              </a:rPr>
              <a:t>The operations provided by these tools are highly flexible and afford many options for comparing UI elements to expected application behavior</a:t>
            </a:r>
          </a:p>
          <a:p>
            <a:pPr marL="342900" indent="-342900" algn="l">
              <a:buFont typeface="Arial" panose="020B0604020202020204" pitchFamily="34" charset="0"/>
              <a:buChar char="•"/>
            </a:pPr>
            <a:r>
              <a:rPr lang="en-US" sz="2200" dirty="0" smtClean="0">
                <a:latin typeface="+mj-lt"/>
              </a:rPr>
              <a:t>Selenium tests can be executed on multiple browser platforms 	</a:t>
            </a:r>
          </a:p>
          <a:p>
            <a:pPr marL="0" indent="0">
              <a:buNone/>
            </a:pPr>
            <a:endParaRPr lang="en-US" sz="2200" dirty="0">
              <a:latin typeface="+mj-lt"/>
            </a:endParaRPr>
          </a:p>
        </p:txBody>
      </p:sp>
      <p:sp>
        <p:nvSpPr>
          <p:cNvPr id="2" name="Title 1"/>
          <p:cNvSpPr>
            <a:spLocks noGrp="1"/>
          </p:cNvSpPr>
          <p:nvPr>
            <p:ph type="title"/>
          </p:nvPr>
        </p:nvSpPr>
        <p:spPr/>
        <p:txBody>
          <a:bodyPr>
            <a:normAutofit/>
          </a:bodyPr>
          <a:lstStyle/>
          <a:p>
            <a:r>
              <a:rPr lang="en-US" dirty="0">
                <a:latin typeface="Bookman Old Style" panose="02050604050505020204" pitchFamily="18" charset="0"/>
              </a:rPr>
              <a:t>Introduction</a:t>
            </a:r>
          </a:p>
        </p:txBody>
      </p:sp>
    </p:spTree>
    <p:extLst>
      <p:ext uri="{BB962C8B-B14F-4D97-AF65-F5344CB8AC3E}">
        <p14:creationId xmlns:p14="http://schemas.microsoft.com/office/powerpoint/2010/main" val="30980810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r>
              <a:rPr lang="en-US" dirty="0" smtClean="0"/>
              <a:t>Driver Implementation</a:t>
            </a:r>
          </a:p>
          <a:p>
            <a:pPr lvl="1"/>
            <a:r>
              <a:rPr lang="en-US" dirty="0" smtClean="0"/>
              <a:t>Chrome Driver</a:t>
            </a:r>
          </a:p>
          <a:p>
            <a:pPr lvl="2"/>
            <a:r>
              <a:rPr lang="en-US" dirty="0" smtClean="0"/>
              <a:t>Chrome Driver is maintained / supported by the Chromium Project</a:t>
            </a:r>
          </a:p>
          <a:p>
            <a:pPr lvl="2"/>
            <a:r>
              <a:rPr lang="en-US" dirty="0" err="1" smtClean="0"/>
              <a:t>WebDriver</a:t>
            </a:r>
            <a:r>
              <a:rPr lang="en-US" dirty="0" smtClean="0"/>
              <a:t> works with Chrome through the </a:t>
            </a:r>
            <a:r>
              <a:rPr lang="en-US" dirty="0" err="1" smtClean="0"/>
              <a:t>chromedriver</a:t>
            </a:r>
            <a:r>
              <a:rPr lang="en-US" dirty="0" smtClean="0"/>
              <a:t> binary (found on the chromium project’s download page)</a:t>
            </a:r>
          </a:p>
          <a:p>
            <a:pPr lvl="2"/>
            <a:r>
              <a:rPr lang="en-US" dirty="0" smtClean="0"/>
              <a:t>Runs in a real browser and supports JavaScript</a:t>
            </a:r>
          </a:p>
          <a:p>
            <a:pPr lvl="2"/>
            <a:r>
              <a:rPr lang="en-US" dirty="0" smtClean="0"/>
              <a:t>Because Chrome is a </a:t>
            </a:r>
            <a:r>
              <a:rPr lang="en-US" dirty="0" err="1" smtClean="0"/>
              <a:t>Webkit</a:t>
            </a:r>
            <a:r>
              <a:rPr lang="en-US" dirty="0" smtClean="0"/>
              <a:t>-based browser, the Chrome Driver may allow you to verify that your site works in Safari. Note that since Chrome uses its own V8 JavaScript engine rather than Safari’s Nitro engine, JavaScript execution may differ</a:t>
            </a:r>
          </a:p>
          <a:p>
            <a:pPr lvl="2"/>
            <a:r>
              <a:rPr lang="en-US" dirty="0" smtClean="0"/>
              <a:t>Slower than the </a:t>
            </a:r>
            <a:r>
              <a:rPr lang="en-US" dirty="0" err="1" smtClean="0"/>
              <a:t>HtmlUnit</a:t>
            </a:r>
            <a:r>
              <a:rPr lang="en-US" dirty="0" smtClean="0"/>
              <a:t> Driver</a:t>
            </a:r>
          </a:p>
          <a:p>
            <a:endParaRPr lang="en-US" dirty="0"/>
          </a:p>
        </p:txBody>
      </p:sp>
      <p:sp>
        <p:nvSpPr>
          <p:cNvPr id="2" name="Title 1"/>
          <p:cNvSpPr>
            <a:spLocks noGrp="1"/>
          </p:cNvSpPr>
          <p:nvPr>
            <p:ph type="title"/>
          </p:nvPr>
        </p:nvSpPr>
        <p:spPr/>
        <p:txBody>
          <a:bodyPr/>
          <a:lstStyle/>
          <a:p>
            <a:r>
              <a:rPr lang="en-US" dirty="0" smtClean="0">
                <a:latin typeface="Bookman Old Style" panose="02050604050505020204" pitchFamily="18" charset="0"/>
              </a:rPr>
              <a:t>Selenium </a:t>
            </a:r>
            <a:r>
              <a:rPr lang="en-US" dirty="0" err="1" smtClean="0">
                <a:latin typeface="Bookman Old Style" panose="02050604050505020204" pitchFamily="18" charset="0"/>
              </a:rPr>
              <a:t>WebDriver</a:t>
            </a:r>
            <a:endParaRPr lang="en-US" dirty="0"/>
          </a:p>
        </p:txBody>
      </p:sp>
    </p:spTree>
    <p:extLst>
      <p:ext uri="{BB962C8B-B14F-4D97-AF65-F5344CB8AC3E}">
        <p14:creationId xmlns:p14="http://schemas.microsoft.com/office/powerpoint/2010/main" val="18321495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lvl="1"/>
            <a:r>
              <a:rPr lang="en-US" dirty="0"/>
              <a:t>Opera Driver</a:t>
            </a:r>
          </a:p>
          <a:p>
            <a:pPr lvl="2"/>
            <a:r>
              <a:rPr lang="en-US" dirty="0"/>
              <a:t>See the </a:t>
            </a:r>
            <a:r>
              <a:rPr lang="en-US" dirty="0">
                <a:hlinkClick r:id="rId2"/>
              </a:rPr>
              <a:t>Opera Driver wiki article</a:t>
            </a:r>
            <a:r>
              <a:rPr lang="en-US" dirty="0"/>
              <a:t> in the Selenium Wiki for information on using the Opera Driver</a:t>
            </a:r>
          </a:p>
          <a:p>
            <a:pPr lvl="1"/>
            <a:r>
              <a:rPr lang="en-US" dirty="0"/>
              <a:t>iOS Driver</a:t>
            </a:r>
          </a:p>
          <a:p>
            <a:pPr lvl="2"/>
            <a:r>
              <a:rPr lang="en-US" dirty="0"/>
              <a:t>See either the </a:t>
            </a:r>
            <a:r>
              <a:rPr lang="en-US" dirty="0" err="1">
                <a:hlinkClick r:id="rId3"/>
              </a:rPr>
              <a:t>ios</a:t>
            </a:r>
            <a:r>
              <a:rPr lang="en-US" dirty="0">
                <a:hlinkClick r:id="rId3"/>
              </a:rPr>
              <a:t>-driver</a:t>
            </a:r>
            <a:r>
              <a:rPr lang="en-US" dirty="0"/>
              <a:t> or </a:t>
            </a:r>
            <a:r>
              <a:rPr lang="en-US" dirty="0" err="1">
                <a:hlinkClick r:id="rId4"/>
              </a:rPr>
              <a:t>appium</a:t>
            </a:r>
            <a:r>
              <a:rPr lang="en-US" dirty="0"/>
              <a:t> projects</a:t>
            </a:r>
          </a:p>
          <a:p>
            <a:pPr lvl="1"/>
            <a:r>
              <a:rPr lang="en-US" dirty="0"/>
              <a:t>Android Driver</a:t>
            </a:r>
          </a:p>
          <a:p>
            <a:pPr lvl="2"/>
            <a:r>
              <a:rPr lang="en-US" dirty="0"/>
              <a:t>See the </a:t>
            </a:r>
            <a:r>
              <a:rPr lang="en-US" dirty="0" err="1">
                <a:hlinkClick r:id="rId5"/>
              </a:rPr>
              <a:t>Selendroid</a:t>
            </a:r>
            <a:r>
              <a:rPr lang="en-US" dirty="0">
                <a:hlinkClick r:id="rId5"/>
              </a:rPr>
              <a:t> project</a:t>
            </a:r>
            <a:endParaRPr lang="en-US" dirty="0"/>
          </a:p>
          <a:p>
            <a:endParaRPr lang="en-US" dirty="0"/>
          </a:p>
        </p:txBody>
      </p:sp>
      <p:sp>
        <p:nvSpPr>
          <p:cNvPr id="3" name="Title 2"/>
          <p:cNvSpPr>
            <a:spLocks noGrp="1"/>
          </p:cNvSpPr>
          <p:nvPr>
            <p:ph type="title"/>
          </p:nvPr>
        </p:nvSpPr>
        <p:spPr/>
        <p:txBody>
          <a:bodyPr/>
          <a:lstStyle/>
          <a:p>
            <a:r>
              <a:rPr lang="en-US" dirty="0">
                <a:latin typeface="Bookman Old Style" panose="02050604050505020204" pitchFamily="18" charset="0"/>
              </a:rPr>
              <a:t>Selenium </a:t>
            </a:r>
            <a:r>
              <a:rPr lang="en-US" dirty="0" err="1">
                <a:latin typeface="Bookman Old Style" panose="02050604050505020204" pitchFamily="18" charset="0"/>
              </a:rPr>
              <a:t>WebDriver</a:t>
            </a:r>
            <a:endParaRPr lang="en-US" dirty="0"/>
          </a:p>
        </p:txBody>
      </p:sp>
    </p:spTree>
    <p:extLst>
      <p:ext uri="{BB962C8B-B14F-4D97-AF65-F5344CB8AC3E}">
        <p14:creationId xmlns:p14="http://schemas.microsoft.com/office/powerpoint/2010/main" val="25423688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r>
              <a:rPr lang="en-US" sz="2400" dirty="0" smtClean="0"/>
              <a:t>Example Java Implementation</a:t>
            </a:r>
          </a:p>
          <a:p>
            <a:pPr lvl="1"/>
            <a:r>
              <a:rPr lang="en-US" sz="2000" dirty="0" smtClean="0">
                <a:hlinkClick r:id="rId2" action="ppaction://hlinkfile"/>
              </a:rPr>
              <a:t>LoginPage.java</a:t>
            </a:r>
            <a:endParaRPr lang="en-US" sz="2000" dirty="0" smtClean="0"/>
          </a:p>
          <a:p>
            <a:pPr lvl="1"/>
            <a:r>
              <a:rPr lang="en-US" sz="2000" dirty="0" smtClean="0">
                <a:hlinkClick r:id="rId3" action="ppaction://hlinkfile"/>
              </a:rPr>
              <a:t>HomePage.java</a:t>
            </a:r>
            <a:endParaRPr lang="en-US" sz="2000" dirty="0" smtClean="0"/>
          </a:p>
          <a:p>
            <a:pPr lvl="1"/>
            <a:r>
              <a:rPr lang="en-US" sz="2000" dirty="0" smtClean="0">
                <a:hlinkClick r:id="rId4" action="ppaction://hlinkfile"/>
              </a:rPr>
              <a:t>LoginTest.java</a:t>
            </a:r>
            <a:endParaRPr lang="en-US" sz="2000" dirty="0" smtClean="0"/>
          </a:p>
          <a:p>
            <a:pPr marL="457200" lvl="1" indent="0">
              <a:buNone/>
            </a:pPr>
            <a:endParaRPr lang="en-US" sz="1600" dirty="0"/>
          </a:p>
        </p:txBody>
      </p:sp>
      <p:sp>
        <p:nvSpPr>
          <p:cNvPr id="2" name="Title 1"/>
          <p:cNvSpPr>
            <a:spLocks noGrp="1"/>
          </p:cNvSpPr>
          <p:nvPr>
            <p:ph type="title"/>
          </p:nvPr>
        </p:nvSpPr>
        <p:spPr/>
        <p:txBody>
          <a:bodyPr/>
          <a:lstStyle/>
          <a:p>
            <a:r>
              <a:rPr lang="en-US" dirty="0" smtClean="0">
                <a:latin typeface="Bookman Old Style" panose="02050604050505020204" pitchFamily="18" charset="0"/>
              </a:rPr>
              <a:t>Selenium </a:t>
            </a:r>
            <a:r>
              <a:rPr lang="en-US" dirty="0" err="1" smtClean="0">
                <a:latin typeface="Bookman Old Style" panose="02050604050505020204" pitchFamily="18" charset="0"/>
              </a:rPr>
              <a:t>WebDriver</a:t>
            </a:r>
            <a:endParaRPr lang="en-US" dirty="0"/>
          </a:p>
        </p:txBody>
      </p:sp>
    </p:spTree>
    <p:extLst>
      <p:ext uri="{BB962C8B-B14F-4D97-AF65-F5344CB8AC3E}">
        <p14:creationId xmlns:p14="http://schemas.microsoft.com/office/powerpoint/2010/main" val="124439398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marL="342900" indent="-342900" algn="l">
              <a:buFont typeface="Arial" panose="020B0604020202020204" pitchFamily="34" charset="0"/>
              <a:buChar char="•"/>
            </a:pPr>
            <a:r>
              <a:rPr lang="en-US" dirty="0" smtClean="0"/>
              <a:t>In Selenium RC, the Selenium Server launches and kills browsers, interprets and runs the </a:t>
            </a:r>
            <a:r>
              <a:rPr lang="en-US" dirty="0" err="1" smtClean="0"/>
              <a:t>Selenese</a:t>
            </a:r>
            <a:r>
              <a:rPr lang="en-US" dirty="0" smtClean="0"/>
              <a:t> commands passed from the test program, and acts as an </a:t>
            </a:r>
            <a:r>
              <a:rPr lang="en-US" i="1" dirty="0" smtClean="0"/>
              <a:t>HTTP proxy</a:t>
            </a:r>
            <a:r>
              <a:rPr lang="en-US" dirty="0" smtClean="0"/>
              <a:t>, intercepting and verifying HTTP messages passed between the browser and the AUT</a:t>
            </a:r>
          </a:p>
          <a:p>
            <a:pPr marL="342900" indent="-342900" algn="l">
              <a:buFont typeface="Arial" panose="020B0604020202020204" pitchFamily="34" charset="0"/>
              <a:buChar char="•"/>
            </a:pPr>
            <a:r>
              <a:rPr lang="en-US" dirty="0" smtClean="0"/>
              <a:t>Client libraries which provide the interface between each programming language and the Selenium RC Server.</a:t>
            </a:r>
          </a:p>
          <a:p>
            <a:pPr marL="342900" indent="-342900" algn="l">
              <a:buFont typeface="Arial" panose="020B0604020202020204" pitchFamily="34" charset="0"/>
              <a:buChar char="•"/>
            </a:pPr>
            <a:r>
              <a:rPr lang="en-US" dirty="0" smtClean="0"/>
              <a:t>The primary task for using Selenium RC is to convert your </a:t>
            </a:r>
            <a:r>
              <a:rPr lang="en-US" dirty="0" err="1" smtClean="0"/>
              <a:t>Selenese</a:t>
            </a:r>
            <a:r>
              <a:rPr lang="en-US" dirty="0" smtClean="0"/>
              <a:t> into a programming language</a:t>
            </a:r>
          </a:p>
          <a:p>
            <a:endParaRPr lang="en-US" dirty="0"/>
          </a:p>
        </p:txBody>
      </p:sp>
      <p:sp>
        <p:nvSpPr>
          <p:cNvPr id="2" name="Title 1"/>
          <p:cNvSpPr>
            <a:spLocks noGrp="1"/>
          </p:cNvSpPr>
          <p:nvPr>
            <p:ph type="title"/>
          </p:nvPr>
        </p:nvSpPr>
        <p:spPr/>
        <p:txBody>
          <a:bodyPr/>
          <a:lstStyle/>
          <a:p>
            <a:r>
              <a:rPr lang="en-US" dirty="0" smtClean="0">
                <a:latin typeface="Bookman Old Style" panose="02050604050505020204" pitchFamily="18" charset="0"/>
              </a:rPr>
              <a:t>Selenium RC</a:t>
            </a:r>
            <a:endParaRPr lang="en-US" dirty="0"/>
          </a:p>
        </p:txBody>
      </p:sp>
    </p:spTree>
    <p:extLst>
      <p:ext uri="{BB962C8B-B14F-4D97-AF65-F5344CB8AC3E}">
        <p14:creationId xmlns:p14="http://schemas.microsoft.com/office/powerpoint/2010/main" val="24616515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tretch>
            <a:fillRect/>
          </a:stretch>
        </p:blipFill>
        <p:spPr bwMode="auto">
          <a:xfrm>
            <a:off x="2483990" y="2020888"/>
            <a:ext cx="4176019" cy="4075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smtClean="0">
                <a:latin typeface="Bookman Old Style" panose="02050604050505020204" pitchFamily="18" charset="0"/>
              </a:rPr>
              <a:t>Selenium RC</a:t>
            </a:r>
            <a:endParaRPr lang="en-US" dirty="0"/>
          </a:p>
        </p:txBody>
      </p:sp>
    </p:spTree>
    <p:extLst>
      <p:ext uri="{BB962C8B-B14F-4D97-AF65-F5344CB8AC3E}">
        <p14:creationId xmlns:p14="http://schemas.microsoft.com/office/powerpoint/2010/main" val="36674744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3"/>
            <p:extLst>
              <p:ext uri="{D42A27DB-BD31-4B8C-83A1-F6EECF244321}">
                <p14:modId xmlns:p14="http://schemas.microsoft.com/office/powerpoint/2010/main" val="1282553917"/>
              </p:ext>
            </p:extLst>
          </p:nvPr>
        </p:nvGraphicFramePr>
        <p:xfrm>
          <a:off x="457200" y="2819400"/>
          <a:ext cx="8229600" cy="1463040"/>
        </p:xfrm>
        <a:graphic>
          <a:graphicData uri="http://schemas.openxmlformats.org/drawingml/2006/table">
            <a:tbl>
              <a:tblPr>
                <a:effectLst/>
              </a:tblPr>
              <a:tblGrid>
                <a:gridCol w="2743200"/>
                <a:gridCol w="2743200"/>
                <a:gridCol w="2743200"/>
              </a:tblGrid>
              <a:tr h="0">
                <a:tc>
                  <a:txBody>
                    <a:bodyPr/>
                    <a:lstStyle/>
                    <a:p>
                      <a:r>
                        <a:rPr lang="en-US" dirty="0">
                          <a:solidFill>
                            <a:schemeClr val="bg1"/>
                          </a:solidFill>
                        </a:rPr>
                        <a:t>open</a:t>
                      </a:r>
                    </a:p>
                  </a:txBody>
                  <a:tcPr anchor="ctr">
                    <a:lnL>
                      <a:noFill/>
                    </a:lnL>
                    <a:lnR>
                      <a:noFill/>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r>
                        <a:rPr lang="en-US">
                          <a:solidFill>
                            <a:schemeClr val="bg1"/>
                          </a:solidFill>
                        </a:rPr>
                        <a:t>/</a:t>
                      </a:r>
                    </a:p>
                  </a:txBody>
                  <a:tcPr anchor="ctr">
                    <a:lnL>
                      <a:noFill/>
                    </a:lnL>
                    <a:lnR>
                      <a:noFill/>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r>
                        <a:rPr lang="en-US">
                          <a:solidFill>
                            <a:schemeClr val="bg1"/>
                          </a:solidFill>
                        </a:rPr>
                        <a:t> </a:t>
                      </a:r>
                    </a:p>
                  </a:txBody>
                  <a:tcPr anchor="ctr">
                    <a:lnL>
                      <a:noFill/>
                    </a:lnL>
                    <a:lnR>
                      <a:noFill/>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0">
                <a:tc>
                  <a:txBody>
                    <a:bodyPr/>
                    <a:lstStyle/>
                    <a:p>
                      <a:r>
                        <a:rPr lang="en-US" dirty="0">
                          <a:solidFill>
                            <a:schemeClr val="bg1"/>
                          </a:solidFill>
                        </a:rPr>
                        <a:t>type</a:t>
                      </a:r>
                    </a:p>
                  </a:txBody>
                  <a:tcPr anchor="ctr">
                    <a:lnL>
                      <a:noFill/>
                    </a:lnL>
                    <a:lnR>
                      <a:noFill/>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r>
                        <a:rPr lang="en-US" dirty="0">
                          <a:solidFill>
                            <a:schemeClr val="bg1"/>
                          </a:solidFill>
                        </a:rPr>
                        <a:t>q</a:t>
                      </a:r>
                    </a:p>
                  </a:txBody>
                  <a:tcPr anchor="ctr">
                    <a:lnL>
                      <a:noFill/>
                    </a:lnL>
                    <a:lnR>
                      <a:noFill/>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r>
                        <a:rPr lang="en-US">
                          <a:solidFill>
                            <a:schemeClr val="bg1"/>
                          </a:solidFill>
                        </a:rPr>
                        <a:t>selenium rc</a:t>
                      </a:r>
                    </a:p>
                  </a:txBody>
                  <a:tcPr anchor="ctr">
                    <a:lnL>
                      <a:noFill/>
                    </a:lnL>
                    <a:lnR>
                      <a:noFill/>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0">
                <a:tc>
                  <a:txBody>
                    <a:bodyPr/>
                    <a:lstStyle/>
                    <a:p>
                      <a:r>
                        <a:rPr lang="en-US">
                          <a:solidFill>
                            <a:schemeClr val="bg1"/>
                          </a:solidFill>
                        </a:rPr>
                        <a:t>clickAndWait</a:t>
                      </a:r>
                    </a:p>
                  </a:txBody>
                  <a:tcPr anchor="ctr">
                    <a:lnL>
                      <a:noFill/>
                    </a:lnL>
                    <a:lnR>
                      <a:noFill/>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r>
                        <a:rPr lang="en-US" dirty="0" err="1">
                          <a:solidFill>
                            <a:schemeClr val="bg1"/>
                          </a:solidFill>
                        </a:rPr>
                        <a:t>btnG</a:t>
                      </a:r>
                      <a:endParaRPr lang="en-US" dirty="0">
                        <a:solidFill>
                          <a:schemeClr val="bg1"/>
                        </a:solidFill>
                      </a:endParaRPr>
                    </a:p>
                  </a:txBody>
                  <a:tcPr anchor="ctr">
                    <a:lnL>
                      <a:noFill/>
                    </a:lnL>
                    <a:lnR>
                      <a:noFill/>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r>
                        <a:rPr lang="en-US" dirty="0">
                          <a:solidFill>
                            <a:schemeClr val="bg1"/>
                          </a:solidFill>
                        </a:rPr>
                        <a:t> </a:t>
                      </a:r>
                    </a:p>
                  </a:txBody>
                  <a:tcPr anchor="ctr">
                    <a:lnL>
                      <a:noFill/>
                    </a:lnL>
                    <a:lnR>
                      <a:noFill/>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0">
                <a:tc>
                  <a:txBody>
                    <a:bodyPr/>
                    <a:lstStyle/>
                    <a:p>
                      <a:r>
                        <a:rPr lang="en-US" dirty="0" err="1">
                          <a:solidFill>
                            <a:schemeClr val="bg1"/>
                          </a:solidFill>
                        </a:rPr>
                        <a:t>assertTextPresent</a:t>
                      </a:r>
                      <a:endParaRPr lang="en-US" dirty="0">
                        <a:solidFill>
                          <a:schemeClr val="bg1"/>
                        </a:solidFill>
                      </a:endParaRPr>
                    </a:p>
                  </a:txBody>
                  <a:tcPr anchor="ctr">
                    <a:lnL>
                      <a:noFill/>
                    </a:lnL>
                    <a:lnR>
                      <a:noFill/>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r>
                        <a:rPr lang="en-US" dirty="0">
                          <a:solidFill>
                            <a:schemeClr val="bg1"/>
                          </a:solidFill>
                        </a:rPr>
                        <a:t>Results * for selenium </a:t>
                      </a:r>
                      <a:r>
                        <a:rPr lang="en-US" dirty="0" err="1">
                          <a:solidFill>
                            <a:schemeClr val="bg1"/>
                          </a:solidFill>
                        </a:rPr>
                        <a:t>rc</a:t>
                      </a:r>
                      <a:endParaRPr lang="en-US" dirty="0">
                        <a:solidFill>
                          <a:schemeClr val="bg1"/>
                        </a:solidFill>
                      </a:endParaRPr>
                    </a:p>
                  </a:txBody>
                  <a:tcPr anchor="ctr">
                    <a:lnL>
                      <a:noFill/>
                    </a:lnL>
                    <a:lnR>
                      <a:noFill/>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r>
                        <a:rPr lang="en-US" dirty="0">
                          <a:solidFill>
                            <a:schemeClr val="bg1"/>
                          </a:solidFill>
                        </a:rPr>
                        <a:t> </a:t>
                      </a:r>
                    </a:p>
                  </a:txBody>
                  <a:tcPr anchor="ctr">
                    <a:lnL>
                      <a:noFill/>
                    </a:lnL>
                    <a:lnR>
                      <a:noFill/>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bl>
          </a:graphicData>
        </a:graphic>
      </p:graphicFrame>
      <p:sp>
        <p:nvSpPr>
          <p:cNvPr id="2" name="Title 1"/>
          <p:cNvSpPr>
            <a:spLocks noGrp="1"/>
          </p:cNvSpPr>
          <p:nvPr>
            <p:ph type="title"/>
          </p:nvPr>
        </p:nvSpPr>
        <p:spPr/>
        <p:txBody>
          <a:bodyPr/>
          <a:lstStyle/>
          <a:p>
            <a:r>
              <a:rPr lang="en-US" dirty="0" smtClean="0">
                <a:latin typeface="Bookman Old Style" panose="02050604050505020204" pitchFamily="18" charset="0"/>
              </a:rPr>
              <a:t>Selenium RC</a:t>
            </a:r>
            <a:endParaRPr lang="en-US" dirty="0"/>
          </a:p>
        </p:txBody>
      </p:sp>
      <p:sp>
        <p:nvSpPr>
          <p:cNvPr id="5" name="TextBox 4"/>
          <p:cNvSpPr txBox="1"/>
          <p:nvPr/>
        </p:nvSpPr>
        <p:spPr>
          <a:xfrm>
            <a:off x="504825" y="2057400"/>
            <a:ext cx="3733800" cy="400110"/>
          </a:xfrm>
          <a:prstGeom prst="rect">
            <a:avLst/>
          </a:prstGeom>
          <a:noFill/>
        </p:spPr>
        <p:txBody>
          <a:bodyPr wrap="square" rtlCol="0">
            <a:spAutoFit/>
          </a:bodyPr>
          <a:lstStyle/>
          <a:p>
            <a:r>
              <a:rPr lang="en-US" sz="2000" b="1" dirty="0" smtClean="0"/>
              <a:t>Sample Test Script</a:t>
            </a:r>
            <a:endParaRPr lang="en-US" sz="2000" b="1" dirty="0"/>
          </a:p>
        </p:txBody>
      </p:sp>
    </p:spTree>
    <p:extLst>
      <p:ext uri="{BB962C8B-B14F-4D97-AF65-F5344CB8AC3E}">
        <p14:creationId xmlns:p14="http://schemas.microsoft.com/office/powerpoint/2010/main" val="315623090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1981200"/>
            <a:ext cx="8229600" cy="4800600"/>
          </a:xfrm>
        </p:spPr>
        <p:txBody>
          <a:bodyPr>
            <a:normAutofit fontScale="62500" lnSpcReduction="20000"/>
          </a:bodyPr>
          <a:lstStyle/>
          <a:p>
            <a:pPr marL="0" indent="0" algn="l">
              <a:buNone/>
            </a:pPr>
            <a:r>
              <a:rPr lang="en-US" dirty="0"/>
              <a:t> /** Add </a:t>
            </a:r>
            <a:r>
              <a:rPr lang="en-US" dirty="0" err="1"/>
              <a:t>JUnit</a:t>
            </a:r>
            <a:r>
              <a:rPr lang="en-US" dirty="0"/>
              <a:t> framework to your </a:t>
            </a:r>
            <a:r>
              <a:rPr lang="en-US" dirty="0" err="1"/>
              <a:t>classpath</a:t>
            </a:r>
            <a:r>
              <a:rPr lang="en-US" dirty="0"/>
              <a:t> if not already there</a:t>
            </a:r>
          </a:p>
          <a:p>
            <a:pPr marL="0" indent="0" algn="l">
              <a:buNone/>
            </a:pPr>
            <a:r>
              <a:rPr lang="en-US" dirty="0"/>
              <a:t>     *  for this example to work</a:t>
            </a:r>
          </a:p>
          <a:p>
            <a:pPr marL="0" indent="0" algn="l">
              <a:buNone/>
            </a:pPr>
            <a:r>
              <a:rPr lang="en" dirty="0"/>
              <a:t>    */</a:t>
            </a:r>
          </a:p>
          <a:p>
            <a:pPr marL="0" indent="0" algn="l">
              <a:buNone/>
            </a:pPr>
            <a:r>
              <a:rPr lang="en-US" dirty="0">
                <a:solidFill>
                  <a:srgbClr val="00B0F0"/>
                </a:solidFill>
              </a:rPr>
              <a:t>package </a:t>
            </a:r>
            <a:r>
              <a:rPr lang="en-US" dirty="0" err="1">
                <a:solidFill>
                  <a:srgbClr val="00B0F0"/>
                </a:solidFill>
              </a:rPr>
              <a:t>com.example.tests</a:t>
            </a:r>
            <a:r>
              <a:rPr lang="en-US" dirty="0">
                <a:solidFill>
                  <a:srgbClr val="00B0F0"/>
                </a:solidFill>
              </a:rPr>
              <a:t>;</a:t>
            </a:r>
          </a:p>
          <a:p>
            <a:pPr marL="0" indent="0" algn="l">
              <a:buNone/>
            </a:pPr>
            <a:endParaRPr lang="en" dirty="0">
              <a:solidFill>
                <a:srgbClr val="00B0F0"/>
              </a:solidFill>
            </a:endParaRPr>
          </a:p>
          <a:p>
            <a:pPr marL="0" indent="0" algn="l">
              <a:buNone/>
            </a:pPr>
            <a:r>
              <a:rPr lang="en-US" dirty="0">
                <a:solidFill>
                  <a:srgbClr val="00B0F0"/>
                </a:solidFill>
              </a:rPr>
              <a:t>import </a:t>
            </a:r>
            <a:r>
              <a:rPr lang="en-US" dirty="0" err="1">
                <a:solidFill>
                  <a:srgbClr val="00B0F0"/>
                </a:solidFill>
              </a:rPr>
              <a:t>com.thoughtworks.selenium</a:t>
            </a:r>
            <a:r>
              <a:rPr lang="en-US" dirty="0">
                <a:solidFill>
                  <a:srgbClr val="00B0F0"/>
                </a:solidFill>
              </a:rPr>
              <a:t>.*;</a:t>
            </a:r>
          </a:p>
          <a:p>
            <a:pPr marL="0" indent="0" algn="l">
              <a:buNone/>
            </a:pPr>
            <a:r>
              <a:rPr lang="en-US" dirty="0">
                <a:solidFill>
                  <a:srgbClr val="00B0F0"/>
                </a:solidFill>
              </a:rPr>
              <a:t>import </a:t>
            </a:r>
            <a:r>
              <a:rPr lang="en-US" dirty="0" err="1">
                <a:solidFill>
                  <a:srgbClr val="00B0F0"/>
                </a:solidFill>
              </a:rPr>
              <a:t>java.util.regex.Pattern</a:t>
            </a:r>
            <a:r>
              <a:rPr lang="en-US" dirty="0">
                <a:solidFill>
                  <a:srgbClr val="00B0F0"/>
                </a:solidFill>
              </a:rPr>
              <a:t>;</a:t>
            </a:r>
          </a:p>
          <a:p>
            <a:pPr marL="0" indent="0" algn="l">
              <a:buNone/>
            </a:pPr>
            <a:endParaRPr lang="en" dirty="0">
              <a:solidFill>
                <a:srgbClr val="00B0F0"/>
              </a:solidFill>
            </a:endParaRPr>
          </a:p>
          <a:p>
            <a:pPr marL="0" indent="0" algn="l">
              <a:buNone/>
            </a:pPr>
            <a:r>
              <a:rPr lang="en-US" dirty="0">
                <a:solidFill>
                  <a:srgbClr val="00B0F0"/>
                </a:solidFill>
              </a:rPr>
              <a:t>public class </a:t>
            </a:r>
            <a:r>
              <a:rPr lang="en-US" dirty="0" err="1">
                <a:solidFill>
                  <a:srgbClr val="00B0F0"/>
                </a:solidFill>
              </a:rPr>
              <a:t>NewTest</a:t>
            </a:r>
            <a:r>
              <a:rPr lang="en-US" dirty="0">
                <a:solidFill>
                  <a:srgbClr val="00B0F0"/>
                </a:solidFill>
              </a:rPr>
              <a:t> extends </a:t>
            </a:r>
            <a:r>
              <a:rPr lang="en-US" dirty="0" err="1">
                <a:solidFill>
                  <a:srgbClr val="00B0F0"/>
                </a:solidFill>
              </a:rPr>
              <a:t>SeleneseTestCase</a:t>
            </a:r>
            <a:r>
              <a:rPr lang="en-US" dirty="0">
                <a:solidFill>
                  <a:srgbClr val="00B0F0"/>
                </a:solidFill>
              </a:rPr>
              <a:t> {</a:t>
            </a:r>
          </a:p>
          <a:p>
            <a:pPr marL="0" indent="0" algn="l">
              <a:buNone/>
            </a:pPr>
            <a:r>
              <a:rPr lang="en-US" dirty="0">
                <a:solidFill>
                  <a:srgbClr val="00B0F0"/>
                </a:solidFill>
              </a:rPr>
              <a:t>    public void </a:t>
            </a:r>
            <a:r>
              <a:rPr lang="en-US" dirty="0" err="1">
                <a:solidFill>
                  <a:srgbClr val="00B0F0"/>
                </a:solidFill>
              </a:rPr>
              <a:t>setUp</a:t>
            </a:r>
            <a:r>
              <a:rPr lang="en-US" dirty="0">
                <a:solidFill>
                  <a:srgbClr val="00B0F0"/>
                </a:solidFill>
              </a:rPr>
              <a:t>() throws Exception {</a:t>
            </a:r>
          </a:p>
          <a:p>
            <a:pPr marL="0" indent="0" algn="l">
              <a:buNone/>
            </a:pPr>
            <a:r>
              <a:rPr lang="en-US" dirty="0">
                <a:solidFill>
                  <a:srgbClr val="00B0F0"/>
                </a:solidFill>
              </a:rPr>
              <a:t>        </a:t>
            </a:r>
            <a:r>
              <a:rPr lang="en-US" dirty="0" err="1">
                <a:solidFill>
                  <a:srgbClr val="00B0F0"/>
                </a:solidFill>
              </a:rPr>
              <a:t>setUp</a:t>
            </a:r>
            <a:r>
              <a:rPr lang="en-US" dirty="0">
                <a:solidFill>
                  <a:srgbClr val="00B0F0"/>
                </a:solidFill>
              </a:rPr>
              <a:t>("http://www.google.com/", "*</a:t>
            </a:r>
            <a:r>
              <a:rPr lang="en-US" dirty="0" err="1">
                <a:solidFill>
                  <a:srgbClr val="00B0F0"/>
                </a:solidFill>
              </a:rPr>
              <a:t>firefox</a:t>
            </a:r>
            <a:r>
              <a:rPr lang="en-US" dirty="0">
                <a:solidFill>
                  <a:srgbClr val="00B0F0"/>
                </a:solidFill>
              </a:rPr>
              <a:t>");</a:t>
            </a:r>
          </a:p>
          <a:p>
            <a:pPr marL="0" indent="0" algn="l">
              <a:buNone/>
            </a:pPr>
            <a:r>
              <a:rPr lang="en" dirty="0">
                <a:solidFill>
                  <a:srgbClr val="00B0F0"/>
                </a:solidFill>
              </a:rPr>
              <a:t>    }</a:t>
            </a:r>
          </a:p>
          <a:p>
            <a:pPr marL="0" indent="0" algn="l">
              <a:buNone/>
            </a:pPr>
            <a:r>
              <a:rPr lang="en-US" dirty="0">
                <a:solidFill>
                  <a:srgbClr val="00B0F0"/>
                </a:solidFill>
              </a:rPr>
              <a:t>      public void </a:t>
            </a:r>
            <a:r>
              <a:rPr lang="en-US" dirty="0" err="1">
                <a:solidFill>
                  <a:srgbClr val="00B0F0"/>
                </a:solidFill>
              </a:rPr>
              <a:t>testNew</a:t>
            </a:r>
            <a:r>
              <a:rPr lang="en-US" dirty="0">
                <a:solidFill>
                  <a:srgbClr val="00B0F0"/>
                </a:solidFill>
              </a:rPr>
              <a:t>() throws Exception {</a:t>
            </a:r>
          </a:p>
          <a:p>
            <a:pPr marL="0" indent="0" algn="l">
              <a:buNone/>
            </a:pPr>
            <a:r>
              <a:rPr lang="en-US" dirty="0">
                <a:solidFill>
                  <a:srgbClr val="00B0F0"/>
                </a:solidFill>
              </a:rPr>
              <a:t>          </a:t>
            </a:r>
            <a:r>
              <a:rPr lang="en-US" dirty="0" err="1">
                <a:solidFill>
                  <a:srgbClr val="00B0F0"/>
                </a:solidFill>
              </a:rPr>
              <a:t>selenium.open</a:t>
            </a:r>
            <a:r>
              <a:rPr lang="en-US" dirty="0">
                <a:solidFill>
                  <a:srgbClr val="00B0F0"/>
                </a:solidFill>
              </a:rPr>
              <a:t>("/");</a:t>
            </a:r>
          </a:p>
          <a:p>
            <a:pPr marL="0" indent="0" algn="l">
              <a:buNone/>
            </a:pPr>
            <a:r>
              <a:rPr lang="en-US" dirty="0">
                <a:solidFill>
                  <a:srgbClr val="00B0F0"/>
                </a:solidFill>
              </a:rPr>
              <a:t>          </a:t>
            </a:r>
            <a:r>
              <a:rPr lang="en-US" dirty="0" err="1">
                <a:solidFill>
                  <a:srgbClr val="00B0F0"/>
                </a:solidFill>
              </a:rPr>
              <a:t>selenium.type</a:t>
            </a:r>
            <a:r>
              <a:rPr lang="en-US" dirty="0">
                <a:solidFill>
                  <a:srgbClr val="00B0F0"/>
                </a:solidFill>
              </a:rPr>
              <a:t>("q", "selenium </a:t>
            </a:r>
            <a:r>
              <a:rPr lang="en-US" dirty="0" err="1">
                <a:solidFill>
                  <a:srgbClr val="00B0F0"/>
                </a:solidFill>
              </a:rPr>
              <a:t>rc</a:t>
            </a:r>
            <a:r>
              <a:rPr lang="en-US" dirty="0">
                <a:solidFill>
                  <a:srgbClr val="00B0F0"/>
                </a:solidFill>
              </a:rPr>
              <a:t>");</a:t>
            </a:r>
          </a:p>
          <a:p>
            <a:pPr marL="0" indent="0" algn="l">
              <a:buNone/>
            </a:pPr>
            <a:r>
              <a:rPr lang="en-US" dirty="0">
                <a:solidFill>
                  <a:srgbClr val="00B0F0"/>
                </a:solidFill>
              </a:rPr>
              <a:t>          </a:t>
            </a:r>
            <a:r>
              <a:rPr lang="en-US" dirty="0" err="1">
                <a:solidFill>
                  <a:srgbClr val="00B0F0"/>
                </a:solidFill>
              </a:rPr>
              <a:t>selenium.click</a:t>
            </a:r>
            <a:r>
              <a:rPr lang="en-US" dirty="0">
                <a:solidFill>
                  <a:srgbClr val="00B0F0"/>
                </a:solidFill>
              </a:rPr>
              <a:t>("</a:t>
            </a:r>
            <a:r>
              <a:rPr lang="en-US" dirty="0" err="1">
                <a:solidFill>
                  <a:srgbClr val="00B0F0"/>
                </a:solidFill>
              </a:rPr>
              <a:t>btnG</a:t>
            </a:r>
            <a:r>
              <a:rPr lang="en-US" dirty="0">
                <a:solidFill>
                  <a:srgbClr val="00B0F0"/>
                </a:solidFill>
              </a:rPr>
              <a:t>");</a:t>
            </a:r>
          </a:p>
          <a:p>
            <a:pPr marL="0" indent="0" algn="l">
              <a:buNone/>
            </a:pPr>
            <a:r>
              <a:rPr lang="en-US" dirty="0">
                <a:solidFill>
                  <a:srgbClr val="00B0F0"/>
                </a:solidFill>
              </a:rPr>
              <a:t>          </a:t>
            </a:r>
            <a:r>
              <a:rPr lang="en-US" dirty="0" err="1">
                <a:solidFill>
                  <a:srgbClr val="00B0F0"/>
                </a:solidFill>
              </a:rPr>
              <a:t>selenium.waitForPageToLoad</a:t>
            </a:r>
            <a:r>
              <a:rPr lang="en-US" dirty="0">
                <a:solidFill>
                  <a:srgbClr val="00B0F0"/>
                </a:solidFill>
              </a:rPr>
              <a:t>("30000");</a:t>
            </a:r>
          </a:p>
          <a:p>
            <a:pPr marL="0" indent="0" algn="l">
              <a:buNone/>
            </a:pPr>
            <a:r>
              <a:rPr lang="en-US" dirty="0">
                <a:solidFill>
                  <a:srgbClr val="00B0F0"/>
                </a:solidFill>
              </a:rPr>
              <a:t>          </a:t>
            </a:r>
            <a:r>
              <a:rPr lang="en-US" dirty="0" err="1">
                <a:solidFill>
                  <a:srgbClr val="00B0F0"/>
                </a:solidFill>
              </a:rPr>
              <a:t>assertTrue</a:t>
            </a:r>
            <a:r>
              <a:rPr lang="en-US" dirty="0">
                <a:solidFill>
                  <a:srgbClr val="00B0F0"/>
                </a:solidFill>
              </a:rPr>
              <a:t>(</a:t>
            </a:r>
            <a:r>
              <a:rPr lang="en-US" dirty="0" err="1">
                <a:solidFill>
                  <a:srgbClr val="00B0F0"/>
                </a:solidFill>
              </a:rPr>
              <a:t>selenium.isTextPresent</a:t>
            </a:r>
            <a:r>
              <a:rPr lang="en-US" dirty="0">
                <a:solidFill>
                  <a:srgbClr val="00B0F0"/>
                </a:solidFill>
              </a:rPr>
              <a:t>("Results * for selenium </a:t>
            </a:r>
            <a:r>
              <a:rPr lang="en-US" dirty="0" err="1">
                <a:solidFill>
                  <a:srgbClr val="00B0F0"/>
                </a:solidFill>
              </a:rPr>
              <a:t>rc</a:t>
            </a:r>
            <a:r>
              <a:rPr lang="en-US" dirty="0">
                <a:solidFill>
                  <a:srgbClr val="00B0F0"/>
                </a:solidFill>
              </a:rPr>
              <a:t>"));</a:t>
            </a:r>
          </a:p>
          <a:p>
            <a:pPr marL="0" indent="0" algn="l">
              <a:buNone/>
            </a:pPr>
            <a:r>
              <a:rPr lang="en" dirty="0">
                <a:solidFill>
                  <a:srgbClr val="00B0F0"/>
                </a:solidFill>
              </a:rPr>
              <a:t>    }</a:t>
            </a:r>
          </a:p>
          <a:p>
            <a:pPr marL="0" indent="0" algn="l">
              <a:buNone/>
            </a:pPr>
            <a:r>
              <a:rPr lang="en" dirty="0">
                <a:solidFill>
                  <a:srgbClr val="00B0F0"/>
                </a:solidFill>
              </a:rPr>
              <a:t>}</a:t>
            </a:r>
          </a:p>
          <a:p>
            <a:endParaRPr lang="en-US" dirty="0"/>
          </a:p>
        </p:txBody>
      </p:sp>
      <p:sp>
        <p:nvSpPr>
          <p:cNvPr id="2" name="Title 1"/>
          <p:cNvSpPr>
            <a:spLocks noGrp="1"/>
          </p:cNvSpPr>
          <p:nvPr>
            <p:ph type="title"/>
          </p:nvPr>
        </p:nvSpPr>
        <p:spPr/>
        <p:txBody>
          <a:bodyPr/>
          <a:lstStyle/>
          <a:p>
            <a:r>
              <a:rPr lang="en-US" dirty="0" smtClean="0">
                <a:latin typeface="Bookman Old Style" panose="02050604050505020204" pitchFamily="18" charset="0"/>
              </a:rPr>
              <a:t>Selenium RC</a:t>
            </a:r>
            <a:endParaRPr lang="en-US" dirty="0"/>
          </a:p>
        </p:txBody>
      </p:sp>
    </p:spTree>
    <p:extLst>
      <p:ext uri="{BB962C8B-B14F-4D97-AF65-F5344CB8AC3E}">
        <p14:creationId xmlns:p14="http://schemas.microsoft.com/office/powerpoint/2010/main" val="306809948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2020824"/>
            <a:ext cx="8229600" cy="4837176"/>
          </a:xfrm>
        </p:spPr>
        <p:txBody>
          <a:bodyPr>
            <a:normAutofit/>
          </a:bodyPr>
          <a:lstStyle/>
          <a:p>
            <a:r>
              <a:rPr lang="en-US" dirty="0" smtClean="0"/>
              <a:t>Learning the API</a:t>
            </a:r>
          </a:p>
          <a:p>
            <a:pPr lvl="2"/>
            <a:r>
              <a:rPr lang="en-US" dirty="0" err="1" smtClean="0">
                <a:solidFill>
                  <a:srgbClr val="00B0F0"/>
                </a:solidFill>
              </a:rPr>
              <a:t>setUp</a:t>
            </a:r>
            <a:r>
              <a:rPr lang="en-US" dirty="0" smtClean="0">
                <a:solidFill>
                  <a:srgbClr val="00B0F0"/>
                </a:solidFill>
              </a:rPr>
              <a:t>("http://www.google.com/", "*</a:t>
            </a:r>
            <a:r>
              <a:rPr lang="en-US" dirty="0" err="1" smtClean="0">
                <a:solidFill>
                  <a:srgbClr val="00B0F0"/>
                </a:solidFill>
              </a:rPr>
              <a:t>firefox</a:t>
            </a:r>
            <a:r>
              <a:rPr lang="en-US" dirty="0" smtClean="0">
                <a:solidFill>
                  <a:srgbClr val="00B0F0"/>
                </a:solidFill>
              </a:rPr>
              <a:t>");</a:t>
            </a:r>
          </a:p>
          <a:p>
            <a:pPr lvl="2"/>
            <a:r>
              <a:rPr lang="en-US" dirty="0" smtClean="0"/>
              <a:t>The Browser is manipulated by a Browser Instance that is assigned to a program variable</a:t>
            </a:r>
          </a:p>
          <a:p>
            <a:pPr lvl="2"/>
            <a:r>
              <a:rPr lang="en-US" dirty="0" smtClean="0"/>
              <a:t>This program variable is then used to call methods from the browser</a:t>
            </a:r>
          </a:p>
          <a:p>
            <a:pPr lvl="2"/>
            <a:r>
              <a:rPr lang="en-US" dirty="0" err="1" smtClean="0"/>
              <a:t>Selenese</a:t>
            </a:r>
            <a:r>
              <a:rPr lang="en-US" dirty="0" smtClean="0"/>
              <a:t> commands are then ran by calling the respective methods from the browser variable - </a:t>
            </a:r>
            <a:r>
              <a:rPr lang="en-US" dirty="0" err="1" smtClean="0">
                <a:solidFill>
                  <a:srgbClr val="00B0F0"/>
                </a:solidFill>
              </a:rPr>
              <a:t>selenium.type</a:t>
            </a:r>
            <a:r>
              <a:rPr lang="en-US" dirty="0" smtClean="0">
                <a:solidFill>
                  <a:srgbClr val="00B0F0"/>
                </a:solidFill>
              </a:rPr>
              <a:t>(“field-</a:t>
            </a:r>
            <a:r>
              <a:rPr lang="en-US" dirty="0" err="1" smtClean="0">
                <a:solidFill>
                  <a:srgbClr val="00B0F0"/>
                </a:solidFill>
              </a:rPr>
              <a:t>id”,”string</a:t>
            </a:r>
            <a:r>
              <a:rPr lang="en-US" dirty="0" smtClean="0">
                <a:solidFill>
                  <a:srgbClr val="00B0F0"/>
                </a:solidFill>
              </a:rPr>
              <a:t> to type”)</a:t>
            </a:r>
          </a:p>
          <a:p>
            <a:pPr lvl="2"/>
            <a:r>
              <a:rPr lang="en-US" dirty="0" smtClean="0"/>
              <a:t>To utilize iteration and conditional logic, Selenium RC uses program language specific methods in conjunction with </a:t>
            </a:r>
            <a:r>
              <a:rPr lang="en-US" dirty="0" err="1" smtClean="0"/>
              <a:t>Selenese</a:t>
            </a:r>
            <a:r>
              <a:rPr lang="en-US" dirty="0" smtClean="0"/>
              <a:t> commands</a:t>
            </a:r>
          </a:p>
          <a:p>
            <a:pPr lvl="2"/>
            <a:r>
              <a:rPr lang="en-US" dirty="0" smtClean="0"/>
              <a:t>Use the </a:t>
            </a:r>
            <a:r>
              <a:rPr lang="en-US" b="1" dirty="0" err="1" smtClean="0"/>
              <a:t>getEval</a:t>
            </a:r>
            <a:r>
              <a:rPr lang="en-US" dirty="0" smtClean="0"/>
              <a:t> method of selenium API to execute JavaScript from selenium RC</a:t>
            </a:r>
          </a:p>
          <a:p>
            <a:pPr lvl="2"/>
            <a:endParaRPr lang="en-US" dirty="0" smtClean="0"/>
          </a:p>
          <a:p>
            <a:pPr lvl="1"/>
            <a:endParaRPr lang="en-US" dirty="0"/>
          </a:p>
        </p:txBody>
      </p:sp>
      <p:sp>
        <p:nvSpPr>
          <p:cNvPr id="2" name="Title 1"/>
          <p:cNvSpPr>
            <a:spLocks noGrp="1"/>
          </p:cNvSpPr>
          <p:nvPr>
            <p:ph type="title"/>
          </p:nvPr>
        </p:nvSpPr>
        <p:spPr/>
        <p:txBody>
          <a:bodyPr/>
          <a:lstStyle/>
          <a:p>
            <a:r>
              <a:rPr lang="en-US" dirty="0" smtClean="0">
                <a:latin typeface="Bookman Old Style" panose="02050604050505020204" pitchFamily="18" charset="0"/>
              </a:rPr>
              <a:t>Selenium RC</a:t>
            </a:r>
            <a:endParaRPr lang="en-US" dirty="0"/>
          </a:p>
        </p:txBody>
      </p:sp>
    </p:spTree>
    <p:extLst>
      <p:ext uri="{BB962C8B-B14F-4D97-AF65-F5344CB8AC3E}">
        <p14:creationId xmlns:p14="http://schemas.microsoft.com/office/powerpoint/2010/main" val="129330637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fontScale="92500" lnSpcReduction="10000"/>
          </a:bodyPr>
          <a:lstStyle/>
          <a:p>
            <a:pPr marL="342900" indent="-342900" algn="l">
              <a:buFont typeface="Arial" panose="020B0604020202020204" pitchFamily="34" charset="0"/>
              <a:buChar char="•"/>
            </a:pPr>
            <a:r>
              <a:rPr lang="en-US" dirty="0" smtClean="0"/>
              <a:t>Server, Security and </a:t>
            </a:r>
            <a:r>
              <a:rPr lang="en-US" dirty="0" err="1" smtClean="0"/>
              <a:t>Browers</a:t>
            </a:r>
            <a:r>
              <a:rPr lang="en-US" dirty="0" smtClean="0"/>
              <a:t> Configurations</a:t>
            </a:r>
          </a:p>
          <a:p>
            <a:pPr marL="285750" lvl="1" indent="-285750" algn="l">
              <a:buFont typeface="Arial" panose="020B0604020202020204" pitchFamily="34" charset="0"/>
              <a:buChar char="•"/>
            </a:pPr>
            <a:r>
              <a:rPr lang="en-US" dirty="0" smtClean="0"/>
              <a:t>Command line options can be used to change the default server </a:t>
            </a:r>
            <a:r>
              <a:rPr lang="en-US" dirty="0" err="1" smtClean="0"/>
              <a:t>behaviour</a:t>
            </a:r>
            <a:r>
              <a:rPr lang="en-US" dirty="0" smtClean="0"/>
              <a:t>.</a:t>
            </a:r>
          </a:p>
          <a:p>
            <a:pPr marL="285750" lvl="1" indent="-285750" algn="l">
              <a:buFont typeface="Arial" panose="020B0604020202020204" pitchFamily="34" charset="0"/>
              <a:buChar char="•"/>
            </a:pPr>
            <a:r>
              <a:rPr lang="en-US" dirty="0" smtClean="0"/>
              <a:t>If your AUT is behind an HTTP proxy which requires authentication then you should configure </a:t>
            </a:r>
            <a:r>
              <a:rPr lang="en-US" dirty="0" err="1" smtClean="0"/>
              <a:t>http.proxyHost</a:t>
            </a:r>
            <a:r>
              <a:rPr lang="en-US" dirty="0" smtClean="0"/>
              <a:t>, </a:t>
            </a:r>
            <a:r>
              <a:rPr lang="en-US" dirty="0" err="1" smtClean="0"/>
              <a:t>http.proxyPort</a:t>
            </a:r>
            <a:r>
              <a:rPr lang="en-US" dirty="0" smtClean="0"/>
              <a:t>, </a:t>
            </a:r>
            <a:r>
              <a:rPr lang="en-US" dirty="0" err="1" smtClean="0"/>
              <a:t>http.proxyUser</a:t>
            </a:r>
            <a:r>
              <a:rPr lang="en-US" dirty="0" smtClean="0"/>
              <a:t> and </a:t>
            </a:r>
            <a:r>
              <a:rPr lang="en-US" dirty="0" err="1" smtClean="0"/>
              <a:t>http.proxyPassword</a:t>
            </a:r>
            <a:endParaRPr lang="en-US" dirty="0" smtClean="0"/>
          </a:p>
          <a:p>
            <a:pPr marL="285750" lvl="1" indent="-285750" algn="l">
              <a:buFont typeface="Arial" panose="020B0604020202020204" pitchFamily="34" charset="0"/>
              <a:buChar char="•"/>
            </a:pPr>
            <a:r>
              <a:rPr lang="en-US" dirty="0" smtClean="0"/>
              <a:t>You can run </a:t>
            </a:r>
            <a:r>
              <a:rPr lang="en-US" dirty="0" err="1" smtClean="0"/>
              <a:t>Selenese</a:t>
            </a:r>
            <a:r>
              <a:rPr lang="en-US" dirty="0" smtClean="0"/>
              <a:t> html files directly within the Selenium Server by passing the html file to the server’s command line</a:t>
            </a:r>
          </a:p>
          <a:p>
            <a:pPr marL="285750" lvl="1" indent="-285750" algn="l">
              <a:buFont typeface="Arial" panose="020B0604020202020204" pitchFamily="34" charset="0"/>
              <a:buChar char="•"/>
            </a:pPr>
            <a:r>
              <a:rPr lang="en-US" dirty="0" smtClean="0"/>
              <a:t>When launching selenium server the </a:t>
            </a:r>
            <a:r>
              <a:rPr lang="en-US" b="1" dirty="0" smtClean="0"/>
              <a:t>-log</a:t>
            </a:r>
            <a:r>
              <a:rPr lang="en-US" dirty="0" smtClean="0"/>
              <a:t> option can be used to record valuable debugging information reported by the Selenium Server to a text file</a:t>
            </a:r>
          </a:p>
          <a:p>
            <a:pPr marL="285750" lvl="1" indent="-285750" algn="l">
              <a:buFont typeface="Arial" panose="020B0604020202020204" pitchFamily="34" charset="0"/>
              <a:buChar char="•"/>
            </a:pPr>
            <a:r>
              <a:rPr lang="en-US" dirty="0" smtClean="0"/>
              <a:t>When dealing with HTTPS in a Selenium RC test, there is a run mode that supports handling security pop-ups and processes the security certificate for you</a:t>
            </a:r>
          </a:p>
          <a:p>
            <a:pPr marL="285750" lvl="1" indent="-285750" algn="l">
              <a:buFont typeface="Arial" panose="020B0604020202020204" pitchFamily="34" charset="0"/>
              <a:buChar char="•"/>
            </a:pPr>
            <a:r>
              <a:rPr lang="en-US" dirty="0" smtClean="0"/>
              <a:t>When a browser is not directly supported, you may still run your Selenium tests against a browser of your choice by using the “*custom” run-mode (i.e. in place of *</a:t>
            </a:r>
            <a:r>
              <a:rPr lang="en-US" dirty="0" err="1" smtClean="0"/>
              <a:t>firefox</a:t>
            </a:r>
            <a:r>
              <a:rPr lang="en-US" dirty="0" smtClean="0"/>
              <a:t> or *</a:t>
            </a:r>
            <a:r>
              <a:rPr lang="en-US" dirty="0" err="1" smtClean="0"/>
              <a:t>iexplore</a:t>
            </a:r>
            <a:r>
              <a:rPr lang="en-US" dirty="0" smtClean="0"/>
              <a:t>) when your test application starts the browser.</a:t>
            </a:r>
            <a:endParaRPr lang="en-US" dirty="0"/>
          </a:p>
        </p:txBody>
      </p:sp>
      <p:sp>
        <p:nvSpPr>
          <p:cNvPr id="2" name="Title 1"/>
          <p:cNvSpPr>
            <a:spLocks noGrp="1"/>
          </p:cNvSpPr>
          <p:nvPr>
            <p:ph type="title"/>
          </p:nvPr>
        </p:nvSpPr>
        <p:spPr/>
        <p:txBody>
          <a:bodyPr/>
          <a:lstStyle/>
          <a:p>
            <a:r>
              <a:rPr lang="en-US" dirty="0" smtClean="0">
                <a:latin typeface="Bookman Old Style" panose="02050604050505020204" pitchFamily="18" charset="0"/>
              </a:rPr>
              <a:t>Selenium RC</a:t>
            </a:r>
            <a:endParaRPr lang="en-US" dirty="0"/>
          </a:p>
        </p:txBody>
      </p:sp>
    </p:spTree>
    <p:extLst>
      <p:ext uri="{BB962C8B-B14F-4D97-AF65-F5344CB8AC3E}">
        <p14:creationId xmlns:p14="http://schemas.microsoft.com/office/powerpoint/2010/main" val="411320495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pPr marL="342900" indent="-342900" algn="l">
              <a:buFont typeface="Arial" panose="020B0604020202020204" pitchFamily="34" charset="0"/>
              <a:buChar char="•"/>
            </a:pPr>
            <a:r>
              <a:rPr lang="en-US" dirty="0"/>
              <a:t>A </a:t>
            </a:r>
            <a:r>
              <a:rPr lang="en-US" dirty="0" smtClean="0"/>
              <a:t>Grid </a:t>
            </a:r>
            <a:r>
              <a:rPr lang="en-US" dirty="0"/>
              <a:t>consists of a single </a:t>
            </a:r>
            <a:r>
              <a:rPr lang="en-US" dirty="0" smtClean="0"/>
              <a:t>Hub</a:t>
            </a:r>
            <a:r>
              <a:rPr lang="en-US" dirty="0"/>
              <a:t>, and one or more </a:t>
            </a:r>
            <a:r>
              <a:rPr lang="en-US" dirty="0" smtClean="0"/>
              <a:t>Nodes</a:t>
            </a:r>
            <a:r>
              <a:rPr lang="en-US" dirty="0"/>
              <a:t>. Both are started using </a:t>
            </a:r>
            <a:r>
              <a:rPr lang="en-US" dirty="0" smtClean="0"/>
              <a:t>a selenium-server.jar </a:t>
            </a:r>
            <a:r>
              <a:rPr lang="en-US" dirty="0"/>
              <a:t>executable. </a:t>
            </a:r>
            <a:endParaRPr lang="en-US" dirty="0" smtClean="0"/>
          </a:p>
          <a:p>
            <a:pPr marL="342900" indent="-342900" algn="l">
              <a:buFont typeface="Arial" panose="020B0604020202020204" pitchFamily="34" charset="0"/>
              <a:buChar char="•"/>
            </a:pPr>
            <a:r>
              <a:rPr lang="en-US" dirty="0"/>
              <a:t>The </a:t>
            </a:r>
            <a:r>
              <a:rPr lang="en-US" dirty="0" smtClean="0"/>
              <a:t>Hub </a:t>
            </a:r>
            <a:r>
              <a:rPr lang="en-US" dirty="0"/>
              <a:t>receives a test to be executed along with information on which browser and ‘platform’ (i.e. WINDOWS, LINUX, </a:t>
            </a:r>
            <a:r>
              <a:rPr lang="en-US" dirty="0" err="1"/>
              <a:t>etc</a:t>
            </a:r>
            <a:r>
              <a:rPr lang="en-US" dirty="0"/>
              <a:t>) where the test should be run. </a:t>
            </a:r>
            <a:endParaRPr lang="en-US" dirty="0" smtClean="0"/>
          </a:p>
          <a:p>
            <a:pPr marL="342900" indent="-342900" algn="l">
              <a:buFont typeface="Arial" panose="020B0604020202020204" pitchFamily="34" charset="0"/>
              <a:buChar char="•"/>
            </a:pPr>
            <a:r>
              <a:rPr lang="en-US" dirty="0" smtClean="0"/>
              <a:t>Since the Hub knows the configuration for each registered Node, it </a:t>
            </a:r>
            <a:r>
              <a:rPr lang="en-US" dirty="0"/>
              <a:t>selects an available </a:t>
            </a:r>
            <a:r>
              <a:rPr lang="en-US" dirty="0" smtClean="0"/>
              <a:t>Node </a:t>
            </a:r>
            <a:r>
              <a:rPr lang="en-US" dirty="0"/>
              <a:t>that has the requested browser-platform </a:t>
            </a:r>
            <a:r>
              <a:rPr lang="en-US" dirty="0" smtClean="0"/>
              <a:t>combination</a:t>
            </a:r>
          </a:p>
          <a:p>
            <a:pPr marL="342900" indent="-342900" algn="l">
              <a:buFont typeface="Arial" panose="020B0604020202020204" pitchFamily="34" charset="0"/>
              <a:buChar char="•"/>
            </a:pPr>
            <a:r>
              <a:rPr lang="en-US" dirty="0"/>
              <a:t>Selenium commands initiated by the test are sent to the </a:t>
            </a:r>
            <a:r>
              <a:rPr lang="en-US" dirty="0" smtClean="0"/>
              <a:t>Hub</a:t>
            </a:r>
            <a:r>
              <a:rPr lang="en-US" dirty="0"/>
              <a:t>, which passes them to the </a:t>
            </a:r>
            <a:r>
              <a:rPr lang="en-US" dirty="0" smtClean="0"/>
              <a:t>Node </a:t>
            </a:r>
            <a:r>
              <a:rPr lang="en-US" dirty="0"/>
              <a:t>assigned to that </a:t>
            </a:r>
            <a:r>
              <a:rPr lang="en-US" dirty="0" smtClean="0"/>
              <a:t>test</a:t>
            </a:r>
          </a:p>
          <a:p>
            <a:pPr marL="342900" indent="-342900" algn="l">
              <a:buFont typeface="Arial" panose="020B0604020202020204" pitchFamily="34" charset="0"/>
              <a:buChar char="•"/>
            </a:pPr>
            <a:r>
              <a:rPr lang="en-US" dirty="0" smtClean="0"/>
              <a:t>The Node </a:t>
            </a:r>
            <a:r>
              <a:rPr lang="en-US" dirty="0"/>
              <a:t>runs the browser, and executes the Selenium commands within that browser against the application under test</a:t>
            </a:r>
          </a:p>
        </p:txBody>
      </p:sp>
      <p:sp>
        <p:nvSpPr>
          <p:cNvPr id="2" name="Title 1"/>
          <p:cNvSpPr>
            <a:spLocks noGrp="1"/>
          </p:cNvSpPr>
          <p:nvPr>
            <p:ph type="title"/>
          </p:nvPr>
        </p:nvSpPr>
        <p:spPr/>
        <p:txBody>
          <a:bodyPr/>
          <a:lstStyle/>
          <a:p>
            <a:r>
              <a:rPr lang="en-US" dirty="0" smtClean="0">
                <a:latin typeface="Bookman Old Style" panose="02050604050505020204" pitchFamily="18" charset="0"/>
              </a:rPr>
              <a:t>Selenium Grid</a:t>
            </a:r>
            <a:endParaRPr lang="en-US" dirty="0"/>
          </a:p>
        </p:txBody>
      </p:sp>
    </p:spTree>
    <p:extLst>
      <p:ext uri="{BB962C8B-B14F-4D97-AF65-F5344CB8AC3E}">
        <p14:creationId xmlns:p14="http://schemas.microsoft.com/office/powerpoint/2010/main" val="40004100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a:lnSpc>
                <a:spcPct val="150000"/>
              </a:lnSpc>
            </a:pPr>
            <a:r>
              <a:rPr lang="en-US" dirty="0">
                <a:latin typeface="+mj-lt"/>
              </a:rPr>
              <a:t>Increases you marketability</a:t>
            </a:r>
          </a:p>
          <a:p>
            <a:pPr>
              <a:lnSpc>
                <a:spcPct val="150000"/>
              </a:lnSpc>
            </a:pPr>
            <a:r>
              <a:rPr lang="en-US" dirty="0">
                <a:latin typeface="+mj-lt"/>
              </a:rPr>
              <a:t>Has a lot of Java planks</a:t>
            </a:r>
          </a:p>
          <a:p>
            <a:pPr>
              <a:lnSpc>
                <a:spcPct val="150000"/>
              </a:lnSpc>
            </a:pPr>
            <a:r>
              <a:rPr lang="en-US" dirty="0">
                <a:latin typeface="+mj-lt"/>
              </a:rPr>
              <a:t>Growing Industry standard</a:t>
            </a:r>
          </a:p>
          <a:p>
            <a:pPr>
              <a:lnSpc>
                <a:spcPct val="150000"/>
              </a:lnSpc>
            </a:pPr>
            <a:r>
              <a:rPr lang="en-US" dirty="0">
                <a:latin typeface="+mj-lt"/>
              </a:rPr>
              <a:t>Assist with the deployment of defective-free code</a:t>
            </a:r>
          </a:p>
          <a:p>
            <a:pPr>
              <a:lnSpc>
                <a:spcPct val="150000"/>
              </a:lnSpc>
            </a:pPr>
            <a:r>
              <a:rPr lang="en-US" dirty="0">
                <a:latin typeface="+mj-lt"/>
              </a:rPr>
              <a:t>Open source, web-based testing automation tool and cross-browser compliant</a:t>
            </a:r>
          </a:p>
          <a:p>
            <a:pPr>
              <a:lnSpc>
                <a:spcPct val="150000"/>
              </a:lnSpc>
            </a:pPr>
            <a:r>
              <a:rPr lang="en-US" dirty="0" err="1">
                <a:latin typeface="+mj-lt"/>
              </a:rPr>
              <a:t>Muti</a:t>
            </a:r>
            <a:r>
              <a:rPr lang="en-US" dirty="0">
                <a:latin typeface="+mj-lt"/>
              </a:rPr>
              <a:t>-language backend support (Java, Ruby, Python, C#, PHP, </a:t>
            </a:r>
            <a:r>
              <a:rPr lang="en-US" dirty="0" err="1">
                <a:latin typeface="+mj-lt"/>
              </a:rPr>
              <a:t>ect</a:t>
            </a:r>
            <a:r>
              <a:rPr lang="en-US" dirty="0" smtClean="0">
                <a:latin typeface="+mj-lt"/>
              </a:rPr>
              <a:t>…)</a:t>
            </a:r>
            <a:endParaRPr lang="en-US" dirty="0">
              <a:latin typeface="+mj-lt"/>
            </a:endParaRPr>
          </a:p>
        </p:txBody>
      </p:sp>
      <p:sp>
        <p:nvSpPr>
          <p:cNvPr id="2" name="Title 1"/>
          <p:cNvSpPr>
            <a:spLocks noGrp="1"/>
          </p:cNvSpPr>
          <p:nvPr>
            <p:ph type="title"/>
          </p:nvPr>
        </p:nvSpPr>
        <p:spPr/>
        <p:txBody>
          <a:bodyPr>
            <a:normAutofit/>
          </a:bodyPr>
          <a:lstStyle/>
          <a:p>
            <a:r>
              <a:rPr lang="en-US" dirty="0">
                <a:latin typeface="Bookman Old Style" panose="02050604050505020204" pitchFamily="18" charset="0"/>
              </a:rPr>
              <a:t>Why Use/Learn Selenium</a:t>
            </a:r>
          </a:p>
        </p:txBody>
      </p:sp>
    </p:spTree>
    <p:extLst>
      <p:ext uri="{BB962C8B-B14F-4D97-AF65-F5344CB8AC3E}">
        <p14:creationId xmlns:p14="http://schemas.microsoft.com/office/powerpoint/2010/main" val="304770135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endParaRPr lang="en-US" dirty="0" smtClean="0">
              <a:hlinkClick r:id="rId2"/>
            </a:endParaRPr>
          </a:p>
          <a:p>
            <a:endParaRPr lang="en-US" dirty="0">
              <a:hlinkClick r:id="rId2"/>
            </a:endParaRPr>
          </a:p>
          <a:p>
            <a:r>
              <a:rPr lang="en-US" dirty="0" smtClean="0">
                <a:hlinkClick r:id="rId2"/>
              </a:rPr>
              <a:t>PushToTest.com</a:t>
            </a:r>
            <a:endParaRPr lang="en-US" dirty="0" smtClean="0"/>
          </a:p>
          <a:p>
            <a:r>
              <a:rPr lang="en-US" dirty="0" smtClean="0">
                <a:hlinkClick r:id="rId3"/>
              </a:rPr>
              <a:t>SelenuiumHQ</a:t>
            </a:r>
            <a:endParaRPr lang="en-US" dirty="0"/>
          </a:p>
        </p:txBody>
      </p:sp>
      <p:sp>
        <p:nvSpPr>
          <p:cNvPr id="3" name="Title 2"/>
          <p:cNvSpPr>
            <a:spLocks noGrp="1"/>
          </p:cNvSpPr>
          <p:nvPr>
            <p:ph type="title"/>
          </p:nvPr>
        </p:nvSpPr>
        <p:spPr/>
        <p:txBody>
          <a:bodyPr/>
          <a:lstStyle/>
          <a:p>
            <a:r>
              <a:rPr lang="en-US" dirty="0" smtClean="0"/>
              <a:t>Selenium References</a:t>
            </a:r>
            <a:endParaRPr lang="en-US" dirty="0"/>
          </a:p>
        </p:txBody>
      </p:sp>
    </p:spTree>
    <p:extLst>
      <p:ext uri="{BB962C8B-B14F-4D97-AF65-F5344CB8AC3E}">
        <p14:creationId xmlns:p14="http://schemas.microsoft.com/office/powerpoint/2010/main" val="11812402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fontScale="85000" lnSpcReduction="20000"/>
          </a:bodyPr>
          <a:lstStyle/>
          <a:p>
            <a:pPr marL="342900" indent="-342900" algn="l">
              <a:buFont typeface="Arial" panose="020B0604020202020204" pitchFamily="34" charset="0"/>
              <a:buChar char="•"/>
            </a:pPr>
            <a:r>
              <a:rPr lang="en-US" dirty="0" smtClean="0"/>
              <a:t>Selenium IDE </a:t>
            </a:r>
          </a:p>
          <a:p>
            <a:pPr marL="800100" lvl="2" indent="-400050" algn="l">
              <a:buFont typeface="Arial" panose="020B0604020202020204" pitchFamily="34" charset="0"/>
              <a:buChar char="•"/>
            </a:pPr>
            <a:r>
              <a:rPr lang="en-US" sz="1800" dirty="0">
                <a:latin typeface="+mj-lt"/>
              </a:rPr>
              <a:t>Rapid prototyping tool for building test scripts</a:t>
            </a:r>
          </a:p>
          <a:p>
            <a:pPr marL="800100" lvl="2" indent="-400050" algn="l">
              <a:buFont typeface="Arial" panose="020B0604020202020204" pitchFamily="34" charset="0"/>
              <a:buChar char="•"/>
            </a:pPr>
            <a:r>
              <a:rPr lang="en-US" sz="1800" dirty="0">
                <a:latin typeface="+mj-lt"/>
              </a:rPr>
              <a:t>Firefox </a:t>
            </a:r>
            <a:r>
              <a:rPr lang="en-US" sz="1800" dirty="0" smtClean="0">
                <a:latin typeface="+mj-lt"/>
              </a:rPr>
              <a:t>plugin</a:t>
            </a:r>
          </a:p>
          <a:p>
            <a:pPr marL="800100" lvl="2" indent="-400050" algn="l">
              <a:buFont typeface="Arial" panose="020B0604020202020204" pitchFamily="34" charset="0"/>
              <a:buChar char="•"/>
            </a:pPr>
            <a:r>
              <a:rPr lang="en-US" sz="1800" dirty="0" smtClean="0">
                <a:latin typeface="+mj-lt"/>
              </a:rPr>
              <a:t>Can be used by developers with little to no programming experience to write simple tests quickly and gain familiarity with the </a:t>
            </a:r>
            <a:r>
              <a:rPr lang="en-US" sz="1800" dirty="0" err="1" smtClean="0">
                <a:latin typeface="+mj-lt"/>
              </a:rPr>
              <a:t>Selenese</a:t>
            </a:r>
            <a:r>
              <a:rPr lang="en-US" sz="1800" dirty="0" smtClean="0">
                <a:latin typeface="+mj-lt"/>
              </a:rPr>
              <a:t> commands</a:t>
            </a:r>
            <a:endParaRPr lang="en-US" sz="1800" dirty="0">
              <a:latin typeface="+mj-lt"/>
            </a:endParaRPr>
          </a:p>
          <a:p>
            <a:pPr marL="800100" lvl="2" indent="-400050" algn="l">
              <a:buFont typeface="Arial" panose="020B0604020202020204" pitchFamily="34" charset="0"/>
              <a:buChar char="•"/>
            </a:pPr>
            <a:r>
              <a:rPr lang="en-US" sz="1800" dirty="0">
                <a:latin typeface="+mj-lt"/>
              </a:rPr>
              <a:t>Has a recording feature that records a user’s live actions that can be exported in one of many programming languages</a:t>
            </a:r>
          </a:p>
          <a:p>
            <a:pPr marL="800100" lvl="2" indent="-400050" algn="l">
              <a:buFont typeface="Arial" panose="020B0604020202020204" pitchFamily="34" charset="0"/>
              <a:buChar char="•"/>
            </a:pPr>
            <a:r>
              <a:rPr lang="en-US" sz="1800" dirty="0">
                <a:latin typeface="+mj-lt"/>
              </a:rPr>
              <a:t>Does not provide iteration or conditional statements for test </a:t>
            </a:r>
            <a:r>
              <a:rPr lang="en-US" sz="1800" dirty="0" smtClean="0">
                <a:latin typeface="+mj-lt"/>
              </a:rPr>
              <a:t>scripts</a:t>
            </a:r>
          </a:p>
          <a:p>
            <a:pPr marL="800100" lvl="2" indent="-400050" algn="l">
              <a:buFont typeface="Arial" panose="020B0604020202020204" pitchFamily="34" charset="0"/>
              <a:buChar char="•"/>
            </a:pPr>
            <a:r>
              <a:rPr lang="en-US" sz="1800" dirty="0" smtClean="0">
                <a:latin typeface="+mj-lt"/>
              </a:rPr>
              <a:t>Can only run tests against </a:t>
            </a:r>
            <a:r>
              <a:rPr lang="en-US" sz="1800" dirty="0" err="1" smtClean="0">
                <a:latin typeface="+mj-lt"/>
              </a:rPr>
              <a:t>FireFox</a:t>
            </a:r>
            <a:endParaRPr lang="en-US" sz="1800" dirty="0" smtClean="0">
              <a:latin typeface="+mj-lt"/>
            </a:endParaRPr>
          </a:p>
          <a:p>
            <a:pPr marL="800100" lvl="2" indent="-400050" algn="l">
              <a:buFont typeface="Arial" panose="020B0604020202020204" pitchFamily="34" charset="0"/>
              <a:buChar char="•"/>
            </a:pPr>
            <a:r>
              <a:rPr lang="en-US" sz="1800" dirty="0" smtClean="0">
                <a:latin typeface="+mj-lt"/>
              </a:rPr>
              <a:t>Developed tests can be run against other browsers, using a simple command-line interface that invokes the Selenium RC server</a:t>
            </a:r>
            <a:endParaRPr lang="en-US" sz="1800" dirty="0">
              <a:latin typeface="+mj-lt"/>
            </a:endParaRPr>
          </a:p>
          <a:p>
            <a:pPr marL="800100" lvl="2" indent="-400050" algn="l">
              <a:buFont typeface="Arial" panose="020B0604020202020204" pitchFamily="34" charset="0"/>
              <a:buChar char="•"/>
            </a:pPr>
            <a:r>
              <a:rPr lang="en-US" sz="1800" dirty="0">
                <a:latin typeface="+mj-lt"/>
              </a:rPr>
              <a:t>Can export </a:t>
            </a:r>
            <a:r>
              <a:rPr lang="en-US" sz="1800" dirty="0" err="1">
                <a:latin typeface="+mj-lt"/>
              </a:rPr>
              <a:t>WebDriver</a:t>
            </a:r>
            <a:r>
              <a:rPr lang="en-US" sz="1800" dirty="0">
                <a:latin typeface="+mj-lt"/>
              </a:rPr>
              <a:t> or Remote Control scripts (these scripts should be in </a:t>
            </a:r>
            <a:r>
              <a:rPr lang="en-US" sz="1800" dirty="0" err="1">
                <a:latin typeface="+mj-lt"/>
              </a:rPr>
              <a:t>PageObject</a:t>
            </a:r>
            <a:r>
              <a:rPr lang="en-US" sz="1800" dirty="0">
                <a:latin typeface="+mj-lt"/>
              </a:rPr>
              <a:t> structure</a:t>
            </a:r>
            <a:r>
              <a:rPr lang="en-US" sz="1800" dirty="0" smtClean="0">
                <a:latin typeface="+mj-lt"/>
              </a:rPr>
              <a:t>)</a:t>
            </a:r>
          </a:p>
          <a:p>
            <a:pPr marL="800100" lvl="2" indent="-400050" algn="l">
              <a:buFont typeface="Arial" panose="020B0604020202020204" pitchFamily="34" charset="0"/>
              <a:buChar char="•"/>
            </a:pPr>
            <a:r>
              <a:rPr lang="en-US" sz="1800" dirty="0" smtClean="0">
                <a:latin typeface="+mj-lt"/>
              </a:rPr>
              <a:t>Allows you the option to select a language for saving and displaying  test cases</a:t>
            </a:r>
            <a:endParaRPr lang="en-US" sz="1800" dirty="0">
              <a:latin typeface="+mj-lt"/>
            </a:endParaRPr>
          </a:p>
        </p:txBody>
      </p:sp>
      <p:sp>
        <p:nvSpPr>
          <p:cNvPr id="2" name="Title 1"/>
          <p:cNvSpPr>
            <a:spLocks noGrp="1"/>
          </p:cNvSpPr>
          <p:nvPr>
            <p:ph type="title"/>
          </p:nvPr>
        </p:nvSpPr>
        <p:spPr/>
        <p:txBody>
          <a:bodyPr>
            <a:normAutofit/>
          </a:bodyPr>
          <a:lstStyle/>
          <a:p>
            <a:r>
              <a:rPr lang="en-US" dirty="0">
                <a:latin typeface="Bookman Old Style" panose="02050604050505020204" pitchFamily="18" charset="0"/>
              </a:rPr>
              <a:t>Selenium Tools</a:t>
            </a:r>
          </a:p>
        </p:txBody>
      </p:sp>
    </p:spTree>
    <p:extLst>
      <p:ext uri="{BB962C8B-B14F-4D97-AF65-F5344CB8AC3E}">
        <p14:creationId xmlns:p14="http://schemas.microsoft.com/office/powerpoint/2010/main" val="24699547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52400" y="1828800"/>
            <a:ext cx="8534400" cy="4800600"/>
          </a:xfrm>
        </p:spPr>
        <p:txBody>
          <a:bodyPr>
            <a:normAutofit fontScale="92500" lnSpcReduction="20000"/>
          </a:bodyPr>
          <a:lstStyle/>
          <a:p>
            <a:pPr marL="342900" indent="-342900" algn="l">
              <a:buFont typeface="Arial" panose="020B0604020202020204" pitchFamily="34" charset="0"/>
              <a:buChar char="•"/>
            </a:pPr>
            <a:r>
              <a:rPr lang="en-US" dirty="0" smtClean="0"/>
              <a:t>Selenium RC aka Selenium 1</a:t>
            </a:r>
          </a:p>
          <a:p>
            <a:pPr marL="742950" lvl="2" indent="-342900" algn="l">
              <a:buFont typeface="Arial" panose="020B0604020202020204" pitchFamily="34" charset="0"/>
              <a:buChar char="•"/>
            </a:pPr>
            <a:r>
              <a:rPr lang="en-US" sz="1800" dirty="0" smtClean="0"/>
              <a:t>It ‘inject’ JavaScript functions into the browser when the browser is loaded and then uses its JavaScript to drive the AUT within the browser</a:t>
            </a:r>
            <a:endParaRPr lang="en-US" sz="1800" dirty="0" smtClean="0">
              <a:latin typeface="+mj-lt"/>
            </a:endParaRPr>
          </a:p>
          <a:p>
            <a:pPr marL="742950" lvl="2" indent="-342900" algn="l">
              <a:buFont typeface="Arial" panose="020B0604020202020204" pitchFamily="34" charset="0"/>
              <a:buChar char="•"/>
            </a:pPr>
            <a:r>
              <a:rPr lang="en-US" sz="1800" dirty="0" smtClean="0">
                <a:latin typeface="+mj-lt"/>
              </a:rPr>
              <a:t>Mainly </a:t>
            </a:r>
            <a:r>
              <a:rPr lang="en-US" sz="1800" dirty="0">
                <a:latin typeface="+mj-lt"/>
              </a:rPr>
              <a:t>supported in maintenance mode</a:t>
            </a:r>
          </a:p>
          <a:p>
            <a:pPr marL="742950" lvl="2" indent="-342900" algn="l">
              <a:buFont typeface="Arial" panose="020B0604020202020204" pitchFamily="34" charset="0"/>
              <a:buChar char="•"/>
            </a:pPr>
            <a:r>
              <a:rPr lang="en-US" sz="1800" dirty="0">
                <a:latin typeface="+mj-lt"/>
              </a:rPr>
              <a:t>Provides support for several programming </a:t>
            </a:r>
            <a:r>
              <a:rPr lang="en-US" sz="1800" dirty="0" smtClean="0">
                <a:latin typeface="+mj-lt"/>
              </a:rPr>
              <a:t>languages</a:t>
            </a:r>
            <a:endParaRPr lang="en-US" sz="1800" dirty="0">
              <a:latin typeface="+mj-lt"/>
            </a:endParaRPr>
          </a:p>
          <a:p>
            <a:pPr marL="342900" indent="-342900" algn="l">
              <a:buFont typeface="Arial" panose="020B0604020202020204" pitchFamily="34" charset="0"/>
              <a:buChar char="•"/>
            </a:pPr>
            <a:r>
              <a:rPr lang="en-US" dirty="0" smtClean="0"/>
              <a:t>Selenium </a:t>
            </a:r>
            <a:r>
              <a:rPr lang="en-US" dirty="0" err="1" smtClean="0"/>
              <a:t>WebDriver</a:t>
            </a:r>
            <a:endParaRPr lang="en-US" dirty="0" smtClean="0"/>
          </a:p>
          <a:p>
            <a:pPr marL="742950" lvl="2" indent="-342900" algn="l">
              <a:buFont typeface="Arial" panose="020B0604020202020204" pitchFamily="34" charset="0"/>
              <a:buChar char="•"/>
            </a:pPr>
            <a:r>
              <a:rPr lang="en-US" sz="1800" dirty="0" smtClean="0"/>
              <a:t>Designed to provide a simpler, more concise programming interface in addition to addressing some limitations in the Selenium-RC API</a:t>
            </a:r>
          </a:p>
          <a:p>
            <a:pPr marL="742950" lvl="2" indent="-342900" algn="l">
              <a:buFont typeface="Arial" panose="020B0604020202020204" pitchFamily="34" charset="0"/>
              <a:buChar char="•"/>
            </a:pPr>
            <a:r>
              <a:rPr lang="en-US" sz="1800" dirty="0" smtClean="0"/>
              <a:t>Developed to better support dynamic web pages where elements of a page may change without the page itself being reloaded</a:t>
            </a:r>
          </a:p>
          <a:p>
            <a:pPr marL="742950" lvl="2" indent="-342900" algn="l">
              <a:buFont typeface="Arial" panose="020B0604020202020204" pitchFamily="34" charset="0"/>
              <a:buChar char="•"/>
            </a:pPr>
            <a:r>
              <a:rPr lang="en-US" sz="1800" dirty="0" smtClean="0"/>
              <a:t>Makes direct calls to the browser using each browser’s native support for automation.</a:t>
            </a:r>
            <a:endParaRPr lang="en-US" sz="1800" dirty="0" smtClean="0">
              <a:latin typeface="+mj-lt"/>
            </a:endParaRPr>
          </a:p>
          <a:p>
            <a:pPr marL="742950" lvl="2" indent="-342900" algn="l">
              <a:buFont typeface="Arial" panose="020B0604020202020204" pitchFamily="34" charset="0"/>
              <a:buChar char="•"/>
            </a:pPr>
            <a:r>
              <a:rPr lang="en-US" sz="1800" dirty="0" smtClean="0">
                <a:latin typeface="+mj-lt"/>
              </a:rPr>
              <a:t>Has </a:t>
            </a:r>
            <a:r>
              <a:rPr lang="en-US" sz="1800" dirty="0">
                <a:latin typeface="+mj-lt"/>
              </a:rPr>
              <a:t>the Selenium 1 (aka Selenium RC) underlying technology for flexibility and </a:t>
            </a:r>
            <a:r>
              <a:rPr lang="en-US" sz="1800" dirty="0" smtClean="0">
                <a:latin typeface="+mj-lt"/>
              </a:rPr>
              <a:t>Portability</a:t>
            </a:r>
          </a:p>
          <a:p>
            <a:pPr marL="742950" lvl="2" indent="-342900" algn="l">
              <a:buFont typeface="Arial" panose="020B0604020202020204" pitchFamily="34" charset="0"/>
              <a:buChar char="•"/>
            </a:pPr>
            <a:r>
              <a:rPr lang="en-US" sz="1800" i="1" dirty="0" smtClean="0">
                <a:hlinkClick r:id="rId2"/>
              </a:rPr>
              <a:t>Migrating From Selenium RC to Selenium </a:t>
            </a:r>
            <a:r>
              <a:rPr lang="en-US" sz="1800" i="1" dirty="0" err="1" smtClean="0">
                <a:hlinkClick r:id="rId2"/>
              </a:rPr>
              <a:t>WebDriver</a:t>
            </a:r>
            <a:endParaRPr lang="en-US" sz="1800" i="1" dirty="0" smtClean="0"/>
          </a:p>
          <a:p>
            <a:pPr marL="742950" lvl="2" indent="-342900" algn="l">
              <a:buFont typeface="Arial" panose="020B0604020202020204" pitchFamily="34" charset="0"/>
              <a:buChar char="•"/>
            </a:pPr>
            <a:r>
              <a:rPr lang="en-US" sz="1800" dirty="0" smtClean="0"/>
              <a:t>Not tied to any particular test framework, so it can be used equally well in unit testing or from a plain old “main” method.</a:t>
            </a:r>
            <a:endParaRPr lang="en-US" sz="1800" dirty="0">
              <a:latin typeface="+mj-lt"/>
            </a:endParaRPr>
          </a:p>
        </p:txBody>
      </p:sp>
      <p:sp>
        <p:nvSpPr>
          <p:cNvPr id="2" name="Title 1"/>
          <p:cNvSpPr>
            <a:spLocks noGrp="1"/>
          </p:cNvSpPr>
          <p:nvPr>
            <p:ph type="title"/>
          </p:nvPr>
        </p:nvSpPr>
        <p:spPr/>
        <p:txBody>
          <a:bodyPr>
            <a:normAutofit/>
          </a:bodyPr>
          <a:lstStyle/>
          <a:p>
            <a:r>
              <a:rPr lang="en-US" dirty="0">
                <a:latin typeface="Bookman Old Style" panose="02050604050505020204" pitchFamily="18" charset="0"/>
              </a:rPr>
              <a:t>Selenium Tools</a:t>
            </a:r>
          </a:p>
        </p:txBody>
      </p:sp>
    </p:spTree>
    <p:extLst>
      <p:ext uri="{BB962C8B-B14F-4D97-AF65-F5344CB8AC3E}">
        <p14:creationId xmlns:p14="http://schemas.microsoft.com/office/powerpoint/2010/main" val="111345626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2020824"/>
            <a:ext cx="8229600" cy="4456176"/>
          </a:xfrm>
        </p:spPr>
        <p:txBody>
          <a:bodyPr/>
          <a:lstStyle/>
          <a:p>
            <a:pPr marL="342900" indent="-342900" algn="l">
              <a:buFont typeface="Arial" panose="020B0604020202020204" pitchFamily="34" charset="0"/>
              <a:buChar char="•"/>
            </a:pPr>
            <a:r>
              <a:rPr lang="en-US" dirty="0" smtClean="0"/>
              <a:t>Selenium Grid</a:t>
            </a:r>
          </a:p>
          <a:p>
            <a:pPr marL="742950" lvl="2" indent="-342900" algn="l">
              <a:buFont typeface="Arial" panose="020B0604020202020204" pitchFamily="34" charset="0"/>
              <a:buChar char="•"/>
            </a:pPr>
            <a:r>
              <a:rPr lang="en-US" sz="1800" dirty="0">
                <a:latin typeface="+mj-lt"/>
              </a:rPr>
              <a:t>Scales the Selenium RC solution for large test suites and test that must be run in multiple environments</a:t>
            </a:r>
          </a:p>
          <a:p>
            <a:pPr marL="742950" lvl="2" indent="-342900" algn="l">
              <a:buFont typeface="Arial" panose="020B0604020202020204" pitchFamily="34" charset="0"/>
              <a:buChar char="•"/>
            </a:pPr>
            <a:r>
              <a:rPr lang="en-US" sz="1800" dirty="0">
                <a:latin typeface="+mj-lt"/>
              </a:rPr>
              <a:t>Tests can be run in parallel with simultaneous execution (different tests on different remote machines</a:t>
            </a:r>
            <a:r>
              <a:rPr lang="en-US" sz="1800" dirty="0" smtClean="0">
                <a:latin typeface="+mj-lt"/>
              </a:rPr>
              <a:t>)</a:t>
            </a:r>
          </a:p>
          <a:p>
            <a:pPr marL="742950" lvl="2" indent="-342900" algn="l">
              <a:buFont typeface="Arial" panose="020B0604020202020204" pitchFamily="34" charset="0"/>
              <a:buChar char="•"/>
            </a:pPr>
            <a:r>
              <a:rPr lang="en-US" sz="1800" dirty="0"/>
              <a:t>It allows for running your tests in a </a:t>
            </a:r>
            <a:r>
              <a:rPr lang="en-US" sz="1800" i="1" dirty="0"/>
              <a:t>distributed test execution</a:t>
            </a:r>
            <a:r>
              <a:rPr lang="en-US" sz="1800" dirty="0"/>
              <a:t> </a:t>
            </a:r>
            <a:r>
              <a:rPr lang="en-US" sz="1800" dirty="0" smtClean="0"/>
              <a:t>environment</a:t>
            </a:r>
          </a:p>
          <a:p>
            <a:pPr marL="742950" lvl="2" indent="-342900" algn="l">
              <a:buFont typeface="Arial" panose="020B0604020202020204" pitchFamily="34" charset="0"/>
              <a:buChar char="•"/>
            </a:pPr>
            <a:r>
              <a:rPr lang="en-US" sz="1800" dirty="0" smtClean="0"/>
              <a:t>Used to run </a:t>
            </a:r>
            <a:r>
              <a:rPr lang="en-US" sz="1800" dirty="0"/>
              <a:t>your tests against multiple browsers, multiple versions of browser, and browsers running on different operating </a:t>
            </a:r>
            <a:r>
              <a:rPr lang="en-US" sz="1800" dirty="0" smtClean="0"/>
              <a:t>systems</a:t>
            </a:r>
          </a:p>
          <a:p>
            <a:pPr marL="742950" lvl="2" indent="-342900" algn="l">
              <a:buFont typeface="Arial" panose="020B0604020202020204" pitchFamily="34" charset="0"/>
              <a:buChar char="•"/>
            </a:pPr>
            <a:r>
              <a:rPr lang="en-US" sz="1800" dirty="0" smtClean="0"/>
              <a:t>It reduces the </a:t>
            </a:r>
            <a:r>
              <a:rPr lang="en-US" sz="1800" dirty="0"/>
              <a:t>time it takes for the test suite to complete a test pass</a:t>
            </a:r>
            <a:endParaRPr lang="en-US" sz="1800" dirty="0">
              <a:latin typeface="+mj-lt"/>
            </a:endParaRPr>
          </a:p>
          <a:p>
            <a:pPr lvl="1"/>
            <a:endParaRPr lang="en-US" dirty="0"/>
          </a:p>
        </p:txBody>
      </p:sp>
      <p:sp>
        <p:nvSpPr>
          <p:cNvPr id="2" name="Title 1"/>
          <p:cNvSpPr>
            <a:spLocks noGrp="1"/>
          </p:cNvSpPr>
          <p:nvPr>
            <p:ph type="title"/>
          </p:nvPr>
        </p:nvSpPr>
        <p:spPr/>
        <p:txBody>
          <a:bodyPr>
            <a:normAutofit/>
          </a:bodyPr>
          <a:lstStyle/>
          <a:p>
            <a:r>
              <a:rPr lang="en-US" dirty="0">
                <a:latin typeface="Bookman Old Style" panose="02050604050505020204" pitchFamily="18" charset="0"/>
              </a:rPr>
              <a:t>Selenium Tools</a:t>
            </a:r>
          </a:p>
        </p:txBody>
      </p:sp>
    </p:spTree>
    <p:extLst>
      <p:ext uri="{BB962C8B-B14F-4D97-AF65-F5344CB8AC3E}">
        <p14:creationId xmlns:p14="http://schemas.microsoft.com/office/powerpoint/2010/main" val="280118478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1371600" y="1787414"/>
            <a:ext cx="5956058" cy="50420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normAutofit/>
          </a:bodyPr>
          <a:lstStyle/>
          <a:p>
            <a:r>
              <a:rPr lang="en-US" dirty="0">
                <a:latin typeface="Bookman Old Style" panose="02050604050505020204" pitchFamily="18" charset="0"/>
              </a:rPr>
              <a:t>Selenium IDE</a:t>
            </a:r>
          </a:p>
        </p:txBody>
      </p:sp>
    </p:spTree>
    <p:extLst>
      <p:ext uri="{BB962C8B-B14F-4D97-AF65-F5344CB8AC3E}">
        <p14:creationId xmlns:p14="http://schemas.microsoft.com/office/powerpoint/2010/main" val="10818766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2020824"/>
            <a:ext cx="8229600" cy="4837176"/>
          </a:xfrm>
        </p:spPr>
        <p:txBody>
          <a:bodyPr>
            <a:normAutofit/>
          </a:bodyPr>
          <a:lstStyle/>
          <a:p>
            <a:r>
              <a:rPr lang="en-US" dirty="0" err="1" smtClean="0"/>
              <a:t>Selenese</a:t>
            </a:r>
            <a:r>
              <a:rPr lang="en-US" dirty="0" smtClean="0"/>
              <a:t> Commands</a:t>
            </a:r>
          </a:p>
          <a:p>
            <a:pPr lvl="1"/>
            <a:r>
              <a:rPr lang="en-US" dirty="0" smtClean="0"/>
              <a:t>Action</a:t>
            </a:r>
          </a:p>
          <a:p>
            <a:pPr lvl="2"/>
            <a:r>
              <a:rPr lang="en-US" dirty="0" smtClean="0"/>
              <a:t>Manipulate the state of the application</a:t>
            </a:r>
          </a:p>
          <a:p>
            <a:pPr lvl="2"/>
            <a:r>
              <a:rPr lang="en-US" dirty="0" smtClean="0"/>
              <a:t>Used with “</a:t>
            </a:r>
            <a:r>
              <a:rPr lang="en-US" dirty="0" err="1" smtClean="0">
                <a:solidFill>
                  <a:srgbClr val="00B0F0"/>
                </a:solidFill>
              </a:rPr>
              <a:t>AndWait</a:t>
            </a:r>
            <a:r>
              <a:rPr lang="en-US" dirty="0" smtClean="0"/>
              <a:t>” (</a:t>
            </a:r>
            <a:r>
              <a:rPr lang="en-US" dirty="0" err="1" smtClean="0">
                <a:solidFill>
                  <a:srgbClr val="00B0F0"/>
                </a:solidFill>
              </a:rPr>
              <a:t>clickAndWait</a:t>
            </a:r>
            <a:r>
              <a:rPr lang="en-US" dirty="0" smtClean="0"/>
              <a:t>)</a:t>
            </a:r>
          </a:p>
          <a:p>
            <a:pPr lvl="1"/>
            <a:r>
              <a:rPr lang="en-US" dirty="0" err="1" smtClean="0"/>
              <a:t>Accessors</a:t>
            </a:r>
            <a:endParaRPr lang="en-US" dirty="0" smtClean="0"/>
          </a:p>
          <a:p>
            <a:pPr lvl="2"/>
            <a:r>
              <a:rPr lang="en-US" dirty="0" smtClean="0"/>
              <a:t>Examines the application state and stores the results in variables</a:t>
            </a:r>
          </a:p>
          <a:p>
            <a:pPr lvl="2"/>
            <a:r>
              <a:rPr lang="en-US" dirty="0" smtClean="0"/>
              <a:t>Used to auto generate Assertions</a:t>
            </a:r>
          </a:p>
          <a:p>
            <a:pPr lvl="1"/>
            <a:r>
              <a:rPr lang="en-US" dirty="0" smtClean="0"/>
              <a:t>Assertions</a:t>
            </a:r>
          </a:p>
          <a:p>
            <a:pPr lvl="2"/>
            <a:r>
              <a:rPr lang="en-US" dirty="0" smtClean="0"/>
              <a:t>Similar to </a:t>
            </a:r>
            <a:r>
              <a:rPr lang="en-US" dirty="0" err="1" smtClean="0"/>
              <a:t>Accessors</a:t>
            </a:r>
            <a:r>
              <a:rPr lang="en-US" dirty="0" smtClean="0"/>
              <a:t> but verifies the state of the application to what is expected</a:t>
            </a:r>
          </a:p>
          <a:p>
            <a:pPr lvl="2"/>
            <a:r>
              <a:rPr lang="en-US" dirty="0" smtClean="0"/>
              <a:t>Modes: assert, verify and </a:t>
            </a:r>
            <a:r>
              <a:rPr lang="en-US" dirty="0" err="1" smtClean="0"/>
              <a:t>waitFor</a:t>
            </a:r>
            <a:endParaRPr lang="en-US" dirty="0" smtClean="0"/>
          </a:p>
          <a:p>
            <a:pPr marL="457200" lvl="1" indent="0">
              <a:buNone/>
            </a:pPr>
            <a:endParaRPr lang="en-US" dirty="0"/>
          </a:p>
        </p:txBody>
      </p:sp>
      <p:sp>
        <p:nvSpPr>
          <p:cNvPr id="2" name="Title 1"/>
          <p:cNvSpPr>
            <a:spLocks noGrp="1"/>
          </p:cNvSpPr>
          <p:nvPr>
            <p:ph type="title"/>
          </p:nvPr>
        </p:nvSpPr>
        <p:spPr/>
        <p:txBody>
          <a:bodyPr/>
          <a:lstStyle/>
          <a:p>
            <a:r>
              <a:rPr lang="en-US" dirty="0" smtClean="0">
                <a:latin typeface="Bookman Old Style" panose="02050604050505020204" pitchFamily="18" charset="0"/>
              </a:rPr>
              <a:t>Selenium IDE</a:t>
            </a:r>
            <a:endParaRPr lang="en-US" dirty="0"/>
          </a:p>
        </p:txBody>
      </p:sp>
    </p:spTree>
    <p:extLst>
      <p:ext uri="{BB962C8B-B14F-4D97-AF65-F5344CB8AC3E}">
        <p14:creationId xmlns:p14="http://schemas.microsoft.com/office/powerpoint/2010/main" val="6641104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4296</TotalTime>
  <Words>2715</Words>
  <Application>Microsoft Office PowerPoint</Application>
  <PresentationFormat>On-screen Show (4:3)</PresentationFormat>
  <Paragraphs>345</Paragraphs>
  <Slides>40</Slides>
  <Notes>1</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BlackTie</vt:lpstr>
      <vt:lpstr>Selenium</vt:lpstr>
      <vt:lpstr>History</vt:lpstr>
      <vt:lpstr>Introduction</vt:lpstr>
      <vt:lpstr>Why Use/Learn Selenium</vt:lpstr>
      <vt:lpstr>Selenium Tools</vt:lpstr>
      <vt:lpstr>Selenium Tools</vt:lpstr>
      <vt:lpstr>Selenium Tools</vt:lpstr>
      <vt:lpstr>Selenium IDE</vt:lpstr>
      <vt:lpstr>Selenium IDE</vt:lpstr>
      <vt:lpstr>Selenium IDE</vt:lpstr>
      <vt:lpstr>Selenium IDE</vt:lpstr>
      <vt:lpstr>Selenium IDE</vt:lpstr>
      <vt:lpstr>Selenium IDE</vt:lpstr>
      <vt:lpstr>Selenium IDE</vt:lpstr>
      <vt:lpstr>Selenium IDE</vt:lpstr>
      <vt:lpstr>Selenium IDE</vt:lpstr>
      <vt:lpstr>Selenium IDE</vt:lpstr>
      <vt:lpstr>Selenium IDE</vt:lpstr>
      <vt:lpstr>Selenium IDE</vt:lpstr>
      <vt:lpstr>Selenium IDE</vt:lpstr>
      <vt:lpstr>Selenium IDE</vt:lpstr>
      <vt:lpstr>Selenium WebDriver</vt:lpstr>
      <vt:lpstr>Selenium WebDriver</vt:lpstr>
      <vt:lpstr>PowerPoint Presentation</vt:lpstr>
      <vt:lpstr>Selenium WebDriver</vt:lpstr>
      <vt:lpstr>Selenium WebDriver</vt:lpstr>
      <vt:lpstr>Selenium WebDriver</vt:lpstr>
      <vt:lpstr>Selenium WebDriver</vt:lpstr>
      <vt:lpstr>Selenium WebDriver</vt:lpstr>
      <vt:lpstr>Selenium WebDriver</vt:lpstr>
      <vt:lpstr>Selenium WebDriver</vt:lpstr>
      <vt:lpstr>Selenium WebDriver</vt:lpstr>
      <vt:lpstr>Selenium RC</vt:lpstr>
      <vt:lpstr>Selenium RC</vt:lpstr>
      <vt:lpstr>Selenium RC</vt:lpstr>
      <vt:lpstr>Selenium RC</vt:lpstr>
      <vt:lpstr>Selenium RC</vt:lpstr>
      <vt:lpstr>Selenium RC</vt:lpstr>
      <vt:lpstr>Selenium Grid</vt:lpstr>
      <vt:lpstr>Selenium References</vt:lpstr>
    </vt:vector>
  </TitlesOfParts>
  <Company>Highmark,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Highmark</dc:creator>
  <cp:lastModifiedBy>Highmark</cp:lastModifiedBy>
  <cp:revision>222</cp:revision>
  <dcterms:created xsi:type="dcterms:W3CDTF">2014-10-18T18:04:19Z</dcterms:created>
  <dcterms:modified xsi:type="dcterms:W3CDTF">2014-10-21T17:40:34Z</dcterms:modified>
</cp:coreProperties>
</file>