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3980100" x="0"/>
            <a:ext cy="28778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>
            <a:off y="3190900" x="0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y="3977686" x="0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2329190" x="685800"/>
            <a:ext cy="1650900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4124476" x="685800"/>
            <a:ext cy="8888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550700" x="0"/>
            <a:ext cy="53072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y="761799" x="4526627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y="1548585" x="4526627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550700" x="0"/>
            <a:ext cy="53072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y="1548585" x="4526627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761799" x="4526627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550700" x="0"/>
            <a:ext cy="53072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y="761799" x="4526627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548585" x="4526627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5883599" x="0"/>
            <a:ext cy="9744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y="5094446" x="4526627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y="5881232" x="4526627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5895635" x="457200"/>
            <a:ext cy="6735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101675" x="6676"/>
            <a:ext cy="673972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code.google.com/a/eclipselabs.org/p/jnect/" Type="http://schemas.openxmlformats.org/officeDocument/2006/relationships/hyperlink" TargetMode="External" Id="rId4"/><Relationship Target="http://research.dwi.ufl.edu/ufdw/j4k/" Type="http://schemas.openxmlformats.org/officeDocument/2006/relationships/hyperlink" TargetMode="External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2329190" x="685800"/>
            <a:ext cy="16509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CS 2310 Course Project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4124476" x="685800"/>
            <a:ext cy="8888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i="0"/>
              <a:t>Qiao Zhang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System Overview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600200" x="457200"/>
            <a:ext cy="4967700" cx="5212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800" lang="en"/>
              <a:t>Motivation: To detect </a:t>
            </a:r>
            <a:r>
              <a:rPr b="1" sz="1800" lang="en"/>
              <a:t>static and dynamic gestures </a:t>
            </a:r>
            <a:r>
              <a:rPr sz="1800" lang="en"/>
              <a:t>as a way to convey information. To be more specific, to provide the users a natural way to interact with the health care system.</a:t>
            </a:r>
          </a:p>
          <a:p>
            <a:pPr lvl="0">
              <a:spcBef>
                <a:spcPts val="0"/>
              </a:spcBef>
              <a:buNone/>
            </a:pPr>
            <a:r>
              <a:rPr sz="1800" lang="en"/>
              <a:t>Interaction: </a:t>
            </a:r>
            <a:r>
              <a:rPr b="1" sz="1800" lang="en"/>
              <a:t>The Kinect Sensor</a:t>
            </a:r>
            <a:r>
              <a:rPr sz="1800" lang="en"/>
              <a:t> generates the raw input; the</a:t>
            </a:r>
            <a:r>
              <a:rPr b="1" sz="1800" lang="en"/>
              <a:t> Input Processor</a:t>
            </a:r>
            <a:r>
              <a:rPr sz="1800" lang="en"/>
              <a:t> reads the raw input and encodes the raw input file into a representation</a:t>
            </a:r>
            <a:br>
              <a:rPr sz="1800" lang="en"/>
            </a:br>
            <a:r>
              <a:rPr sz="1800" lang="en"/>
              <a:t>of the gestures; the </a:t>
            </a:r>
            <a:r>
              <a:rPr b="1" sz="1800" lang="en"/>
              <a:t>Input Processor</a:t>
            </a:r>
            <a:r>
              <a:rPr sz="1800" lang="en"/>
              <a:t> sends the file to the </a:t>
            </a:r>
            <a:r>
              <a:rPr b="1" sz="1800" lang="en"/>
              <a:t>SIS Server</a:t>
            </a:r>
            <a:r>
              <a:rPr sz="1800" lang="en"/>
              <a:t>; The </a:t>
            </a:r>
            <a:r>
              <a:rPr b="1" sz="1800" lang="en"/>
              <a:t>SIS Server</a:t>
            </a:r>
            <a:r>
              <a:rPr sz="1800" lang="en"/>
              <a:t> receives the message and sends it to the </a:t>
            </a:r>
            <a:r>
              <a:rPr b="1" sz="1800" lang="en"/>
              <a:t>Gesture Monitor</a:t>
            </a:r>
            <a:r>
              <a:rPr sz="1800" lang="en"/>
              <a:t>; the </a:t>
            </a:r>
            <a:r>
              <a:rPr b="1" sz="1800" lang="en"/>
              <a:t>Gesture Monitor</a:t>
            </a:r>
            <a:r>
              <a:rPr sz="1800" lang="en"/>
              <a:t> reads the file and classifies the gesture; if the gesture is recognized as a request from the user, the </a:t>
            </a:r>
            <a:r>
              <a:rPr b="1" sz="1800" lang="en"/>
              <a:t>Gesture Monitor</a:t>
            </a:r>
            <a:r>
              <a:rPr sz="1800" lang="en"/>
              <a:t> will send the </a:t>
            </a:r>
            <a:r>
              <a:rPr b="1" sz="1800" lang="en"/>
              <a:t>SIS Server</a:t>
            </a:r>
            <a:r>
              <a:rPr sz="1800" lang="en"/>
              <a:t> the corresponding message.</a:t>
            </a:r>
          </a:p>
        </p:txBody>
      </p:sp>
      <p:pic>
        <p:nvPicPr>
          <p:cNvPr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33300" x="5468012"/>
            <a:ext cy="4343400" cx="3648075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Shape 48"/>
          <p:cNvSpPr txBox="1"/>
          <p:nvPr/>
        </p:nvSpPr>
        <p:spPr>
          <a:xfrm>
            <a:off y="5481225" x="6561050"/>
            <a:ext cy="569699" cx="1700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/>
              <a:t>System Diagram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Messages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228600" marL="457200">
              <a:spcBef>
                <a:spcPts val="0"/>
              </a:spcBef>
              <a:buSzPct val="100000"/>
              <a:buNone/>
            </a:pPr>
            <a:r>
              <a:rPr b="1" sz="1800" lang="en"/>
              <a:t>MSGID20</a:t>
            </a:r>
            <a:r>
              <a:rPr sz="1800" lang="en"/>
              <a:t> Description: Create KinectMonitor Component</a:t>
            </a:r>
          </a:p>
          <a:p>
            <a:pPr rtl="0" lvl="0"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&lt;Head&gt;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&lt;MsgID&gt;20&lt;/MsgID&gt;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&lt;Description&gt;Create Uploader Component&lt;/Description&gt;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&lt;/Head&gt;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&lt;Body&gt;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&lt;Key&gt;Passcode&lt;/Key&gt;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&lt;Value&gt;****&lt;/Value&gt;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&lt;Key&gt;SecurityLevel&lt;/Key&gt;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&lt;Value&gt;3&lt;/Value&gt;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&lt;Key&gt;Name&lt;/Key&gt;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&lt;Value&gt;KinectMonitor&lt;/Value&gt;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&lt;Key&gt;SourceCode&lt;/Key&gt;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&lt;Value&gt;KinectMonitor.jar&lt;/Value&gt;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&lt;Key&gt;InputMsgID 1&lt;/Key&gt;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43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&lt;Key&gt;OutputMsgID 1&lt;/Key&gt;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&lt;Value&gt;38&lt;/Value&gt;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&lt;Key&gt;Component Description&lt;/Key&gt;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</a:p>
          <a:p>
            <a:pPr rtl="0" lvl="0" indent="0" marL="520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Process the (mock up) data from the Kinect sensor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&lt;/Body&gt;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&lt;/Msg&gt;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Messages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228600" marL="457200">
              <a:spcBef>
                <a:spcPts val="0"/>
              </a:spcBef>
              <a:buSzPct val="100000"/>
              <a:buNone/>
            </a:pPr>
            <a:r>
              <a:rPr b="1" sz="1800" lang="en"/>
              <a:t>MSGID43</a:t>
            </a:r>
            <a:r>
              <a:rPr sz="1800" lang="en"/>
              <a:t> Description: Create KinectMonitor Component</a:t>
            </a:r>
          </a:p>
          <a:p>
            <a:pPr rtl="0" lvl="0"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&lt;Head&gt;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&lt;MsgID&gt;20&lt;/MsgID&gt;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&lt;Description&gt;Create Uploader Component&lt;/Description&gt;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&lt;/Head&gt;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&lt;Body&gt;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&lt;Key&gt;Passcode&lt;/Key&gt;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&lt;Value&gt;****&lt;/Value&gt;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&lt;Key&gt;SecurityLevel&lt;/Key&gt;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&lt;Value&gt;3&lt;/Value&gt;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&lt;Key&gt;Name&lt;/Key&gt;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&lt;Value&gt;KinectMonitor&lt;/Value&gt;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&lt;Key&gt;SourceCode&lt;/Key&gt;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&lt;Value&gt;KinectMonitor.jar&lt;/Value&gt;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&lt;Key&gt;InputMsgID 1&lt;/Key&gt;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35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&lt;Key&gt;OutputMsgID 1&lt;/Key&gt;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38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&lt;Key&gt;Component Description&lt;/Key&gt;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</a:p>
          <a:p>
            <a:pPr rtl="0" lvl="0" indent="0" marL="520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Process the (mock up) data from the Kinect sensor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&lt;/Body&gt;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&lt;/Msg&gt;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Messages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228600" marL="457200">
              <a:spcBef>
                <a:spcPts val="0"/>
              </a:spcBef>
              <a:buSzPct val="100000"/>
              <a:buNone/>
            </a:pPr>
            <a:r>
              <a:rPr b="1" sz="1800" lang="en"/>
              <a:t>MSGID43</a:t>
            </a:r>
            <a:r>
              <a:rPr sz="1800" lang="en"/>
              <a:t> Description: Alert Message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&lt;Head&gt;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&lt;MsgID&gt;38&lt;/MsgID&gt;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&lt;Description&gt;User Gesture Alert&lt;/Description&gt;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&lt;/Head&gt;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&lt;Body&gt;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Gesture Command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Water Delivery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Alert Type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Non-emegency Alert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&lt;Key&gt;Name&lt;/Key&gt;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&lt;Value&gt;Kinect Monitor&lt;/Value&gt;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&lt;Key&gt;DateTime&lt;/Key&gt;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&lt;Value&gt;Sat Feb 27 18:10:20 EST 2010&lt;/Value&gt;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&lt;/Body&gt;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&lt;/Msg&gt;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000">
              <a:latin typeface="Verdana"/>
              <a:ea typeface="Verdana"/>
              <a:cs typeface="Verdana"/>
              <a:sym typeface="Verdana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2286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b="1" sz="1800" lang="en"/>
              <a:t>MSGID43</a:t>
            </a:r>
            <a:r>
              <a:rPr sz="1800" lang="en"/>
              <a:t> Description: Alert Message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&lt;Head&gt;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&lt;MsgID&gt;38&lt;/MsgID&gt;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&lt;Description&gt;User Gesture Alert&lt;/Description&gt;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&lt;/Head&gt;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&lt;Body&gt;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Gesture Command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Patient Lying on Ground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Alert Type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</a:t>
            </a:r>
            <a:r>
              <a:rPr b="1" sz="1000" lang="en">
                <a:latin typeface="Verdana"/>
                <a:ea typeface="Verdana"/>
                <a:cs typeface="Verdana"/>
                <a:sym typeface="Verdana"/>
              </a:rPr>
              <a:t>Emegency Alert</a:t>
            </a: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&lt;Key&gt;Name&lt;/Key&gt;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&lt;Value&gt;Kinect Monitor&lt;/Value&gt;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&lt;Key&gt;DateTime&lt;/Key&gt;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&lt;Value&gt;Sat Feb 27 18:10:20 EST 2010&lt;/Value&gt;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&lt;/Body&gt;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&lt;/Msg&gt;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latin typeface="Verdana"/>
              <a:ea typeface="Verdana"/>
              <a:cs typeface="Verdana"/>
              <a:sym typeface="Verdana"/>
            </a:endParaRP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Messages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228600" marL="457200">
              <a:spcBef>
                <a:spcPts val="0"/>
              </a:spcBef>
              <a:buSzPct val="100000"/>
              <a:buNone/>
            </a:pPr>
            <a:r>
              <a:rPr b="1" sz="1800" lang="en"/>
              <a:t>MSGID20</a:t>
            </a:r>
            <a:r>
              <a:rPr sz="1800" lang="en"/>
              <a:t> Description: Kill Component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000">
              <a:latin typeface="Verdana"/>
              <a:ea typeface="Verdana"/>
              <a:cs typeface="Verdana"/>
              <a:sym typeface="Verdana"/>
            </a:endParaRP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&lt;Head&gt;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&lt;MsgID&gt;22&lt;/MsgID&gt;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&lt;Description&gt;Kill Component&lt;/Description&gt;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&lt;/Head&gt;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&lt;Body&gt;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&lt;Key&gt;Passcode&lt;/Key&gt;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&lt;Value&gt;****&lt;/Value&gt;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&lt;Key&gt;SecurityLevel&lt;/Key&gt;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&lt;Value&gt;3&lt;/Value&gt;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&lt;Key&gt;Name&lt;/Key&gt;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&lt;Value&gt;KinectMonitor&lt;/Value&gt;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&lt;Item&gt;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&lt;Key&gt;SourceCode&lt;/Key&gt;</a:t>
            </a:r>
          </a:p>
          <a:p>
            <a:pPr rtl="0" lvl="0" indent="0" marL="393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&lt;Value&gt;KinectMonitor.jar&lt;/Value&gt;</a:t>
            </a:r>
          </a:p>
          <a:p>
            <a:pPr rtl="0" lvl="0" indent="0" marL="266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&lt;/Item&gt;</a:t>
            </a:r>
          </a:p>
          <a:p>
            <a:pPr rtl="0" lvl="0" indent="0" marL="1397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&lt;/Body&gt;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sz="1000" lang="en">
                <a:latin typeface="Verdana"/>
                <a:ea typeface="Verdana"/>
                <a:cs typeface="Verdana"/>
                <a:sym typeface="Verdana"/>
              </a:rPr>
              <a:t>&lt;/Msg&gt;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Scenarios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KinectMonitor reads from the Kinect sensor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component generates corresponding alert messages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Then the component sends the messages to the GUI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Other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References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Two Java libraries for kinect: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J4K: </a:t>
            </a:r>
            <a:r>
              <a:rPr u="sng" lang="en">
                <a:solidFill>
                  <a:schemeClr val="hlink"/>
                </a:solidFill>
                <a:hlinkClick r:id="rId3"/>
              </a:rPr>
              <a:t>http://research.dwi.ufl.edu/ufdw/j4k/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Jnect: </a:t>
            </a:r>
            <a:r>
              <a:rPr u="sng" lang="en">
                <a:solidFill>
                  <a:schemeClr val="hlink"/>
                </a:solidFill>
                <a:hlinkClick r:id="rId4"/>
              </a:rPr>
              <a:t>https://code.google.com/a/eclipselabs.org/p/jnect/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