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B75BDA-02F4-4628-81BB-D4B63336340A}"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AAF74-3784-47C6-B336-594A9CE72E42}" type="slidenum">
              <a:rPr lang="en-US" smtClean="0"/>
              <a:t>‹#›</a:t>
            </a:fld>
            <a:endParaRPr lang="en-US"/>
          </a:p>
        </p:txBody>
      </p:sp>
    </p:spTree>
    <p:extLst>
      <p:ext uri="{BB962C8B-B14F-4D97-AF65-F5344CB8AC3E}">
        <p14:creationId xmlns:p14="http://schemas.microsoft.com/office/powerpoint/2010/main" val="2880142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75BDA-02F4-4628-81BB-D4B63336340A}"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AAF74-3784-47C6-B336-594A9CE72E42}" type="slidenum">
              <a:rPr lang="en-US" smtClean="0"/>
              <a:t>‹#›</a:t>
            </a:fld>
            <a:endParaRPr lang="en-US"/>
          </a:p>
        </p:txBody>
      </p:sp>
    </p:spTree>
    <p:extLst>
      <p:ext uri="{BB962C8B-B14F-4D97-AF65-F5344CB8AC3E}">
        <p14:creationId xmlns:p14="http://schemas.microsoft.com/office/powerpoint/2010/main" val="1730134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75BDA-02F4-4628-81BB-D4B63336340A}"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AAF74-3784-47C6-B336-594A9CE72E42}" type="slidenum">
              <a:rPr lang="en-US" smtClean="0"/>
              <a:t>‹#›</a:t>
            </a:fld>
            <a:endParaRPr lang="en-US"/>
          </a:p>
        </p:txBody>
      </p:sp>
    </p:spTree>
    <p:extLst>
      <p:ext uri="{BB962C8B-B14F-4D97-AF65-F5344CB8AC3E}">
        <p14:creationId xmlns:p14="http://schemas.microsoft.com/office/powerpoint/2010/main" val="240315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75BDA-02F4-4628-81BB-D4B63336340A}"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AAF74-3784-47C6-B336-594A9CE72E42}" type="slidenum">
              <a:rPr lang="en-US" smtClean="0"/>
              <a:t>‹#›</a:t>
            </a:fld>
            <a:endParaRPr lang="en-US"/>
          </a:p>
        </p:txBody>
      </p:sp>
    </p:spTree>
    <p:extLst>
      <p:ext uri="{BB962C8B-B14F-4D97-AF65-F5344CB8AC3E}">
        <p14:creationId xmlns:p14="http://schemas.microsoft.com/office/powerpoint/2010/main" val="55622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B75BDA-02F4-4628-81BB-D4B63336340A}"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AAF74-3784-47C6-B336-594A9CE72E42}" type="slidenum">
              <a:rPr lang="en-US" smtClean="0"/>
              <a:t>‹#›</a:t>
            </a:fld>
            <a:endParaRPr lang="en-US"/>
          </a:p>
        </p:txBody>
      </p:sp>
    </p:spTree>
    <p:extLst>
      <p:ext uri="{BB962C8B-B14F-4D97-AF65-F5344CB8AC3E}">
        <p14:creationId xmlns:p14="http://schemas.microsoft.com/office/powerpoint/2010/main" val="1215322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B75BDA-02F4-4628-81BB-D4B63336340A}"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5AAF74-3784-47C6-B336-594A9CE72E42}" type="slidenum">
              <a:rPr lang="en-US" smtClean="0"/>
              <a:t>‹#›</a:t>
            </a:fld>
            <a:endParaRPr lang="en-US"/>
          </a:p>
        </p:txBody>
      </p:sp>
    </p:spTree>
    <p:extLst>
      <p:ext uri="{BB962C8B-B14F-4D97-AF65-F5344CB8AC3E}">
        <p14:creationId xmlns:p14="http://schemas.microsoft.com/office/powerpoint/2010/main" val="369486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B75BDA-02F4-4628-81BB-D4B63336340A}" type="datetimeFigureOut">
              <a:rPr lang="en-US" smtClean="0"/>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5AAF74-3784-47C6-B336-594A9CE72E42}" type="slidenum">
              <a:rPr lang="en-US" smtClean="0"/>
              <a:t>‹#›</a:t>
            </a:fld>
            <a:endParaRPr lang="en-US"/>
          </a:p>
        </p:txBody>
      </p:sp>
    </p:spTree>
    <p:extLst>
      <p:ext uri="{BB962C8B-B14F-4D97-AF65-F5344CB8AC3E}">
        <p14:creationId xmlns:p14="http://schemas.microsoft.com/office/powerpoint/2010/main" val="4210508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B75BDA-02F4-4628-81BB-D4B63336340A}" type="datetimeFigureOut">
              <a:rPr lang="en-US" smtClean="0"/>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5AAF74-3784-47C6-B336-594A9CE72E42}" type="slidenum">
              <a:rPr lang="en-US" smtClean="0"/>
              <a:t>‹#›</a:t>
            </a:fld>
            <a:endParaRPr lang="en-US"/>
          </a:p>
        </p:txBody>
      </p:sp>
    </p:spTree>
    <p:extLst>
      <p:ext uri="{BB962C8B-B14F-4D97-AF65-F5344CB8AC3E}">
        <p14:creationId xmlns:p14="http://schemas.microsoft.com/office/powerpoint/2010/main" val="3465024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B75BDA-02F4-4628-81BB-D4B63336340A}" type="datetimeFigureOut">
              <a:rPr lang="en-US" smtClean="0"/>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5AAF74-3784-47C6-B336-594A9CE72E42}" type="slidenum">
              <a:rPr lang="en-US" smtClean="0"/>
              <a:t>‹#›</a:t>
            </a:fld>
            <a:endParaRPr lang="en-US"/>
          </a:p>
        </p:txBody>
      </p:sp>
    </p:spTree>
    <p:extLst>
      <p:ext uri="{BB962C8B-B14F-4D97-AF65-F5344CB8AC3E}">
        <p14:creationId xmlns:p14="http://schemas.microsoft.com/office/powerpoint/2010/main" val="2760778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75BDA-02F4-4628-81BB-D4B63336340A}"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5AAF74-3784-47C6-B336-594A9CE72E42}" type="slidenum">
              <a:rPr lang="en-US" smtClean="0"/>
              <a:t>‹#›</a:t>
            </a:fld>
            <a:endParaRPr lang="en-US"/>
          </a:p>
        </p:txBody>
      </p:sp>
    </p:spTree>
    <p:extLst>
      <p:ext uri="{BB962C8B-B14F-4D97-AF65-F5344CB8AC3E}">
        <p14:creationId xmlns:p14="http://schemas.microsoft.com/office/powerpoint/2010/main" val="3371936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75BDA-02F4-4628-81BB-D4B63336340A}"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5AAF74-3784-47C6-B336-594A9CE72E42}" type="slidenum">
              <a:rPr lang="en-US" smtClean="0"/>
              <a:t>‹#›</a:t>
            </a:fld>
            <a:endParaRPr lang="en-US"/>
          </a:p>
        </p:txBody>
      </p:sp>
    </p:spTree>
    <p:extLst>
      <p:ext uri="{BB962C8B-B14F-4D97-AF65-F5344CB8AC3E}">
        <p14:creationId xmlns:p14="http://schemas.microsoft.com/office/powerpoint/2010/main" val="2315586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B75BDA-02F4-4628-81BB-D4B63336340A}" type="datetimeFigureOut">
              <a:rPr lang="en-US" smtClean="0"/>
              <a:t>10/29/2014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AAF74-3784-47C6-B336-594A9CE72E42}" type="slidenum">
              <a:rPr lang="en-US" smtClean="0"/>
              <a:t>‹#›</a:t>
            </a:fld>
            <a:endParaRPr lang="en-US"/>
          </a:p>
        </p:txBody>
      </p:sp>
    </p:spTree>
    <p:extLst>
      <p:ext uri="{BB962C8B-B14F-4D97-AF65-F5344CB8AC3E}">
        <p14:creationId xmlns:p14="http://schemas.microsoft.com/office/powerpoint/2010/main" val="193353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Mile stone 1</a:t>
            </a:r>
            <a:br>
              <a:rPr lang="en-US" dirty="0" smtClean="0"/>
            </a:br>
            <a:r>
              <a:rPr lang="en-US" dirty="0" smtClean="0"/>
              <a:t>Project report</a:t>
            </a:r>
            <a:endParaRPr lang="en-US" dirty="0"/>
          </a:p>
        </p:txBody>
      </p:sp>
      <p:sp>
        <p:nvSpPr>
          <p:cNvPr id="3" name="Subtitle 2"/>
          <p:cNvSpPr>
            <a:spLocks noGrp="1"/>
          </p:cNvSpPr>
          <p:nvPr>
            <p:ph type="subTitle" idx="1"/>
          </p:nvPr>
        </p:nvSpPr>
        <p:spPr/>
        <p:txBody>
          <a:bodyPr/>
          <a:lstStyle/>
          <a:p>
            <a:r>
              <a:rPr lang="en-US" dirty="0" err="1" smtClean="0"/>
              <a:t>Anh</a:t>
            </a:r>
            <a:r>
              <a:rPr lang="en-US" dirty="0" smtClean="0"/>
              <a:t> </a:t>
            </a:r>
            <a:r>
              <a:rPr lang="en-US" dirty="0" err="1" smtClean="0"/>
              <a:t>Phan</a:t>
            </a:r>
            <a:r>
              <a:rPr lang="en-US" dirty="0" smtClean="0"/>
              <a:t> Nguyen</a:t>
            </a:r>
          </a:p>
          <a:p>
            <a:r>
              <a:rPr lang="en-US" dirty="0" smtClean="0"/>
              <a:t>apn15@pitt.edu</a:t>
            </a:r>
            <a:endParaRPr lang="en-US" dirty="0"/>
          </a:p>
        </p:txBody>
      </p:sp>
    </p:spTree>
    <p:extLst>
      <p:ext uri="{BB962C8B-B14F-4D97-AF65-F5344CB8AC3E}">
        <p14:creationId xmlns:p14="http://schemas.microsoft.com/office/powerpoint/2010/main" val="2057928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Home temperature context</a:t>
            </a:r>
            <a:endParaRPr lang="en-US" dirty="0"/>
          </a:p>
        </p:txBody>
      </p:sp>
      <p:sp>
        <p:nvSpPr>
          <p:cNvPr id="3" name="Content Placeholder 2"/>
          <p:cNvSpPr>
            <a:spLocks noGrp="1"/>
          </p:cNvSpPr>
          <p:nvPr>
            <p:ph idx="1"/>
          </p:nvPr>
        </p:nvSpPr>
        <p:spPr/>
        <p:txBody>
          <a:bodyPr/>
          <a:lstStyle/>
          <a:p>
            <a:pPr marL="0" indent="0">
              <a:buNone/>
            </a:pPr>
            <a:r>
              <a:rPr lang="en-US" dirty="0" smtClean="0"/>
              <a:t>An idea from ubiquitous computing: collect data from sensors to make inference about user current context. Then to make decision that make user feel comfortable.</a:t>
            </a:r>
          </a:p>
          <a:p>
            <a:pPr marL="0" indent="0">
              <a:buNone/>
            </a:pPr>
            <a:r>
              <a:rPr lang="en-US" dirty="0" smtClean="0"/>
              <a:t>Using temperature sensor and current out-door temperature we may know if the temperature context of a house is comfortable or not. Some third parties may be interested in this context and are eager to help.</a:t>
            </a:r>
            <a:endParaRPr lang="en-US" dirty="0"/>
          </a:p>
        </p:txBody>
      </p:sp>
    </p:spTree>
    <p:extLst>
      <p:ext uri="{BB962C8B-B14F-4D97-AF65-F5344CB8AC3E}">
        <p14:creationId xmlns:p14="http://schemas.microsoft.com/office/powerpoint/2010/main" val="1249024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temperature context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21251516"/>
              </p:ext>
            </p:extLst>
          </p:nvPr>
        </p:nvGraphicFramePr>
        <p:xfrm>
          <a:off x="838200" y="1825625"/>
          <a:ext cx="10515600" cy="229616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en-US" dirty="0" smtClean="0"/>
                        <a:t>Current</a:t>
                      </a:r>
                      <a:r>
                        <a:rPr lang="en-US" baseline="0" dirty="0" smtClean="0"/>
                        <a:t> time</a:t>
                      </a:r>
                      <a:endParaRPr lang="en-US" dirty="0"/>
                    </a:p>
                  </a:txBody>
                  <a:tcPr/>
                </a:tc>
                <a:tc>
                  <a:txBody>
                    <a:bodyPr/>
                    <a:lstStyle/>
                    <a:p>
                      <a:r>
                        <a:rPr lang="en-US" dirty="0" smtClean="0"/>
                        <a:t>Out</a:t>
                      </a:r>
                      <a:r>
                        <a:rPr lang="en-US" baseline="0" dirty="0" smtClean="0"/>
                        <a:t> door temperature</a:t>
                      </a:r>
                      <a:endParaRPr lang="en-US" dirty="0"/>
                    </a:p>
                  </a:txBody>
                  <a:tcPr/>
                </a:tc>
                <a:tc>
                  <a:txBody>
                    <a:bodyPr/>
                    <a:lstStyle/>
                    <a:p>
                      <a:r>
                        <a:rPr lang="en-US" dirty="0" smtClean="0"/>
                        <a:t>Room temperature</a:t>
                      </a:r>
                      <a:endParaRPr lang="en-US" dirty="0"/>
                    </a:p>
                  </a:txBody>
                  <a:tcPr/>
                </a:tc>
                <a:tc>
                  <a:txBody>
                    <a:bodyPr/>
                    <a:lstStyle/>
                    <a:p>
                      <a:r>
                        <a:rPr lang="en-US" dirty="0" smtClean="0"/>
                        <a:t>Interested party</a:t>
                      </a:r>
                      <a:endParaRPr lang="en-US" dirty="0"/>
                    </a:p>
                  </a:txBody>
                  <a:tcPr/>
                </a:tc>
              </a:tr>
              <a:tr h="370840">
                <a:tc>
                  <a:txBody>
                    <a:bodyPr/>
                    <a:lstStyle/>
                    <a:p>
                      <a:r>
                        <a:rPr lang="en-US" dirty="0" smtClean="0"/>
                        <a:t>Summer</a:t>
                      </a:r>
                      <a:endParaRPr lang="en-US" dirty="0"/>
                    </a:p>
                  </a:txBody>
                  <a:tcPr/>
                </a:tc>
                <a:tc>
                  <a:txBody>
                    <a:bodyPr/>
                    <a:lstStyle/>
                    <a:p>
                      <a:r>
                        <a:rPr lang="en-US" dirty="0" smtClean="0"/>
                        <a:t>Very</a:t>
                      </a:r>
                      <a:r>
                        <a:rPr lang="en-US" baseline="0" dirty="0" smtClean="0"/>
                        <a:t> hot</a:t>
                      </a:r>
                      <a:endParaRPr lang="en-US" dirty="0"/>
                    </a:p>
                  </a:txBody>
                  <a:tcPr/>
                </a:tc>
                <a:tc>
                  <a:txBody>
                    <a:bodyPr/>
                    <a:lstStyle/>
                    <a:p>
                      <a:r>
                        <a:rPr lang="en-US" dirty="0" smtClean="0"/>
                        <a:t>Hot</a:t>
                      </a:r>
                      <a:endParaRPr lang="en-US" dirty="0"/>
                    </a:p>
                  </a:txBody>
                  <a:tcPr/>
                </a:tc>
                <a:tc>
                  <a:txBody>
                    <a:bodyPr/>
                    <a:lstStyle/>
                    <a:p>
                      <a:r>
                        <a:rPr lang="en-US" dirty="0" smtClean="0"/>
                        <a:t>Fan/air conditioner vendors.</a:t>
                      </a:r>
                      <a:endParaRPr lang="en-US" dirty="0"/>
                    </a:p>
                  </a:txBody>
                  <a:tcPr/>
                </a:tc>
              </a:tr>
              <a:tr h="370840">
                <a:tc>
                  <a:txBody>
                    <a:bodyPr/>
                    <a:lstStyle/>
                    <a:p>
                      <a:r>
                        <a:rPr lang="en-US" dirty="0" smtClean="0"/>
                        <a:t>Any time</a:t>
                      </a:r>
                      <a:endParaRPr lang="en-US" dirty="0"/>
                    </a:p>
                  </a:txBody>
                  <a:tcPr/>
                </a:tc>
                <a:tc>
                  <a:txBody>
                    <a:bodyPr/>
                    <a:lstStyle/>
                    <a:p>
                      <a:r>
                        <a:rPr lang="en-US" dirty="0" smtClean="0"/>
                        <a: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Extremely hot</a:t>
                      </a:r>
                    </a:p>
                  </a:txBody>
                  <a:tcPr/>
                </a:tc>
                <a:tc>
                  <a:txBody>
                    <a:bodyPr/>
                    <a:lstStyle/>
                    <a:p>
                      <a:r>
                        <a:rPr lang="en-US" dirty="0" smtClean="0"/>
                        <a:t>Fire department.</a:t>
                      </a:r>
                      <a:endParaRPr lang="en-US" dirty="0"/>
                    </a:p>
                  </a:txBody>
                  <a:tcPr/>
                </a:tc>
              </a:tr>
              <a:tr h="370840">
                <a:tc>
                  <a:txBody>
                    <a:bodyPr/>
                    <a:lstStyle/>
                    <a:p>
                      <a:r>
                        <a:rPr lang="en-US" dirty="0" smtClean="0"/>
                        <a:t>Winter</a:t>
                      </a:r>
                      <a:endParaRPr lang="en-US" dirty="0"/>
                    </a:p>
                  </a:txBody>
                  <a:tcPr/>
                </a:tc>
                <a:tc>
                  <a:txBody>
                    <a:bodyPr/>
                    <a:lstStyle/>
                    <a:p>
                      <a:r>
                        <a:rPr lang="en-US" dirty="0" smtClean="0"/>
                        <a:t>Very</a:t>
                      </a:r>
                      <a:r>
                        <a:rPr lang="en-US" baseline="0" dirty="0" smtClean="0"/>
                        <a:t> cold</a:t>
                      </a:r>
                      <a:endParaRPr lang="en-US" dirty="0"/>
                    </a:p>
                  </a:txBody>
                  <a:tcPr/>
                </a:tc>
                <a:tc>
                  <a:txBody>
                    <a:bodyPr/>
                    <a:lstStyle/>
                    <a:p>
                      <a:r>
                        <a:rPr lang="en-US" dirty="0" smtClean="0"/>
                        <a:t>Cold</a:t>
                      </a:r>
                      <a:endParaRPr lang="en-US" dirty="0"/>
                    </a:p>
                  </a:txBody>
                  <a:tcPr/>
                </a:tc>
                <a:tc>
                  <a:txBody>
                    <a:bodyPr/>
                    <a:lstStyle/>
                    <a:p>
                      <a:r>
                        <a:rPr lang="en-US" dirty="0" smtClean="0"/>
                        <a:t>Department manager.</a:t>
                      </a:r>
                    </a:p>
                    <a:p>
                      <a:r>
                        <a:rPr lang="en-US" dirty="0" smtClean="0"/>
                        <a:t>Heating device vendors.</a:t>
                      </a:r>
                    </a:p>
                    <a:p>
                      <a:r>
                        <a:rPr lang="en-US" dirty="0" smtClean="0"/>
                        <a:t>Health</a:t>
                      </a:r>
                      <a:r>
                        <a:rPr lang="en-US" baseline="0" dirty="0" smtClean="0"/>
                        <a:t> department.</a:t>
                      </a:r>
                      <a:endParaRPr lang="en-US" dirty="0"/>
                    </a:p>
                  </a:txBody>
                  <a:tcPr/>
                </a:tc>
              </a:tr>
            </a:tbl>
          </a:graphicData>
        </a:graphic>
      </p:graphicFrame>
    </p:spTree>
    <p:extLst>
      <p:ext uri="{BB962C8B-B14F-4D97-AF65-F5344CB8AC3E}">
        <p14:creationId xmlns:p14="http://schemas.microsoft.com/office/powerpoint/2010/main" val="424806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overview</a:t>
            </a:r>
            <a:endParaRPr lang="en-US" dirty="0"/>
          </a:p>
        </p:txBody>
      </p:sp>
      <p:sp>
        <p:nvSpPr>
          <p:cNvPr id="3" name="Content Placeholder 2"/>
          <p:cNvSpPr>
            <a:spLocks noGrp="1"/>
          </p:cNvSpPr>
          <p:nvPr>
            <p:ph idx="1"/>
          </p:nvPr>
        </p:nvSpPr>
        <p:spPr/>
        <p:txBody>
          <a:bodyPr/>
          <a:lstStyle/>
          <a:p>
            <a:endParaRPr lang="en-US"/>
          </a:p>
        </p:txBody>
      </p:sp>
      <p:grpSp>
        <p:nvGrpSpPr>
          <p:cNvPr id="4" name="Group 3"/>
          <p:cNvGrpSpPr/>
          <p:nvPr/>
        </p:nvGrpSpPr>
        <p:grpSpPr>
          <a:xfrm>
            <a:off x="285008" y="1709739"/>
            <a:ext cx="7576457" cy="4750438"/>
            <a:chOff x="0" y="0"/>
            <a:chExt cx="6629400" cy="5457825"/>
          </a:xfrm>
        </p:grpSpPr>
        <p:sp>
          <p:nvSpPr>
            <p:cNvPr id="5" name="Oval 4"/>
            <p:cNvSpPr/>
            <p:nvPr/>
          </p:nvSpPr>
          <p:spPr>
            <a:xfrm>
              <a:off x="9525" y="1438275"/>
              <a:ext cx="1371600" cy="752475"/>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100" dirty="0" smtClean="0">
                  <a:effectLst/>
                  <a:ea typeface="Calibri" panose="020F0502020204030204" pitchFamily="34" charset="0"/>
                  <a:cs typeface="Times New Roman" panose="02020603050405020304" pitchFamily="18" charset="0"/>
                </a:rPr>
                <a:t>Outdoor temperature</a:t>
              </a:r>
              <a:endParaRPr lang="en-US" sz="1100" dirty="0">
                <a:effectLst/>
                <a:ea typeface="Calibri" panose="020F0502020204030204" pitchFamily="34" charset="0"/>
                <a:cs typeface="Times New Roman" panose="02020603050405020304" pitchFamily="18" charset="0"/>
              </a:endParaRPr>
            </a:p>
          </p:txBody>
        </p:sp>
        <p:sp>
          <p:nvSpPr>
            <p:cNvPr id="6" name="Oval 5"/>
            <p:cNvSpPr/>
            <p:nvPr/>
          </p:nvSpPr>
          <p:spPr>
            <a:xfrm>
              <a:off x="2219325" y="1714500"/>
              <a:ext cx="866775" cy="828675"/>
            </a:xfrm>
            <a:prstGeom prst="ellipse">
              <a:avLst/>
            </a:prstGeom>
            <a:ln w="3810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100">
                  <a:effectLst/>
                  <a:ea typeface="Calibri" panose="020F0502020204030204" pitchFamily="34" charset="0"/>
                  <a:cs typeface="Times New Roman" panose="02020603050405020304" pitchFamily="18" charset="0"/>
                </a:rPr>
                <a:t>SIS</a:t>
              </a:r>
            </a:p>
          </p:txBody>
        </p:sp>
        <p:sp>
          <p:nvSpPr>
            <p:cNvPr id="7" name="Oval 6"/>
            <p:cNvSpPr/>
            <p:nvPr/>
          </p:nvSpPr>
          <p:spPr>
            <a:xfrm>
              <a:off x="733425" y="3009900"/>
              <a:ext cx="1085850" cy="9334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100" dirty="0" smtClean="0">
                  <a:effectLst/>
                  <a:ea typeface="Calibri" panose="020F0502020204030204" pitchFamily="34" charset="0"/>
                  <a:cs typeface="Times New Roman" panose="02020603050405020304" pitchFamily="18" charset="0"/>
                </a:rPr>
                <a:t>Home </a:t>
              </a:r>
              <a:r>
                <a:rPr lang="en-US" sz="1100" dirty="0">
                  <a:effectLst/>
                  <a:ea typeface="Calibri" panose="020F0502020204030204" pitchFamily="34" charset="0"/>
                  <a:cs typeface="Times New Roman" panose="02020603050405020304" pitchFamily="18" charset="0"/>
                </a:rPr>
                <a:t>context monitor</a:t>
              </a:r>
            </a:p>
          </p:txBody>
        </p:sp>
        <p:sp>
          <p:nvSpPr>
            <p:cNvPr id="8" name="Oval 7"/>
            <p:cNvSpPr/>
            <p:nvPr/>
          </p:nvSpPr>
          <p:spPr>
            <a:xfrm>
              <a:off x="4067175" y="552450"/>
              <a:ext cx="1209675" cy="99060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100">
                  <a:effectLst/>
                  <a:ea typeface="Calibri" panose="020F0502020204030204" pitchFamily="34" charset="0"/>
                  <a:cs typeface="Times New Roman" panose="02020603050405020304" pitchFamily="18" charset="0"/>
                </a:rPr>
                <a:t>Uploader</a:t>
              </a:r>
            </a:p>
          </p:txBody>
        </p:sp>
        <p:sp>
          <p:nvSpPr>
            <p:cNvPr id="9" name="Rounded Rectangle 8"/>
            <p:cNvSpPr/>
            <p:nvPr/>
          </p:nvSpPr>
          <p:spPr>
            <a:xfrm>
              <a:off x="3838575" y="2066925"/>
              <a:ext cx="1819275" cy="60960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100">
                  <a:effectLst/>
                  <a:ea typeface="Calibri" panose="020F0502020204030204" pitchFamily="34" charset="0"/>
                  <a:cs typeface="Times New Roman" panose="02020603050405020304" pitchFamily="18" charset="0"/>
                </a:rPr>
                <a:t>Home context website</a:t>
              </a:r>
            </a:p>
          </p:txBody>
        </p:sp>
        <p:sp>
          <p:nvSpPr>
            <p:cNvPr id="10" name="Smiley Face 9"/>
            <p:cNvSpPr/>
            <p:nvPr/>
          </p:nvSpPr>
          <p:spPr>
            <a:xfrm>
              <a:off x="3238500" y="4048125"/>
              <a:ext cx="638175" cy="581025"/>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100">
                  <a:effectLst/>
                  <a:ea typeface="Calibri" panose="020F0502020204030204" pitchFamily="34" charset="0"/>
                  <a:cs typeface="Times New Roman" panose="02020603050405020304" pitchFamily="18" charset="0"/>
                </a:rPr>
                <a:t> </a:t>
              </a:r>
            </a:p>
          </p:txBody>
        </p:sp>
        <p:sp>
          <p:nvSpPr>
            <p:cNvPr id="11" name="Smiley Face 10"/>
            <p:cNvSpPr/>
            <p:nvPr/>
          </p:nvSpPr>
          <p:spPr>
            <a:xfrm>
              <a:off x="4067175" y="4133850"/>
              <a:ext cx="638175" cy="581025"/>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Smiley Face 11"/>
            <p:cNvSpPr/>
            <p:nvPr/>
          </p:nvSpPr>
          <p:spPr>
            <a:xfrm>
              <a:off x="4867275" y="4181475"/>
              <a:ext cx="638175" cy="581025"/>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Smiley Face 12"/>
            <p:cNvSpPr/>
            <p:nvPr/>
          </p:nvSpPr>
          <p:spPr>
            <a:xfrm>
              <a:off x="5600700" y="4191000"/>
              <a:ext cx="638175" cy="581025"/>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4" name="Straight Arrow Connector 13"/>
            <p:cNvCxnSpPr/>
            <p:nvPr/>
          </p:nvCxnSpPr>
          <p:spPr>
            <a:xfrm flipV="1">
              <a:off x="3752850" y="2743200"/>
              <a:ext cx="390525" cy="1371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419600" y="2724150"/>
              <a:ext cx="140335" cy="1371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5105400" y="2686050"/>
              <a:ext cx="85725" cy="14763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5543550" y="2733675"/>
              <a:ext cx="323850" cy="1409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0" y="0"/>
              <a:ext cx="3133725" cy="1181100"/>
              <a:chOff x="0" y="0"/>
              <a:chExt cx="3133725" cy="1181100"/>
            </a:xfrm>
          </p:grpSpPr>
          <p:sp>
            <p:nvSpPr>
              <p:cNvPr id="29" name="Oval 28"/>
              <p:cNvSpPr/>
              <p:nvPr/>
            </p:nvSpPr>
            <p:spPr>
              <a:xfrm>
                <a:off x="0" y="0"/>
                <a:ext cx="1390650" cy="7429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100">
                    <a:effectLst/>
                    <a:ea typeface="Calibri" panose="020F0502020204030204" pitchFamily="34" charset="0"/>
                    <a:cs typeface="Times New Roman" panose="02020603050405020304" pitchFamily="18" charset="0"/>
                  </a:rPr>
                  <a:t>Temperature sensor</a:t>
                </a:r>
              </a:p>
            </p:txBody>
          </p:sp>
          <p:sp>
            <p:nvSpPr>
              <p:cNvPr id="30" name="Oval 29"/>
              <p:cNvSpPr/>
              <p:nvPr/>
            </p:nvSpPr>
            <p:spPr>
              <a:xfrm>
                <a:off x="2028825" y="552450"/>
                <a:ext cx="1104900" cy="6286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100">
                    <a:effectLst/>
                    <a:ea typeface="Calibri" panose="020F0502020204030204" pitchFamily="34" charset="0"/>
                    <a:cs typeface="Times New Roman" panose="02020603050405020304" pitchFamily="18" charset="0"/>
                  </a:rPr>
                  <a:t>Input Processor</a:t>
                </a:r>
              </a:p>
            </p:txBody>
          </p:sp>
          <p:cxnSp>
            <p:nvCxnSpPr>
              <p:cNvPr id="31" name="Straight Arrow Connector 30"/>
              <p:cNvCxnSpPr/>
              <p:nvPr/>
            </p:nvCxnSpPr>
            <p:spPr>
              <a:xfrm>
                <a:off x="1381125" y="457200"/>
                <a:ext cx="714375" cy="2476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19" name="Straight Arrow Connector 18"/>
            <p:cNvCxnSpPr/>
            <p:nvPr/>
          </p:nvCxnSpPr>
          <p:spPr>
            <a:xfrm>
              <a:off x="1381125" y="1838325"/>
              <a:ext cx="847725" cy="161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 Box 18"/>
            <p:cNvSpPr txBox="1"/>
            <p:nvPr/>
          </p:nvSpPr>
          <p:spPr>
            <a:xfrm>
              <a:off x="3057525" y="4676775"/>
              <a:ext cx="828675" cy="4953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100">
                  <a:effectLst/>
                  <a:ea typeface="Calibri" panose="020F0502020204030204" pitchFamily="34" charset="0"/>
                  <a:cs typeface="Times New Roman" panose="02020603050405020304" pitchFamily="18" charset="0"/>
                </a:rPr>
                <a:t>Apartment manager</a:t>
              </a:r>
            </a:p>
          </p:txBody>
        </p:sp>
        <p:sp>
          <p:nvSpPr>
            <p:cNvPr id="21" name="Text Box 19"/>
            <p:cNvSpPr txBox="1"/>
            <p:nvPr/>
          </p:nvSpPr>
          <p:spPr>
            <a:xfrm>
              <a:off x="3886200" y="4810125"/>
              <a:ext cx="1038225" cy="4953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100">
                  <a:effectLst/>
                  <a:ea typeface="Calibri" panose="020F0502020204030204" pitchFamily="34" charset="0"/>
                  <a:cs typeface="Times New Roman" panose="02020603050405020304" pitchFamily="18" charset="0"/>
                </a:rPr>
                <a:t>Advertisement companies</a:t>
              </a:r>
            </a:p>
          </p:txBody>
        </p:sp>
        <p:sp>
          <p:nvSpPr>
            <p:cNvPr id="22" name="Text Box 20"/>
            <p:cNvSpPr txBox="1"/>
            <p:nvPr/>
          </p:nvSpPr>
          <p:spPr>
            <a:xfrm>
              <a:off x="4933950" y="4886325"/>
              <a:ext cx="1038225" cy="4953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100">
                  <a:effectLst/>
                  <a:ea typeface="Calibri" panose="020F0502020204030204" pitchFamily="34" charset="0"/>
                  <a:cs typeface="Times New Roman" panose="02020603050405020304" pitchFamily="18" charset="0"/>
                </a:rPr>
                <a:t>Fire department</a:t>
              </a:r>
            </a:p>
          </p:txBody>
        </p:sp>
        <p:sp>
          <p:nvSpPr>
            <p:cNvPr id="23" name="Text Box 21"/>
            <p:cNvSpPr txBox="1"/>
            <p:nvPr/>
          </p:nvSpPr>
          <p:spPr>
            <a:xfrm>
              <a:off x="5724525" y="4905375"/>
              <a:ext cx="904875" cy="5524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100">
                  <a:effectLst/>
                  <a:ea typeface="Calibri" panose="020F0502020204030204" pitchFamily="34" charset="0"/>
                  <a:cs typeface="Times New Roman" panose="02020603050405020304" pitchFamily="18" charset="0"/>
                </a:rPr>
                <a:t>Health department</a:t>
              </a:r>
            </a:p>
          </p:txBody>
        </p:sp>
        <p:cxnSp>
          <p:nvCxnSpPr>
            <p:cNvPr id="24" name="Straight Arrow Connector 23"/>
            <p:cNvCxnSpPr/>
            <p:nvPr/>
          </p:nvCxnSpPr>
          <p:spPr>
            <a:xfrm>
              <a:off x="4619625" y="1543050"/>
              <a:ext cx="57150" cy="504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2581275" y="1190625"/>
              <a:ext cx="38100" cy="514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1533525" y="2276475"/>
              <a:ext cx="666750" cy="723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1809750" y="2533650"/>
              <a:ext cx="590550" cy="685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3076575" y="1209675"/>
              <a:ext cx="981075" cy="676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62997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Overtime, raw data from sensor is send to </a:t>
            </a:r>
            <a:r>
              <a:rPr lang="en-US" dirty="0" err="1" smtClean="0"/>
              <a:t>InputProcessor</a:t>
            </a:r>
            <a:r>
              <a:rPr lang="en-US" dirty="0" smtClean="0"/>
              <a:t> component. </a:t>
            </a:r>
            <a:r>
              <a:rPr lang="en-US" dirty="0" err="1" smtClean="0"/>
              <a:t>MsgID</a:t>
            </a:r>
            <a:r>
              <a:rPr lang="en-US" dirty="0" smtClean="0"/>
              <a:t> = 30</a:t>
            </a:r>
          </a:p>
          <a:p>
            <a:r>
              <a:rPr lang="en-US" dirty="0" smtClean="0"/>
              <a:t>Input processor component extract temperature data, send Temperature Reading message to SIS. </a:t>
            </a:r>
            <a:r>
              <a:rPr lang="en-US" dirty="0" err="1" smtClean="0"/>
              <a:t>MsgID</a:t>
            </a:r>
            <a:r>
              <a:rPr lang="en-US" dirty="0" smtClean="0"/>
              <a:t> = 101. SIS relays to </a:t>
            </a:r>
            <a:r>
              <a:rPr lang="en-US" dirty="0" err="1" smtClean="0"/>
              <a:t>HomeContextMonitor</a:t>
            </a:r>
            <a:r>
              <a:rPr lang="en-US" dirty="0" smtClean="0"/>
              <a:t> component.</a:t>
            </a:r>
          </a:p>
          <a:p>
            <a:r>
              <a:rPr lang="en-US" dirty="0" smtClean="0"/>
              <a:t>Overtime, </a:t>
            </a:r>
            <a:r>
              <a:rPr lang="en-US" dirty="0" err="1" smtClean="0"/>
              <a:t>OutdoorTemperature</a:t>
            </a:r>
            <a:r>
              <a:rPr lang="en-US" dirty="0" smtClean="0"/>
              <a:t> component extract outdoor temperature data in the areas where client lives, feed to the </a:t>
            </a:r>
            <a:r>
              <a:rPr lang="en-US" dirty="0" err="1" smtClean="0"/>
              <a:t>HomeContextMonitor</a:t>
            </a:r>
            <a:r>
              <a:rPr lang="en-US" dirty="0" smtClean="0"/>
              <a:t>. </a:t>
            </a:r>
            <a:r>
              <a:rPr lang="en-US" dirty="0" err="1" smtClean="0"/>
              <a:t>MsgID</a:t>
            </a:r>
            <a:r>
              <a:rPr lang="en-US" dirty="0" smtClean="0"/>
              <a:t> = 102.</a:t>
            </a:r>
          </a:p>
          <a:p>
            <a:r>
              <a:rPr lang="en-US" dirty="0" err="1" smtClean="0"/>
              <a:t>HomeContextMonitor</a:t>
            </a:r>
            <a:r>
              <a:rPr lang="en-US" dirty="0" smtClean="0"/>
              <a:t> based on room temperature and outdoor temperature, send alert message to SIS if the values excess some thresholds. </a:t>
            </a:r>
            <a:r>
              <a:rPr lang="en-US" dirty="0" err="1" smtClean="0"/>
              <a:t>MsdID</a:t>
            </a:r>
            <a:r>
              <a:rPr lang="en-US" dirty="0" smtClean="0"/>
              <a:t> = 38. (table in slide #3). SIS relays the message to </a:t>
            </a:r>
            <a:r>
              <a:rPr lang="en-US" dirty="0" err="1" smtClean="0"/>
              <a:t>uploader</a:t>
            </a:r>
            <a:r>
              <a:rPr lang="en-US" dirty="0" smtClean="0"/>
              <a:t>.</a:t>
            </a:r>
          </a:p>
          <a:p>
            <a:r>
              <a:rPr lang="en-US" dirty="0" err="1" smtClean="0"/>
              <a:t>Uploader</a:t>
            </a:r>
            <a:r>
              <a:rPr lang="en-US" dirty="0" smtClean="0"/>
              <a:t> receive message ID = 38, upload to the website.</a:t>
            </a:r>
          </a:p>
          <a:p>
            <a:r>
              <a:rPr lang="en-US" dirty="0" smtClean="0"/>
              <a:t>The website displays the content based on who is the client. For example, only fire department can see the alert that room temperature is too hot, while the vendors and department manager can see data if the temperate is in the “not so comfortable” threshold.</a:t>
            </a:r>
          </a:p>
          <a:p>
            <a:endParaRPr lang="en-US" dirty="0" smtClean="0"/>
          </a:p>
          <a:p>
            <a:endParaRPr lang="en-US" dirty="0"/>
          </a:p>
        </p:txBody>
      </p:sp>
    </p:spTree>
    <p:extLst>
      <p:ext uri="{BB962C8B-B14F-4D97-AF65-F5344CB8AC3E}">
        <p14:creationId xmlns:p14="http://schemas.microsoft.com/office/powerpoint/2010/main" val="2626941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 types - component messages</a:t>
            </a:r>
            <a:endParaRPr lang="en-US" dirty="0"/>
          </a:p>
        </p:txBody>
      </p:sp>
      <p:sp>
        <p:nvSpPr>
          <p:cNvPr id="3" name="Content Placeholder 2"/>
          <p:cNvSpPr>
            <a:spLocks noGrp="1"/>
          </p:cNvSpPr>
          <p:nvPr>
            <p:ph idx="1"/>
          </p:nvPr>
        </p:nvSpPr>
        <p:spPr/>
        <p:txBody>
          <a:bodyPr/>
          <a:lstStyle/>
          <a:p>
            <a:r>
              <a:rPr lang="en-US" sz="1600" b="1" dirty="0"/>
              <a:t>Temperature sensor data</a:t>
            </a:r>
          </a:p>
          <a:p>
            <a:pPr marL="0" indent="0">
              <a:buNone/>
            </a:pPr>
            <a:r>
              <a:rPr lang="en-US" sz="1600" dirty="0"/>
              <a:t>30Sensor Data InputSensorTypeTemperatureTemp21.69DateTime2014-10-24 10:49:31</a:t>
            </a:r>
          </a:p>
          <a:p>
            <a:r>
              <a:rPr lang="en-US" sz="1600" b="1" dirty="0"/>
              <a:t>Temperature reading</a:t>
            </a:r>
          </a:p>
          <a:p>
            <a:pPr marL="0" indent="0">
              <a:buNone/>
            </a:pPr>
            <a:r>
              <a:rPr lang="en-US" sz="1600" dirty="0"/>
              <a:t>101TemperatureReadTemp21.69DateTime2014-10-24 10:49:31</a:t>
            </a:r>
          </a:p>
          <a:p>
            <a:r>
              <a:rPr lang="en-US" sz="1600" b="1" dirty="0"/>
              <a:t>Weather reading</a:t>
            </a:r>
          </a:p>
          <a:p>
            <a:pPr marL="0" indent="0">
              <a:buNone/>
            </a:pPr>
            <a:r>
              <a:rPr lang="en-US" sz="1600" dirty="0"/>
              <a:t>102Outdoor temperatureTemperature42DateTime</a:t>
            </a:r>
          </a:p>
          <a:p>
            <a:r>
              <a:rPr lang="en-US" sz="1600" b="1" dirty="0" err="1"/>
              <a:t>HomeContext</a:t>
            </a:r>
            <a:r>
              <a:rPr lang="en-US" sz="1600" b="1" dirty="0"/>
              <a:t> alert message</a:t>
            </a:r>
          </a:p>
          <a:p>
            <a:pPr marL="0" indent="0">
              <a:buNone/>
            </a:pPr>
            <a:r>
              <a:rPr lang="en-US" sz="1600" dirty="0"/>
              <a:t>38Emergency </a:t>
            </a:r>
            <a:r>
              <a:rPr lang="en-US" sz="1600" dirty="0" err="1"/>
              <a:t>AlertAlert</a:t>
            </a:r>
            <a:r>
              <a:rPr lang="en-US" sz="1600" dirty="0"/>
              <a:t> </a:t>
            </a:r>
            <a:r>
              <a:rPr lang="en-US" sz="1600" dirty="0" err="1"/>
              <a:t>TypeGeneral</a:t>
            </a:r>
            <a:r>
              <a:rPr lang="en-US" sz="1600" dirty="0"/>
              <a:t> AlertRoomTemp35OutdoorTemp32SubTypeVSDateTime</a:t>
            </a:r>
          </a:p>
          <a:p>
            <a:pPr marL="0" indent="0">
              <a:buNone/>
            </a:pPr>
            <a:r>
              <a:rPr lang="en-US" sz="1600" dirty="0"/>
              <a:t>Subtype of </a:t>
            </a:r>
            <a:r>
              <a:rPr lang="en-US" sz="1600" dirty="0" err="1"/>
              <a:t>HomeContext</a:t>
            </a:r>
            <a:r>
              <a:rPr lang="en-US" sz="1600" dirty="0"/>
              <a:t> alert message can be F, H, VS, VW for fire department, health department, </a:t>
            </a:r>
            <a:r>
              <a:rPr lang="en-US" sz="1600" dirty="0" err="1"/>
              <a:t>vendor_summer</a:t>
            </a:r>
            <a:r>
              <a:rPr lang="en-US" sz="1600" dirty="0"/>
              <a:t> and vendor winter.</a:t>
            </a:r>
          </a:p>
        </p:txBody>
      </p:sp>
    </p:spTree>
    <p:extLst>
      <p:ext uri="{BB962C8B-B14F-4D97-AF65-F5344CB8AC3E}">
        <p14:creationId xmlns:p14="http://schemas.microsoft.com/office/powerpoint/2010/main" val="4148023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TotalTime>
  <Words>362</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Mile stone 1 Project report</vt:lpstr>
      <vt:lpstr>Introduction – Home temperature context</vt:lpstr>
      <vt:lpstr>Home temperature context</vt:lpstr>
      <vt:lpstr>System overview</vt:lpstr>
      <vt:lpstr>Scenarios</vt:lpstr>
      <vt:lpstr>Message types - component messages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Mile stone 1 Project report</dc:title>
  <dc:creator>ANH</dc:creator>
  <cp:lastModifiedBy>ANH</cp:lastModifiedBy>
  <cp:revision>15</cp:revision>
  <dcterms:created xsi:type="dcterms:W3CDTF">2014-10-30T01:15:55Z</dcterms:created>
  <dcterms:modified xsi:type="dcterms:W3CDTF">2014-10-30T06:39:44Z</dcterms:modified>
</cp:coreProperties>
</file>