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2"/>
  </p:notesMasterIdLst>
  <p:sldIdLst>
    <p:sldId id="256" r:id="rId2"/>
    <p:sldId id="262" r:id="rId3"/>
    <p:sldId id="261" r:id="rId4"/>
    <p:sldId id="267" r:id="rId5"/>
    <p:sldId id="264" r:id="rId6"/>
    <p:sldId id="266" r:id="rId7"/>
    <p:sldId id="265" r:id="rId8"/>
    <p:sldId id="268" r:id="rId9"/>
    <p:sldId id="26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D00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2082" autoAdjust="0"/>
  </p:normalViewPr>
  <p:slideViewPr>
    <p:cSldViewPr snapToGrid="0">
      <p:cViewPr varScale="1">
        <p:scale>
          <a:sx n="84" d="100"/>
          <a:sy n="84" d="100"/>
        </p:scale>
        <p:origin x="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076DD-9378-4526-9157-E2CCBE192E5F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D2C1B-F803-4794-B961-55649DA7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9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2C1B-F803-4794-B961-55649DA7F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8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2C1B-F803-4794-B961-55649DA7F6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1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2C1B-F803-4794-B961-55649DA7F6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5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2C1B-F803-4794-B961-55649DA7F6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2C1B-F803-4794-B961-55649DA7F6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4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LBPH: Select discriminative histograms from a pool which is obtained by extracting the LBP histograms by shifting and scaling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local window over pairs of intra-dog and inter-dog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2C1B-F803-4794-B961-55649DA7F6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6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D2C1B-F803-4794-B961-55649DA7F6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1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3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4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3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9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796027F-7875-4030-9381-8BD8C4F21935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8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8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7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3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2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5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10/30/2014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1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2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emf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Dog Query by photo</a:t>
            </a:r>
            <a:br>
              <a:rPr lang="en-US" dirty="0" smtClean="0"/>
            </a:br>
            <a:r>
              <a:rPr lang="en-US" dirty="0" smtClean="0"/>
              <a:t>MS1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Wen-</a:t>
            </a:r>
            <a:r>
              <a:rPr lang="en-US" sz="3200" dirty="0" err="1" smtClean="0"/>
              <a:t>Chyi</a:t>
            </a:r>
            <a:r>
              <a:rPr lang="en-US" sz="3200" dirty="0" smtClean="0"/>
              <a:t> Lin</a:t>
            </a:r>
          </a:p>
          <a:p>
            <a:r>
              <a:rPr lang="en-US" sz="3200" dirty="0"/>
              <a:t>CS2310 Software </a:t>
            </a:r>
            <a:r>
              <a:rPr lang="en-US" sz="3200" dirty="0" smtClean="0"/>
              <a:t>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71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008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9848" y="1510748"/>
            <a:ext cx="10058400" cy="49911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Datta</a:t>
            </a:r>
            <a:r>
              <a:rPr lang="en-US" dirty="0"/>
              <a:t>, </a:t>
            </a:r>
            <a:r>
              <a:rPr lang="en-US" dirty="0" err="1"/>
              <a:t>Ritendra</a:t>
            </a:r>
            <a:r>
              <a:rPr lang="en-US" dirty="0"/>
              <a:t>, et al. "Image retrieval: Ideas, influences, and trends of the new age." </a:t>
            </a:r>
            <a:r>
              <a:rPr lang="en-US" i="1" dirty="0"/>
              <a:t>ACM Computing Surveys (CSUR)</a:t>
            </a:r>
            <a:r>
              <a:rPr lang="en-US" dirty="0"/>
              <a:t> </a:t>
            </a:r>
            <a:r>
              <a:rPr lang="en-US" dirty="0" smtClean="0"/>
              <a:t>40.2, 2008.</a:t>
            </a:r>
          </a:p>
          <a:p>
            <a:r>
              <a:rPr lang="en-US" dirty="0"/>
              <a:t>Shi-</a:t>
            </a:r>
            <a:r>
              <a:rPr lang="en-US" dirty="0" err="1"/>
              <a:t>Kuo</a:t>
            </a:r>
            <a:r>
              <a:rPr lang="en-US" dirty="0"/>
              <a:t> Chang; </a:t>
            </a:r>
            <a:r>
              <a:rPr lang="en-US" dirty="0" err="1"/>
              <a:t>Deufemia</a:t>
            </a:r>
            <a:r>
              <a:rPr lang="en-US" dirty="0"/>
              <a:t>, V.; </a:t>
            </a:r>
            <a:r>
              <a:rPr lang="en-US" dirty="0" err="1"/>
              <a:t>Polese</a:t>
            </a:r>
            <a:r>
              <a:rPr lang="en-US" dirty="0"/>
              <a:t>, G.; </a:t>
            </a:r>
            <a:r>
              <a:rPr lang="en-US" dirty="0" err="1"/>
              <a:t>Vacca</a:t>
            </a:r>
            <a:r>
              <a:rPr lang="en-US" dirty="0"/>
              <a:t>, M., "A Normalization Framework for Multimedia Databases," </a:t>
            </a:r>
            <a:r>
              <a:rPr lang="en-US" i="1" dirty="0"/>
              <a:t>Knowledge and Data Engineering, IEEE Transactions on</a:t>
            </a:r>
            <a:r>
              <a:rPr lang="en-US" dirty="0"/>
              <a:t> , vol.19, no.12, pp.1666,1679, Dec. </a:t>
            </a:r>
            <a:r>
              <a:rPr lang="en-US" dirty="0" smtClean="0"/>
              <a:t>2007.</a:t>
            </a:r>
          </a:p>
          <a:p>
            <a:r>
              <a:rPr lang="en-US" dirty="0"/>
              <a:t>Paul Viola and Michael J. Jones. Rapid Object Detection using a Boosted Cascade of Simple Features. IEEE CVPR, 2001</a:t>
            </a:r>
            <a:r>
              <a:rPr lang="en-US" dirty="0" smtClean="0"/>
              <a:t>.</a:t>
            </a:r>
          </a:p>
          <a:p>
            <a:r>
              <a:rPr lang="en-US" dirty="0" err="1"/>
              <a:t>Belhumeur</a:t>
            </a:r>
            <a:r>
              <a:rPr lang="en-US" dirty="0"/>
              <a:t>, Peter N., </a:t>
            </a:r>
            <a:r>
              <a:rPr lang="en-US" dirty="0" err="1"/>
              <a:t>João</a:t>
            </a:r>
            <a:r>
              <a:rPr lang="en-US" dirty="0"/>
              <a:t> P. </a:t>
            </a:r>
            <a:r>
              <a:rPr lang="en-US" dirty="0" err="1"/>
              <a:t>Hespanha</a:t>
            </a:r>
            <a:r>
              <a:rPr lang="en-US" dirty="0"/>
              <a:t>, and David </a:t>
            </a:r>
            <a:r>
              <a:rPr lang="en-US" dirty="0" err="1"/>
              <a:t>Kriegman</a:t>
            </a:r>
            <a:r>
              <a:rPr lang="en-US" dirty="0"/>
              <a:t>. "</a:t>
            </a:r>
            <a:r>
              <a:rPr lang="en-US" dirty="0" err="1"/>
              <a:t>Eigenfaces</a:t>
            </a:r>
            <a:r>
              <a:rPr lang="en-US" dirty="0"/>
              <a:t> vs. </a:t>
            </a:r>
            <a:r>
              <a:rPr lang="en-US" dirty="0" err="1"/>
              <a:t>fisherfaces</a:t>
            </a:r>
            <a:r>
              <a:rPr lang="en-US" dirty="0"/>
              <a:t>: Recognition using class specific linear projection." </a:t>
            </a:r>
            <a:r>
              <a:rPr lang="en-US" i="1" dirty="0"/>
              <a:t>Pattern Analysis and Machine Intelligence, IEEE Transactions on</a:t>
            </a:r>
            <a:r>
              <a:rPr lang="en-US" dirty="0"/>
              <a:t> 19.7 (1997): 711-720.</a:t>
            </a:r>
            <a:endParaRPr lang="en-US" dirty="0" smtClean="0"/>
          </a:p>
          <a:p>
            <a:r>
              <a:rPr lang="en-US" dirty="0" err="1"/>
              <a:t>Ahonen</a:t>
            </a:r>
            <a:r>
              <a:rPr lang="en-US" dirty="0"/>
              <a:t>, </a:t>
            </a:r>
            <a:r>
              <a:rPr lang="en-US" dirty="0" err="1"/>
              <a:t>Timo</a:t>
            </a:r>
            <a:r>
              <a:rPr lang="en-US" dirty="0"/>
              <a:t>, </a:t>
            </a:r>
            <a:r>
              <a:rPr lang="en-US" dirty="0" err="1"/>
              <a:t>Abdenour</a:t>
            </a:r>
            <a:r>
              <a:rPr lang="en-US" dirty="0"/>
              <a:t> </a:t>
            </a:r>
            <a:r>
              <a:rPr lang="en-US" dirty="0" err="1"/>
              <a:t>Hadid</a:t>
            </a:r>
            <a:r>
              <a:rPr lang="en-US" dirty="0"/>
              <a:t>, and </a:t>
            </a:r>
            <a:r>
              <a:rPr lang="en-US" dirty="0" err="1"/>
              <a:t>Matti</a:t>
            </a:r>
            <a:r>
              <a:rPr lang="en-US" dirty="0"/>
              <a:t> </a:t>
            </a:r>
            <a:r>
              <a:rPr lang="en-US" dirty="0" err="1"/>
              <a:t>Pietikainen</a:t>
            </a:r>
            <a:r>
              <a:rPr lang="en-US" dirty="0"/>
              <a:t>. "Face description with local binary patterns: Application to face recognition." </a:t>
            </a:r>
            <a:r>
              <a:rPr lang="en-US" i="1" dirty="0"/>
              <a:t>Pattern Analysis and Machine Intelligence, IEEE Transactions on</a:t>
            </a:r>
            <a:r>
              <a:rPr lang="en-US" dirty="0"/>
              <a:t> 28.12 (2006): 2037-2041.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docs.opencv.org/trunk/modules/contrib/doc/facerec/tutorial/facerec_video_recognition.html#aligning-face-images</a:t>
            </a:r>
          </a:p>
          <a:p>
            <a:r>
              <a:rPr lang="en-US" dirty="0"/>
              <a:t>http://vision.stanford.edu/aditya86/ImageNetDogs/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370" y="2039837"/>
            <a:ext cx="7700766" cy="462221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“Never </a:t>
            </a:r>
            <a:r>
              <a:rPr lang="en-US" sz="2400" dirty="0"/>
              <a:t>express </a:t>
            </a:r>
            <a:r>
              <a:rPr lang="en-US" sz="2400" dirty="0" smtClean="0"/>
              <a:t>yourself more </a:t>
            </a:r>
            <a:r>
              <a:rPr lang="en-US" sz="2400" dirty="0"/>
              <a:t>clearly than you are able to think</a:t>
            </a:r>
            <a:r>
              <a:rPr lang="en-US" sz="2400" dirty="0" smtClean="0"/>
              <a:t>” by </a:t>
            </a:r>
            <a:r>
              <a:rPr lang="en-US" sz="2400" dirty="0" err="1"/>
              <a:t>Niels</a:t>
            </a:r>
            <a:r>
              <a:rPr lang="en-US" sz="2400" dirty="0"/>
              <a:t> </a:t>
            </a:r>
            <a:r>
              <a:rPr lang="en-US" sz="2400" dirty="0" smtClean="0"/>
              <a:t>Bohr. However, there are </a:t>
            </a:r>
            <a:r>
              <a:rPr lang="en-US" sz="2400" dirty="0"/>
              <a:t>times and situations </a:t>
            </a:r>
            <a:r>
              <a:rPr lang="en-US" sz="2400" dirty="0" smtClean="0"/>
              <a:t>we </a:t>
            </a:r>
            <a:r>
              <a:rPr lang="en-US" sz="2400" dirty="0"/>
              <a:t>imagine what we desire, but are </a:t>
            </a:r>
            <a:r>
              <a:rPr lang="en-US" sz="2400" dirty="0" smtClean="0"/>
              <a:t>unable </a:t>
            </a:r>
            <a:r>
              <a:rPr lang="en-US" sz="2400" dirty="0"/>
              <a:t>to </a:t>
            </a:r>
            <a:r>
              <a:rPr lang="en-US" sz="2400" dirty="0" smtClean="0"/>
              <a:t>express it </a:t>
            </a:r>
            <a:r>
              <a:rPr lang="en-US" sz="2400" dirty="0"/>
              <a:t>in precise </a:t>
            </a:r>
            <a:r>
              <a:rPr lang="en-US" sz="2400" dirty="0" smtClean="0"/>
              <a:t>wording. </a:t>
            </a:r>
          </a:p>
          <a:p>
            <a:r>
              <a:rPr lang="en-US" sz="2400" dirty="0" smtClean="0"/>
              <a:t>Type-M Functional Dependencies (MFDs) can assist </a:t>
            </a:r>
            <a:r>
              <a:rPr lang="en-US" sz="2400" dirty="0"/>
              <a:t>to organize digital </a:t>
            </a:r>
            <a:r>
              <a:rPr lang="en-US" sz="2400" dirty="0" smtClean="0"/>
              <a:t>archives (video, image, sound, …) by their </a:t>
            </a:r>
            <a:r>
              <a:rPr lang="en-US" sz="2400" dirty="0"/>
              <a:t>visual or auditory </a:t>
            </a:r>
            <a:r>
              <a:rPr lang="en-US" sz="2400" dirty="0" smtClean="0"/>
              <a:t>similarities (patterns). </a:t>
            </a:r>
            <a:endParaRPr lang="en-US" sz="2400" dirty="0"/>
          </a:p>
          <a:p>
            <a:r>
              <a:rPr lang="en-US" sz="2400" dirty="0" smtClean="0"/>
              <a:t>Using a photo to retrieve the dog from the multimedia database will be helpful for pet care as </a:t>
            </a:r>
            <a:r>
              <a:rPr lang="en-US" sz="2400" dirty="0"/>
              <a:t> </a:t>
            </a:r>
            <a:r>
              <a:rPr lang="en-US" sz="2400" dirty="0" smtClean="0"/>
              <a:t>well as finding lost dogs through street surveillance cameras. </a:t>
            </a:r>
            <a:endParaRPr lang="en-US" sz="2400" dirty="0"/>
          </a:p>
        </p:txBody>
      </p:sp>
      <p:pic>
        <p:nvPicPr>
          <p:cNvPr id="1026" name="Picture 2" descr="http://4.bp.blogspot.com/-McDum5gB1j8/UbnEccuaufI/AAAAAAAAMns/xL5UDkhPBxk/s1600/do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5186" r="23435" b="8600"/>
          <a:stretch/>
        </p:blipFill>
        <p:spPr bwMode="auto">
          <a:xfrm>
            <a:off x="8865133" y="3479314"/>
            <a:ext cx="2901697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eppypet.com/images/beagelco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85" y="2121045"/>
            <a:ext cx="2011163" cy="13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System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57038" y="5072139"/>
            <a:ext cx="1614636" cy="831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SIS Server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79476" y="4051856"/>
            <a:ext cx="1230835" cy="669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Video Sensor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57038" y="2696465"/>
            <a:ext cx="1614636" cy="1673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Universal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Interface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62667" y="3337809"/>
            <a:ext cx="627923" cy="831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117170" y="3337809"/>
            <a:ext cx="627923" cy="831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M32</a:t>
            </a:r>
          </a:p>
        </p:txBody>
      </p:sp>
      <p:cxnSp>
        <p:nvCxnSpPr>
          <p:cNvPr id="55" name="Straight Arrow Connector 54"/>
          <p:cNvCxnSpPr>
            <a:stCxn id="45" idx="2"/>
            <a:endCxn id="3" idx="0"/>
          </p:cNvCxnSpPr>
          <p:nvPr/>
        </p:nvCxnSpPr>
        <p:spPr>
          <a:xfrm>
            <a:off x="6064356" y="4369971"/>
            <a:ext cx="0" cy="702168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" idx="1"/>
          </p:cNvCxnSpPr>
          <p:nvPr/>
        </p:nvCxnSpPr>
        <p:spPr>
          <a:xfrm flipV="1">
            <a:off x="4533737" y="5487945"/>
            <a:ext cx="723301" cy="8567"/>
          </a:xfrm>
          <a:prstGeom prst="straightConnector1">
            <a:avLst/>
          </a:prstGeom>
          <a:ln w="19050"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8445288" y="5188489"/>
            <a:ext cx="1090217" cy="59474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GUI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0" name="Straight Arrow Connector 69"/>
          <p:cNvCxnSpPr>
            <a:stCxn id="67" idx="2"/>
            <a:endCxn id="3" idx="3"/>
          </p:cNvCxnSpPr>
          <p:nvPr/>
        </p:nvCxnSpPr>
        <p:spPr>
          <a:xfrm flipH="1">
            <a:off x="6871674" y="5485864"/>
            <a:ext cx="1573614" cy="2081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466812" y="5199138"/>
            <a:ext cx="2066925" cy="594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DogRec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Monitor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33" idx="2"/>
            <a:endCxn id="19" idx="1"/>
          </p:cNvCxnSpPr>
          <p:nvPr/>
        </p:nvCxnSpPr>
        <p:spPr>
          <a:xfrm>
            <a:off x="2394894" y="4721055"/>
            <a:ext cx="374612" cy="565182"/>
          </a:xfrm>
          <a:prstGeom prst="straightConnector1">
            <a:avLst/>
          </a:prstGeom>
          <a:ln w="19050"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74720"/>
          </a:xfrm>
        </p:spPr>
        <p:txBody>
          <a:bodyPr/>
          <a:lstStyle/>
          <a:p>
            <a:pPr algn="ctr"/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92056" y="1759352"/>
            <a:ext cx="3368040" cy="640080"/>
          </a:xfrm>
        </p:spPr>
        <p:txBody>
          <a:bodyPr/>
          <a:lstStyle/>
          <a:p>
            <a:pPr algn="ctr"/>
            <a:r>
              <a:rPr lang="en-US" dirty="0" err="1" smtClean="0"/>
              <a:t>Gui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0408273"/>
              </p:ext>
            </p:extLst>
          </p:nvPr>
        </p:nvGraphicFramePr>
        <p:xfrm>
          <a:off x="792056" y="2498669"/>
          <a:ext cx="4745620" cy="3994726"/>
        </p:xfrm>
        <a:graphic>
          <a:graphicData uri="http://schemas.openxmlformats.org/drawingml/2006/table">
            <a:tbl>
              <a:tblPr/>
              <a:tblGrid>
                <a:gridCol w="1663237"/>
                <a:gridCol w="3082383"/>
              </a:tblGrid>
              <a:tr h="655168">
                <a:tc>
                  <a:txBody>
                    <a:bodyPr/>
                    <a:lstStyle/>
                    <a:p>
                      <a:r>
                        <a:rPr lang="en-US" sz="1800" b="1" dirty="0"/>
                        <a:t>MsgID</a:t>
                      </a:r>
                      <a:r>
                        <a:rPr lang="en-US" sz="1800" dirty="0"/>
                        <a:t>:20</a:t>
                      </a:r>
                    </a:p>
                  </a:txBody>
                  <a:tcPr marL="47717" marR="47717" marT="23859" marB="238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Description</a:t>
                      </a:r>
                      <a:r>
                        <a:rPr lang="en-US" sz="1800" dirty="0"/>
                        <a:t>: Create GUI Component</a:t>
                      </a:r>
                    </a:p>
                  </a:txBody>
                  <a:tcPr marL="47717" marR="47717" marT="23859" marB="238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44560">
                <a:tc gridSpan="2">
                  <a:txBody>
                    <a:bodyPr/>
                    <a:lstStyle/>
                    <a:p>
                      <a:r>
                        <a:rPr lang="en-US" sz="1800" b="1" dirty="0"/>
                        <a:t>Variables</a:t>
                      </a:r>
                      <a:r>
                        <a:rPr lang="en-US" sz="1800" dirty="0" smtClean="0"/>
                        <a:t>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Passcode</a:t>
                      </a:r>
                      <a:r>
                        <a:rPr lang="en-US" sz="1800" dirty="0" smtClean="0"/>
                        <a:t>: ****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err="1" smtClean="0"/>
                        <a:t>SecurityLevel</a:t>
                      </a:r>
                      <a:r>
                        <a:rPr lang="en-US" sz="1800" dirty="0" smtClean="0"/>
                        <a:t>: 3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Name</a:t>
                      </a:r>
                      <a:r>
                        <a:rPr lang="en-US" sz="1800" dirty="0" smtClean="0"/>
                        <a:t>: GUI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err="1" smtClean="0"/>
                        <a:t>SourceCode</a:t>
                      </a:r>
                      <a:r>
                        <a:rPr lang="en-US" sz="1800" dirty="0" smtClean="0"/>
                        <a:t>: Gui.jar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 err="1" smtClean="0"/>
                        <a:t>InputMsgID</a:t>
                      </a:r>
                      <a:r>
                        <a:rPr lang="en-US" sz="1800" b="1" dirty="0" smtClean="0"/>
                        <a:t> 1</a:t>
                      </a:r>
                      <a:r>
                        <a:rPr lang="en-US" sz="1800" dirty="0" smtClean="0"/>
                        <a:t>: </a:t>
                      </a:r>
                      <a:r>
                        <a:rPr lang="en-US" sz="1800" dirty="0" smtClean="0"/>
                        <a:t>1002 </a:t>
                      </a:r>
                      <a:r>
                        <a:rPr lang="en-US" sz="1800" dirty="0" smtClean="0"/>
                        <a:t>(Dog </a:t>
                      </a:r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Stream</a:t>
                      </a:r>
                      <a:r>
                        <a:rPr lang="en-US" sz="1800" dirty="0" smtClean="0"/>
                        <a:t>)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 err="1" smtClean="0"/>
                        <a:t>OutputMsgID</a:t>
                      </a:r>
                      <a:r>
                        <a:rPr lang="en-US" sz="1800" b="1" dirty="0" smtClean="0"/>
                        <a:t> 1</a:t>
                      </a:r>
                      <a:r>
                        <a:rPr lang="en-US" sz="1800" dirty="0" smtClean="0"/>
                        <a:t>: 1001 </a:t>
                      </a:r>
                      <a:r>
                        <a:rPr lang="en-US" sz="1800" dirty="0" smtClean="0"/>
                        <a:t>(</a:t>
                      </a:r>
                      <a:r>
                        <a:rPr lang="en-US" sz="1800" dirty="0" err="1" smtClean="0"/>
                        <a:t>DogRec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smtClean="0"/>
                        <a:t>Monitor </a:t>
                      </a:r>
                      <a:r>
                        <a:rPr lang="en-US" sz="1800" baseline="0" dirty="0" smtClean="0"/>
                        <a:t>Enable</a:t>
                      </a:r>
                      <a:r>
                        <a:rPr lang="en-US" sz="1800" dirty="0" smtClean="0"/>
                        <a:t>)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 err="1" smtClean="0"/>
                        <a:t>OutputMsgID</a:t>
                      </a:r>
                      <a:r>
                        <a:rPr lang="en-US" sz="1800" b="1" dirty="0" smtClean="0"/>
                        <a:t> 2</a:t>
                      </a:r>
                      <a:r>
                        <a:rPr lang="en-US" sz="1800" dirty="0" smtClean="0"/>
                        <a:t>: 22 (Kill Component)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Component Description</a:t>
                      </a:r>
                      <a:r>
                        <a:rPr lang="en-US" sz="1800" dirty="0" smtClean="0"/>
                        <a:t>: GUI displays the vital </a:t>
                      </a:r>
                      <a:r>
                        <a:rPr lang="en-US" sz="1800" b="0" dirty="0" smtClean="0"/>
                        <a:t>messages </a:t>
                      </a:r>
                      <a:r>
                        <a:rPr lang="en-US" sz="1800" dirty="0" smtClean="0"/>
                        <a:t>and manages SIS</a:t>
                      </a:r>
                    </a:p>
                    <a:p>
                      <a:endParaRPr lang="en-US" sz="1800" dirty="0"/>
                    </a:p>
                  </a:txBody>
                  <a:tcPr marL="47717" marR="47717" marT="23859" marB="238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9934747"/>
              </p:ext>
            </p:extLst>
          </p:nvPr>
        </p:nvGraphicFramePr>
        <p:xfrm>
          <a:off x="6099048" y="2520285"/>
          <a:ext cx="5602958" cy="3625872"/>
        </p:xfrm>
        <a:graphic>
          <a:graphicData uri="http://schemas.openxmlformats.org/drawingml/2006/table">
            <a:tbl>
              <a:tblPr/>
              <a:tblGrid>
                <a:gridCol w="1800586"/>
                <a:gridCol w="3802372"/>
              </a:tblGrid>
              <a:tr h="755350">
                <a:tc>
                  <a:txBody>
                    <a:bodyPr/>
                    <a:lstStyle/>
                    <a:p>
                      <a:r>
                        <a:rPr lang="en-US" sz="1800" b="1" dirty="0"/>
                        <a:t>MsgID</a:t>
                      </a:r>
                      <a:r>
                        <a:rPr lang="en-US" sz="1800" dirty="0"/>
                        <a:t>:20</a:t>
                      </a:r>
                    </a:p>
                  </a:txBody>
                  <a:tcPr marL="47717" marR="47717" marT="23859" marB="238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Description</a:t>
                      </a:r>
                      <a:r>
                        <a:rPr lang="en-US" sz="1800" dirty="0"/>
                        <a:t>: Create </a:t>
                      </a:r>
                      <a:r>
                        <a:rPr lang="en-US" sz="1800" dirty="0" err="1" smtClean="0"/>
                        <a:t>DogRec</a:t>
                      </a:r>
                      <a:r>
                        <a:rPr lang="en-US" sz="1800" dirty="0" smtClean="0"/>
                        <a:t> Monitor Component</a:t>
                      </a:r>
                      <a:endParaRPr lang="en-US" sz="1800" dirty="0"/>
                    </a:p>
                  </a:txBody>
                  <a:tcPr marL="47717" marR="47717" marT="23859" marB="238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870522">
                <a:tc gridSpan="2">
                  <a:txBody>
                    <a:bodyPr/>
                    <a:lstStyle/>
                    <a:p>
                      <a:r>
                        <a:rPr lang="en-US" sz="1800" b="1" dirty="0"/>
                        <a:t>Variables</a:t>
                      </a:r>
                      <a:r>
                        <a:rPr lang="en-US" sz="1800" dirty="0" smtClean="0"/>
                        <a:t>: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smtClean="0"/>
                        <a:t>Passcode</a:t>
                      </a:r>
                      <a:r>
                        <a:rPr lang="en-US" sz="1800" dirty="0" smtClean="0"/>
                        <a:t>: ****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 err="1" smtClean="0"/>
                        <a:t>SecurityLevel</a:t>
                      </a:r>
                      <a:r>
                        <a:rPr lang="en-US" sz="1800" dirty="0" smtClean="0"/>
                        <a:t>: 3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US" sz="1800" b="0" dirty="0" smtClean="0"/>
                        <a:t>: </a:t>
                      </a:r>
                      <a:r>
                        <a:rPr lang="en-US" sz="1800" b="0" dirty="0" err="1" smtClean="0"/>
                        <a:t>DogRecMonitor</a:t>
                      </a:r>
                      <a:endParaRPr lang="en-US" sz="1800" b="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SourceCode</a:t>
                      </a:r>
                      <a:r>
                        <a:rPr lang="en-US" sz="1800" b="0" dirty="0" smtClean="0"/>
                        <a:t>: DRM.jar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InputMsgID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n-US" sz="1800" b="0" dirty="0" smtClean="0"/>
                        <a:t>: 1001 </a:t>
                      </a:r>
                      <a:r>
                        <a:rPr lang="en-US" sz="1800" b="0" dirty="0" smtClean="0"/>
                        <a:t>(</a:t>
                      </a:r>
                      <a:r>
                        <a:rPr lang="en-US" sz="1800" dirty="0" err="1" smtClean="0"/>
                        <a:t>DogRec</a:t>
                      </a:r>
                      <a:r>
                        <a:rPr lang="en-US" sz="1800" baseline="0" dirty="0" smtClean="0"/>
                        <a:t> Monitor Enable</a:t>
                      </a:r>
                      <a:r>
                        <a:rPr lang="en-US" sz="1800" b="0" dirty="0" smtClean="0"/>
                        <a:t>)</a:t>
                      </a:r>
                      <a:endParaRPr lang="en-US" sz="1800" b="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OutputMsgID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n-US" sz="1800" b="0" dirty="0" smtClean="0"/>
                        <a:t>: 1002 (Dog </a:t>
                      </a:r>
                      <a:r>
                        <a:rPr lang="en-US" sz="1800" b="0" dirty="0" smtClean="0"/>
                        <a:t>Data</a:t>
                      </a:r>
                      <a:r>
                        <a:rPr lang="en-US" sz="1800" b="0" baseline="0" dirty="0" smtClean="0"/>
                        <a:t> Stream</a:t>
                      </a:r>
                      <a:r>
                        <a:rPr lang="en-US" sz="1800" b="0" dirty="0" smtClean="0"/>
                        <a:t>)</a:t>
                      </a:r>
                      <a:endParaRPr lang="en-US" sz="1800" b="0" dirty="0" smtClean="0"/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Component Description: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DogRec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Monitor checks for dog breed on the queried photo and </a:t>
                      </a:r>
                      <a:r>
                        <a:rPr lang="en-US" sz="1800" b="0" dirty="0" smtClean="0"/>
                        <a:t>generates a message when one is found.</a:t>
                      </a:r>
                      <a:endParaRPr lang="en-US" sz="1800" b="0" dirty="0"/>
                    </a:p>
                  </a:txBody>
                  <a:tcPr marL="47717" marR="47717" marT="23859" marB="238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4274" y="1764459"/>
            <a:ext cx="4310364" cy="640080"/>
          </a:xfrm>
        </p:spPr>
        <p:txBody>
          <a:bodyPr/>
          <a:lstStyle/>
          <a:p>
            <a:pPr algn="ctr"/>
            <a:r>
              <a:rPr lang="en-US" dirty="0" err="1" smtClean="0"/>
              <a:t>DogRecMonitor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7" y="1350968"/>
            <a:ext cx="5234934" cy="5400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4232" y="338328"/>
            <a:ext cx="10058400" cy="104089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7815003" y="2857500"/>
            <a:ext cx="2574867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41114" y="2537460"/>
            <a:ext cx="927871" cy="640080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 dirty="0" err="1" smtClean="0"/>
              <a:t>Gui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432" y="1364690"/>
            <a:ext cx="4472106" cy="538662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8832326" y="2537460"/>
            <a:ext cx="2498513" cy="640080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US" dirty="0" err="1" smtClean="0"/>
              <a:t>DogRecMonitor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Messages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04991" y="2093976"/>
            <a:ext cx="4754880" cy="640080"/>
          </a:xfrm>
        </p:spPr>
        <p:txBody>
          <a:bodyPr/>
          <a:lstStyle/>
          <a:p>
            <a:pPr algn="ctr"/>
            <a:r>
              <a:rPr lang="en-US" dirty="0" err="1" smtClean="0"/>
              <a:t>DogToGUI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8225" y="2093976"/>
            <a:ext cx="4754880" cy="640080"/>
          </a:xfrm>
        </p:spPr>
        <p:txBody>
          <a:bodyPr/>
          <a:lstStyle/>
          <a:p>
            <a:pPr algn="ctr"/>
            <a:r>
              <a:rPr lang="en-US" dirty="0" err="1" smtClean="0"/>
              <a:t>GUIToDog</a:t>
            </a:r>
            <a:endParaRPr lang="en-U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13725" t="27302" r="60089" b="50535"/>
          <a:stretch/>
        </p:blipFill>
        <p:spPr bwMode="auto">
          <a:xfrm>
            <a:off x="925317" y="2846070"/>
            <a:ext cx="4903983" cy="3246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Content Placeholder 14"/>
          <p:cNvPicPr>
            <a:picLocks noGrp="1"/>
          </p:cNvPicPr>
          <p:nvPr>
            <p:ph sz="quarter" idx="4"/>
          </p:nvPr>
        </p:nvPicPr>
        <p:blipFill rotWithShape="1">
          <a:blip r:embed="rId4"/>
          <a:srcRect l="13620" t="28265" r="60631" b="41863"/>
          <a:stretch/>
        </p:blipFill>
        <p:spPr bwMode="auto">
          <a:xfrm>
            <a:off x="6446520" y="2734056"/>
            <a:ext cx="4964931" cy="3655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8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88355"/>
          </a:xfrm>
        </p:spPr>
        <p:txBody>
          <a:bodyPr/>
          <a:lstStyle/>
          <a:p>
            <a:pPr algn="ctr"/>
            <a:r>
              <a:rPr lang="en-US" dirty="0" smtClean="0"/>
              <a:t>The Scenario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195233" y="2230563"/>
            <a:ext cx="9640845" cy="3951069"/>
            <a:chOff x="1195233" y="2230563"/>
            <a:chExt cx="9640845" cy="3951069"/>
          </a:xfrm>
        </p:grpSpPr>
        <p:pic>
          <p:nvPicPr>
            <p:cNvPr id="9" name="Picture 2" descr="http://www.clker.com/cliparts/e/5/d/9/1194984539216837021man02.svg.h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957" y="3510230"/>
              <a:ext cx="555752" cy="957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95233" y="4583792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1293" y="2414423"/>
              <a:ext cx="1253923" cy="1253923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8126054" y="2230563"/>
              <a:ext cx="2077582" cy="89726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</a:rPr>
                <a:t>DogRec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Monitor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181603" y="4885085"/>
              <a:ext cx="1788588" cy="108737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SIS Server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6505" y="2811054"/>
              <a:ext cx="1172581" cy="1566811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>
              <a:stCxn id="9" idx="3"/>
              <a:endCxn id="23" idx="1"/>
            </p:cNvCxnSpPr>
            <p:nvPr/>
          </p:nvCxnSpPr>
          <p:spPr>
            <a:xfrm flipV="1">
              <a:off x="1828709" y="3594460"/>
              <a:ext cx="657796" cy="394742"/>
            </a:xfrm>
            <a:prstGeom prst="straightConnector1">
              <a:avLst/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3"/>
              <a:endCxn id="19" idx="1"/>
            </p:cNvCxnSpPr>
            <p:nvPr/>
          </p:nvCxnSpPr>
          <p:spPr>
            <a:xfrm>
              <a:off x="1828709" y="3989202"/>
              <a:ext cx="1934177" cy="1419005"/>
            </a:xfrm>
            <a:prstGeom prst="straightConnector1">
              <a:avLst/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3" idx="3"/>
              <a:endCxn id="12" idx="1"/>
            </p:cNvCxnSpPr>
            <p:nvPr/>
          </p:nvCxnSpPr>
          <p:spPr>
            <a:xfrm flipV="1">
              <a:off x="3659086" y="3041385"/>
              <a:ext cx="1052207" cy="553075"/>
            </a:xfrm>
            <a:prstGeom prst="straightConnector1">
              <a:avLst/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965216" y="5135344"/>
              <a:ext cx="2194560" cy="0"/>
            </a:xfrm>
            <a:prstGeom prst="straightConnector1">
              <a:avLst/>
            </a:prstGeom>
            <a:ln w="19050">
              <a:prstDash val="dash"/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5987043" y="5701915"/>
              <a:ext cx="2194560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713773" y="3127825"/>
              <a:ext cx="0" cy="1757260"/>
            </a:xfrm>
            <a:prstGeom prst="straightConnector1">
              <a:avLst/>
            </a:prstGeom>
            <a:ln w="19050">
              <a:prstDash val="dash"/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9375831" y="3127825"/>
              <a:ext cx="0" cy="175726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2" idx="3"/>
              <a:endCxn id="18" idx="1"/>
            </p:cNvCxnSpPr>
            <p:nvPr/>
          </p:nvCxnSpPr>
          <p:spPr>
            <a:xfrm flipV="1">
              <a:off x="5965216" y="2679194"/>
              <a:ext cx="2160838" cy="362191"/>
            </a:xfrm>
            <a:prstGeom prst="straightConnector1">
              <a:avLst/>
            </a:prstGeom>
            <a:ln w="19050">
              <a:headEnd type="non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8" name="TextBox 3077"/>
            <p:cNvSpPr txBox="1"/>
            <p:nvPr/>
          </p:nvSpPr>
          <p:spPr>
            <a:xfrm>
              <a:off x="6119208" y="4630028"/>
              <a:ext cx="1930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Msg</a:t>
              </a:r>
              <a:r>
                <a:rPr lang="en-US" dirty="0" smtClean="0"/>
                <a:t>: </a:t>
              </a:r>
              <a:r>
                <a:rPr lang="en-US" dirty="0" err="1" smtClean="0"/>
                <a:t>GUIToDog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95825" y="5812300"/>
              <a:ext cx="1930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Msg</a:t>
              </a:r>
              <a:r>
                <a:rPr lang="en-US" dirty="0" smtClean="0"/>
                <a:t>: </a:t>
              </a:r>
              <a:r>
                <a:rPr lang="en-US" dirty="0" err="1" smtClean="0"/>
                <a:t>DogToGUI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48438" y="3483680"/>
              <a:ext cx="22164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Msg</a:t>
              </a:r>
              <a:r>
                <a:rPr lang="en-US" dirty="0" smtClean="0"/>
                <a:t>: </a:t>
              </a:r>
              <a:r>
                <a:rPr lang="en-US" dirty="0" err="1" smtClean="0"/>
                <a:t>GUIToDog</a:t>
              </a:r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817573" y="4024201"/>
              <a:ext cx="20185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Msg</a:t>
              </a:r>
              <a:r>
                <a:rPr lang="en-US" dirty="0" smtClean="0"/>
                <a:t>: </a:t>
              </a:r>
              <a:r>
                <a:rPr lang="en-US" dirty="0" err="1" smtClean="0"/>
                <a:t>DogToGUI</a:t>
              </a:r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762886" y="4710934"/>
              <a:ext cx="2202330" cy="1394545"/>
              <a:chOff x="1608116" y="4157758"/>
              <a:chExt cx="2202330" cy="1394545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608116" y="4157758"/>
                <a:ext cx="2202330" cy="1394545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GUI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89" name="Picture 4" descr="http://www.iconshock.com/img_jpg/BETA/general/jpg/256/stop_icon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405" y="4875595"/>
                <a:ext cx="555625" cy="55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0" name="Picture 6" descr="http://www.intellidemia.com/wp-content/themes/intellidemia/images/products/start_icon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769" y="4853688"/>
                <a:ext cx="590102" cy="590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3" name="Rectangle 3092"/>
              <p:cNvSpPr/>
              <p:nvPr/>
            </p:nvSpPr>
            <p:spPr>
              <a:xfrm>
                <a:off x="1786283" y="4293505"/>
                <a:ext cx="1902747" cy="48979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Query </a:t>
                </a:r>
                <a:r>
                  <a:rPr lang="en-US" dirty="0" smtClean="0"/>
                  <a:t>results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5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 and Distance function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9780" y="2027572"/>
            <a:ext cx="14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screen response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44117" y="2093976"/>
            <a:ext cx="9909012" cy="4350367"/>
            <a:chOff x="1044117" y="2093976"/>
            <a:chExt cx="9909012" cy="4350367"/>
          </a:xfrm>
        </p:grpSpPr>
        <p:pic>
          <p:nvPicPr>
            <p:cNvPr id="1026" name="Picture 2" descr="http://www.clker.com/cliparts/e/5/d/9/1194984539216837021man02.svg.h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841" y="3657596"/>
              <a:ext cx="555752" cy="957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570689" y="2093976"/>
              <a:ext cx="7115488" cy="43503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4117" y="4731158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User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3262880" y="2425598"/>
              <a:ext cx="1825751" cy="68046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Dog Photo Query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49019" y="3459925"/>
              <a:ext cx="1622551" cy="58057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Object Detect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124380" y="4653209"/>
              <a:ext cx="2056454" cy="58057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Features Extraction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821032" y="5536606"/>
              <a:ext cx="1970131" cy="58057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Find Dog Type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 descr="http://www.clker.com/cliparts/e/5/d/9/1194984539216837021man02.svg.h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9653" y="3446626"/>
              <a:ext cx="555752" cy="957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241929" y="4520188"/>
              <a:ext cx="71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DB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26" idx="3"/>
              <a:endCxn id="5" idx="2"/>
            </p:cNvCxnSpPr>
            <p:nvPr/>
          </p:nvCxnSpPr>
          <p:spPr>
            <a:xfrm flipV="1">
              <a:off x="1677593" y="2765828"/>
              <a:ext cx="1585287" cy="137074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8" idx="6"/>
              <a:endCxn id="5" idx="2"/>
            </p:cNvCxnSpPr>
            <p:nvPr/>
          </p:nvCxnSpPr>
          <p:spPr>
            <a:xfrm>
              <a:off x="2180912" y="2538976"/>
              <a:ext cx="1081968" cy="22685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740329" y="2329617"/>
              <a:ext cx="440583" cy="4187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026" idx="0"/>
            </p:cNvCxnSpPr>
            <p:nvPr/>
          </p:nvCxnSpPr>
          <p:spPr>
            <a:xfrm flipV="1">
              <a:off x="1399717" y="2756914"/>
              <a:ext cx="560903" cy="900682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4"/>
              <a:endCxn id="26" idx="3"/>
            </p:cNvCxnSpPr>
            <p:nvPr/>
          </p:nvCxnSpPr>
          <p:spPr>
            <a:xfrm>
              <a:off x="4175756" y="3106058"/>
              <a:ext cx="13986" cy="202667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>
            <a:xfrm rot="10620000">
              <a:off x="4097713" y="3308529"/>
              <a:ext cx="198992" cy="28533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stCxn id="7" idx="4"/>
              <a:endCxn id="40" idx="3"/>
            </p:cNvCxnSpPr>
            <p:nvPr/>
          </p:nvCxnSpPr>
          <p:spPr>
            <a:xfrm flipH="1">
              <a:off x="4253488" y="4040496"/>
              <a:ext cx="506807" cy="45283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13500000">
              <a:off x="4053110" y="4451539"/>
              <a:ext cx="198992" cy="28533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>
              <a:stCxn id="8" idx="4"/>
              <a:endCxn id="44" idx="3"/>
            </p:cNvCxnSpPr>
            <p:nvPr/>
          </p:nvCxnSpPr>
          <p:spPr>
            <a:xfrm>
              <a:off x="4152607" y="5233780"/>
              <a:ext cx="1464269" cy="399048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 rot="6960000">
              <a:off x="5645610" y="5552701"/>
              <a:ext cx="198992" cy="285338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stCxn id="9" idx="6"/>
              <a:endCxn id="10" idx="1"/>
            </p:cNvCxnSpPr>
            <p:nvPr/>
          </p:nvCxnSpPr>
          <p:spPr>
            <a:xfrm flipV="1">
              <a:off x="7791163" y="3925598"/>
              <a:ext cx="2528490" cy="1901294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31319" y="3285742"/>
              <a:ext cx="2949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US" dirty="0" err="1" smtClean="0"/>
                <a:t>Haar</a:t>
              </a:r>
              <a:r>
                <a:rPr lang="en-US" dirty="0" smtClean="0"/>
                <a:t> cascade classifier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33424" y="4203278"/>
              <a:ext cx="24193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Distance Function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EigenFace</a:t>
              </a:r>
              <a:r>
                <a:rPr lang="en-US" dirty="0" smtClean="0"/>
                <a:t>(PCA)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 smtClean="0"/>
                <a:t>FisherFace</a:t>
              </a:r>
              <a:r>
                <a:rPr lang="en-US" dirty="0" smtClean="0"/>
                <a:t>(LDA)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LBPH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23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69848" y="484632"/>
            <a:ext cx="7464552" cy="1609344"/>
          </a:xfrm>
        </p:spPr>
        <p:txBody>
          <a:bodyPr/>
          <a:lstStyle/>
          <a:p>
            <a:r>
              <a:rPr lang="en-US" dirty="0" smtClean="0"/>
              <a:t>Intermediate results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819142" y="2121408"/>
            <a:ext cx="3607716" cy="4050792"/>
          </a:xfrm>
        </p:spPr>
        <p:txBody>
          <a:bodyPr/>
          <a:lstStyle/>
          <a:p>
            <a:r>
              <a:rPr lang="en-US" dirty="0" err="1"/>
              <a:t>Haar</a:t>
            </a:r>
            <a:r>
              <a:rPr lang="en-US" dirty="0"/>
              <a:t> cascade </a:t>
            </a:r>
            <a:r>
              <a:rPr lang="en-US" dirty="0" smtClean="0"/>
              <a:t>classifier</a:t>
            </a:r>
          </a:p>
          <a:p>
            <a:r>
              <a:rPr lang="en-US" dirty="0" err="1" smtClean="0"/>
              <a:t>EigenFace</a:t>
            </a:r>
            <a:r>
              <a:rPr lang="en-US" dirty="0" smtClean="0"/>
              <a:t>(PCA)</a:t>
            </a:r>
          </a:p>
          <a:p>
            <a:r>
              <a:rPr lang="en-US" dirty="0" err="1" smtClean="0"/>
              <a:t>FisherFace</a:t>
            </a:r>
            <a:r>
              <a:rPr lang="en-US" dirty="0" smtClean="0"/>
              <a:t>(LDA)</a:t>
            </a:r>
          </a:p>
          <a:p>
            <a:r>
              <a:rPr lang="en-US" dirty="0" smtClean="0"/>
              <a:t>Local Binary Patterns Histograms (LBPH)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333" t="27492" r="7111" b="38693"/>
          <a:stretch/>
        </p:blipFill>
        <p:spPr>
          <a:xfrm>
            <a:off x="5511300" y="2588560"/>
            <a:ext cx="6407930" cy="19491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240" t="29603" r="27125" b="39541"/>
          <a:stretch/>
        </p:blipFill>
        <p:spPr>
          <a:xfrm>
            <a:off x="7024372" y="4763251"/>
            <a:ext cx="4881119" cy="18367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43" name="Group 42"/>
          <p:cNvGrpSpPr/>
          <p:nvPr/>
        </p:nvGrpSpPr>
        <p:grpSpPr>
          <a:xfrm>
            <a:off x="1012808" y="4289355"/>
            <a:ext cx="1884713" cy="2071099"/>
            <a:chOff x="9338031" y="4086572"/>
            <a:chExt cx="2535952" cy="253175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059" y="4086572"/>
              <a:ext cx="1261837" cy="12618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0213" y="4097311"/>
              <a:ext cx="1261837" cy="12618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2146" y="5344004"/>
              <a:ext cx="1261837" cy="126183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8031" y="5344214"/>
              <a:ext cx="1274115" cy="12741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cxnSp>
        <p:nvCxnSpPr>
          <p:cNvPr id="19" name="Straight Arrow Connector 18"/>
          <p:cNvCxnSpPr>
            <a:endCxn id="9" idx="1"/>
          </p:cNvCxnSpPr>
          <p:nvPr/>
        </p:nvCxnSpPr>
        <p:spPr>
          <a:xfrm>
            <a:off x="3396343" y="2722354"/>
            <a:ext cx="2114957" cy="840797"/>
          </a:xfrm>
          <a:prstGeom prst="straightConnector1">
            <a:avLst/>
          </a:prstGeom>
          <a:ln w="19050">
            <a:headEnd type="diamond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3396343" y="3221753"/>
            <a:ext cx="3628029" cy="2459852"/>
          </a:xfrm>
          <a:prstGeom prst="straightConnector1">
            <a:avLst/>
          </a:prstGeom>
          <a:ln w="19050">
            <a:headEnd type="diamond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40737" y="3970046"/>
            <a:ext cx="928986" cy="835430"/>
          </a:xfrm>
          <a:prstGeom prst="straightConnector1">
            <a:avLst/>
          </a:prstGeom>
          <a:ln w="19050">
            <a:headEnd type="diamond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://fileadmin.cs.lth.se/graphics/theses/projects/facerecognition/1_all_haar_wavelet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532" y="557798"/>
            <a:ext cx="2721596" cy="18052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>
            <a:endCxn id="1026" idx="1"/>
          </p:cNvCxnSpPr>
          <p:nvPr/>
        </p:nvCxnSpPr>
        <p:spPr>
          <a:xfrm flipV="1">
            <a:off x="4230914" y="1460424"/>
            <a:ext cx="4462618" cy="881524"/>
          </a:xfrm>
          <a:prstGeom prst="straightConnector1">
            <a:avLst/>
          </a:prstGeom>
          <a:ln w="19050">
            <a:headEnd type="diamond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l="34202" t="24631" r="47984" b="44606"/>
          <a:stretch/>
        </p:blipFill>
        <p:spPr>
          <a:xfrm>
            <a:off x="3449145" y="4829282"/>
            <a:ext cx="1983179" cy="1733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36948" y="6415293"/>
            <a:ext cx="27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Stanford Dogs Dataset</a:t>
            </a:r>
          </a:p>
        </p:txBody>
      </p:sp>
    </p:spTree>
    <p:extLst>
      <p:ext uri="{BB962C8B-B14F-4D97-AF65-F5344CB8AC3E}">
        <p14:creationId xmlns:p14="http://schemas.microsoft.com/office/powerpoint/2010/main" val="25530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1098</TotalTime>
  <Words>377</Words>
  <Application>Microsoft Office PowerPoint</Application>
  <PresentationFormat>Widescreen</PresentationFormat>
  <Paragraphs>98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Rockwell</vt:lpstr>
      <vt:lpstr>Rockwell Condensed</vt:lpstr>
      <vt:lpstr>Wingdings</vt:lpstr>
      <vt:lpstr>Wood Type</vt:lpstr>
      <vt:lpstr>Dog Query by photo MS1</vt:lpstr>
      <vt:lpstr>motivation</vt:lpstr>
      <vt:lpstr>The System</vt:lpstr>
      <vt:lpstr>Messages</vt:lpstr>
      <vt:lpstr>Messages</vt:lpstr>
      <vt:lpstr>Messages</vt:lpstr>
      <vt:lpstr>The Scenario</vt:lpstr>
      <vt:lpstr>Method and Distance function</vt:lpstr>
      <vt:lpstr>Intermediate results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CS2310 Software Engineering  MS1</dc:title>
  <dc:creator>lin風中追風</dc:creator>
  <cp:lastModifiedBy>lin風中追風</cp:lastModifiedBy>
  <cp:revision>128</cp:revision>
  <dcterms:created xsi:type="dcterms:W3CDTF">2014-10-28T14:59:10Z</dcterms:created>
  <dcterms:modified xsi:type="dcterms:W3CDTF">2014-10-31T00:49:15Z</dcterms:modified>
</cp:coreProperties>
</file>