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5" r:id="rId3"/>
    <p:sldId id="296" r:id="rId4"/>
    <p:sldId id="297" r:id="rId5"/>
    <p:sldId id="298" r:id="rId6"/>
    <p:sldId id="299" r:id="rId7"/>
    <p:sldId id="300" r:id="rId8"/>
    <p:sldId id="301" r:id="rId9"/>
    <p:sldId id="312" r:id="rId10"/>
    <p:sldId id="304" r:id="rId11"/>
    <p:sldId id="305" r:id="rId12"/>
    <p:sldId id="308" r:id="rId13"/>
    <p:sldId id="306" r:id="rId14"/>
    <p:sldId id="307" r:id="rId15"/>
    <p:sldId id="315" r:id="rId16"/>
    <p:sldId id="311" r:id="rId17"/>
    <p:sldId id="309" r:id="rId18"/>
    <p:sldId id="310" r:id="rId19"/>
    <p:sldId id="302" r:id="rId20"/>
    <p:sldId id="313" r:id="rId21"/>
    <p:sldId id="314" r:id="rId22"/>
    <p:sldId id="303" r:id="rId23"/>
    <p:sldId id="268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8151"/>
    <a:srgbClr val="76643E"/>
    <a:srgbClr val="C3C7D1"/>
    <a:srgbClr val="A9852A"/>
    <a:srgbClr val="CDB97D"/>
    <a:srgbClr val="CCCC90"/>
    <a:srgbClr val="EDED8B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2374" autoAdjust="0"/>
  </p:normalViewPr>
  <p:slideViewPr>
    <p:cSldViewPr snapToGrid="0">
      <p:cViewPr>
        <p:scale>
          <a:sx n="90" d="100"/>
          <a:sy n="90" d="100"/>
        </p:scale>
        <p:origin x="-918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379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12" charset="-128"/>
              </a:defRPr>
            </a:lvl1pPr>
          </a:lstStyle>
          <a:p>
            <a:pPr>
              <a:defRPr/>
            </a:pPr>
            <a:fld id="{08611DA4-99EC-4A83-A8F0-6A3F4C2C4606}" type="datetime1">
              <a:rPr lang="en-US" altLang="bg-BG"/>
              <a:pPr>
                <a:defRPr/>
              </a:pPr>
              <a:t>29-Oct-14</a:t>
            </a:fld>
            <a:endParaRPr lang="en-US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12" charset="-128"/>
              </a:defRPr>
            </a:lvl1pPr>
          </a:lstStyle>
          <a:p>
            <a:pPr>
              <a:defRPr/>
            </a:pPr>
            <a:fld id="{088C0647-8A77-4F20-BA87-92EA1DA34C2D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7479811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12" charset="-128"/>
              </a:defRPr>
            </a:lvl1pPr>
          </a:lstStyle>
          <a:p>
            <a:pPr>
              <a:defRPr/>
            </a:pPr>
            <a:fld id="{A2629A0D-C473-4762-91DC-723708B30AB5}" type="datetime1">
              <a:rPr lang="en-US" altLang="bg-BG"/>
              <a:pPr>
                <a:defRPr/>
              </a:pPr>
              <a:t>29-Oct-14</a:t>
            </a:fld>
            <a:endParaRPr lang="en-US" alt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bg-B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12" charset="-128"/>
              </a:defRPr>
            </a:lvl1pPr>
          </a:lstStyle>
          <a:p>
            <a:pPr>
              <a:defRPr/>
            </a:pPr>
            <a:fld id="{2E4F619A-5CF4-49CF-B597-1EE247ACC8C7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2002346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bg-BG" altLang="bg-BG" dirty="0" smtClean="0">
              <a:ea typeface="ＭＳ Ｐゴシック" pitchFamily="1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08A84F6D-C0FE-4A21-89DD-D8479E11D3FD}" type="slidenum">
              <a:rPr lang="en-US" altLang="bg-BG" sz="1200" smtClean="0"/>
              <a:pPr/>
              <a:t>1</a:t>
            </a:fld>
            <a:endParaRPr lang="en-US" altLang="bg-BG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4F619A-5CF4-49CF-B597-1EE247ACC8C7}" type="slidenum">
              <a:rPr lang="en-US" altLang="bg-BG" smtClean="0"/>
              <a:pPr>
                <a:defRPr/>
              </a:pPr>
              <a:t>3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666153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4F619A-5CF4-49CF-B597-1EE247ACC8C7}" type="slidenum">
              <a:rPr lang="en-US" altLang="bg-BG" smtClean="0"/>
              <a:pPr>
                <a:defRPr/>
              </a:pPr>
              <a:t>23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66403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bg-BG"/>
              <a:t>Daniel Petrov</a:t>
            </a:r>
            <a:endParaRPr lang="bg-BG" altLang="bg-BG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4800" y="6299200"/>
            <a:ext cx="8382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12" charset="-128"/>
              </a:defRPr>
            </a:lvl1pPr>
          </a:lstStyle>
          <a:p>
            <a:pPr>
              <a:defRPr/>
            </a:pPr>
            <a:fld id="{1435AE24-296F-42B8-B86A-5CD842F9BE69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32481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bg-BG"/>
              <a:t>Daniel Petrov</a:t>
            </a:r>
            <a:endParaRPr lang="bg-BG" altLang="bg-BG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4800" y="6299200"/>
            <a:ext cx="8382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12" charset="-128"/>
              </a:defRPr>
            </a:lvl1pPr>
          </a:lstStyle>
          <a:p>
            <a:pPr>
              <a:defRPr/>
            </a:pPr>
            <a:fld id="{3C7E43B2-32C5-477C-B461-53DA34D59436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079691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914400"/>
            <a:ext cx="20955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914400"/>
            <a:ext cx="61341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bg-BG"/>
              <a:t>Daniel Petrov</a:t>
            </a:r>
            <a:endParaRPr lang="bg-BG" altLang="bg-BG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4800" y="6299200"/>
            <a:ext cx="8382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12" charset="-128"/>
              </a:defRPr>
            </a:lvl1pPr>
          </a:lstStyle>
          <a:p>
            <a:pPr>
              <a:defRPr/>
            </a:pPr>
            <a:fld id="{13D2CD5A-A497-4C77-BCE4-516EE1CBA296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228374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bg-BG"/>
              <a:t>Daniel Petrov</a:t>
            </a:r>
            <a:endParaRPr lang="bg-BG" altLang="bg-BG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4800" y="6299200"/>
            <a:ext cx="8382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12" charset="-128"/>
              </a:defRPr>
            </a:lvl1pPr>
          </a:lstStyle>
          <a:p>
            <a:pPr>
              <a:defRPr/>
            </a:pPr>
            <a:fld id="{23AEDCC0-D38C-47BB-9851-06BF8187384C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02508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940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bg-BG"/>
              <a:t>Daniel Petrov</a:t>
            </a:r>
            <a:endParaRPr lang="bg-BG" altLang="bg-BG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4800" y="6299200"/>
            <a:ext cx="8382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12" charset="-128"/>
              </a:defRPr>
            </a:lvl1pPr>
          </a:lstStyle>
          <a:p>
            <a:pPr>
              <a:defRPr/>
            </a:pPr>
            <a:fld id="{B3BB6BED-D98D-4DE9-AD12-41B160A90F57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420831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24800" y="6299200"/>
            <a:ext cx="8382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12" charset="-128"/>
              </a:defRPr>
            </a:lvl1pPr>
          </a:lstStyle>
          <a:p>
            <a:pPr>
              <a:defRPr/>
            </a:pPr>
            <a:fld id="{28AF151D-FB12-4B2A-920A-CE05CD786D7A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130375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50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9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35275"/>
            <a:ext cx="4040188" cy="3260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9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35275"/>
            <a:ext cx="4041775" cy="3260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bg-BG"/>
              <a:t>Daniel Petrov</a:t>
            </a:r>
            <a:endParaRPr lang="bg-BG" altLang="bg-BG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4800" y="6299200"/>
            <a:ext cx="8382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12" charset="-128"/>
              </a:defRPr>
            </a:lvl1pPr>
          </a:lstStyle>
          <a:p>
            <a:pPr>
              <a:defRPr/>
            </a:pPr>
            <a:fld id="{7D6A0BAD-7E31-4D32-B272-B3332597DA0D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401844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bg-BG"/>
              <a:t>Daniel Petrov</a:t>
            </a:r>
            <a:endParaRPr lang="bg-BG" altLang="bg-BG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4800" y="6299200"/>
            <a:ext cx="8382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12" charset="-128"/>
              </a:defRPr>
            </a:lvl1pPr>
          </a:lstStyle>
          <a:p>
            <a:pPr>
              <a:defRPr/>
            </a:pPr>
            <a:fld id="{EA66817F-AE84-4D97-B8AC-A1AFE135D6EB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420582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bg-BG"/>
              <a:t>Daniel Petrov</a:t>
            </a:r>
            <a:endParaRPr lang="bg-BG" altLang="bg-BG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4800" y="6299200"/>
            <a:ext cx="8382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12" charset="-128"/>
              </a:defRPr>
            </a:lvl1pPr>
          </a:lstStyle>
          <a:p>
            <a:pPr>
              <a:defRPr/>
            </a:pPr>
            <a:fld id="{0258F6D6-BDD6-4062-870C-9D15A8B4153A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826011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1700"/>
            <a:ext cx="3008313" cy="1155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89000"/>
            <a:ext cx="5111750" cy="5237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008313" cy="4068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bg-BG"/>
              <a:t>Daniel Petrov</a:t>
            </a:r>
            <a:endParaRPr lang="bg-BG" altLang="bg-BG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4800" y="6299200"/>
            <a:ext cx="8382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12" charset="-128"/>
              </a:defRPr>
            </a:lvl1pPr>
          </a:lstStyle>
          <a:p>
            <a:pPr>
              <a:defRPr/>
            </a:pPr>
            <a:fld id="{A71FF710-6235-4DD8-A9C5-5F9D488CEA1E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02898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77899"/>
            <a:ext cx="5486400" cy="3749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bg-BG"/>
              <a:t>Daniel Petrov</a:t>
            </a:r>
            <a:endParaRPr lang="bg-BG" altLang="bg-BG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4800" y="6299200"/>
            <a:ext cx="8382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12" charset="-128"/>
              </a:defRPr>
            </a:lvl1pPr>
          </a:lstStyle>
          <a:p>
            <a:pPr>
              <a:defRPr/>
            </a:pPr>
            <a:fld id="{3CAE8E7E-6586-491D-9508-DD0310C319DC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62570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owerpoint-C sub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9300" y="914400"/>
            <a:ext cx="7924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9300" y="1981200"/>
            <a:ext cx="7924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5200" y="62992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smtClean="0">
                <a:solidFill>
                  <a:srgbClr val="002B5E"/>
                </a:solidFill>
                <a:latin typeface="Georgia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9300" y="6299200"/>
            <a:ext cx="62230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2B5E"/>
                </a:solidFill>
                <a:latin typeface="Georgia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r>
              <a:rPr lang="en-US" altLang="bg-BG"/>
              <a:t>Daniel Petrov</a:t>
            </a:r>
            <a:endParaRPr lang="bg-BG" altLang="bg-BG" dirty="0"/>
          </a:p>
        </p:txBody>
      </p:sp>
      <p:sp>
        <p:nvSpPr>
          <p:cNvPr id="1031" name="TextBox 8"/>
          <p:cNvSpPr txBox="1">
            <a:spLocks noChangeArrowheads="1"/>
          </p:cNvSpPr>
          <p:nvPr userDrawn="1"/>
        </p:nvSpPr>
        <p:spPr bwMode="auto">
          <a:xfrm>
            <a:off x="3835400" y="254000"/>
            <a:ext cx="4927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pPr algn="r">
              <a:defRPr/>
            </a:pPr>
            <a:r>
              <a:rPr lang="en-US" sz="1400" b="1" smtClean="0">
                <a:solidFill>
                  <a:schemeClr val="bg1"/>
                </a:solidFill>
                <a:latin typeface="Georgia" pitchFamily="-112" charset="0"/>
              </a:rPr>
              <a:t>Department of Computer </a:t>
            </a:r>
            <a:r>
              <a:rPr lang="en-US" sz="1400" b="1" dirty="0" smtClean="0">
                <a:solidFill>
                  <a:schemeClr val="bg1"/>
                </a:solidFill>
                <a:latin typeface="Georgia" pitchFamily="-112" charset="0"/>
              </a:rPr>
              <a:t>Science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1" r:id="rId1"/>
    <p:sldLayoutId id="2147484552" r:id="rId2"/>
    <p:sldLayoutId id="2147484553" r:id="rId3"/>
    <p:sldLayoutId id="2147484554" r:id="rId4"/>
    <p:sldLayoutId id="2147484555" r:id="rId5"/>
    <p:sldLayoutId id="2147484556" r:id="rId6"/>
    <p:sldLayoutId id="2147484557" r:id="rId7"/>
    <p:sldLayoutId id="2147484558" r:id="rId8"/>
    <p:sldLayoutId id="2147484559" r:id="rId9"/>
    <p:sldLayoutId id="2147484560" r:id="rId10"/>
    <p:sldLayoutId id="214748456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815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8151"/>
          </a:solidFill>
          <a:latin typeface="Georgia" pitchFamily="-108" charset="0"/>
          <a:ea typeface="ＭＳ Ｐゴシック" pitchFamily="-108" charset="-128"/>
          <a:cs typeface="ＭＳ Ｐゴシック" pitchFamily="-10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8151"/>
          </a:solidFill>
          <a:latin typeface="Georgia" pitchFamily="-108" charset="0"/>
          <a:ea typeface="ＭＳ Ｐゴシック" pitchFamily="-108" charset="-128"/>
          <a:cs typeface="ＭＳ Ｐゴシック" pitchFamily="-10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8151"/>
          </a:solidFill>
          <a:latin typeface="Georgia" pitchFamily="-108" charset="0"/>
          <a:ea typeface="ＭＳ Ｐゴシック" pitchFamily="-108" charset="-128"/>
          <a:cs typeface="ＭＳ Ｐゴシック" pitchFamily="-10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8151"/>
          </a:solidFill>
          <a:latin typeface="Georgia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3E7E"/>
          </a:solidFill>
          <a:latin typeface="Georgia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3E7E"/>
          </a:solidFill>
          <a:latin typeface="Georgia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3E7E"/>
          </a:solidFill>
          <a:latin typeface="Georgia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3E7E"/>
          </a:solidFill>
          <a:latin typeface="Georgia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Clr>
          <a:srgbClr val="000000"/>
        </a:buClr>
        <a:buChar char="•"/>
        <a:defRPr sz="3200">
          <a:solidFill>
            <a:srgbClr val="002B5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ts val="1200"/>
        </a:spcAft>
        <a:buClr>
          <a:srgbClr val="000000"/>
        </a:buClr>
        <a:buChar char="–"/>
        <a:defRPr sz="2800">
          <a:solidFill>
            <a:srgbClr val="002B5E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ts val="1200"/>
        </a:spcAft>
        <a:buClr>
          <a:srgbClr val="000000"/>
        </a:buClr>
        <a:buChar char="•"/>
        <a:defRPr sz="2400">
          <a:solidFill>
            <a:srgbClr val="002B5E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ts val="1200"/>
        </a:spcAft>
        <a:buClr>
          <a:srgbClr val="000000"/>
        </a:buClr>
        <a:buChar char="–"/>
        <a:defRPr sz="2000">
          <a:solidFill>
            <a:srgbClr val="002B5E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ts val="1200"/>
        </a:spcAft>
        <a:buClr>
          <a:srgbClr val="000000"/>
        </a:buClr>
        <a:buChar char="»"/>
        <a:defRPr sz="2000">
          <a:solidFill>
            <a:srgbClr val="002B5E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E7E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E7E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E7E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E7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z.org/downloads/Facts_Figures_2014.pdf" TargetMode="External"/><Relationship Id="rId2" Type="http://schemas.openxmlformats.org/officeDocument/2006/relationships/hyperlink" Target="http://www.alz.org/downloads/facts_figures_2013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ers.google.com/maps/" TargetMode="External"/><Relationship Id="rId4" Type="http://schemas.openxmlformats.org/officeDocument/2006/relationships/hyperlink" Target="http://www.healthline.com/health/dementia/stages#Overview1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title-slid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5600" y="1270000"/>
            <a:ext cx="5562600" cy="1898502"/>
          </a:xfrm>
        </p:spPr>
        <p:txBody>
          <a:bodyPr anchor="b"/>
          <a:lstStyle/>
          <a:p>
            <a:pPr eaLnBrk="1" hangingPunct="1"/>
            <a:r>
              <a:rPr lang="en-US" altLang="bg-BG" dirty="0" smtClean="0">
                <a:solidFill>
                  <a:schemeClr val="bg1"/>
                </a:solidFill>
              </a:rPr>
              <a:t>Virtual Attendant for Mild Cognitive Impaired Patients </a:t>
            </a:r>
            <a:endParaRPr lang="en-US" altLang="bg-BG" dirty="0" smtClean="0">
              <a:solidFill>
                <a:schemeClr val="bg1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730500"/>
            <a:ext cx="5486400" cy="1206500"/>
          </a:xfrm>
        </p:spPr>
        <p:txBody>
          <a:bodyPr/>
          <a:lstStyle/>
          <a:p>
            <a:pPr algn="l" eaLnBrk="1" hangingPunct="1">
              <a:spcAft>
                <a:spcPct val="0"/>
              </a:spcAft>
            </a:pPr>
            <a:endParaRPr lang="en-US" altLang="bg-BG" sz="2200" dirty="0" smtClean="0">
              <a:solidFill>
                <a:srgbClr val="CCCC90"/>
              </a:solidFill>
            </a:endParaRPr>
          </a:p>
          <a:p>
            <a:pPr algn="l" eaLnBrk="1" hangingPunct="1">
              <a:spcAft>
                <a:spcPct val="0"/>
              </a:spcAft>
            </a:pPr>
            <a:r>
              <a:rPr lang="en-US" altLang="bg-BG" sz="2200" dirty="0" smtClean="0">
                <a:solidFill>
                  <a:srgbClr val="CCCC90"/>
                </a:solidFill>
              </a:rPr>
              <a:t>CS2310: Multimedia Software Engineering</a:t>
            </a:r>
            <a:endParaRPr lang="en-US" altLang="bg-BG" sz="2200" dirty="0" smtClean="0">
              <a:solidFill>
                <a:srgbClr val="CCCC90"/>
              </a:solidFill>
            </a:endParaRPr>
          </a:p>
        </p:txBody>
      </p:sp>
      <p:sp>
        <p:nvSpPr>
          <p:cNvPr id="13317" name="Rectangle 3"/>
          <p:cNvSpPr txBox="1">
            <a:spLocks noChangeArrowheads="1"/>
          </p:cNvSpPr>
          <p:nvPr/>
        </p:nvSpPr>
        <p:spPr bwMode="auto">
          <a:xfrm>
            <a:off x="381000" y="4216400"/>
            <a:ext cx="54864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000000"/>
              </a:buClr>
              <a:buChar char="•"/>
              <a:defRPr sz="32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28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2pPr>
            <a:lvl3pPr marL="1143000" indent="-22860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•"/>
              <a:defRPr sz="24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3pPr>
            <a:lvl4pPr marL="1600200" indent="-22860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4pPr>
            <a:lvl5pPr marL="2057400" indent="-22860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9pPr>
          </a:lstStyle>
          <a:p>
            <a:pPr eaLnBrk="1" hangingPunct="1">
              <a:spcAft>
                <a:spcPct val="0"/>
              </a:spcAft>
              <a:buFontTx/>
              <a:buNone/>
            </a:pPr>
            <a:r>
              <a:rPr lang="en-US" altLang="bg-BG" sz="1600" b="1">
                <a:solidFill>
                  <a:srgbClr val="CCCC90"/>
                </a:solidFill>
              </a:rPr>
              <a:t>Daniel Petrov</a:t>
            </a:r>
          </a:p>
          <a:p>
            <a:pPr eaLnBrk="1" hangingPunct="1">
              <a:spcAft>
                <a:spcPct val="0"/>
              </a:spcAft>
              <a:buFontTx/>
              <a:buNone/>
            </a:pPr>
            <a:r>
              <a:rPr lang="en-US" altLang="bg-BG" sz="1600">
                <a:solidFill>
                  <a:srgbClr val="CCCC90"/>
                </a:solidFill>
              </a:rPr>
              <a:t>School of Arts of and Sciences</a:t>
            </a:r>
          </a:p>
          <a:p>
            <a:pPr eaLnBrk="1" hangingPunct="1">
              <a:buFontTx/>
              <a:buNone/>
            </a:pPr>
            <a:r>
              <a:rPr lang="en-US" altLang="bg-BG" sz="1600">
                <a:solidFill>
                  <a:srgbClr val="CCCC90"/>
                </a:solidFill>
              </a:rPr>
              <a:t>Department of Computer Science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Kill Component </a:t>
            </a:r>
            <a:r>
              <a:rPr lang="en-US" dirty="0"/>
              <a:t>–</a:t>
            </a:r>
            <a:r>
              <a:rPr lang="en-US" dirty="0" smtClean="0"/>
              <a:t>MsgID:22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b="1" dirty="0" smtClean="0"/>
              <a:t>Passcode:</a:t>
            </a:r>
            <a:r>
              <a:rPr lang="en-US" sz="2400" dirty="0" smtClean="0"/>
              <a:t> ****</a:t>
            </a:r>
            <a:endParaRPr lang="en-US" sz="2400" dirty="0"/>
          </a:p>
          <a:p>
            <a:r>
              <a:rPr lang="en-US" sz="2400" b="1" dirty="0" err="1" smtClean="0"/>
              <a:t>SecurityLevel</a:t>
            </a:r>
            <a:r>
              <a:rPr lang="en-US" sz="2400" b="1" dirty="0" smtClean="0"/>
              <a:t>:</a:t>
            </a:r>
            <a:r>
              <a:rPr lang="en-US" sz="2400" dirty="0" smtClean="0"/>
              <a:t> 3</a:t>
            </a:r>
            <a:endParaRPr lang="en-US" sz="2400" dirty="0"/>
          </a:p>
          <a:p>
            <a:r>
              <a:rPr lang="en-US" sz="2400" b="1" dirty="0" smtClean="0"/>
              <a:t>Name:</a:t>
            </a:r>
            <a:r>
              <a:rPr lang="en-US" sz="2400" dirty="0" smtClean="0"/>
              <a:t> VAMCIP</a:t>
            </a:r>
            <a:endParaRPr lang="en-US" sz="2400" dirty="0"/>
          </a:p>
          <a:p>
            <a:r>
              <a:rPr lang="en-US" sz="2400" b="1" dirty="0" err="1" smtClean="0"/>
              <a:t>SourceCode</a:t>
            </a:r>
            <a:r>
              <a:rPr lang="en-US" sz="2400" b="1" dirty="0" smtClean="0"/>
              <a:t>:</a:t>
            </a:r>
            <a:r>
              <a:rPr lang="en-US" sz="2400" dirty="0" smtClean="0"/>
              <a:t> VAMCIP.jar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40341" y="1981200"/>
            <a:ext cx="4114800" cy="3886200"/>
          </a:xfrm>
        </p:spPr>
        <p:txBody>
          <a:bodyPr/>
          <a:lstStyle/>
          <a:p>
            <a:pPr marL="0" indent="0">
              <a:buNone/>
            </a:pPr>
            <a:r>
              <a:rPr lang="en-US" sz="1000" dirty="0"/>
              <a:t>&lt;</a:t>
            </a:r>
            <a:r>
              <a:rPr lang="en-US" sz="1000" dirty="0" err="1"/>
              <a:t>Msg</a:t>
            </a:r>
            <a:r>
              <a:rPr lang="en-US" sz="1000" dirty="0"/>
              <a:t>&gt;</a:t>
            </a:r>
          </a:p>
          <a:p>
            <a:pPr marL="0" indent="0">
              <a:buNone/>
            </a:pPr>
            <a:r>
              <a:rPr lang="en-US" sz="1000" dirty="0"/>
              <a:t>&lt;Head&gt;</a:t>
            </a:r>
          </a:p>
          <a:p>
            <a:pPr marL="0" indent="0">
              <a:buNone/>
            </a:pPr>
            <a:r>
              <a:rPr lang="en-US" sz="1000" dirty="0"/>
              <a:t>&lt;</a:t>
            </a:r>
            <a:r>
              <a:rPr lang="en-US" sz="1000" dirty="0" err="1"/>
              <a:t>MsgID</a:t>
            </a:r>
            <a:r>
              <a:rPr lang="en-US" sz="1000" dirty="0"/>
              <a:t>&gt;22&lt;/</a:t>
            </a:r>
            <a:r>
              <a:rPr lang="en-US" sz="1000" dirty="0" err="1"/>
              <a:t>MsgID</a:t>
            </a:r>
            <a:r>
              <a:rPr lang="en-US" sz="1000" dirty="0"/>
              <a:t>&gt;</a:t>
            </a:r>
          </a:p>
          <a:p>
            <a:pPr marL="0" indent="0">
              <a:buNone/>
            </a:pPr>
            <a:r>
              <a:rPr lang="en-US" sz="1000" dirty="0"/>
              <a:t>&lt;Description&gt;Kill Component&lt;/Description&gt;</a:t>
            </a:r>
          </a:p>
          <a:p>
            <a:pPr marL="0" indent="0">
              <a:buNone/>
            </a:pPr>
            <a:r>
              <a:rPr lang="en-US" sz="1000" dirty="0"/>
              <a:t>&lt;/Head&gt;</a:t>
            </a:r>
          </a:p>
          <a:p>
            <a:pPr marL="0" indent="0">
              <a:buNone/>
            </a:pPr>
            <a:r>
              <a:rPr lang="en-US" sz="1000" dirty="0"/>
              <a:t>&lt;Body&gt;</a:t>
            </a:r>
          </a:p>
          <a:p>
            <a:pPr marL="0" indent="0">
              <a:buNone/>
            </a:pPr>
            <a:r>
              <a:rPr lang="en-US" sz="1000" dirty="0"/>
              <a:t>&lt;Item&gt;</a:t>
            </a:r>
          </a:p>
          <a:p>
            <a:pPr marL="0" indent="0">
              <a:buNone/>
            </a:pPr>
            <a:r>
              <a:rPr lang="en-US" sz="1000" dirty="0"/>
              <a:t>&lt;Key&gt;Passcode&lt;/Key&gt;</a:t>
            </a:r>
          </a:p>
          <a:p>
            <a:pPr marL="0" indent="0">
              <a:buNone/>
            </a:pPr>
            <a:r>
              <a:rPr lang="en-US" sz="1000" dirty="0"/>
              <a:t>&lt;Value&gt;****&lt;/Value&gt;</a:t>
            </a:r>
          </a:p>
          <a:p>
            <a:pPr marL="0" indent="0">
              <a:buNone/>
            </a:pPr>
            <a:r>
              <a:rPr lang="en-US" sz="1000" dirty="0"/>
              <a:t>&lt;/Item&gt;</a:t>
            </a:r>
          </a:p>
          <a:p>
            <a:pPr marL="0" indent="0">
              <a:buNone/>
            </a:pPr>
            <a:r>
              <a:rPr lang="en-US" sz="1000" dirty="0"/>
              <a:t>&lt;Item&gt;</a:t>
            </a:r>
          </a:p>
          <a:p>
            <a:pPr marL="0" indent="0">
              <a:buNone/>
            </a:pPr>
            <a:r>
              <a:rPr lang="en-US" sz="1000" dirty="0"/>
              <a:t>&lt;Key&gt;</a:t>
            </a:r>
            <a:r>
              <a:rPr lang="en-US" sz="1000" dirty="0" err="1"/>
              <a:t>SecurityLevel</a:t>
            </a:r>
            <a:r>
              <a:rPr lang="en-US" sz="1000" dirty="0"/>
              <a:t>&lt;/Key&gt;</a:t>
            </a:r>
          </a:p>
          <a:p>
            <a:pPr marL="0" indent="0">
              <a:buNone/>
            </a:pPr>
            <a:r>
              <a:rPr lang="en-US" sz="1000" dirty="0"/>
              <a:t>&lt;Value&gt;3&lt;/Value&gt;</a:t>
            </a:r>
          </a:p>
          <a:p>
            <a:pPr marL="0" indent="0">
              <a:buNone/>
            </a:pPr>
            <a:r>
              <a:rPr lang="en-US" sz="1000" dirty="0"/>
              <a:t>&lt;/Item</a:t>
            </a:r>
            <a:r>
              <a:rPr lang="en-US" sz="1000" dirty="0" smtClean="0"/>
              <a:t>&gt;</a:t>
            </a:r>
            <a:endParaRPr lang="en-US" sz="1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6108459" y="1984738"/>
            <a:ext cx="4114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000000"/>
              </a:buClr>
              <a:buChar char="•"/>
              <a:defRPr sz="2800">
                <a:solidFill>
                  <a:srgbClr val="002B5E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2400">
                <a:solidFill>
                  <a:srgbClr val="002B5E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•"/>
              <a:defRPr sz="2000">
                <a:solidFill>
                  <a:srgbClr val="002B5E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1800">
                <a:solidFill>
                  <a:srgbClr val="002B5E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1800">
                <a:solidFill>
                  <a:srgbClr val="002B5E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1000" kern="0" dirty="0"/>
              <a:t>&lt;Item&gt;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&lt;Key&gt;Name&lt;/Key&gt;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&lt;Value&gt;VAMCIP&lt;/Value&gt;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&lt;/Item&gt;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&lt;Item&gt;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&lt;Key&gt;</a:t>
            </a:r>
            <a:r>
              <a:rPr lang="en-US" sz="1000" kern="0" dirty="0" err="1"/>
              <a:t>SourceCode</a:t>
            </a:r>
            <a:r>
              <a:rPr lang="en-US" sz="1000" kern="0" dirty="0"/>
              <a:t>&lt;/Key&gt;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&lt;Value&gt;VAMCIP.jar&lt;/Value&gt;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&lt;/Item&gt;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&lt;/Body&gt;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&lt;/</a:t>
            </a:r>
            <a:r>
              <a:rPr lang="en-US" sz="1000" kern="0" dirty="0" err="1"/>
              <a:t>Msg</a:t>
            </a:r>
            <a:r>
              <a:rPr lang="en-US" sz="1000" kern="0" dirty="0"/>
              <a:t>&gt;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49300" y="6299200"/>
            <a:ext cx="6223000" cy="558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bg-BG" sz="900" dirty="0">
                <a:solidFill>
                  <a:srgbClr val="002B5E"/>
                </a:solidFill>
                <a:latin typeface="Georgia" pitchFamily="-112" charset="0"/>
              </a:rPr>
              <a:t>Daniel Petrov</a:t>
            </a:r>
            <a:endParaRPr lang="bg-BG" altLang="bg-BG" sz="900" dirty="0">
              <a:solidFill>
                <a:srgbClr val="002B5E"/>
              </a:solidFill>
              <a:latin typeface="Georgi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5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to Server –MsgID:23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Passcode:</a:t>
            </a:r>
            <a:r>
              <a:rPr lang="en-US" dirty="0"/>
              <a:t> ****</a:t>
            </a:r>
          </a:p>
          <a:p>
            <a:r>
              <a:rPr lang="en-US" b="1" dirty="0" err="1"/>
              <a:t>SecurityLevel</a:t>
            </a:r>
            <a:r>
              <a:rPr lang="en-US" b="1" dirty="0"/>
              <a:t>:</a:t>
            </a:r>
            <a:r>
              <a:rPr lang="en-US" dirty="0"/>
              <a:t> 3</a:t>
            </a:r>
          </a:p>
          <a:p>
            <a:r>
              <a:rPr lang="en-US" b="1" dirty="0"/>
              <a:t>Name:</a:t>
            </a:r>
            <a:r>
              <a:rPr lang="en-US" dirty="0"/>
              <a:t> </a:t>
            </a:r>
            <a:r>
              <a:rPr lang="en-US" dirty="0" smtClean="0"/>
              <a:t>VAMCIP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052752" y="1981200"/>
            <a:ext cx="4114800" cy="388620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&lt;</a:t>
            </a:r>
            <a:r>
              <a:rPr lang="en-US" sz="1200" dirty="0" err="1"/>
              <a:t>Msg</a:t>
            </a:r>
            <a:r>
              <a:rPr lang="en-US" sz="1200" dirty="0"/>
              <a:t>&gt;</a:t>
            </a:r>
          </a:p>
          <a:p>
            <a:pPr marL="0" indent="0">
              <a:buNone/>
            </a:pPr>
            <a:r>
              <a:rPr lang="en-US" sz="1200" dirty="0"/>
              <a:t>&lt;Head&gt;</a:t>
            </a:r>
          </a:p>
          <a:p>
            <a:pPr marL="0" indent="0">
              <a:buNone/>
            </a:pPr>
            <a:r>
              <a:rPr lang="en-US" sz="1200" dirty="0"/>
              <a:t>&lt;</a:t>
            </a:r>
            <a:r>
              <a:rPr lang="en-US" sz="1200" dirty="0" err="1" smtClean="0"/>
              <a:t>MsgID</a:t>
            </a:r>
            <a:r>
              <a:rPr lang="en-US" sz="1200" dirty="0" smtClean="0"/>
              <a:t>&gt;23&lt;/</a:t>
            </a:r>
            <a:r>
              <a:rPr lang="en-US" sz="1200" dirty="0" err="1"/>
              <a:t>MsgID</a:t>
            </a:r>
            <a:r>
              <a:rPr lang="en-US" sz="1200" dirty="0"/>
              <a:t>&gt;</a:t>
            </a:r>
          </a:p>
          <a:p>
            <a:pPr marL="0" indent="0">
              <a:buNone/>
            </a:pPr>
            <a:r>
              <a:rPr lang="en-US" sz="1200" dirty="0"/>
              <a:t>&lt;</a:t>
            </a:r>
            <a:r>
              <a:rPr lang="en-US" sz="1200" dirty="0" smtClean="0"/>
              <a:t>Description&gt;Connect to Server</a:t>
            </a:r>
          </a:p>
          <a:p>
            <a:pPr marL="0" indent="0">
              <a:buNone/>
            </a:pPr>
            <a:r>
              <a:rPr lang="en-US" sz="1200" dirty="0" smtClean="0"/>
              <a:t>&lt;/</a:t>
            </a:r>
            <a:r>
              <a:rPr lang="en-US" sz="1200" dirty="0"/>
              <a:t>Description&gt;</a:t>
            </a:r>
          </a:p>
          <a:p>
            <a:pPr marL="0" indent="0">
              <a:buNone/>
            </a:pPr>
            <a:r>
              <a:rPr lang="en-US" sz="1200" dirty="0"/>
              <a:t>&lt;/Head&gt;</a:t>
            </a:r>
          </a:p>
          <a:p>
            <a:pPr marL="0" indent="0">
              <a:buNone/>
            </a:pPr>
            <a:r>
              <a:rPr lang="en-US" sz="1200" dirty="0"/>
              <a:t>&lt;Body&gt;</a:t>
            </a:r>
          </a:p>
          <a:p>
            <a:pPr marL="0" indent="0">
              <a:buNone/>
            </a:pPr>
            <a:r>
              <a:rPr lang="en-US" sz="1200" dirty="0"/>
              <a:t>&lt;Item&gt;</a:t>
            </a:r>
          </a:p>
          <a:p>
            <a:pPr marL="0" indent="0">
              <a:buNone/>
            </a:pPr>
            <a:r>
              <a:rPr lang="en-US" sz="1200" dirty="0"/>
              <a:t>&lt;Key&gt;Passcode&lt;/Key&gt;</a:t>
            </a:r>
          </a:p>
          <a:p>
            <a:pPr marL="0" indent="0">
              <a:buNone/>
            </a:pPr>
            <a:r>
              <a:rPr lang="en-US" sz="1200" dirty="0"/>
              <a:t>&lt;Value&gt;****&lt;/Value&gt;</a:t>
            </a:r>
          </a:p>
          <a:p>
            <a:pPr marL="0" indent="0">
              <a:buNone/>
            </a:pPr>
            <a:r>
              <a:rPr lang="en-US" sz="1200" dirty="0"/>
              <a:t>&lt;/Item&gt;</a:t>
            </a:r>
          </a:p>
          <a:p>
            <a:pPr marL="0" indent="0">
              <a:buNone/>
            </a:pPr>
            <a:r>
              <a:rPr lang="en-US" sz="1200" dirty="0"/>
              <a:t>&lt;Item&gt;</a:t>
            </a:r>
          </a:p>
          <a:p>
            <a:pPr marL="0" indent="0">
              <a:buNone/>
            </a:pPr>
            <a:r>
              <a:rPr lang="en-US" sz="1200" dirty="0"/>
              <a:t>&lt;Key&gt;</a:t>
            </a:r>
            <a:r>
              <a:rPr lang="en-US" sz="1200" dirty="0" err="1"/>
              <a:t>SecurityLevel</a:t>
            </a:r>
            <a:r>
              <a:rPr lang="en-US" sz="1200" dirty="0"/>
              <a:t>&lt;/Key&gt;</a:t>
            </a:r>
          </a:p>
          <a:p>
            <a:pPr marL="0" indent="0">
              <a:buNone/>
            </a:pPr>
            <a:r>
              <a:rPr lang="en-US" sz="1200" dirty="0"/>
              <a:t>&lt;Value&gt;3&lt;/Value&gt;</a:t>
            </a:r>
          </a:p>
          <a:p>
            <a:pPr marL="0" indent="0">
              <a:buNone/>
            </a:pPr>
            <a:r>
              <a:rPr lang="en-US" sz="1200" dirty="0"/>
              <a:t>&lt;/Item</a:t>
            </a:r>
            <a:r>
              <a:rPr lang="en-US" sz="1200" dirty="0" smtClean="0"/>
              <a:t>&gt;</a:t>
            </a:r>
            <a:endParaRPr lang="en-US" sz="1200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 bwMode="auto">
          <a:xfrm>
            <a:off x="6820870" y="1984738"/>
            <a:ext cx="4114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000000"/>
              </a:buClr>
              <a:buChar char="•"/>
              <a:defRPr sz="2800">
                <a:solidFill>
                  <a:srgbClr val="002B5E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2400">
                <a:solidFill>
                  <a:srgbClr val="002B5E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•"/>
              <a:defRPr sz="2000">
                <a:solidFill>
                  <a:srgbClr val="002B5E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1800">
                <a:solidFill>
                  <a:srgbClr val="002B5E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1800">
                <a:solidFill>
                  <a:srgbClr val="002B5E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1200" kern="0" dirty="0"/>
              <a:t>&lt;Item&gt;</a:t>
            </a:r>
          </a:p>
          <a:p>
            <a:pPr marL="0" indent="0">
              <a:buFontTx/>
              <a:buNone/>
            </a:pPr>
            <a:r>
              <a:rPr lang="en-US" sz="1200" kern="0" dirty="0"/>
              <a:t>&lt;Key&gt;Name&lt;/Key&gt;</a:t>
            </a:r>
          </a:p>
          <a:p>
            <a:pPr marL="0" indent="0">
              <a:buFontTx/>
              <a:buNone/>
            </a:pPr>
            <a:r>
              <a:rPr lang="en-US" sz="1200" kern="0" dirty="0"/>
              <a:t>&lt;Value&gt;VAMCIP&lt;/Value&gt;</a:t>
            </a:r>
          </a:p>
          <a:p>
            <a:pPr marL="0" indent="0">
              <a:buFontTx/>
              <a:buNone/>
            </a:pPr>
            <a:r>
              <a:rPr lang="en-US" sz="1200" kern="0" dirty="0"/>
              <a:t>&lt;/Item&gt;</a:t>
            </a:r>
          </a:p>
          <a:p>
            <a:pPr marL="0" indent="0">
              <a:buFontTx/>
              <a:buNone/>
            </a:pPr>
            <a:r>
              <a:rPr lang="en-US" sz="1200" kern="0" dirty="0" smtClean="0"/>
              <a:t>&lt;/</a:t>
            </a:r>
            <a:r>
              <a:rPr lang="en-US" sz="1200" kern="0" dirty="0"/>
              <a:t>Body&gt;</a:t>
            </a:r>
          </a:p>
          <a:p>
            <a:pPr marL="0" indent="0">
              <a:buFontTx/>
              <a:buNone/>
            </a:pPr>
            <a:r>
              <a:rPr lang="en-US" sz="1200" kern="0" dirty="0"/>
              <a:t>&lt;/</a:t>
            </a:r>
            <a:r>
              <a:rPr lang="en-US" sz="1200" kern="0" dirty="0" err="1"/>
              <a:t>Msg</a:t>
            </a:r>
            <a:r>
              <a:rPr lang="en-US" sz="1000" kern="0" dirty="0"/>
              <a:t>&gt;</a:t>
            </a:r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749300" y="6299200"/>
            <a:ext cx="6223000" cy="558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bg-BG" sz="900" dirty="0">
                <a:solidFill>
                  <a:srgbClr val="002B5E"/>
                </a:solidFill>
                <a:latin typeface="Georgia" pitchFamily="-112" charset="0"/>
              </a:rPr>
              <a:t>Daniel Petrov</a:t>
            </a:r>
            <a:endParaRPr lang="bg-BG" altLang="bg-BG" sz="900" dirty="0">
              <a:solidFill>
                <a:srgbClr val="002B5E"/>
              </a:solidFill>
              <a:latin typeface="Georgi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77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 </a:t>
            </a:r>
            <a:r>
              <a:rPr lang="en-US" dirty="0"/>
              <a:t>–</a:t>
            </a:r>
            <a:r>
              <a:rPr lang="en-US" dirty="0" smtClean="0"/>
              <a:t>MsgID:26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err="1" smtClean="0"/>
              <a:t>AckMsgID</a:t>
            </a:r>
            <a:r>
              <a:rPr lang="en-US" b="1" dirty="0" smtClean="0"/>
              <a:t>:</a:t>
            </a:r>
            <a:r>
              <a:rPr lang="en-US" dirty="0" smtClean="0"/>
              <a:t> 46</a:t>
            </a:r>
            <a:endParaRPr lang="en-US" dirty="0"/>
          </a:p>
          <a:p>
            <a:r>
              <a:rPr lang="en-US" b="1" dirty="0" err="1" smtClean="0"/>
              <a:t>YesNo</a:t>
            </a:r>
            <a:r>
              <a:rPr lang="en-US" b="1" dirty="0" smtClean="0"/>
              <a:t>:</a:t>
            </a:r>
            <a:r>
              <a:rPr lang="en-US" dirty="0" smtClean="0"/>
              <a:t> Yes/No</a:t>
            </a:r>
          </a:p>
          <a:p>
            <a:r>
              <a:rPr lang="en-US" b="1" dirty="0"/>
              <a:t>Name:</a:t>
            </a:r>
            <a:r>
              <a:rPr lang="en-US" dirty="0"/>
              <a:t> </a:t>
            </a:r>
            <a:r>
              <a:rPr lang="en-US" dirty="0" smtClean="0"/>
              <a:t>GUI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900" dirty="0"/>
              <a:t>&lt;</a:t>
            </a:r>
            <a:r>
              <a:rPr lang="en-US" sz="900" dirty="0" err="1"/>
              <a:t>Msg</a:t>
            </a:r>
            <a:r>
              <a:rPr lang="en-US" sz="900" dirty="0"/>
              <a:t>&gt;</a:t>
            </a:r>
          </a:p>
          <a:p>
            <a:pPr marL="0" indent="0">
              <a:buNone/>
            </a:pPr>
            <a:r>
              <a:rPr lang="en-US" sz="900" dirty="0"/>
              <a:t>&lt;Head&gt;</a:t>
            </a:r>
          </a:p>
          <a:p>
            <a:pPr marL="0" indent="0">
              <a:buNone/>
            </a:pPr>
            <a:r>
              <a:rPr lang="en-US" sz="900" dirty="0"/>
              <a:t>&lt;</a:t>
            </a:r>
            <a:r>
              <a:rPr lang="en-US" sz="900" dirty="0" err="1"/>
              <a:t>MsgID</a:t>
            </a:r>
            <a:r>
              <a:rPr lang="en-US" sz="900" dirty="0"/>
              <a:t>&gt;26&lt;/</a:t>
            </a:r>
            <a:r>
              <a:rPr lang="en-US" sz="900" dirty="0" err="1"/>
              <a:t>MsgID</a:t>
            </a:r>
            <a:r>
              <a:rPr lang="en-US" sz="900" dirty="0"/>
              <a:t>&gt;</a:t>
            </a:r>
          </a:p>
          <a:p>
            <a:pPr marL="0" indent="0">
              <a:buNone/>
            </a:pPr>
            <a:r>
              <a:rPr lang="en-US" sz="900" dirty="0"/>
              <a:t>&lt;Description&gt;ACK the message of the GUI&lt;/Description&gt;</a:t>
            </a:r>
          </a:p>
          <a:p>
            <a:pPr marL="0" indent="0">
              <a:buNone/>
            </a:pPr>
            <a:r>
              <a:rPr lang="en-US" sz="900" dirty="0"/>
              <a:t>&lt;/Head&gt;</a:t>
            </a:r>
          </a:p>
          <a:p>
            <a:pPr marL="0" indent="0">
              <a:buNone/>
            </a:pPr>
            <a:r>
              <a:rPr lang="en-US" sz="900" dirty="0"/>
              <a:t>&lt;Body&gt;</a:t>
            </a:r>
          </a:p>
          <a:p>
            <a:pPr marL="0" indent="0">
              <a:buNone/>
            </a:pPr>
            <a:r>
              <a:rPr lang="en-US" sz="900" dirty="0"/>
              <a:t>&lt;Item&gt;</a:t>
            </a:r>
          </a:p>
          <a:p>
            <a:pPr marL="0" indent="0">
              <a:buNone/>
            </a:pPr>
            <a:r>
              <a:rPr lang="en-US" sz="900" dirty="0"/>
              <a:t>&lt;Key&gt;</a:t>
            </a:r>
            <a:r>
              <a:rPr lang="en-US" sz="900" dirty="0" err="1"/>
              <a:t>AckMsgID</a:t>
            </a:r>
            <a:r>
              <a:rPr lang="en-US" sz="900" dirty="0"/>
              <a:t>&lt;/Key&gt;</a:t>
            </a:r>
          </a:p>
          <a:p>
            <a:pPr marL="0" indent="0">
              <a:buNone/>
            </a:pPr>
            <a:r>
              <a:rPr lang="en-US" sz="900" dirty="0"/>
              <a:t>&lt;Value&gt;46&lt;/Value&gt;</a:t>
            </a:r>
          </a:p>
          <a:p>
            <a:pPr marL="0" indent="0">
              <a:buNone/>
            </a:pPr>
            <a:r>
              <a:rPr lang="en-US" sz="900" dirty="0"/>
              <a:t>&lt;/Item&gt;</a:t>
            </a:r>
          </a:p>
          <a:p>
            <a:pPr marL="0" indent="0">
              <a:buNone/>
            </a:pPr>
            <a:r>
              <a:rPr lang="en-US" sz="900" dirty="0"/>
              <a:t>&lt;Item&gt;</a:t>
            </a:r>
          </a:p>
          <a:p>
            <a:pPr marL="0" indent="0">
              <a:buNone/>
            </a:pPr>
            <a:r>
              <a:rPr lang="en-US" sz="900" dirty="0"/>
              <a:t>&lt;Key&gt;</a:t>
            </a:r>
            <a:r>
              <a:rPr lang="en-US" sz="900" dirty="0" err="1"/>
              <a:t>YesNo</a:t>
            </a:r>
            <a:r>
              <a:rPr lang="en-US" sz="900" dirty="0"/>
              <a:t>&lt;/Key&gt;</a:t>
            </a:r>
          </a:p>
          <a:p>
            <a:pPr marL="0" indent="0">
              <a:buNone/>
            </a:pPr>
            <a:r>
              <a:rPr lang="en-US" sz="900" dirty="0"/>
              <a:t>&lt;Value&gt;Yes&lt;/Value&gt;</a:t>
            </a:r>
          </a:p>
          <a:p>
            <a:pPr marL="0" indent="0">
              <a:buNone/>
            </a:pPr>
            <a:r>
              <a:rPr lang="en-US" sz="900" dirty="0"/>
              <a:t>&lt;/Item&gt;</a:t>
            </a:r>
          </a:p>
          <a:p>
            <a:pPr marL="0" indent="0">
              <a:buNone/>
            </a:pPr>
            <a:r>
              <a:rPr lang="en-US" sz="900" dirty="0"/>
              <a:t>&lt;Item&gt;</a:t>
            </a:r>
          </a:p>
          <a:p>
            <a:pPr marL="0" indent="0">
              <a:buNone/>
            </a:pPr>
            <a:r>
              <a:rPr lang="en-US" sz="900" dirty="0"/>
              <a:t>&lt;Key&gt;Name&lt;/Key&gt;</a:t>
            </a:r>
          </a:p>
          <a:p>
            <a:pPr marL="0" indent="0">
              <a:buNone/>
            </a:pPr>
            <a:r>
              <a:rPr lang="en-US" sz="900" dirty="0"/>
              <a:t>&lt;Value&gt;VAMCIP&lt;/Value&gt;</a:t>
            </a:r>
          </a:p>
          <a:p>
            <a:pPr marL="0" indent="0">
              <a:buNone/>
            </a:pPr>
            <a:r>
              <a:rPr lang="en-US" sz="900" dirty="0"/>
              <a:t>&lt;/Item&gt;</a:t>
            </a:r>
          </a:p>
          <a:p>
            <a:pPr marL="0" indent="0">
              <a:buNone/>
            </a:pPr>
            <a:r>
              <a:rPr lang="en-US" sz="900" dirty="0"/>
              <a:t>&lt;/Body&gt;</a:t>
            </a:r>
          </a:p>
          <a:p>
            <a:pPr marL="0" indent="0">
              <a:buNone/>
            </a:pPr>
            <a:r>
              <a:rPr lang="en-US" sz="900" dirty="0"/>
              <a:t>&lt;/</a:t>
            </a:r>
            <a:r>
              <a:rPr lang="en-US" sz="900" dirty="0" err="1"/>
              <a:t>Msg</a:t>
            </a:r>
            <a:r>
              <a:rPr lang="en-US" sz="900" dirty="0"/>
              <a:t>&gt;</a:t>
            </a:r>
            <a:endParaRPr lang="bg-BG" sz="9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749300" y="6299200"/>
            <a:ext cx="6223000" cy="558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bg-BG" sz="900" dirty="0">
                <a:solidFill>
                  <a:srgbClr val="002B5E"/>
                </a:solidFill>
                <a:latin typeface="Georgia" pitchFamily="-112" charset="0"/>
              </a:rPr>
              <a:t>Daniel Petrov</a:t>
            </a:r>
            <a:endParaRPr lang="bg-BG" altLang="bg-BG" sz="900" dirty="0">
              <a:solidFill>
                <a:srgbClr val="002B5E"/>
              </a:solidFill>
              <a:latin typeface="Georgi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55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Data Input:30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441" y="1981200"/>
            <a:ext cx="4114800" cy="3886200"/>
          </a:xfrm>
        </p:spPr>
        <p:txBody>
          <a:bodyPr/>
          <a:lstStyle/>
          <a:p>
            <a:r>
              <a:rPr lang="en-US" b="1" dirty="0" err="1" smtClean="0"/>
              <a:t>SensorType</a:t>
            </a:r>
            <a:r>
              <a:rPr lang="en-US" b="1" dirty="0" smtClean="0"/>
              <a:t>:</a:t>
            </a:r>
            <a:r>
              <a:rPr lang="en-US" dirty="0" smtClean="0"/>
              <a:t> GPS</a:t>
            </a:r>
            <a:endParaRPr lang="en-US" dirty="0"/>
          </a:p>
          <a:p>
            <a:r>
              <a:rPr lang="en-US" b="1" dirty="0" smtClean="0"/>
              <a:t>DataStream: </a:t>
            </a:r>
            <a:r>
              <a:rPr lang="en-US" dirty="0" smtClean="0"/>
              <a:t>Longitude; latitude</a:t>
            </a:r>
            <a:endParaRPr lang="en-US" dirty="0"/>
          </a:p>
          <a:p>
            <a:r>
              <a:rPr lang="en-US" b="1" dirty="0" err="1" smtClean="0"/>
              <a:t>DateTime</a:t>
            </a:r>
            <a:r>
              <a:rPr lang="en-US" b="1" dirty="0" smtClean="0"/>
              <a:t>:</a:t>
            </a:r>
            <a:r>
              <a:rPr lang="en-US" dirty="0"/>
              <a:t> </a:t>
            </a:r>
            <a:r>
              <a:rPr lang="en-US" dirty="0" smtClean="0"/>
              <a:t>2014-10-29 </a:t>
            </a:r>
            <a:r>
              <a:rPr lang="en-US" dirty="0"/>
              <a:t>15:05:10.00000843</a:t>
            </a:r>
          </a:p>
          <a:p>
            <a:endParaRPr lang="bg-B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1486" y="1981200"/>
            <a:ext cx="4114800" cy="3886200"/>
          </a:xfrm>
        </p:spPr>
        <p:txBody>
          <a:bodyPr/>
          <a:lstStyle/>
          <a:p>
            <a:pPr marL="0" indent="0">
              <a:buNone/>
            </a:pPr>
            <a:r>
              <a:rPr lang="en-US" sz="1000" dirty="0"/>
              <a:t>&lt;</a:t>
            </a:r>
            <a:r>
              <a:rPr lang="en-US" sz="1000" dirty="0" err="1"/>
              <a:t>Msg</a:t>
            </a:r>
            <a:r>
              <a:rPr lang="en-US" sz="1000" dirty="0"/>
              <a:t>&gt;</a:t>
            </a:r>
          </a:p>
          <a:p>
            <a:pPr marL="0" indent="0">
              <a:buNone/>
            </a:pPr>
            <a:r>
              <a:rPr lang="en-US" sz="1000" dirty="0"/>
              <a:t>&lt;Head&gt;</a:t>
            </a:r>
          </a:p>
          <a:p>
            <a:pPr marL="0" indent="0">
              <a:buNone/>
            </a:pPr>
            <a:r>
              <a:rPr lang="en-US" sz="1000" dirty="0"/>
              <a:t>&lt;</a:t>
            </a:r>
            <a:r>
              <a:rPr lang="en-US" sz="1000" dirty="0" err="1"/>
              <a:t>MsgID</a:t>
            </a:r>
            <a:r>
              <a:rPr lang="en-US" sz="1000" dirty="0"/>
              <a:t>&gt;30&lt;/</a:t>
            </a:r>
            <a:r>
              <a:rPr lang="en-US" sz="1000" dirty="0" err="1"/>
              <a:t>MsgID</a:t>
            </a:r>
            <a:r>
              <a:rPr lang="en-US" sz="1000" dirty="0"/>
              <a:t>&gt;</a:t>
            </a:r>
          </a:p>
          <a:p>
            <a:pPr marL="0" indent="0">
              <a:buNone/>
            </a:pPr>
            <a:r>
              <a:rPr lang="en-US" sz="1000" dirty="0"/>
              <a:t>&lt;Description&gt;Sensor Data </a:t>
            </a:r>
            <a:r>
              <a:rPr lang="en-US" sz="1000" dirty="0" smtClean="0"/>
              <a:t>Input</a:t>
            </a:r>
          </a:p>
          <a:p>
            <a:pPr marL="0" indent="0">
              <a:buNone/>
            </a:pPr>
            <a:r>
              <a:rPr lang="en-US" sz="1000" dirty="0" smtClean="0"/>
              <a:t>&lt;/</a:t>
            </a:r>
            <a:r>
              <a:rPr lang="en-US" sz="1000" dirty="0"/>
              <a:t>Description&gt;</a:t>
            </a:r>
          </a:p>
          <a:p>
            <a:pPr marL="0" indent="0">
              <a:buNone/>
            </a:pPr>
            <a:r>
              <a:rPr lang="en-US" sz="1000" dirty="0"/>
              <a:t>&lt;/Head&gt;</a:t>
            </a:r>
          </a:p>
          <a:p>
            <a:pPr marL="0" indent="0">
              <a:buNone/>
            </a:pPr>
            <a:r>
              <a:rPr lang="en-US" sz="1000" dirty="0"/>
              <a:t>&lt;Body&gt;</a:t>
            </a:r>
          </a:p>
          <a:p>
            <a:pPr marL="0" indent="0">
              <a:buNone/>
            </a:pPr>
            <a:r>
              <a:rPr lang="en-US" sz="1000" dirty="0"/>
              <a:t>&lt;Item&gt;</a:t>
            </a:r>
          </a:p>
          <a:p>
            <a:pPr marL="0" indent="0">
              <a:buNone/>
            </a:pPr>
            <a:r>
              <a:rPr lang="en-US" sz="1000" dirty="0"/>
              <a:t>&lt;Key&gt;</a:t>
            </a:r>
            <a:r>
              <a:rPr lang="en-US" sz="1000" dirty="0" err="1"/>
              <a:t>SensorType</a:t>
            </a:r>
            <a:r>
              <a:rPr lang="en-US" sz="1000" dirty="0"/>
              <a:t>&lt;/Key&gt;</a:t>
            </a:r>
          </a:p>
          <a:p>
            <a:pPr marL="0" indent="0">
              <a:buNone/>
            </a:pPr>
            <a:r>
              <a:rPr lang="en-US" sz="1000" dirty="0"/>
              <a:t>&lt;Value&gt;GPS&lt;/Value&gt;</a:t>
            </a:r>
          </a:p>
          <a:p>
            <a:pPr marL="0" indent="0">
              <a:buNone/>
            </a:pPr>
            <a:r>
              <a:rPr lang="en-US" sz="1000" dirty="0"/>
              <a:t>&lt;/Item&gt;</a:t>
            </a:r>
          </a:p>
          <a:p>
            <a:pPr marL="0" indent="0">
              <a:buNone/>
            </a:pPr>
            <a:r>
              <a:rPr lang="en-US" sz="1000" dirty="0"/>
              <a:t>&lt;Item&gt;</a:t>
            </a:r>
          </a:p>
          <a:p>
            <a:pPr marL="0" indent="0">
              <a:buNone/>
            </a:pPr>
            <a:r>
              <a:rPr lang="en-US" sz="1000" dirty="0"/>
              <a:t>&lt;Key&gt;</a:t>
            </a:r>
            <a:r>
              <a:rPr lang="en-US" sz="1000" dirty="0" err="1"/>
              <a:t>Longitue</a:t>
            </a:r>
            <a:r>
              <a:rPr lang="en-US" sz="1000" dirty="0"/>
              <a:t>&lt;/Key&gt;</a:t>
            </a:r>
          </a:p>
          <a:p>
            <a:pPr marL="0" indent="0">
              <a:buNone/>
            </a:pPr>
            <a:r>
              <a:rPr lang="en-US" sz="1000" dirty="0"/>
              <a:t>&lt;Value&gt;-79.956450&lt;/Value&gt;</a:t>
            </a:r>
          </a:p>
          <a:p>
            <a:pPr marL="0" indent="0">
              <a:buNone/>
            </a:pPr>
            <a:r>
              <a:rPr lang="en-US" sz="1000" dirty="0"/>
              <a:t>&lt;/Item&gt;</a:t>
            </a:r>
          </a:p>
          <a:p>
            <a:pPr marL="0" indent="0">
              <a:buNone/>
            </a:pPr>
            <a:r>
              <a:rPr lang="en-US" sz="1000" dirty="0"/>
              <a:t>&lt;Item&gt;</a:t>
            </a:r>
          </a:p>
          <a:p>
            <a:pPr marL="0" indent="0">
              <a:buNone/>
            </a:pPr>
            <a:r>
              <a:rPr lang="en-US" sz="1000" dirty="0"/>
              <a:t>&lt;Key&gt;Latitude&lt;/Key&gt;</a:t>
            </a:r>
          </a:p>
          <a:p>
            <a:pPr marL="0" indent="0">
              <a:buNone/>
            </a:pPr>
            <a:r>
              <a:rPr lang="en-US" sz="1000" dirty="0"/>
              <a:t>&lt;Value&gt;40.441702&lt;/Value&gt;</a:t>
            </a:r>
          </a:p>
          <a:p>
            <a:pPr marL="0" indent="0">
              <a:buNone/>
            </a:pPr>
            <a:r>
              <a:rPr lang="en-US" sz="1000" dirty="0"/>
              <a:t>&lt;/Item</a:t>
            </a:r>
            <a:r>
              <a:rPr lang="en-US" sz="1000" dirty="0" smtClean="0"/>
              <a:t>&gt;</a:t>
            </a:r>
            <a:endParaRPr lang="en-US" sz="1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6204156" y="1984738"/>
            <a:ext cx="4114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000000"/>
              </a:buClr>
              <a:buChar char="•"/>
              <a:defRPr sz="2800">
                <a:solidFill>
                  <a:srgbClr val="002B5E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2400">
                <a:solidFill>
                  <a:srgbClr val="002B5E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•"/>
              <a:defRPr sz="2000">
                <a:solidFill>
                  <a:srgbClr val="002B5E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1800">
                <a:solidFill>
                  <a:srgbClr val="002B5E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1800">
                <a:solidFill>
                  <a:srgbClr val="002B5E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1000" kern="0" dirty="0" smtClean="0"/>
              <a:t>&lt;Item&gt;</a:t>
            </a:r>
          </a:p>
          <a:p>
            <a:pPr marL="0" indent="0">
              <a:buFontTx/>
              <a:buNone/>
            </a:pPr>
            <a:r>
              <a:rPr lang="en-US" sz="1000" kern="0" dirty="0" smtClean="0"/>
              <a:t>&lt;Key&gt;</a:t>
            </a:r>
            <a:r>
              <a:rPr lang="en-US" sz="1000" kern="0" dirty="0" err="1" smtClean="0"/>
              <a:t>DateTime</a:t>
            </a:r>
            <a:r>
              <a:rPr lang="en-US" sz="1000" kern="0" dirty="0" smtClean="0"/>
              <a:t>&lt;/Key&gt;</a:t>
            </a:r>
          </a:p>
          <a:p>
            <a:pPr marL="0" indent="0">
              <a:buFontTx/>
              <a:buNone/>
            </a:pPr>
            <a:r>
              <a:rPr lang="en-US" sz="1000" kern="0" dirty="0" smtClean="0"/>
              <a:t>&lt;Value&gt;2010-03-16 15:05:10.00000843&lt;/Value&gt;</a:t>
            </a:r>
          </a:p>
          <a:p>
            <a:pPr marL="0" indent="0">
              <a:buFontTx/>
              <a:buNone/>
            </a:pPr>
            <a:r>
              <a:rPr lang="en-US" sz="1000" kern="0" dirty="0" smtClean="0"/>
              <a:t>&lt;/Item&gt;</a:t>
            </a:r>
          </a:p>
          <a:p>
            <a:pPr marL="0" indent="0">
              <a:buFontTx/>
              <a:buNone/>
            </a:pPr>
            <a:r>
              <a:rPr lang="en-US" sz="1000" kern="0" dirty="0" smtClean="0"/>
              <a:t>&lt;/Body&gt;</a:t>
            </a:r>
          </a:p>
          <a:p>
            <a:pPr marL="0" indent="0">
              <a:buFontTx/>
              <a:buNone/>
            </a:pPr>
            <a:r>
              <a:rPr lang="en-US" sz="1000" kern="0" dirty="0" smtClean="0"/>
              <a:t>&lt;/</a:t>
            </a:r>
            <a:r>
              <a:rPr lang="en-US" sz="1000" kern="0" dirty="0" err="1" smtClean="0"/>
              <a:t>Msg</a:t>
            </a:r>
            <a:r>
              <a:rPr lang="en-US" sz="1000" kern="0" dirty="0" smtClean="0"/>
              <a:t>&gt;</a:t>
            </a:r>
            <a:endParaRPr lang="bg-BG" sz="1000" kern="0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749300" y="6299200"/>
            <a:ext cx="6223000" cy="558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bg-BG" sz="900" dirty="0">
                <a:solidFill>
                  <a:srgbClr val="002B5E"/>
                </a:solidFill>
                <a:latin typeface="Georgia" pitchFamily="-112" charset="0"/>
              </a:rPr>
              <a:t>Daniel Petrov</a:t>
            </a:r>
            <a:endParaRPr lang="bg-BG" altLang="bg-BG" sz="900" dirty="0">
              <a:solidFill>
                <a:srgbClr val="002B5E"/>
              </a:solidFill>
              <a:latin typeface="Georgi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35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Alert–MsgID:38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DataStream: </a:t>
            </a:r>
            <a:r>
              <a:rPr lang="en-US" dirty="0" smtClean="0"/>
              <a:t>Lost</a:t>
            </a:r>
            <a:endParaRPr lang="en-US" dirty="0"/>
          </a:p>
          <a:p>
            <a:r>
              <a:rPr lang="en-US" b="1" dirty="0" err="1" smtClean="0"/>
              <a:t>GeneralAlert</a:t>
            </a:r>
            <a:r>
              <a:rPr lang="en-US" b="1" dirty="0" smtClean="0"/>
              <a:t>:</a:t>
            </a:r>
            <a:r>
              <a:rPr lang="en-US" dirty="0" smtClean="0"/>
              <a:t> General Alert</a:t>
            </a:r>
            <a:endParaRPr lang="en-US" dirty="0"/>
          </a:p>
          <a:p>
            <a:r>
              <a:rPr lang="en-US" b="1" dirty="0" smtClean="0"/>
              <a:t>Protocol: </a:t>
            </a:r>
            <a:r>
              <a:rPr lang="en-US" dirty="0" smtClean="0"/>
              <a:t>GPS</a:t>
            </a:r>
            <a:endParaRPr lang="en-US" dirty="0"/>
          </a:p>
          <a:p>
            <a:r>
              <a:rPr lang="en-US" b="1" dirty="0" smtClean="0"/>
              <a:t>Name:</a:t>
            </a:r>
            <a:r>
              <a:rPr lang="en-US" dirty="0" smtClean="0"/>
              <a:t> VAMCIP</a:t>
            </a:r>
            <a:endParaRPr lang="en-US" dirty="0"/>
          </a:p>
          <a:p>
            <a:r>
              <a:rPr lang="en-US" b="1" dirty="0" err="1" smtClean="0"/>
              <a:t>DateTime</a:t>
            </a:r>
            <a:r>
              <a:rPr lang="en-US" b="1" dirty="0" smtClean="0"/>
              <a:t>: </a:t>
            </a:r>
            <a:r>
              <a:rPr lang="en-US" dirty="0"/>
              <a:t>2014-10-29 </a:t>
            </a:r>
            <a:r>
              <a:rPr lang="en-US" dirty="0" smtClean="0"/>
              <a:t>15:05:10.00000843</a:t>
            </a:r>
            <a:endParaRPr lang="en-US" dirty="0"/>
          </a:p>
          <a:p>
            <a:endParaRPr lang="bg-B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97311" y="1981200"/>
            <a:ext cx="4114800" cy="3886200"/>
          </a:xfrm>
        </p:spPr>
        <p:txBody>
          <a:bodyPr/>
          <a:lstStyle/>
          <a:p>
            <a:pPr marL="0" indent="0">
              <a:buNone/>
            </a:pPr>
            <a:r>
              <a:rPr lang="en-US" sz="1000" dirty="0"/>
              <a:t>&lt;</a:t>
            </a:r>
            <a:r>
              <a:rPr lang="en-US" sz="1000" dirty="0" err="1"/>
              <a:t>Msg</a:t>
            </a:r>
            <a:r>
              <a:rPr lang="en-US" sz="1000" dirty="0"/>
              <a:t>&gt;</a:t>
            </a:r>
          </a:p>
          <a:p>
            <a:pPr marL="0" indent="0">
              <a:buNone/>
            </a:pPr>
            <a:r>
              <a:rPr lang="en-US" sz="1000" dirty="0"/>
              <a:t>&lt;Head&gt;</a:t>
            </a:r>
          </a:p>
          <a:p>
            <a:pPr marL="0" indent="0">
              <a:buNone/>
            </a:pPr>
            <a:r>
              <a:rPr lang="en-US" sz="1000" dirty="0"/>
              <a:t>&lt;</a:t>
            </a:r>
            <a:r>
              <a:rPr lang="en-US" sz="1000" dirty="0" err="1"/>
              <a:t>MsgID</a:t>
            </a:r>
            <a:r>
              <a:rPr lang="en-US" sz="1000" dirty="0"/>
              <a:t>&gt;38&lt;/</a:t>
            </a:r>
            <a:r>
              <a:rPr lang="en-US" sz="1000" dirty="0" err="1"/>
              <a:t>MsgID</a:t>
            </a:r>
            <a:r>
              <a:rPr lang="en-US" sz="1000" dirty="0"/>
              <a:t>&gt;</a:t>
            </a:r>
          </a:p>
          <a:p>
            <a:pPr marL="0" indent="0">
              <a:buNone/>
            </a:pPr>
            <a:r>
              <a:rPr lang="en-US" sz="1000" dirty="0"/>
              <a:t>&lt;Description&gt;Emergency </a:t>
            </a:r>
            <a:r>
              <a:rPr lang="en-US" sz="1000" dirty="0" smtClean="0"/>
              <a:t>Alert</a:t>
            </a:r>
          </a:p>
          <a:p>
            <a:pPr marL="0" indent="0">
              <a:buNone/>
            </a:pPr>
            <a:r>
              <a:rPr lang="en-US" sz="1000" dirty="0" smtClean="0"/>
              <a:t>&lt;/</a:t>
            </a:r>
            <a:r>
              <a:rPr lang="en-US" sz="1000" dirty="0"/>
              <a:t>Description&gt;</a:t>
            </a:r>
          </a:p>
          <a:p>
            <a:pPr marL="0" indent="0">
              <a:buNone/>
            </a:pPr>
            <a:r>
              <a:rPr lang="en-US" sz="1000" dirty="0"/>
              <a:t>&lt;/Head&gt;</a:t>
            </a:r>
          </a:p>
          <a:p>
            <a:pPr marL="0" indent="0">
              <a:buNone/>
            </a:pPr>
            <a:r>
              <a:rPr lang="en-US" sz="1000" dirty="0"/>
              <a:t>&lt;Body&gt;</a:t>
            </a:r>
          </a:p>
          <a:p>
            <a:pPr marL="0" indent="0">
              <a:buNone/>
            </a:pPr>
            <a:r>
              <a:rPr lang="en-US" sz="1000" dirty="0"/>
              <a:t>&lt;Item&gt;</a:t>
            </a:r>
          </a:p>
          <a:p>
            <a:pPr marL="0" indent="0">
              <a:buNone/>
            </a:pPr>
            <a:r>
              <a:rPr lang="en-US" sz="1000" dirty="0"/>
              <a:t>&lt;Key&gt;Message&lt;/Key&gt;</a:t>
            </a:r>
          </a:p>
          <a:p>
            <a:pPr marL="0" indent="0">
              <a:buNone/>
            </a:pPr>
            <a:r>
              <a:rPr lang="en-US" sz="1000" dirty="0"/>
              <a:t>&lt;Value&gt;Lost&lt;/Value&gt;</a:t>
            </a:r>
          </a:p>
          <a:p>
            <a:pPr marL="0" indent="0">
              <a:buNone/>
            </a:pPr>
            <a:r>
              <a:rPr lang="en-US" sz="1000" dirty="0"/>
              <a:t>&lt;/Item&gt;</a:t>
            </a:r>
          </a:p>
          <a:p>
            <a:pPr marL="0" indent="0">
              <a:buNone/>
            </a:pPr>
            <a:r>
              <a:rPr lang="en-US" sz="1000" dirty="0"/>
              <a:t>&lt;Item&gt;</a:t>
            </a:r>
          </a:p>
          <a:p>
            <a:pPr marL="0" indent="0">
              <a:buNone/>
            </a:pPr>
            <a:r>
              <a:rPr lang="en-US" sz="1000" dirty="0"/>
              <a:t>&lt;Key&gt;Alert Type&lt;/Key&gt;</a:t>
            </a:r>
          </a:p>
          <a:p>
            <a:pPr marL="0" indent="0">
              <a:buNone/>
            </a:pPr>
            <a:r>
              <a:rPr lang="en-US" sz="1000" dirty="0"/>
              <a:t>&lt;Value&gt;General Alert&lt;/Value&gt;</a:t>
            </a:r>
          </a:p>
          <a:p>
            <a:pPr marL="0" indent="0">
              <a:buNone/>
            </a:pPr>
            <a:r>
              <a:rPr lang="en-US" sz="1000" dirty="0"/>
              <a:t>&lt;/Item&gt;</a:t>
            </a:r>
          </a:p>
          <a:p>
            <a:pPr marL="0" indent="0">
              <a:buNone/>
            </a:pPr>
            <a:r>
              <a:rPr lang="en-US" sz="1000" dirty="0"/>
              <a:t>&lt;Item&gt;</a:t>
            </a:r>
          </a:p>
          <a:p>
            <a:pPr marL="0" indent="0">
              <a:buNone/>
            </a:pPr>
            <a:r>
              <a:rPr lang="en-US" sz="1000" dirty="0"/>
              <a:t>&lt;Key&gt;</a:t>
            </a:r>
            <a:r>
              <a:rPr lang="en-US" sz="1000" dirty="0" err="1"/>
              <a:t>Protocl</a:t>
            </a:r>
            <a:r>
              <a:rPr lang="en-US" sz="1000" dirty="0"/>
              <a:t>&lt;/Key&gt;</a:t>
            </a:r>
          </a:p>
          <a:p>
            <a:pPr marL="0" indent="0">
              <a:buNone/>
            </a:pPr>
            <a:r>
              <a:rPr lang="en-US" sz="1000" dirty="0"/>
              <a:t>&lt;Value&gt;GPS&lt;/Value&gt;</a:t>
            </a:r>
          </a:p>
          <a:p>
            <a:pPr marL="0" indent="0">
              <a:buNone/>
            </a:pPr>
            <a:r>
              <a:rPr lang="en-US" sz="1000" dirty="0"/>
              <a:t>&lt;/Item</a:t>
            </a:r>
            <a:r>
              <a:rPr lang="en-US" sz="1000" dirty="0" smtClean="0"/>
              <a:t>&gt;</a:t>
            </a:r>
            <a:endParaRPr lang="en-US" sz="1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6597577" y="1984738"/>
            <a:ext cx="4114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000000"/>
              </a:buClr>
              <a:buChar char="•"/>
              <a:defRPr sz="2800">
                <a:solidFill>
                  <a:srgbClr val="002B5E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2400">
                <a:solidFill>
                  <a:srgbClr val="002B5E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•"/>
              <a:defRPr sz="2000">
                <a:solidFill>
                  <a:srgbClr val="002B5E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1800">
                <a:solidFill>
                  <a:srgbClr val="002B5E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1800">
                <a:solidFill>
                  <a:srgbClr val="002B5E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1000" kern="0" dirty="0" smtClean="0"/>
              <a:t>&lt;Item&gt;</a:t>
            </a:r>
          </a:p>
          <a:p>
            <a:pPr marL="0" indent="0">
              <a:buFontTx/>
              <a:buNone/>
            </a:pPr>
            <a:r>
              <a:rPr lang="en-US" sz="1000" kern="0" dirty="0" smtClean="0"/>
              <a:t>&lt;Key&gt;Name&lt;/Key&gt;</a:t>
            </a:r>
          </a:p>
          <a:p>
            <a:pPr marL="0" indent="0">
              <a:buFontTx/>
              <a:buNone/>
            </a:pPr>
            <a:r>
              <a:rPr lang="en-US" sz="1000" kern="0" dirty="0" smtClean="0"/>
              <a:t>&lt;Value&gt;VAMCIP&lt;/Value&gt;</a:t>
            </a:r>
          </a:p>
          <a:p>
            <a:pPr marL="0" indent="0">
              <a:buFontTx/>
              <a:buNone/>
            </a:pPr>
            <a:r>
              <a:rPr lang="en-US" sz="1000" kern="0" dirty="0" smtClean="0"/>
              <a:t>&lt;/Item&gt;</a:t>
            </a:r>
          </a:p>
          <a:p>
            <a:pPr marL="0" indent="0">
              <a:buFontTx/>
              <a:buNone/>
            </a:pPr>
            <a:r>
              <a:rPr lang="en-US" sz="1000" kern="0" dirty="0" smtClean="0"/>
              <a:t>&lt;Item&gt;</a:t>
            </a:r>
          </a:p>
          <a:p>
            <a:pPr marL="0" indent="0">
              <a:buFontTx/>
              <a:buNone/>
            </a:pPr>
            <a:r>
              <a:rPr lang="en-US" sz="1000" kern="0" dirty="0" smtClean="0"/>
              <a:t>&lt;Key&gt;</a:t>
            </a:r>
            <a:r>
              <a:rPr lang="en-US" sz="1000" kern="0" dirty="0" err="1" smtClean="0"/>
              <a:t>DateTime</a:t>
            </a:r>
            <a:r>
              <a:rPr lang="en-US" sz="1000" kern="0" dirty="0" smtClean="0"/>
              <a:t>&lt;/Key&gt;</a:t>
            </a:r>
          </a:p>
          <a:p>
            <a:pPr marL="0" indent="0">
              <a:buFontTx/>
              <a:buNone/>
            </a:pPr>
            <a:r>
              <a:rPr lang="en-US" sz="1000" kern="0" dirty="0" smtClean="0"/>
              <a:t>&lt;Value&gt;2010-03-16 15:05:10.00000843</a:t>
            </a:r>
          </a:p>
          <a:p>
            <a:pPr marL="0" indent="0">
              <a:buFontTx/>
              <a:buNone/>
            </a:pPr>
            <a:r>
              <a:rPr lang="en-US" sz="1000" kern="0" dirty="0" smtClean="0"/>
              <a:t>&lt;/Value&gt;</a:t>
            </a:r>
          </a:p>
          <a:p>
            <a:pPr marL="0" indent="0">
              <a:buFontTx/>
              <a:buNone/>
            </a:pPr>
            <a:r>
              <a:rPr lang="en-US" sz="1000" kern="0" dirty="0" smtClean="0"/>
              <a:t>&lt;/Item&gt;</a:t>
            </a:r>
          </a:p>
          <a:p>
            <a:pPr marL="0" indent="0">
              <a:buFontTx/>
              <a:buNone/>
            </a:pPr>
            <a:r>
              <a:rPr lang="en-US" sz="1000" kern="0" dirty="0" smtClean="0"/>
              <a:t>&lt;/Body&gt;</a:t>
            </a:r>
          </a:p>
          <a:p>
            <a:pPr marL="0" indent="0">
              <a:buFontTx/>
              <a:buNone/>
            </a:pPr>
            <a:r>
              <a:rPr lang="en-US" sz="1000" kern="0" dirty="0" smtClean="0"/>
              <a:t>&lt;/</a:t>
            </a:r>
            <a:r>
              <a:rPr lang="en-US" sz="1000" kern="0" dirty="0" err="1" smtClean="0"/>
              <a:t>Msg</a:t>
            </a:r>
            <a:r>
              <a:rPr lang="en-US" sz="1000" kern="0" dirty="0" smtClean="0"/>
              <a:t>&gt;</a:t>
            </a:r>
            <a:endParaRPr lang="bg-BG" sz="1000" kern="0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749300" y="6299200"/>
            <a:ext cx="6223000" cy="558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bg-BG" sz="900" dirty="0">
                <a:solidFill>
                  <a:srgbClr val="002B5E"/>
                </a:solidFill>
                <a:latin typeface="Georgia" pitchFamily="-112" charset="0"/>
              </a:rPr>
              <a:t>Daniel Petrov</a:t>
            </a:r>
            <a:endParaRPr lang="bg-BG" altLang="bg-BG" sz="900" dirty="0">
              <a:solidFill>
                <a:srgbClr val="002B5E"/>
              </a:solidFill>
              <a:latin typeface="Georgi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75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GPS Reading–MsgID:43</a:t>
            </a:r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14800" cy="3886200"/>
          </a:xfrm>
        </p:spPr>
        <p:txBody>
          <a:bodyPr/>
          <a:lstStyle/>
          <a:p>
            <a:r>
              <a:rPr lang="en-US" b="1" dirty="0"/>
              <a:t>DataStream: </a:t>
            </a:r>
            <a:r>
              <a:rPr lang="en-US" dirty="0" smtClean="0"/>
              <a:t>Longitude; </a:t>
            </a:r>
            <a:r>
              <a:rPr lang="en-US" dirty="0"/>
              <a:t>latitude</a:t>
            </a:r>
          </a:p>
          <a:p>
            <a:r>
              <a:rPr lang="en-US" b="1" dirty="0" err="1" smtClean="0"/>
              <a:t>DateTime</a:t>
            </a:r>
            <a:r>
              <a:rPr lang="en-US" b="1" dirty="0"/>
              <a:t>:</a:t>
            </a:r>
            <a:r>
              <a:rPr lang="en-US" dirty="0"/>
              <a:t> 2014-10-29 15:05:10.00000843</a:t>
            </a:r>
          </a:p>
          <a:p>
            <a:endParaRPr lang="bg-BG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80099" y="1981200"/>
            <a:ext cx="4114800" cy="3886200"/>
          </a:xfrm>
        </p:spPr>
        <p:txBody>
          <a:bodyPr/>
          <a:lstStyle/>
          <a:p>
            <a:pPr marL="0" indent="0">
              <a:buNone/>
            </a:pPr>
            <a:r>
              <a:rPr lang="en-US" sz="900" dirty="0"/>
              <a:t>&lt;</a:t>
            </a:r>
            <a:r>
              <a:rPr lang="en-US" sz="900" dirty="0" err="1"/>
              <a:t>Msg</a:t>
            </a:r>
            <a:r>
              <a:rPr lang="en-US" sz="900" dirty="0"/>
              <a:t>&gt;</a:t>
            </a:r>
          </a:p>
          <a:p>
            <a:pPr marL="0" indent="0">
              <a:buNone/>
            </a:pPr>
            <a:r>
              <a:rPr lang="en-US" sz="900" dirty="0"/>
              <a:t>&lt;Head&gt;</a:t>
            </a:r>
          </a:p>
          <a:p>
            <a:pPr marL="0" indent="0">
              <a:buNone/>
            </a:pPr>
            <a:r>
              <a:rPr lang="en-US" sz="900" dirty="0"/>
              <a:t>&lt;</a:t>
            </a:r>
            <a:r>
              <a:rPr lang="en-US" sz="900" dirty="0" err="1" smtClean="0"/>
              <a:t>MsgID</a:t>
            </a:r>
            <a:r>
              <a:rPr lang="en-US" sz="900" dirty="0" smtClean="0"/>
              <a:t>&gt;483/</a:t>
            </a:r>
            <a:r>
              <a:rPr lang="en-US" sz="900" dirty="0" err="1" smtClean="0"/>
              <a:t>MsgID</a:t>
            </a:r>
            <a:r>
              <a:rPr lang="en-US" sz="900" dirty="0"/>
              <a:t>&gt;</a:t>
            </a:r>
          </a:p>
          <a:p>
            <a:pPr marL="0" indent="0">
              <a:buNone/>
            </a:pPr>
            <a:r>
              <a:rPr lang="en-US" sz="900" dirty="0"/>
              <a:t>&lt;</a:t>
            </a:r>
            <a:r>
              <a:rPr lang="en-US" sz="900" dirty="0" smtClean="0"/>
              <a:t>Description&gt;GPS Reading&lt;/</a:t>
            </a:r>
            <a:r>
              <a:rPr lang="en-US" sz="900" dirty="0"/>
              <a:t>Description&gt;</a:t>
            </a:r>
          </a:p>
          <a:p>
            <a:pPr marL="0" indent="0">
              <a:buNone/>
            </a:pPr>
            <a:r>
              <a:rPr lang="en-US" sz="900" dirty="0"/>
              <a:t>&lt;/Head&gt;</a:t>
            </a:r>
          </a:p>
          <a:p>
            <a:pPr marL="0" indent="0">
              <a:buNone/>
            </a:pPr>
            <a:r>
              <a:rPr lang="en-US" sz="900" dirty="0"/>
              <a:t>&lt;Body&gt;</a:t>
            </a:r>
          </a:p>
          <a:p>
            <a:pPr marL="0" indent="0">
              <a:buNone/>
            </a:pPr>
            <a:r>
              <a:rPr lang="en-US" sz="900" dirty="0" smtClean="0"/>
              <a:t>&lt;</a:t>
            </a:r>
            <a:r>
              <a:rPr lang="en-US" sz="900" dirty="0"/>
              <a:t>Item&gt;</a:t>
            </a:r>
          </a:p>
          <a:p>
            <a:pPr marL="0" indent="0">
              <a:buNone/>
            </a:pPr>
            <a:r>
              <a:rPr lang="en-US" sz="900" dirty="0"/>
              <a:t>&lt;Key&gt;</a:t>
            </a:r>
            <a:r>
              <a:rPr lang="en-US" sz="900" dirty="0" err="1"/>
              <a:t>Longitue</a:t>
            </a:r>
            <a:r>
              <a:rPr lang="en-US" sz="900" dirty="0"/>
              <a:t>&lt;/Key&gt;</a:t>
            </a:r>
          </a:p>
          <a:p>
            <a:pPr marL="0" indent="0">
              <a:buNone/>
            </a:pPr>
            <a:r>
              <a:rPr lang="en-US" sz="900" dirty="0"/>
              <a:t>&lt;Value&gt;-79.956450&lt;/Value&gt;</a:t>
            </a:r>
          </a:p>
          <a:p>
            <a:pPr marL="0" indent="0">
              <a:buNone/>
            </a:pPr>
            <a:r>
              <a:rPr lang="en-US" sz="900" dirty="0"/>
              <a:t>&lt;/Item&gt;</a:t>
            </a:r>
          </a:p>
          <a:p>
            <a:pPr marL="0" indent="0">
              <a:buNone/>
            </a:pPr>
            <a:r>
              <a:rPr lang="en-US" sz="900" dirty="0"/>
              <a:t>&lt;Item&gt;</a:t>
            </a:r>
          </a:p>
          <a:p>
            <a:pPr marL="0" indent="0">
              <a:buNone/>
            </a:pPr>
            <a:r>
              <a:rPr lang="en-US" sz="900" dirty="0"/>
              <a:t>&lt;Key&gt;Latitude&lt;/Key&gt;</a:t>
            </a:r>
          </a:p>
          <a:p>
            <a:pPr marL="0" indent="0">
              <a:buNone/>
            </a:pPr>
            <a:r>
              <a:rPr lang="en-US" sz="900" dirty="0"/>
              <a:t>&lt;Value&gt;40.441702&lt;/Value&gt;</a:t>
            </a:r>
          </a:p>
          <a:p>
            <a:pPr marL="0" indent="0">
              <a:buNone/>
            </a:pPr>
            <a:r>
              <a:rPr lang="en-US" sz="900" dirty="0"/>
              <a:t>&lt;/Item</a:t>
            </a:r>
            <a:r>
              <a:rPr lang="en-US" sz="900" dirty="0" smtClean="0"/>
              <a:t>&gt;</a:t>
            </a:r>
          </a:p>
          <a:p>
            <a:pPr marL="0" indent="0">
              <a:buFontTx/>
              <a:buNone/>
            </a:pPr>
            <a:r>
              <a:rPr lang="en-US" sz="900" dirty="0"/>
              <a:t>&lt;Item&gt;</a:t>
            </a:r>
          </a:p>
          <a:p>
            <a:pPr marL="0" indent="0">
              <a:buFontTx/>
              <a:buNone/>
            </a:pPr>
            <a:r>
              <a:rPr lang="en-US" sz="900" dirty="0"/>
              <a:t>&lt;Key&gt;</a:t>
            </a:r>
            <a:r>
              <a:rPr lang="en-US" sz="900" dirty="0" err="1"/>
              <a:t>DateTime</a:t>
            </a:r>
            <a:r>
              <a:rPr lang="en-US" sz="900" dirty="0"/>
              <a:t>&lt;/Key&gt;</a:t>
            </a:r>
          </a:p>
          <a:p>
            <a:pPr marL="0" indent="0">
              <a:buFontTx/>
              <a:buNone/>
            </a:pPr>
            <a:r>
              <a:rPr lang="en-US" sz="900" dirty="0"/>
              <a:t>&lt;Value&gt;2010-03-16 15:05:10.00000843&lt;/Value&gt;</a:t>
            </a:r>
          </a:p>
          <a:p>
            <a:pPr marL="0" indent="0">
              <a:buFontTx/>
              <a:buNone/>
            </a:pPr>
            <a:r>
              <a:rPr lang="en-US" sz="900" dirty="0"/>
              <a:t>&lt;/Item&gt;</a:t>
            </a:r>
          </a:p>
          <a:p>
            <a:pPr marL="0" indent="0">
              <a:buFontTx/>
              <a:buNone/>
            </a:pPr>
            <a:r>
              <a:rPr lang="en-US" sz="900" dirty="0"/>
              <a:t>&lt;/Body&gt;</a:t>
            </a:r>
          </a:p>
          <a:p>
            <a:pPr marL="0" indent="0">
              <a:buFontTx/>
              <a:buNone/>
            </a:pPr>
            <a:r>
              <a:rPr lang="en-US" sz="900" dirty="0"/>
              <a:t>&lt;/</a:t>
            </a:r>
            <a:r>
              <a:rPr lang="en-US" sz="900" dirty="0" err="1"/>
              <a:t>Msg</a:t>
            </a:r>
            <a:r>
              <a:rPr lang="en-US" sz="900" dirty="0"/>
              <a:t>&gt;</a:t>
            </a:r>
            <a:endParaRPr lang="bg-BG" sz="900" dirty="0"/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49300" y="6299200"/>
            <a:ext cx="6223000" cy="558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bg-BG" sz="900" dirty="0">
                <a:solidFill>
                  <a:srgbClr val="002B5E"/>
                </a:solidFill>
                <a:latin typeface="Georgia" pitchFamily="-112" charset="0"/>
              </a:rPr>
              <a:t>Daniel Petrov</a:t>
            </a:r>
            <a:endParaRPr lang="bg-BG" altLang="bg-BG" sz="900" dirty="0">
              <a:solidFill>
                <a:srgbClr val="002B5E"/>
              </a:solidFill>
              <a:latin typeface="Georgi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29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 Address Request–MsgID:46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DataStream: </a:t>
            </a:r>
            <a:r>
              <a:rPr lang="en-US" dirty="0" smtClean="0"/>
              <a:t>Address</a:t>
            </a:r>
            <a:endParaRPr lang="en-US" dirty="0"/>
          </a:p>
          <a:p>
            <a:r>
              <a:rPr lang="en-US" b="1" dirty="0" err="1"/>
              <a:t>DateTime</a:t>
            </a:r>
            <a:r>
              <a:rPr lang="en-US" b="1" dirty="0"/>
              <a:t>:</a:t>
            </a:r>
            <a:r>
              <a:rPr lang="en-US" dirty="0"/>
              <a:t> 2014-10-29 15:05:10.00000843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31237" y="1981200"/>
            <a:ext cx="4114800" cy="3886200"/>
          </a:xfrm>
        </p:spPr>
        <p:txBody>
          <a:bodyPr/>
          <a:lstStyle/>
          <a:p>
            <a:pPr marL="0" indent="0">
              <a:buNone/>
            </a:pPr>
            <a:r>
              <a:rPr lang="en-US" sz="1100" dirty="0"/>
              <a:t>&lt;</a:t>
            </a:r>
            <a:r>
              <a:rPr lang="en-US" sz="1100" dirty="0" err="1"/>
              <a:t>Msg</a:t>
            </a:r>
            <a:r>
              <a:rPr lang="en-US" sz="1100" dirty="0"/>
              <a:t>&gt;</a:t>
            </a:r>
          </a:p>
          <a:p>
            <a:pPr marL="0" indent="0">
              <a:buNone/>
            </a:pPr>
            <a:r>
              <a:rPr lang="en-US" sz="1100" dirty="0"/>
              <a:t>&lt;Head&gt;</a:t>
            </a:r>
          </a:p>
          <a:p>
            <a:pPr marL="0" indent="0">
              <a:buNone/>
            </a:pPr>
            <a:r>
              <a:rPr lang="en-US" sz="1100" dirty="0"/>
              <a:t>&lt;</a:t>
            </a:r>
            <a:r>
              <a:rPr lang="en-US" sz="1100" dirty="0" err="1" smtClean="0"/>
              <a:t>MsgID</a:t>
            </a:r>
            <a:r>
              <a:rPr lang="en-US" sz="1100" dirty="0" smtClean="0"/>
              <a:t>&gt;46&lt;/</a:t>
            </a:r>
            <a:r>
              <a:rPr lang="en-US" sz="1100" dirty="0" err="1"/>
              <a:t>MsgID</a:t>
            </a:r>
            <a:r>
              <a:rPr lang="en-US" sz="1100" dirty="0"/>
              <a:t>&gt;</a:t>
            </a:r>
          </a:p>
          <a:p>
            <a:pPr marL="0" indent="0">
              <a:buNone/>
            </a:pPr>
            <a:r>
              <a:rPr lang="en-US" sz="1100" dirty="0"/>
              <a:t>&lt;</a:t>
            </a:r>
            <a:r>
              <a:rPr lang="en-US" sz="1100" dirty="0" smtClean="0"/>
              <a:t>Description&gt;Address Request&lt;/</a:t>
            </a:r>
            <a:r>
              <a:rPr lang="en-US" sz="1100" dirty="0"/>
              <a:t>Description&gt;</a:t>
            </a:r>
          </a:p>
          <a:p>
            <a:pPr marL="0" indent="0">
              <a:buNone/>
            </a:pPr>
            <a:r>
              <a:rPr lang="en-US" sz="1100" dirty="0"/>
              <a:t>&lt;/Head&gt;</a:t>
            </a:r>
          </a:p>
          <a:p>
            <a:pPr marL="0" indent="0">
              <a:buNone/>
            </a:pPr>
            <a:r>
              <a:rPr lang="en-US" sz="1100" dirty="0"/>
              <a:t>&lt;Body&gt;</a:t>
            </a:r>
          </a:p>
          <a:p>
            <a:pPr marL="0" indent="0">
              <a:buNone/>
            </a:pPr>
            <a:r>
              <a:rPr lang="en-US" sz="1100" dirty="0" smtClean="0"/>
              <a:t>&lt;</a:t>
            </a:r>
            <a:r>
              <a:rPr lang="en-US" sz="1100" dirty="0"/>
              <a:t>Item&gt;</a:t>
            </a:r>
          </a:p>
          <a:p>
            <a:pPr marL="0" indent="0">
              <a:buNone/>
            </a:pPr>
            <a:r>
              <a:rPr lang="en-US" sz="1100" dirty="0"/>
              <a:t>&lt;</a:t>
            </a:r>
            <a:r>
              <a:rPr lang="en-US" sz="1100" dirty="0" smtClean="0"/>
              <a:t>Key&gt;Address&lt;/</a:t>
            </a:r>
            <a:r>
              <a:rPr lang="en-US" sz="1100" dirty="0"/>
              <a:t>Key&gt;</a:t>
            </a:r>
          </a:p>
          <a:p>
            <a:pPr marL="0" indent="0">
              <a:buNone/>
            </a:pPr>
            <a:r>
              <a:rPr lang="en-US" sz="1100" dirty="0"/>
              <a:t>&lt;</a:t>
            </a:r>
            <a:r>
              <a:rPr lang="en-US" sz="1100" dirty="0" smtClean="0"/>
              <a:t>Value&gt;210 S Bouquet </a:t>
            </a:r>
            <a:r>
              <a:rPr lang="en-US" sz="1100" dirty="0" err="1" smtClean="0"/>
              <a:t>Str</a:t>
            </a:r>
            <a:r>
              <a:rPr lang="en-US" sz="1100" dirty="0" smtClean="0"/>
              <a:t>, 15260, Pittsburgh, PA&lt;/</a:t>
            </a:r>
            <a:r>
              <a:rPr lang="en-US" sz="1100" dirty="0"/>
              <a:t>Value&gt;</a:t>
            </a:r>
          </a:p>
          <a:p>
            <a:pPr marL="0" indent="0">
              <a:buNone/>
            </a:pPr>
            <a:r>
              <a:rPr lang="en-US" sz="1100" dirty="0"/>
              <a:t>&lt;/Item</a:t>
            </a:r>
            <a:r>
              <a:rPr lang="en-US" sz="1100" dirty="0" smtClean="0"/>
              <a:t>&gt;</a:t>
            </a:r>
          </a:p>
          <a:p>
            <a:pPr marL="0" indent="0">
              <a:buFontTx/>
              <a:buNone/>
            </a:pPr>
            <a:r>
              <a:rPr lang="en-US" sz="1100" dirty="0"/>
              <a:t>&lt;Item&gt;</a:t>
            </a:r>
          </a:p>
          <a:p>
            <a:pPr marL="0" indent="0">
              <a:buFontTx/>
              <a:buNone/>
            </a:pPr>
            <a:r>
              <a:rPr lang="en-US" sz="1100" dirty="0"/>
              <a:t>&lt;Key&gt;</a:t>
            </a:r>
            <a:r>
              <a:rPr lang="en-US" sz="1100" dirty="0" err="1"/>
              <a:t>DateTime</a:t>
            </a:r>
            <a:r>
              <a:rPr lang="en-US" sz="1100" dirty="0"/>
              <a:t>&lt;/Key&gt;</a:t>
            </a:r>
          </a:p>
          <a:p>
            <a:pPr marL="0" indent="0">
              <a:buFontTx/>
              <a:buNone/>
            </a:pPr>
            <a:r>
              <a:rPr lang="en-US" sz="1100" dirty="0"/>
              <a:t>&lt;Value&gt;2010-03-16 15:05:10.00000843&lt;/Value&gt;</a:t>
            </a:r>
          </a:p>
          <a:p>
            <a:pPr marL="0" indent="0">
              <a:buFontTx/>
              <a:buNone/>
            </a:pPr>
            <a:r>
              <a:rPr lang="en-US" sz="1100" dirty="0"/>
              <a:t>&lt;/Item&gt;</a:t>
            </a:r>
          </a:p>
          <a:p>
            <a:pPr marL="0" indent="0">
              <a:buFontTx/>
              <a:buNone/>
            </a:pPr>
            <a:r>
              <a:rPr lang="en-US" sz="1100" dirty="0"/>
              <a:t>&lt;/Body&gt;</a:t>
            </a:r>
          </a:p>
          <a:p>
            <a:pPr marL="0" indent="0">
              <a:buFontTx/>
              <a:buNone/>
            </a:pPr>
            <a:r>
              <a:rPr lang="en-US" sz="1100" dirty="0"/>
              <a:t>&lt;/</a:t>
            </a:r>
            <a:r>
              <a:rPr lang="en-US" sz="1100" dirty="0" err="1"/>
              <a:t>Msg</a:t>
            </a:r>
            <a:r>
              <a:rPr lang="en-US" sz="1100" dirty="0"/>
              <a:t>&gt;</a:t>
            </a:r>
            <a:endParaRPr lang="bg-BG" sz="1100" dirty="0"/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49300" y="6299200"/>
            <a:ext cx="6223000" cy="558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bg-BG" sz="900" dirty="0">
                <a:solidFill>
                  <a:srgbClr val="002B5E"/>
                </a:solidFill>
                <a:latin typeface="Georgia" pitchFamily="-112" charset="0"/>
              </a:rPr>
              <a:t>Daniel Petrov</a:t>
            </a:r>
            <a:endParaRPr lang="bg-BG" altLang="bg-BG" sz="900" dirty="0">
              <a:solidFill>
                <a:srgbClr val="002B5E"/>
              </a:solidFill>
              <a:latin typeface="Georgi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Coordinates Request–MsgID:47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Name:</a:t>
            </a:r>
            <a:r>
              <a:rPr lang="en-US" dirty="0"/>
              <a:t> </a:t>
            </a:r>
            <a:r>
              <a:rPr lang="en-US" dirty="0" smtClean="0"/>
              <a:t>Hospital Finder</a:t>
            </a:r>
          </a:p>
          <a:p>
            <a:r>
              <a:rPr lang="en-US" b="1" dirty="0" err="1"/>
              <a:t>DateTime</a:t>
            </a:r>
            <a:r>
              <a:rPr lang="en-US" b="1" dirty="0"/>
              <a:t>:</a:t>
            </a:r>
            <a:r>
              <a:rPr lang="en-US" dirty="0"/>
              <a:t> 2014-10-29 15:05:10.00000843</a:t>
            </a: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31237" y="1981200"/>
            <a:ext cx="4114800" cy="3886200"/>
          </a:xfrm>
        </p:spPr>
        <p:txBody>
          <a:bodyPr/>
          <a:lstStyle/>
          <a:p>
            <a:pPr marL="0" indent="0">
              <a:buNone/>
            </a:pPr>
            <a:r>
              <a:rPr lang="en-US" sz="1100" dirty="0"/>
              <a:t>&lt;</a:t>
            </a:r>
            <a:r>
              <a:rPr lang="en-US" sz="1100" dirty="0" err="1"/>
              <a:t>Msg</a:t>
            </a:r>
            <a:r>
              <a:rPr lang="en-US" sz="1100" dirty="0"/>
              <a:t>&gt;</a:t>
            </a:r>
          </a:p>
          <a:p>
            <a:pPr marL="0" indent="0">
              <a:buNone/>
            </a:pPr>
            <a:r>
              <a:rPr lang="en-US" sz="1100" dirty="0"/>
              <a:t>&lt;Head&gt;</a:t>
            </a:r>
          </a:p>
          <a:p>
            <a:pPr marL="0" indent="0">
              <a:buNone/>
            </a:pPr>
            <a:r>
              <a:rPr lang="en-US" sz="1100" dirty="0"/>
              <a:t>&lt;</a:t>
            </a:r>
            <a:r>
              <a:rPr lang="en-US" sz="1100" dirty="0" err="1" smtClean="0"/>
              <a:t>MsgID</a:t>
            </a:r>
            <a:r>
              <a:rPr lang="en-US" sz="1100" dirty="0" smtClean="0"/>
              <a:t>&gt;47&lt;/</a:t>
            </a:r>
            <a:r>
              <a:rPr lang="en-US" sz="1100" dirty="0" err="1"/>
              <a:t>MsgID</a:t>
            </a:r>
            <a:r>
              <a:rPr lang="en-US" sz="1100" dirty="0"/>
              <a:t>&gt;</a:t>
            </a:r>
          </a:p>
          <a:p>
            <a:pPr marL="0" indent="0">
              <a:buNone/>
            </a:pPr>
            <a:r>
              <a:rPr lang="en-US" sz="1100" dirty="0"/>
              <a:t>&lt;</a:t>
            </a:r>
            <a:r>
              <a:rPr lang="en-US" sz="1100" dirty="0" smtClean="0"/>
              <a:t>Description&gt;Coordinates Request&lt;/</a:t>
            </a:r>
            <a:r>
              <a:rPr lang="en-US" sz="1100" dirty="0"/>
              <a:t>Description&gt;</a:t>
            </a:r>
          </a:p>
          <a:p>
            <a:pPr marL="0" indent="0">
              <a:buNone/>
            </a:pPr>
            <a:r>
              <a:rPr lang="en-US" sz="1100" dirty="0"/>
              <a:t>&lt;/Head&gt;</a:t>
            </a:r>
          </a:p>
          <a:p>
            <a:pPr marL="0" indent="0">
              <a:buNone/>
            </a:pPr>
            <a:r>
              <a:rPr lang="en-US" sz="1100" dirty="0"/>
              <a:t>&lt;Body&gt;</a:t>
            </a:r>
          </a:p>
          <a:p>
            <a:pPr marL="0" indent="0">
              <a:buNone/>
            </a:pPr>
            <a:r>
              <a:rPr lang="en-US" sz="1100" dirty="0" smtClean="0"/>
              <a:t>&lt;</a:t>
            </a:r>
            <a:r>
              <a:rPr lang="en-US" sz="1100" dirty="0"/>
              <a:t>Item&gt;</a:t>
            </a:r>
          </a:p>
          <a:p>
            <a:pPr marL="0" indent="0">
              <a:buNone/>
            </a:pPr>
            <a:r>
              <a:rPr lang="en-US" sz="1100" dirty="0"/>
              <a:t>&lt;</a:t>
            </a:r>
            <a:r>
              <a:rPr lang="en-US" sz="1100" dirty="0" smtClean="0"/>
              <a:t>Key&gt;Name&lt;/</a:t>
            </a:r>
            <a:r>
              <a:rPr lang="en-US" sz="1100" dirty="0"/>
              <a:t>Key&gt;</a:t>
            </a:r>
          </a:p>
          <a:p>
            <a:pPr marL="0" indent="0">
              <a:buNone/>
            </a:pPr>
            <a:r>
              <a:rPr lang="en-US" sz="1100" dirty="0"/>
              <a:t>&lt;</a:t>
            </a:r>
            <a:r>
              <a:rPr lang="en-US" sz="1100" dirty="0" smtClean="0"/>
              <a:t>Value&gt;Hospital Finder&lt;/</a:t>
            </a:r>
            <a:r>
              <a:rPr lang="en-US" sz="1100" dirty="0"/>
              <a:t>Value&gt;</a:t>
            </a:r>
          </a:p>
          <a:p>
            <a:pPr marL="0" indent="0">
              <a:buNone/>
            </a:pPr>
            <a:r>
              <a:rPr lang="en-US" sz="1100" dirty="0"/>
              <a:t>&lt;/Item</a:t>
            </a:r>
            <a:r>
              <a:rPr lang="en-US" sz="1100" dirty="0" smtClean="0"/>
              <a:t>&gt;</a:t>
            </a:r>
          </a:p>
          <a:p>
            <a:pPr marL="0" indent="0">
              <a:buFontTx/>
              <a:buNone/>
            </a:pPr>
            <a:r>
              <a:rPr lang="en-US" sz="1100" dirty="0"/>
              <a:t>&lt;Item&gt;</a:t>
            </a:r>
          </a:p>
          <a:p>
            <a:pPr marL="0" indent="0">
              <a:buFontTx/>
              <a:buNone/>
            </a:pPr>
            <a:r>
              <a:rPr lang="en-US" sz="1100" dirty="0"/>
              <a:t>&lt;Key&gt;</a:t>
            </a:r>
            <a:r>
              <a:rPr lang="en-US" sz="1100" dirty="0" err="1"/>
              <a:t>DateTime</a:t>
            </a:r>
            <a:r>
              <a:rPr lang="en-US" sz="1100" dirty="0"/>
              <a:t>&lt;/Key&gt;</a:t>
            </a:r>
          </a:p>
          <a:p>
            <a:pPr marL="0" indent="0">
              <a:buFontTx/>
              <a:buNone/>
            </a:pPr>
            <a:r>
              <a:rPr lang="en-US" sz="1100" dirty="0"/>
              <a:t>&lt;Value&gt;2010-03-16 15:05:10.00000843&lt;/Value&gt;</a:t>
            </a:r>
          </a:p>
          <a:p>
            <a:pPr marL="0" indent="0">
              <a:buFontTx/>
              <a:buNone/>
            </a:pPr>
            <a:r>
              <a:rPr lang="en-US" sz="1100" dirty="0"/>
              <a:t>&lt;/Item&gt;</a:t>
            </a:r>
          </a:p>
          <a:p>
            <a:pPr marL="0" indent="0">
              <a:buFontTx/>
              <a:buNone/>
            </a:pPr>
            <a:r>
              <a:rPr lang="en-US" sz="1100" dirty="0"/>
              <a:t>&lt;/Body&gt;</a:t>
            </a:r>
          </a:p>
          <a:p>
            <a:pPr marL="0" indent="0">
              <a:buFontTx/>
              <a:buNone/>
            </a:pPr>
            <a:r>
              <a:rPr lang="en-US" sz="1100" dirty="0"/>
              <a:t>&lt;/</a:t>
            </a:r>
            <a:r>
              <a:rPr lang="en-US" sz="1100" dirty="0" err="1"/>
              <a:t>Msg</a:t>
            </a:r>
            <a:r>
              <a:rPr lang="en-US" sz="1100" dirty="0"/>
              <a:t>&gt;</a:t>
            </a:r>
            <a:endParaRPr lang="bg-BG" sz="1100" dirty="0"/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749300" y="6299200"/>
            <a:ext cx="6223000" cy="558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bg-BG" sz="900" dirty="0">
                <a:solidFill>
                  <a:srgbClr val="002B5E"/>
                </a:solidFill>
                <a:latin typeface="Georgia" pitchFamily="-112" charset="0"/>
              </a:rPr>
              <a:t>Daniel Petrov</a:t>
            </a:r>
            <a:endParaRPr lang="bg-BG" altLang="bg-BG" sz="900" dirty="0">
              <a:solidFill>
                <a:srgbClr val="002B5E"/>
              </a:solidFill>
              <a:latin typeface="Georgi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26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Coordinates Response –MsgID:48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DataStream: </a:t>
            </a:r>
            <a:r>
              <a:rPr lang="en-US" dirty="0" smtClean="0"/>
              <a:t>Longitude; </a:t>
            </a:r>
            <a:r>
              <a:rPr lang="en-US" dirty="0"/>
              <a:t>latitude</a:t>
            </a:r>
          </a:p>
          <a:p>
            <a:r>
              <a:rPr lang="en-US" b="1" dirty="0" err="1" smtClean="0"/>
              <a:t>DateTime</a:t>
            </a:r>
            <a:r>
              <a:rPr lang="en-US" b="1" dirty="0"/>
              <a:t>:</a:t>
            </a:r>
            <a:r>
              <a:rPr lang="en-US" dirty="0"/>
              <a:t> 2014-10-29 15:05:10.00000843</a:t>
            </a:r>
          </a:p>
          <a:p>
            <a:endParaRPr lang="bg-BG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80099" y="1981200"/>
            <a:ext cx="4114800" cy="3886200"/>
          </a:xfrm>
        </p:spPr>
        <p:txBody>
          <a:bodyPr/>
          <a:lstStyle/>
          <a:p>
            <a:pPr marL="0" indent="0">
              <a:buNone/>
            </a:pPr>
            <a:r>
              <a:rPr lang="en-US" sz="900" dirty="0"/>
              <a:t>&lt;</a:t>
            </a:r>
            <a:r>
              <a:rPr lang="en-US" sz="900" dirty="0" err="1"/>
              <a:t>Msg</a:t>
            </a:r>
            <a:r>
              <a:rPr lang="en-US" sz="900" dirty="0"/>
              <a:t>&gt;</a:t>
            </a:r>
          </a:p>
          <a:p>
            <a:pPr marL="0" indent="0">
              <a:buNone/>
            </a:pPr>
            <a:r>
              <a:rPr lang="en-US" sz="900" dirty="0"/>
              <a:t>&lt;Head&gt;</a:t>
            </a:r>
          </a:p>
          <a:p>
            <a:pPr marL="0" indent="0">
              <a:buNone/>
            </a:pPr>
            <a:r>
              <a:rPr lang="en-US" sz="900" dirty="0"/>
              <a:t>&lt;</a:t>
            </a:r>
            <a:r>
              <a:rPr lang="en-US" sz="900" dirty="0" err="1" smtClean="0"/>
              <a:t>MsgID</a:t>
            </a:r>
            <a:r>
              <a:rPr lang="en-US" sz="900" dirty="0" smtClean="0"/>
              <a:t>&gt;48&lt;/</a:t>
            </a:r>
            <a:r>
              <a:rPr lang="en-US" sz="900" dirty="0" err="1"/>
              <a:t>MsgID</a:t>
            </a:r>
            <a:r>
              <a:rPr lang="en-US" sz="900" dirty="0"/>
              <a:t>&gt;</a:t>
            </a:r>
          </a:p>
          <a:p>
            <a:pPr marL="0" indent="0">
              <a:buNone/>
            </a:pPr>
            <a:r>
              <a:rPr lang="en-US" sz="900" dirty="0"/>
              <a:t>&lt;</a:t>
            </a:r>
            <a:r>
              <a:rPr lang="en-US" sz="900" dirty="0" smtClean="0"/>
              <a:t>Description&gt;Coordinates Response&lt;/</a:t>
            </a:r>
            <a:r>
              <a:rPr lang="en-US" sz="900" dirty="0"/>
              <a:t>Description&gt;</a:t>
            </a:r>
          </a:p>
          <a:p>
            <a:pPr marL="0" indent="0">
              <a:buNone/>
            </a:pPr>
            <a:r>
              <a:rPr lang="en-US" sz="900" dirty="0"/>
              <a:t>&lt;/Head&gt;</a:t>
            </a:r>
          </a:p>
          <a:p>
            <a:pPr marL="0" indent="0">
              <a:buNone/>
            </a:pPr>
            <a:r>
              <a:rPr lang="en-US" sz="900" dirty="0"/>
              <a:t>&lt;Body&gt;</a:t>
            </a:r>
          </a:p>
          <a:p>
            <a:pPr marL="0" indent="0">
              <a:buNone/>
            </a:pPr>
            <a:r>
              <a:rPr lang="en-US" sz="900" dirty="0" smtClean="0"/>
              <a:t>&lt;</a:t>
            </a:r>
            <a:r>
              <a:rPr lang="en-US" sz="900" dirty="0"/>
              <a:t>Item&gt;</a:t>
            </a:r>
          </a:p>
          <a:p>
            <a:pPr marL="0" indent="0">
              <a:buNone/>
            </a:pPr>
            <a:r>
              <a:rPr lang="en-US" sz="900" dirty="0"/>
              <a:t>&lt;Key&gt;</a:t>
            </a:r>
            <a:r>
              <a:rPr lang="en-US" sz="900" dirty="0" err="1"/>
              <a:t>Longitue</a:t>
            </a:r>
            <a:r>
              <a:rPr lang="en-US" sz="900" dirty="0"/>
              <a:t>&lt;/Key&gt;</a:t>
            </a:r>
          </a:p>
          <a:p>
            <a:pPr marL="0" indent="0">
              <a:buNone/>
            </a:pPr>
            <a:r>
              <a:rPr lang="en-US" sz="900" dirty="0"/>
              <a:t>&lt;Value&gt;-79.956450&lt;/Value&gt;</a:t>
            </a:r>
          </a:p>
          <a:p>
            <a:pPr marL="0" indent="0">
              <a:buNone/>
            </a:pPr>
            <a:r>
              <a:rPr lang="en-US" sz="900" dirty="0"/>
              <a:t>&lt;/Item&gt;</a:t>
            </a:r>
          </a:p>
          <a:p>
            <a:pPr marL="0" indent="0">
              <a:buNone/>
            </a:pPr>
            <a:r>
              <a:rPr lang="en-US" sz="900" dirty="0"/>
              <a:t>&lt;Item&gt;</a:t>
            </a:r>
          </a:p>
          <a:p>
            <a:pPr marL="0" indent="0">
              <a:buNone/>
            </a:pPr>
            <a:r>
              <a:rPr lang="en-US" sz="900" dirty="0"/>
              <a:t>&lt;Key&gt;Latitude&lt;/Key&gt;</a:t>
            </a:r>
          </a:p>
          <a:p>
            <a:pPr marL="0" indent="0">
              <a:buNone/>
            </a:pPr>
            <a:r>
              <a:rPr lang="en-US" sz="900" dirty="0"/>
              <a:t>&lt;Value&gt;40.441702&lt;/Value&gt;</a:t>
            </a:r>
          </a:p>
          <a:p>
            <a:pPr marL="0" indent="0">
              <a:buNone/>
            </a:pPr>
            <a:r>
              <a:rPr lang="en-US" sz="900" dirty="0"/>
              <a:t>&lt;/Item</a:t>
            </a:r>
            <a:r>
              <a:rPr lang="en-US" sz="900" dirty="0" smtClean="0"/>
              <a:t>&gt;</a:t>
            </a:r>
          </a:p>
          <a:p>
            <a:pPr marL="0" indent="0">
              <a:buFontTx/>
              <a:buNone/>
            </a:pPr>
            <a:r>
              <a:rPr lang="en-US" sz="900" dirty="0"/>
              <a:t>&lt;Item&gt;</a:t>
            </a:r>
          </a:p>
          <a:p>
            <a:pPr marL="0" indent="0">
              <a:buFontTx/>
              <a:buNone/>
            </a:pPr>
            <a:r>
              <a:rPr lang="en-US" sz="900" dirty="0"/>
              <a:t>&lt;Key&gt;</a:t>
            </a:r>
            <a:r>
              <a:rPr lang="en-US" sz="900" dirty="0" err="1"/>
              <a:t>DateTime</a:t>
            </a:r>
            <a:r>
              <a:rPr lang="en-US" sz="900" dirty="0"/>
              <a:t>&lt;/Key&gt;</a:t>
            </a:r>
          </a:p>
          <a:p>
            <a:pPr marL="0" indent="0">
              <a:buFontTx/>
              <a:buNone/>
            </a:pPr>
            <a:r>
              <a:rPr lang="en-US" sz="900" dirty="0"/>
              <a:t>&lt;Value&gt;2010-03-16 15:05:10.00000843&lt;/Value&gt;</a:t>
            </a:r>
          </a:p>
          <a:p>
            <a:pPr marL="0" indent="0">
              <a:buFontTx/>
              <a:buNone/>
            </a:pPr>
            <a:r>
              <a:rPr lang="en-US" sz="900" dirty="0"/>
              <a:t>&lt;/Item&gt;</a:t>
            </a:r>
          </a:p>
          <a:p>
            <a:pPr marL="0" indent="0">
              <a:buFontTx/>
              <a:buNone/>
            </a:pPr>
            <a:r>
              <a:rPr lang="en-US" sz="900" dirty="0"/>
              <a:t>&lt;/Body&gt;</a:t>
            </a:r>
          </a:p>
          <a:p>
            <a:pPr marL="0" indent="0">
              <a:buFontTx/>
              <a:buNone/>
            </a:pPr>
            <a:r>
              <a:rPr lang="en-US" sz="900" dirty="0"/>
              <a:t>&lt;/</a:t>
            </a:r>
            <a:r>
              <a:rPr lang="en-US" sz="900" dirty="0" err="1"/>
              <a:t>Msg</a:t>
            </a:r>
            <a:r>
              <a:rPr lang="en-US" sz="900" dirty="0"/>
              <a:t>&gt;</a:t>
            </a:r>
            <a:endParaRPr lang="bg-BG" sz="900" dirty="0"/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6204156" y="1984738"/>
            <a:ext cx="4114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000000"/>
              </a:buClr>
              <a:buChar char="•"/>
              <a:defRPr sz="2800">
                <a:solidFill>
                  <a:srgbClr val="002B5E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2400">
                <a:solidFill>
                  <a:srgbClr val="002B5E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•"/>
              <a:defRPr sz="2000">
                <a:solidFill>
                  <a:srgbClr val="002B5E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1800">
                <a:solidFill>
                  <a:srgbClr val="002B5E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1800">
                <a:solidFill>
                  <a:srgbClr val="002B5E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endParaRPr lang="bg-BG" sz="1000" kern="0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49300" y="6299200"/>
            <a:ext cx="6223000" cy="558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bg-BG" sz="900" dirty="0">
                <a:solidFill>
                  <a:srgbClr val="002B5E"/>
                </a:solidFill>
                <a:latin typeface="Georgia" pitchFamily="-112" charset="0"/>
              </a:rPr>
              <a:t>Daniel Petrov</a:t>
            </a:r>
            <a:endParaRPr lang="bg-BG" altLang="bg-BG" sz="900" dirty="0">
              <a:solidFill>
                <a:srgbClr val="002B5E"/>
              </a:solidFill>
              <a:latin typeface="Georgi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55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1 (simple)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The GPS sensors sends </a:t>
            </a:r>
            <a:r>
              <a:rPr lang="en-US" sz="2800" dirty="0" err="1" smtClean="0"/>
              <a:t>Msg</a:t>
            </a:r>
            <a:r>
              <a:rPr lang="en-US" sz="2800" dirty="0" smtClean="0"/>
              <a:t> 30 (sensor data input) to the Input Processor, which parses it and extracts the longitude and the latitude;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The </a:t>
            </a:r>
            <a:r>
              <a:rPr lang="en-US" sz="2800" dirty="0" err="1" smtClean="0"/>
              <a:t>InputProcessor</a:t>
            </a:r>
            <a:r>
              <a:rPr lang="en-US" sz="2800" dirty="0" smtClean="0"/>
              <a:t> sends </a:t>
            </a:r>
            <a:r>
              <a:rPr lang="en-US" sz="2800" dirty="0" err="1" smtClean="0"/>
              <a:t>Msg</a:t>
            </a:r>
            <a:r>
              <a:rPr lang="en-US" sz="2800" dirty="0" smtClean="0"/>
              <a:t> 43 (GPS Reading) to the VAMCIP module;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The Hospital Finder modules sends </a:t>
            </a:r>
            <a:r>
              <a:rPr lang="en-US" sz="2800" dirty="0" err="1" smtClean="0"/>
              <a:t>Msg</a:t>
            </a:r>
            <a:r>
              <a:rPr lang="en-US" sz="2800" dirty="0" smtClean="0"/>
              <a:t> 47 (Coordinates Request) to the VAMCIP;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/>
              <a:t>VAMCIP sends the latest coordinates it got from the </a:t>
            </a:r>
            <a:r>
              <a:rPr lang="en-US" sz="2800" dirty="0" err="1" smtClean="0"/>
              <a:t>InputProcessor</a:t>
            </a:r>
            <a:r>
              <a:rPr lang="en-US" sz="2800" dirty="0" smtClean="0"/>
              <a:t> to the Hospital Finder module</a:t>
            </a:r>
            <a:endParaRPr lang="bg-BG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bg-BG" dirty="0" smtClean="0"/>
              <a:t>Daniel Petrov</a:t>
            </a: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241748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mtClean="0"/>
              <a:t>Outline</a:t>
            </a:r>
            <a:endParaRPr lang="bg-BG" altLang="bg-BG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bg-BG" dirty="0" smtClean="0"/>
              <a:t>Dementia</a:t>
            </a:r>
          </a:p>
          <a:p>
            <a:r>
              <a:rPr lang="en-US" altLang="bg-BG" dirty="0" smtClean="0"/>
              <a:t>Motivation</a:t>
            </a:r>
          </a:p>
          <a:p>
            <a:r>
              <a:rPr lang="en-US" altLang="bg-BG" dirty="0" smtClean="0"/>
              <a:t>VAMCIP</a:t>
            </a:r>
          </a:p>
          <a:p>
            <a:r>
              <a:rPr lang="en-US" altLang="bg-BG" dirty="0" smtClean="0"/>
              <a:t>Inter Component Communication</a:t>
            </a:r>
          </a:p>
          <a:p>
            <a:r>
              <a:rPr lang="en-US" altLang="bg-BG" dirty="0" smtClean="0"/>
              <a:t>Scenarios</a:t>
            </a:r>
          </a:p>
          <a:p>
            <a:r>
              <a:rPr lang="en-US" altLang="bg-BG" dirty="0" smtClean="0"/>
              <a:t>References</a:t>
            </a:r>
          </a:p>
          <a:p>
            <a:endParaRPr lang="en-US" altLang="bg-BG" dirty="0" smtClean="0"/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000000"/>
              </a:buClr>
              <a:buChar char="•"/>
              <a:defRPr sz="32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28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2pPr>
            <a:lvl3pPr marL="1143000" indent="-22860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•"/>
              <a:defRPr sz="24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3pPr>
            <a:lvl4pPr marL="1600200" indent="-22860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4pPr>
            <a:lvl5pPr marL="2057400" indent="-22860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bg-BG" altLang="bg-BG" sz="900" smtClean="0"/>
              <a:t>30 Oct 2014</a:t>
            </a:r>
            <a:endParaRPr lang="en-US" altLang="bg-BG" sz="90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000000"/>
              </a:buClr>
              <a:buChar char="•"/>
              <a:defRPr sz="32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28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2pPr>
            <a:lvl3pPr marL="1143000" indent="-22860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•"/>
              <a:defRPr sz="24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3pPr>
            <a:lvl4pPr marL="1600200" indent="-22860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4pPr>
            <a:lvl5pPr marL="2057400" indent="-22860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bg-BG" sz="900" smtClean="0"/>
              <a:t>Daniel Petrov</a:t>
            </a:r>
            <a:endParaRPr lang="bg-BG" altLang="bg-BG" sz="9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2 (complicated)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The GUI sends Msg46 (GUI Address Request) to VAMCIP;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VAMCIP parses the address and contacts the Google Maps API to find a route from the current location of the patient to the destination as delivered by Msg46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In case a route is found, the VAMCIP sends Msg26 (Acknowledgement) to the GUI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/>
              <a:t>The GPS sensors sends </a:t>
            </a:r>
            <a:r>
              <a:rPr lang="en-US" sz="2400" dirty="0" err="1"/>
              <a:t>Msg</a:t>
            </a:r>
            <a:r>
              <a:rPr lang="en-US" sz="2400" dirty="0"/>
              <a:t> 30 (sensor data input) to the Input Processor, which parses it and extracts the longitude and the latitude</a:t>
            </a:r>
            <a:r>
              <a:rPr lang="en-US" sz="2400" dirty="0" smtClean="0"/>
              <a:t>;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bg-BG" dirty="0" smtClean="0"/>
              <a:t>Daniel Petrov</a:t>
            </a: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229810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2 (cont.)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 startAt="5"/>
            </a:pPr>
            <a:r>
              <a:rPr lang="en-US" sz="2400" dirty="0"/>
              <a:t>The </a:t>
            </a:r>
            <a:r>
              <a:rPr lang="en-US" sz="2400" dirty="0" err="1"/>
              <a:t>InputProcessor</a:t>
            </a:r>
            <a:r>
              <a:rPr lang="en-US" sz="2400" dirty="0"/>
              <a:t> sends </a:t>
            </a:r>
            <a:r>
              <a:rPr lang="en-US" sz="2400" dirty="0" err="1"/>
              <a:t>Msg</a:t>
            </a:r>
            <a:r>
              <a:rPr lang="en-US" sz="2400" dirty="0"/>
              <a:t> 43 (GPS Reading) to the VAMCIP module;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en-US" sz="2400" dirty="0"/>
              <a:t>The VAMCIP module checks if the point is on the route as predefined (using the Google Maps API);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en-US" sz="2400" dirty="0"/>
              <a:t>Steps 4-6 are repeated or more times;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en-US" sz="2400" dirty="0"/>
              <a:t>If the position is not on the route, VAMCIP sends Msg38 (General Alert) that the patient is lost.</a:t>
            </a: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bg-BG" dirty="0" smtClean="0"/>
              <a:t>Daniel Petrov</a:t>
            </a: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72577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2013 Alzheimer’s Disease Facts and Figures </a:t>
            </a:r>
            <a:r>
              <a:rPr lang="en-US" dirty="0"/>
              <a:t>– </a:t>
            </a: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www.alz.org/downloads/facts_figures_2013.pdf</a:t>
            </a:r>
            <a:endParaRPr lang="en-US" sz="1600" dirty="0" smtClean="0"/>
          </a:p>
          <a:p>
            <a:r>
              <a:rPr lang="en-US" dirty="0" smtClean="0"/>
              <a:t>2014 Alzheimer's Disease Facts and Figures </a:t>
            </a:r>
            <a:r>
              <a:rPr lang="en-US" dirty="0"/>
              <a:t>- </a:t>
            </a:r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www.alz.org/downloads/Facts_Figures_2014.pdf</a:t>
            </a:r>
            <a:endParaRPr lang="en-US" sz="1600" dirty="0" smtClean="0"/>
          </a:p>
          <a:p>
            <a:r>
              <a:rPr lang="en-US" dirty="0" smtClean="0"/>
              <a:t>Disease Progression: The 5 Stages </a:t>
            </a:r>
            <a:r>
              <a:rPr lang="en-US" dirty="0"/>
              <a:t>of Dementia -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www.healthline.com/health/dementia/stages#Overview1</a:t>
            </a:r>
            <a:endParaRPr lang="en-US" sz="1600" dirty="0" smtClean="0"/>
          </a:p>
          <a:p>
            <a:r>
              <a:rPr lang="en-US" dirty="0"/>
              <a:t>Google Maps API - </a:t>
            </a:r>
            <a:r>
              <a:rPr lang="en-US" sz="1600" dirty="0">
                <a:hlinkClick r:id="rId5"/>
              </a:rPr>
              <a:t>https://developers.google.com/maps</a:t>
            </a:r>
            <a:r>
              <a:rPr lang="en-US" sz="1600" dirty="0" smtClean="0">
                <a:hlinkClick r:id="rId5"/>
              </a:rPr>
              <a:t>/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bg-BG" dirty="0" smtClean="0"/>
              <a:t>Daniel Petrov</a:t>
            </a: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08908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altLang="bg-BG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endParaRPr lang="en-US" altLang="bg-BG" sz="4400" b="1" dirty="0" smtClean="0"/>
          </a:p>
          <a:p>
            <a:pPr marL="0" indent="0" algn="ctr">
              <a:buFontTx/>
              <a:buNone/>
            </a:pPr>
            <a:r>
              <a:rPr lang="en-US" altLang="bg-BG" sz="4400" b="1" dirty="0" smtClean="0"/>
              <a:t>Q&amp;A?</a:t>
            </a:r>
          </a:p>
          <a:p>
            <a:pPr marL="0" indent="0" algn="ctr">
              <a:buFontTx/>
              <a:buNone/>
            </a:pPr>
            <a:r>
              <a:rPr lang="en-US" altLang="bg-BG" sz="4400" b="1" dirty="0" smtClean="0"/>
              <a:t>Thank you!</a:t>
            </a:r>
          </a:p>
        </p:txBody>
      </p:sp>
      <p:sp>
        <p:nvSpPr>
          <p:cNvPr id="3072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000000"/>
              </a:buClr>
              <a:buChar char="•"/>
              <a:defRPr sz="32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28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2pPr>
            <a:lvl3pPr marL="1143000" indent="-22860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•"/>
              <a:defRPr sz="24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3pPr>
            <a:lvl4pPr marL="1600200" indent="-22860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4pPr>
            <a:lvl5pPr marL="2057400" indent="-22860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bg-BG" altLang="bg-BG" sz="900" smtClean="0"/>
              <a:t>30 Oct 2014</a:t>
            </a:r>
            <a:endParaRPr lang="en-US" altLang="bg-BG" sz="900"/>
          </a:p>
        </p:txBody>
      </p:sp>
      <p:sp>
        <p:nvSpPr>
          <p:cNvPr id="30725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000000"/>
              </a:buClr>
              <a:buChar char="•"/>
              <a:defRPr sz="32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28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2pPr>
            <a:lvl3pPr marL="1143000" indent="-22860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•"/>
              <a:defRPr sz="24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3pPr>
            <a:lvl4pPr marL="1600200" indent="-22860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4pPr>
            <a:lvl5pPr marL="2057400" indent="-22860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2000">
                <a:solidFill>
                  <a:srgbClr val="002B5E"/>
                </a:solidFill>
                <a:latin typeface="Georgia" pitchFamily="18" charset="0"/>
                <a:ea typeface="ＭＳ Ｐゴシック" pitchFamily="1" charset="-128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bg-BG" sz="900" smtClean="0"/>
              <a:t>Daniel Petrov</a:t>
            </a:r>
            <a:endParaRPr lang="bg-BG" altLang="bg-BG" sz="90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Dementia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300" y="1747274"/>
            <a:ext cx="7924800" cy="3886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Definition:</a:t>
            </a:r>
          </a:p>
          <a:p>
            <a:pPr lvl="1"/>
            <a:r>
              <a:rPr lang="en-US" sz="2000" b="1" dirty="0" smtClean="0"/>
              <a:t>not</a:t>
            </a:r>
            <a:r>
              <a:rPr lang="en-US" sz="2000" dirty="0" smtClean="0"/>
              <a:t> a disease itself;</a:t>
            </a:r>
          </a:p>
          <a:p>
            <a:pPr lvl="1"/>
            <a:r>
              <a:rPr lang="en-US" sz="2000" dirty="0" smtClean="0"/>
              <a:t>A set of symptoms, which can be caused by a number of disorders</a:t>
            </a:r>
            <a:r>
              <a:rPr lang="en-US" sz="2400" dirty="0" smtClean="0"/>
              <a:t>.</a:t>
            </a:r>
            <a:endParaRPr lang="bg-BG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bg-BG" smtClean="0"/>
              <a:t>Daniel Petrov</a:t>
            </a:r>
            <a:endParaRPr lang="bg-BG" altLang="bg-BG" dirty="0"/>
          </a:p>
        </p:txBody>
      </p:sp>
      <p:grpSp>
        <p:nvGrpSpPr>
          <p:cNvPr id="31" name="Group 30"/>
          <p:cNvGrpSpPr/>
          <p:nvPr/>
        </p:nvGrpSpPr>
        <p:grpSpPr>
          <a:xfrm>
            <a:off x="74427" y="3300863"/>
            <a:ext cx="8917173" cy="2883756"/>
            <a:chOff x="63794" y="3300863"/>
            <a:chExt cx="8917173" cy="2883756"/>
          </a:xfrm>
        </p:grpSpPr>
        <p:sp>
          <p:nvSpPr>
            <p:cNvPr id="6" name="Oval 5"/>
            <p:cNvSpPr/>
            <p:nvPr/>
          </p:nvSpPr>
          <p:spPr bwMode="auto">
            <a:xfrm>
              <a:off x="3211690" y="3300863"/>
              <a:ext cx="2731253" cy="766636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  <a:ea typeface="ＭＳ Ｐゴシック" pitchFamily="-108" charset="-128"/>
                  <a:cs typeface="ＭＳ Ｐゴシック" pitchFamily="-108" charset="-128"/>
                </a:rPr>
                <a:t>Dementia</a:t>
              </a:r>
              <a:endParaRPr kumimoji="0" lang="bg-BG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8" charset="0"/>
                <a:ea typeface="ＭＳ Ｐゴシック" pitchFamily="-108" charset="-128"/>
                <a:cs typeface="ＭＳ Ｐゴシック" pitchFamily="-108" charset="-128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63794" y="3928727"/>
              <a:ext cx="1807536" cy="65567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" pitchFamily="-108" charset="0"/>
                  <a:ea typeface="ＭＳ Ｐゴシック" pitchFamily="-108" charset="-128"/>
                  <a:cs typeface="ＭＳ Ｐゴシック" pitchFamily="-108" charset="-128"/>
                </a:rPr>
                <a:t>Alzheimer’s Disease</a:t>
              </a:r>
              <a:endParaRPr lang="bg-BG" sz="1400" b="1" dirty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2197382" y="4805939"/>
              <a:ext cx="1548812" cy="64504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" pitchFamily="-108" charset="0"/>
                  <a:ea typeface="ＭＳ Ｐゴシック" pitchFamily="-108" charset="-128"/>
                  <a:cs typeface="ＭＳ Ｐゴシック" pitchFamily="-108" charset="-128"/>
                </a:rPr>
                <a:t>Vascular dementia</a:t>
              </a:r>
              <a:endParaRPr lang="bg-BG" sz="1400" b="1" dirty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88594" y="5291484"/>
              <a:ext cx="2707760" cy="82934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" pitchFamily="-108" charset="0"/>
                  <a:ea typeface="ＭＳ Ｐゴシック" pitchFamily="-108" charset="-128"/>
                  <a:cs typeface="ＭＳ Ｐゴシック" pitchFamily="-108" charset="-128"/>
                </a:rPr>
                <a:t>Dementia with </a:t>
              </a:r>
              <a:r>
                <a:rPr lang="en-US" sz="1400" b="1" dirty="0" err="1">
                  <a:solidFill>
                    <a:schemeClr val="bg1"/>
                  </a:solidFill>
                  <a:latin typeface="Arial" pitchFamily="-108" charset="0"/>
                  <a:ea typeface="ＭＳ Ｐゴシック" pitchFamily="-108" charset="-128"/>
                  <a:cs typeface="ＭＳ Ｐゴシック" pitchFamily="-108" charset="-128"/>
                </a:rPr>
                <a:t>Lewy</a:t>
              </a:r>
              <a:r>
                <a:rPr lang="en-US" sz="1400" b="1" dirty="0">
                  <a:solidFill>
                    <a:schemeClr val="bg1"/>
                  </a:solidFill>
                  <a:latin typeface="Arial" pitchFamily="-108" charset="0"/>
                  <a:ea typeface="ＭＳ Ｐゴシック" pitchFamily="-108" charset="-128"/>
                  <a:cs typeface="ＭＳ Ｐゴシック" pitchFamily="-108" charset="-128"/>
                </a:rPr>
                <a:t> bodies (DLB)</a:t>
              </a:r>
              <a:endParaRPr lang="bg-BG" sz="1400" b="1" dirty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3234063" y="5227688"/>
              <a:ext cx="2707760" cy="95693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 err="1">
                  <a:solidFill>
                    <a:schemeClr val="bg1"/>
                  </a:solidFill>
                  <a:latin typeface="Arial" pitchFamily="-108" charset="0"/>
                  <a:ea typeface="ＭＳ Ｐゴシック" pitchFamily="-108" charset="-128"/>
                  <a:cs typeface="ＭＳ Ｐゴシック" pitchFamily="-108" charset="-128"/>
                </a:rPr>
                <a:t>Frontotemporal</a:t>
              </a:r>
              <a:r>
                <a:rPr lang="en-US" sz="1400" b="1" dirty="0">
                  <a:solidFill>
                    <a:schemeClr val="bg1"/>
                  </a:solidFill>
                  <a:latin typeface="Arial" pitchFamily="-108" charset="0"/>
                  <a:ea typeface="ＭＳ Ｐゴシック" pitchFamily="-108" charset="-128"/>
                  <a:cs typeface="ＭＳ Ｐゴシック" pitchFamily="-108" charset="-128"/>
                </a:rPr>
                <a:t> labor degeneration (FTLD)</a:t>
              </a:r>
              <a:endParaRPr lang="bg-BG" sz="1400" b="1" dirty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5413758" y="4805939"/>
              <a:ext cx="1548812" cy="64504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" pitchFamily="-108" charset="0"/>
                  <a:ea typeface="ＭＳ Ｐゴシック" pitchFamily="-108" charset="-128"/>
                  <a:cs typeface="ＭＳ Ｐゴシック" pitchFamily="-108" charset="-128"/>
                </a:rPr>
                <a:t>Mixed dementia</a:t>
              </a:r>
              <a:endParaRPr lang="bg-BG" sz="1400" b="1" dirty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7173431" y="3928727"/>
              <a:ext cx="1807536" cy="65567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" pitchFamily="-108" charset="0"/>
                  <a:ea typeface="ＭＳ Ｐゴシック" pitchFamily="-108" charset="-128"/>
                  <a:cs typeface="ＭＳ Ｐゴシック" pitchFamily="-108" charset="-128"/>
                </a:rPr>
                <a:t>Parkinson’s Disease</a:t>
              </a:r>
              <a:endParaRPr lang="bg-BG" sz="1400" b="1" dirty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6379531" y="5291484"/>
              <a:ext cx="2296635" cy="82934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 err="1">
                  <a:solidFill>
                    <a:schemeClr val="bg1"/>
                  </a:solidFill>
                  <a:latin typeface="Arial" pitchFamily="-108" charset="0"/>
                  <a:ea typeface="ＭＳ Ｐゴシック" pitchFamily="-108" charset="-128"/>
                  <a:cs typeface="ＭＳ Ｐゴシック" pitchFamily="-108" charset="-128"/>
                </a:rPr>
                <a:t>Creutzfeldt</a:t>
              </a:r>
              <a:r>
                <a:rPr lang="en-US" sz="1400" b="1" dirty="0">
                  <a:solidFill>
                    <a:schemeClr val="bg1"/>
                  </a:solidFill>
                  <a:latin typeface="Arial" pitchFamily="-108" charset="0"/>
                  <a:ea typeface="ＭＳ Ｐゴシック" pitchFamily="-108" charset="-128"/>
                  <a:cs typeface="ＭＳ Ｐゴシック" pitchFamily="-108" charset="-128"/>
                </a:rPr>
                <a:t>-Jacob Disease</a:t>
              </a:r>
              <a:endParaRPr lang="bg-BG" sz="1400" b="1" dirty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endParaRPr>
            </a:p>
          </p:txBody>
        </p:sp>
        <p:cxnSp>
          <p:nvCxnSpPr>
            <p:cNvPr id="15" name="Straight Arrow Connector 14"/>
            <p:cNvCxnSpPr>
              <a:stCxn id="6" idx="4"/>
              <a:endCxn id="7" idx="6"/>
            </p:cNvCxnSpPr>
            <p:nvPr/>
          </p:nvCxnSpPr>
          <p:spPr bwMode="auto">
            <a:xfrm flipH="1">
              <a:off x="1871330" y="4067499"/>
              <a:ext cx="2705987" cy="189066"/>
            </a:xfrm>
            <a:prstGeom prst="straightConnector1">
              <a:avLst/>
            </a:prstGeom>
            <a:solidFill>
              <a:schemeClr val="accent1"/>
            </a:solidFill>
            <a:ln w="254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</p:cxnSp>
        <p:cxnSp>
          <p:nvCxnSpPr>
            <p:cNvPr id="17" name="Straight Arrow Connector 16"/>
            <p:cNvCxnSpPr>
              <a:stCxn id="6" idx="4"/>
              <a:endCxn id="9" idx="1"/>
            </p:cNvCxnSpPr>
            <p:nvPr/>
          </p:nvCxnSpPr>
          <p:spPr bwMode="auto">
            <a:xfrm flipH="1">
              <a:off x="485136" y="4067499"/>
              <a:ext cx="4092181" cy="1345439"/>
            </a:xfrm>
            <a:prstGeom prst="straightConnector1">
              <a:avLst/>
            </a:prstGeom>
            <a:solidFill>
              <a:schemeClr val="accent1"/>
            </a:solidFill>
            <a:ln w="254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</p:cxnSp>
        <p:cxnSp>
          <p:nvCxnSpPr>
            <p:cNvPr id="19" name="Straight Arrow Connector 18"/>
            <p:cNvCxnSpPr>
              <a:stCxn id="6" idx="4"/>
              <a:endCxn id="10" idx="0"/>
            </p:cNvCxnSpPr>
            <p:nvPr/>
          </p:nvCxnSpPr>
          <p:spPr bwMode="auto">
            <a:xfrm>
              <a:off x="4577317" y="4067499"/>
              <a:ext cx="10626" cy="1160189"/>
            </a:xfrm>
            <a:prstGeom prst="straightConnector1">
              <a:avLst/>
            </a:prstGeom>
            <a:solidFill>
              <a:schemeClr val="accent1"/>
            </a:solidFill>
            <a:ln w="254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</p:cxnSp>
        <p:cxnSp>
          <p:nvCxnSpPr>
            <p:cNvPr id="21" name="Straight Arrow Connector 20"/>
            <p:cNvCxnSpPr>
              <a:stCxn id="6" idx="4"/>
              <a:endCxn id="12" idx="2"/>
            </p:cNvCxnSpPr>
            <p:nvPr/>
          </p:nvCxnSpPr>
          <p:spPr bwMode="auto">
            <a:xfrm>
              <a:off x="4577317" y="4067499"/>
              <a:ext cx="2596114" cy="189066"/>
            </a:xfrm>
            <a:prstGeom prst="straightConnector1">
              <a:avLst/>
            </a:prstGeom>
            <a:solidFill>
              <a:schemeClr val="accent1"/>
            </a:solidFill>
            <a:ln w="254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</p:cxnSp>
        <p:cxnSp>
          <p:nvCxnSpPr>
            <p:cNvPr id="23" name="Straight Arrow Connector 22"/>
            <p:cNvCxnSpPr>
              <a:endCxn id="13" idx="7"/>
            </p:cNvCxnSpPr>
            <p:nvPr/>
          </p:nvCxnSpPr>
          <p:spPr bwMode="auto">
            <a:xfrm>
              <a:off x="4577316" y="4067499"/>
              <a:ext cx="3762516" cy="1345439"/>
            </a:xfrm>
            <a:prstGeom prst="straightConnector1">
              <a:avLst/>
            </a:prstGeom>
            <a:solidFill>
              <a:schemeClr val="accent1"/>
            </a:solidFill>
            <a:ln w="254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</p:cxnSp>
        <p:cxnSp>
          <p:nvCxnSpPr>
            <p:cNvPr id="27" name="Straight Arrow Connector 26"/>
            <p:cNvCxnSpPr>
              <a:endCxn id="8" idx="0"/>
            </p:cNvCxnSpPr>
            <p:nvPr/>
          </p:nvCxnSpPr>
          <p:spPr bwMode="auto">
            <a:xfrm flipH="1">
              <a:off x="2971788" y="4067499"/>
              <a:ext cx="1610842" cy="738440"/>
            </a:xfrm>
            <a:prstGeom prst="straightConnector1">
              <a:avLst/>
            </a:prstGeom>
            <a:solidFill>
              <a:schemeClr val="accent1"/>
            </a:solidFill>
            <a:ln w="254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</p:cxnSp>
        <p:cxnSp>
          <p:nvCxnSpPr>
            <p:cNvPr id="30" name="Straight Arrow Connector 29"/>
            <p:cNvCxnSpPr>
              <a:endCxn id="11" idx="0"/>
            </p:cNvCxnSpPr>
            <p:nvPr/>
          </p:nvCxnSpPr>
          <p:spPr bwMode="auto">
            <a:xfrm>
              <a:off x="4577316" y="4067499"/>
              <a:ext cx="1610848" cy="738440"/>
            </a:xfrm>
            <a:prstGeom prst="straightConnector1">
              <a:avLst/>
            </a:prstGeom>
            <a:solidFill>
              <a:schemeClr val="accent1"/>
            </a:solidFill>
            <a:ln w="254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</p:cxnSp>
      </p:grpSp>
      <p:sp>
        <p:nvSpPr>
          <p:cNvPr id="32" name="Oval 31"/>
          <p:cNvSpPr/>
          <p:nvPr/>
        </p:nvSpPr>
        <p:spPr bwMode="auto">
          <a:xfrm>
            <a:off x="63644" y="3949476"/>
            <a:ext cx="1839752" cy="655675"/>
          </a:xfrm>
          <a:prstGeom prst="ellipse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Alzheimer’s Disease</a:t>
            </a:r>
            <a:endParaRPr kumimoji="0" lang="bg-BG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856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Alzheimer’s disease is the most common type of Dementia;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One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in </a:t>
            </a:r>
            <a:r>
              <a:rPr lang="en-US" sz="2400" b="1" dirty="0" smtClean="0">
                <a:solidFill>
                  <a:srgbClr val="FF0000"/>
                </a:solidFill>
              </a:rPr>
              <a:t>three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seniors dies with Alzheimer’s or another </a:t>
            </a:r>
            <a:r>
              <a:rPr lang="en-US" sz="2400" dirty="0"/>
              <a:t>D</a:t>
            </a:r>
            <a:r>
              <a:rPr lang="en-US" sz="2400" dirty="0" smtClean="0"/>
              <a:t>ementia;</a:t>
            </a:r>
          </a:p>
          <a:p>
            <a:pPr algn="just"/>
            <a:r>
              <a:rPr lang="en-US" sz="2400" dirty="0" smtClean="0"/>
              <a:t>In 2012, 15.4 million caregivers provided an estimated </a:t>
            </a:r>
            <a:r>
              <a:rPr lang="en-US" sz="2400" b="1" dirty="0" smtClean="0">
                <a:solidFill>
                  <a:srgbClr val="FF0000"/>
                </a:solidFill>
              </a:rPr>
              <a:t>17.5 billion hours</a:t>
            </a:r>
            <a:r>
              <a:rPr lang="en-US" sz="2400" dirty="0" smtClean="0"/>
              <a:t> of unpaid care, valued at more than </a:t>
            </a:r>
            <a:r>
              <a:rPr lang="en-US" sz="2400" b="1" dirty="0" smtClean="0">
                <a:solidFill>
                  <a:srgbClr val="FF0000"/>
                </a:solidFill>
              </a:rPr>
              <a:t>$216 billion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Does every patient need caregiver since she is diagnosed with a form of Dementia? How can Software Engineering help?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algn="just"/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bg-BG" smtClean="0"/>
              <a:t>Daniel Petrov</a:t>
            </a: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29343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(cont.)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CDR – Clinical Dementia Rating</a:t>
            </a:r>
            <a:endParaRPr lang="bg-BG" dirty="0"/>
          </a:p>
          <a:p>
            <a:r>
              <a:rPr lang="en-US" dirty="0" smtClean="0"/>
              <a:t>Dementia stages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Virtual Attendant for Mild Cognitive Impaired Patients (VAMCIP)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dirty="0" smtClean="0"/>
              <a:t>30 </a:t>
            </a:r>
            <a:r>
              <a:rPr lang="bg-BG" altLang="bg-BG" dirty="0" err="1" smtClean="0"/>
              <a:t>Oct</a:t>
            </a:r>
            <a:r>
              <a:rPr lang="bg-BG" altLang="bg-BG" dirty="0" smtClean="0"/>
              <a:t> 2014</a:t>
            </a:r>
            <a:endParaRPr lang="en-US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bg-BG" dirty="0" smtClean="0"/>
              <a:t>Daniel Petrov</a:t>
            </a:r>
            <a:endParaRPr lang="bg-BG" altLang="bg-BG" dirty="0"/>
          </a:p>
        </p:txBody>
      </p:sp>
      <p:sp>
        <p:nvSpPr>
          <p:cNvPr id="6" name="Pentagon 5"/>
          <p:cNvSpPr/>
          <p:nvPr/>
        </p:nvSpPr>
        <p:spPr bwMode="auto">
          <a:xfrm>
            <a:off x="510332" y="3221650"/>
            <a:ext cx="1711889" cy="967562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CDR=0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No Impairment</a:t>
            </a:r>
            <a:endParaRPr kumimoji="0" lang="bg-B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9" name="Chevron 8"/>
          <p:cNvSpPr/>
          <p:nvPr/>
        </p:nvSpPr>
        <p:spPr bwMode="auto">
          <a:xfrm>
            <a:off x="1786292" y="3221650"/>
            <a:ext cx="2094639" cy="967562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 smtClean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CDR=.5 </a:t>
            </a:r>
            <a:r>
              <a:rPr lang="en-US" sz="1200" dirty="0" smtClean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Questionable </a:t>
            </a:r>
            <a:r>
              <a:rPr lang="en-US" sz="1400" dirty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Impairment</a:t>
            </a:r>
            <a:endParaRPr lang="bg-BG" sz="1400" dirty="0">
              <a:solidFill>
                <a:schemeClr val="bg1"/>
              </a:solidFill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0" name="Chevron 9"/>
          <p:cNvSpPr/>
          <p:nvPr/>
        </p:nvSpPr>
        <p:spPr bwMode="auto">
          <a:xfrm>
            <a:off x="3445002" y="3225188"/>
            <a:ext cx="2094639" cy="967562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 smtClean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CDR=1 </a:t>
            </a:r>
            <a:r>
              <a:rPr lang="en-US" sz="1600" dirty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Mild</a:t>
            </a:r>
            <a:r>
              <a:rPr lang="en-US" sz="1800" dirty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Impairment</a:t>
            </a:r>
            <a:endParaRPr lang="bg-BG" sz="1400" dirty="0">
              <a:solidFill>
                <a:schemeClr val="bg1"/>
              </a:solidFill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1" name="Chevron 10"/>
          <p:cNvSpPr/>
          <p:nvPr/>
        </p:nvSpPr>
        <p:spPr bwMode="auto">
          <a:xfrm>
            <a:off x="5103712" y="3225188"/>
            <a:ext cx="2094639" cy="967562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 smtClean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CDR=2 </a:t>
            </a:r>
            <a:r>
              <a:rPr lang="en-US" sz="1600" dirty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Moderate</a:t>
            </a:r>
            <a:r>
              <a:rPr lang="en-US" sz="1800" dirty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Impairment</a:t>
            </a:r>
            <a:endParaRPr lang="bg-BG" sz="1800" dirty="0">
              <a:solidFill>
                <a:schemeClr val="bg1"/>
              </a:solidFill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2" name="Chevron 11"/>
          <p:cNvSpPr/>
          <p:nvPr/>
        </p:nvSpPr>
        <p:spPr bwMode="auto">
          <a:xfrm>
            <a:off x="6762422" y="3218093"/>
            <a:ext cx="2094639" cy="967562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 smtClean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CDR=3 </a:t>
            </a:r>
            <a:r>
              <a:rPr lang="en-US" sz="1800" dirty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Severe </a:t>
            </a:r>
            <a:r>
              <a:rPr lang="en-US" sz="1400" dirty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Impairment</a:t>
            </a:r>
            <a:endParaRPr lang="bg-BG" sz="1800" dirty="0">
              <a:solidFill>
                <a:schemeClr val="bg1"/>
              </a:solidFill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3" name="Chevron 12"/>
          <p:cNvSpPr/>
          <p:nvPr/>
        </p:nvSpPr>
        <p:spPr bwMode="auto">
          <a:xfrm>
            <a:off x="5103712" y="3228726"/>
            <a:ext cx="2094639" cy="967562"/>
          </a:xfrm>
          <a:prstGeom prst="chevron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Patient needs help taking care of hygiene</a:t>
            </a:r>
            <a:endParaRPr lang="bg-BG" sz="1400" dirty="0">
              <a:solidFill>
                <a:schemeClr val="bg1"/>
              </a:solidFill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5" name="Pentagon 14"/>
          <p:cNvSpPr/>
          <p:nvPr/>
        </p:nvSpPr>
        <p:spPr bwMode="auto">
          <a:xfrm>
            <a:off x="510332" y="3228726"/>
            <a:ext cx="1711889" cy="967562"/>
          </a:xfrm>
          <a:prstGeom prst="homePlat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OK</a:t>
            </a:r>
            <a:endParaRPr kumimoji="0" lang="bg-BG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6" name="Chevron 15"/>
          <p:cNvSpPr/>
          <p:nvPr/>
        </p:nvSpPr>
        <p:spPr bwMode="auto">
          <a:xfrm>
            <a:off x="6762422" y="3239359"/>
            <a:ext cx="2094639" cy="967562"/>
          </a:xfrm>
          <a:prstGeom prst="chevron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Patient cannot </a:t>
            </a:r>
            <a:r>
              <a:rPr lang="en-US" sz="1200" dirty="0" err="1" smtClean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funcion</a:t>
            </a:r>
            <a:r>
              <a:rPr lang="en-US" sz="1200" dirty="0" smtClean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 at all without help</a:t>
            </a:r>
            <a:endParaRPr lang="bg-BG" sz="1200" dirty="0">
              <a:solidFill>
                <a:schemeClr val="bg1"/>
              </a:solidFill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7" name="Chevron 16"/>
          <p:cNvSpPr/>
          <p:nvPr/>
        </p:nvSpPr>
        <p:spPr bwMode="auto">
          <a:xfrm>
            <a:off x="3445002" y="3228726"/>
            <a:ext cx="2094639" cy="967562"/>
          </a:xfrm>
          <a:prstGeom prst="chevron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Patient is </a:t>
            </a:r>
            <a:r>
              <a:rPr lang="en-US" sz="1200" b="1" dirty="0" smtClean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disoriented</a:t>
            </a:r>
            <a:r>
              <a:rPr lang="en-US" sz="1200" dirty="0" smtClean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 </a:t>
            </a:r>
            <a:r>
              <a:rPr lang="en-US" sz="1100" dirty="0" smtClean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geographically</a:t>
            </a:r>
            <a:endParaRPr lang="bg-BG" sz="1200" dirty="0">
              <a:solidFill>
                <a:schemeClr val="bg1"/>
              </a:solidFill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8" name="Chevron 17"/>
          <p:cNvSpPr/>
          <p:nvPr/>
        </p:nvSpPr>
        <p:spPr bwMode="auto">
          <a:xfrm>
            <a:off x="1786292" y="3225188"/>
            <a:ext cx="2094639" cy="967562"/>
          </a:xfrm>
          <a:prstGeom prst="chevron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OK</a:t>
            </a:r>
            <a:endParaRPr lang="bg-BG" sz="3600" b="1" dirty="0">
              <a:solidFill>
                <a:schemeClr val="bg1"/>
              </a:solidFill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354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25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VAMCIP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Decreases the level of intrusion into the daily activities of the patients by caregivers;</a:t>
            </a:r>
          </a:p>
          <a:p>
            <a:r>
              <a:rPr lang="en-US" dirty="0" smtClean="0"/>
              <a:t>Allows autonomy of patients, without jeopardizing their health condition;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bg-BG" smtClean="0"/>
              <a:t>Daniel Petrov</a:t>
            </a: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93668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VAMCIP in Healthcare SIS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403" y="6299200"/>
            <a:ext cx="6223000" cy="558800"/>
          </a:xfrm>
        </p:spPr>
        <p:txBody>
          <a:bodyPr/>
          <a:lstStyle/>
          <a:p>
            <a:pPr>
              <a:defRPr/>
            </a:pPr>
            <a:r>
              <a:rPr lang="en-US" altLang="bg-BG" dirty="0" smtClean="0"/>
              <a:t>Daniel Petrov</a:t>
            </a:r>
            <a:endParaRPr lang="bg-BG" altLang="bg-BG" dirty="0"/>
          </a:p>
        </p:txBody>
      </p:sp>
      <p:pic>
        <p:nvPicPr>
          <p:cNvPr id="1026" name="Picture 2" descr="http://people.cs.pitt.edu/%7Echang/163/interface/SISfig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57" y="1655047"/>
            <a:ext cx="6753225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 bwMode="auto">
          <a:xfrm>
            <a:off x="3296093" y="3604437"/>
            <a:ext cx="1690577" cy="61668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SIS Server</a:t>
            </a:r>
            <a:endParaRPr kumimoji="0" lang="bg-BG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254642" y="2519916"/>
            <a:ext cx="1318438" cy="499731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GUI</a:t>
            </a:r>
            <a:endParaRPr kumimoji="0" lang="bg-BG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1504507" y="4785050"/>
            <a:ext cx="1286540" cy="61748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Hospital Finder</a:t>
            </a:r>
            <a:endParaRPr kumimoji="0" lang="bg-BG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1504507" y="4787481"/>
            <a:ext cx="1286540" cy="61748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Hospital Finder</a:t>
            </a:r>
            <a:endParaRPr kumimoji="0" lang="bg-BG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cxnSp>
        <p:nvCxnSpPr>
          <p:cNvPr id="42" name="Straight Arrow Connector 41"/>
          <p:cNvCxnSpPr>
            <a:stCxn id="22" idx="2"/>
            <a:endCxn id="40" idx="0"/>
          </p:cNvCxnSpPr>
          <p:nvPr/>
        </p:nvCxnSpPr>
        <p:spPr bwMode="auto">
          <a:xfrm flipH="1">
            <a:off x="2147777" y="4221126"/>
            <a:ext cx="1993605" cy="5639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294531" y="3312040"/>
            <a:ext cx="829339" cy="52099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Health Sensor</a:t>
            </a:r>
            <a:endParaRPr kumimoji="0" lang="bg-BG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grpSp>
        <p:nvGrpSpPr>
          <p:cNvPr id="1046" name="Group 1045"/>
          <p:cNvGrpSpPr/>
          <p:nvPr/>
        </p:nvGrpSpPr>
        <p:grpSpPr>
          <a:xfrm>
            <a:off x="2541181" y="4221126"/>
            <a:ext cx="4160239" cy="2389202"/>
            <a:chOff x="2541181" y="4221126"/>
            <a:chExt cx="4160239" cy="2389202"/>
          </a:xfrm>
        </p:grpSpPr>
        <p:cxnSp>
          <p:nvCxnSpPr>
            <p:cNvPr id="19" name="Straight Arrow Connector 18"/>
            <p:cNvCxnSpPr>
              <a:endCxn id="6" idx="0"/>
            </p:cNvCxnSpPr>
            <p:nvPr/>
          </p:nvCxnSpPr>
          <p:spPr bwMode="auto">
            <a:xfrm>
              <a:off x="4109483" y="4221126"/>
              <a:ext cx="1948667" cy="56392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6" name="Oval 5"/>
            <p:cNvSpPr/>
            <p:nvPr/>
          </p:nvSpPr>
          <p:spPr bwMode="auto">
            <a:xfrm>
              <a:off x="5414880" y="4785050"/>
              <a:ext cx="1286540" cy="61748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8" charset="0"/>
                  <a:ea typeface="ＭＳ Ｐゴシック" pitchFamily="-108" charset="-128"/>
                  <a:cs typeface="ＭＳ Ｐゴシック" pitchFamily="-108" charset="-128"/>
                </a:rPr>
                <a:t>VAMCIP</a:t>
              </a:r>
              <a:endParaRPr kumimoji="0" lang="bg-BG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8" charset="0"/>
                <a:ea typeface="ＭＳ Ｐゴシック" pitchFamily="-108" charset="-128"/>
                <a:cs typeface="ＭＳ Ｐゴシック" pitchFamily="-108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694812" y="5396821"/>
              <a:ext cx="829340" cy="26581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8" charset="0"/>
                  <a:ea typeface="ＭＳ Ｐゴシック" pitchFamily="-108" charset="-128"/>
                  <a:cs typeface="ＭＳ Ｐゴシック" pitchFamily="-108" charset="-128"/>
                </a:rPr>
                <a:t>Internet</a:t>
              </a:r>
              <a:endParaRPr kumimoji="0" lang="bg-BG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8" charset="0"/>
                <a:ea typeface="ＭＳ Ｐゴシック" pitchFamily="-108" charset="-128"/>
                <a:cs typeface="ＭＳ Ｐゴシック" pitchFamily="-108" charset="-128"/>
              </a:endParaRP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2541181" y="5865649"/>
              <a:ext cx="956930" cy="744679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8" charset="0"/>
                  <a:ea typeface="ＭＳ Ｐゴシック" pitchFamily="-108" charset="-128"/>
                  <a:cs typeface="ＭＳ Ｐゴシック" pitchFamily="-108" charset="-128"/>
                </a:rPr>
                <a:t>Google Maps API</a:t>
              </a:r>
              <a:endParaRPr kumimoji="0" lang="bg-BG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8" charset="0"/>
                <a:ea typeface="ＭＳ Ｐゴシック" pitchFamily="-108" charset="-128"/>
                <a:cs typeface="ＭＳ Ｐゴシック" pitchFamily="-108" charset="-128"/>
              </a:endParaRPr>
            </a:p>
          </p:txBody>
        </p:sp>
        <p:cxnSp>
          <p:nvCxnSpPr>
            <p:cNvPr id="13" name="Straight Arrow Connector 12"/>
            <p:cNvCxnSpPr>
              <a:stCxn id="6" idx="3"/>
              <a:endCxn id="7" idx="3"/>
            </p:cNvCxnSpPr>
            <p:nvPr/>
          </p:nvCxnSpPr>
          <p:spPr bwMode="auto">
            <a:xfrm flipH="1">
              <a:off x="4524152" y="5312107"/>
              <a:ext cx="1079137" cy="21762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15" name="Straight Arrow Connector 14"/>
            <p:cNvCxnSpPr>
              <a:stCxn id="7" idx="2"/>
              <a:endCxn id="8" idx="0"/>
            </p:cNvCxnSpPr>
            <p:nvPr/>
          </p:nvCxnSpPr>
          <p:spPr bwMode="auto">
            <a:xfrm flipH="1">
              <a:off x="3019646" y="5662635"/>
              <a:ext cx="1089836" cy="20301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4" name="Straight Arrow Connector 43"/>
            <p:cNvCxnSpPr>
              <a:stCxn id="7" idx="1"/>
              <a:endCxn id="40" idx="5"/>
            </p:cNvCxnSpPr>
            <p:nvPr/>
          </p:nvCxnSpPr>
          <p:spPr bwMode="auto">
            <a:xfrm flipH="1" flipV="1">
              <a:off x="2570739" y="5312107"/>
              <a:ext cx="1124073" cy="21762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</p:grpSp>
      <p:sp>
        <p:nvSpPr>
          <p:cNvPr id="1047" name="Oval 1046"/>
          <p:cNvSpPr/>
          <p:nvPr/>
        </p:nvSpPr>
        <p:spPr bwMode="auto">
          <a:xfrm>
            <a:off x="1265275" y="3354572"/>
            <a:ext cx="1307805" cy="520995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rPr>
              <a:t>Input Processor</a:t>
            </a:r>
            <a:endParaRPr kumimoji="0" lang="bg-BG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128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41" grpId="0" animBg="1"/>
      <p:bldP spid="9" grpId="0" animBg="1"/>
      <p:bldP spid="10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Initialization –MsgID:20</a:t>
            </a:r>
            <a:endParaRPr lang="bg-BG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1" dirty="0"/>
              <a:t>Passcode</a:t>
            </a:r>
            <a:r>
              <a:rPr lang="en-US" sz="1600" dirty="0"/>
              <a:t>: ****</a:t>
            </a:r>
          </a:p>
          <a:p>
            <a:r>
              <a:rPr lang="en-US" sz="1600" b="1" dirty="0" err="1"/>
              <a:t>SecurityLevel</a:t>
            </a:r>
            <a:r>
              <a:rPr lang="en-US" sz="1600" dirty="0"/>
              <a:t>: 3</a:t>
            </a:r>
          </a:p>
          <a:p>
            <a:r>
              <a:rPr lang="en-US" sz="1600" b="1" dirty="0"/>
              <a:t>Name</a:t>
            </a:r>
            <a:r>
              <a:rPr lang="en-US" sz="1600" dirty="0"/>
              <a:t>: </a:t>
            </a:r>
            <a:r>
              <a:rPr lang="en-US" sz="1600" dirty="0" smtClean="0"/>
              <a:t>VAMCIP</a:t>
            </a:r>
            <a:endParaRPr lang="en-US" sz="1600" dirty="0"/>
          </a:p>
          <a:p>
            <a:r>
              <a:rPr lang="en-US" sz="1600" b="1" dirty="0" err="1"/>
              <a:t>SourceCode</a:t>
            </a:r>
            <a:r>
              <a:rPr lang="en-US" sz="1600" dirty="0"/>
              <a:t>: </a:t>
            </a:r>
            <a:r>
              <a:rPr lang="en-US" sz="1600" dirty="0" smtClean="0"/>
              <a:t>VAMCIP.jar</a:t>
            </a:r>
            <a:endParaRPr lang="en-US" sz="1600" dirty="0"/>
          </a:p>
          <a:p>
            <a:r>
              <a:rPr lang="en-US" sz="1600" b="1" dirty="0" err="1"/>
              <a:t>InputMsgID</a:t>
            </a:r>
            <a:r>
              <a:rPr lang="en-US" sz="1600" b="1" dirty="0"/>
              <a:t> 1</a:t>
            </a:r>
            <a:r>
              <a:rPr lang="en-US" sz="1600" dirty="0"/>
              <a:t>: </a:t>
            </a:r>
            <a:r>
              <a:rPr lang="en-US" sz="1600" dirty="0" smtClean="0"/>
              <a:t>43 (GPS Reading)</a:t>
            </a:r>
            <a:endParaRPr lang="en-US" sz="1600" dirty="0"/>
          </a:p>
          <a:p>
            <a:r>
              <a:rPr lang="en-US" sz="1600" b="1" dirty="0" err="1"/>
              <a:t>InputMsgID</a:t>
            </a:r>
            <a:r>
              <a:rPr lang="en-US" sz="1600" b="1" dirty="0"/>
              <a:t> 2</a:t>
            </a:r>
            <a:r>
              <a:rPr lang="en-US" sz="1600" dirty="0"/>
              <a:t>: </a:t>
            </a:r>
            <a:r>
              <a:rPr lang="en-US" sz="1600" dirty="0" smtClean="0"/>
              <a:t>46 (GUI Address Request)</a:t>
            </a:r>
            <a:endParaRPr lang="en-US" sz="1600" dirty="0"/>
          </a:p>
          <a:p>
            <a:r>
              <a:rPr lang="en-US" sz="1600" b="1" dirty="0" err="1"/>
              <a:t>InputMsgID</a:t>
            </a:r>
            <a:r>
              <a:rPr lang="en-US" sz="1600" b="1" dirty="0"/>
              <a:t> 3</a:t>
            </a:r>
            <a:r>
              <a:rPr lang="en-US" sz="1600" dirty="0"/>
              <a:t>: </a:t>
            </a:r>
            <a:r>
              <a:rPr lang="en-US" sz="1600" dirty="0" smtClean="0"/>
              <a:t>47 (Coordinates Request)</a:t>
            </a:r>
            <a:endParaRPr lang="en-US" sz="1600" dirty="0"/>
          </a:p>
          <a:p>
            <a:r>
              <a:rPr lang="en-US" sz="1600" b="1" dirty="0" err="1" smtClean="0"/>
              <a:t>OutputMsgID</a:t>
            </a:r>
            <a:r>
              <a:rPr lang="en-US" sz="1600" b="1" dirty="0" smtClean="0"/>
              <a:t> </a:t>
            </a:r>
            <a:r>
              <a:rPr lang="en-US" sz="1600" b="1" dirty="0"/>
              <a:t>1</a:t>
            </a:r>
            <a:r>
              <a:rPr lang="en-US" sz="1600" dirty="0"/>
              <a:t>: </a:t>
            </a:r>
            <a:r>
              <a:rPr lang="en-US" sz="1600" dirty="0" smtClean="0"/>
              <a:t>26 (Acknowledgement)</a:t>
            </a:r>
            <a:endParaRPr lang="en-US" sz="1600" dirty="0"/>
          </a:p>
          <a:p>
            <a:r>
              <a:rPr lang="en-US" sz="1600" b="1" dirty="0" err="1" smtClean="0"/>
              <a:t>OutputMsgID</a:t>
            </a:r>
            <a:r>
              <a:rPr lang="en-US" sz="1600" b="1" dirty="0" smtClean="0"/>
              <a:t> </a:t>
            </a:r>
            <a:r>
              <a:rPr lang="en-US" sz="1600" b="1" dirty="0"/>
              <a:t>2</a:t>
            </a:r>
            <a:r>
              <a:rPr lang="en-US" sz="1600" dirty="0"/>
              <a:t>: 38 (Emergency Alert)</a:t>
            </a:r>
          </a:p>
          <a:p>
            <a:r>
              <a:rPr lang="en-US" sz="1600" b="1" dirty="0" err="1" smtClean="0"/>
              <a:t>OutputMsgID</a:t>
            </a:r>
            <a:r>
              <a:rPr lang="en-US" sz="1600" b="1" dirty="0" smtClean="0"/>
              <a:t> 3</a:t>
            </a:r>
            <a:r>
              <a:rPr lang="en-US" sz="1600" dirty="0" smtClean="0"/>
              <a:t>: 48 (Coordinates Response)</a:t>
            </a:r>
            <a:endParaRPr lang="en-US" sz="1600" dirty="0"/>
          </a:p>
          <a:p>
            <a:r>
              <a:rPr lang="en-US" sz="1600" b="1" dirty="0" smtClean="0"/>
              <a:t>Component </a:t>
            </a:r>
            <a:r>
              <a:rPr lang="en-US" sz="1600" b="1" dirty="0"/>
              <a:t>Description</a:t>
            </a:r>
            <a:r>
              <a:rPr lang="en-US" sz="1600" dirty="0"/>
              <a:t>: </a:t>
            </a:r>
            <a:r>
              <a:rPr lang="en-US" sz="1600" dirty="0" smtClean="0"/>
              <a:t>VAMCIP tracks the patient when outside  and makes sure she is not in trouble</a:t>
            </a:r>
            <a:endParaRPr lang="en-US" sz="1600" dirty="0"/>
          </a:p>
          <a:p>
            <a:pPr marL="0" indent="0">
              <a:buNone/>
            </a:pPr>
            <a:endParaRPr lang="bg-BG" sz="10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bg-BG" dirty="0" smtClean="0"/>
              <a:t>Daniel Petrov</a:t>
            </a: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82253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 Initialization –</a:t>
            </a:r>
            <a:r>
              <a:rPr lang="en-US" dirty="0" smtClean="0"/>
              <a:t>MsgID:20 (cont.)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000" dirty="0"/>
              <a:t>&lt;</a:t>
            </a:r>
            <a:r>
              <a:rPr lang="en-US" sz="1000" dirty="0" err="1"/>
              <a:t>Msg</a:t>
            </a:r>
            <a:r>
              <a:rPr lang="en-US" sz="1000" dirty="0"/>
              <a:t>&gt;</a:t>
            </a:r>
          </a:p>
          <a:p>
            <a:pPr marL="0" indent="0">
              <a:buNone/>
            </a:pPr>
            <a:r>
              <a:rPr lang="en-US" sz="1000" dirty="0"/>
              <a:t>	&lt;Head&gt;</a:t>
            </a:r>
          </a:p>
          <a:p>
            <a:pPr marL="0" indent="0">
              <a:buNone/>
            </a:pPr>
            <a:r>
              <a:rPr lang="en-US" sz="1000" dirty="0"/>
              <a:t>  &lt;</a:t>
            </a:r>
            <a:r>
              <a:rPr lang="en-US" sz="1000" dirty="0" err="1"/>
              <a:t>MsgID</a:t>
            </a:r>
            <a:r>
              <a:rPr lang="en-US" sz="1000" dirty="0"/>
              <a:t>&gt;20&lt;/</a:t>
            </a:r>
            <a:r>
              <a:rPr lang="en-US" sz="1000" dirty="0" err="1"/>
              <a:t>MsgID</a:t>
            </a:r>
            <a:r>
              <a:rPr lang="en-US" sz="1000" dirty="0"/>
              <a:t>&gt;</a:t>
            </a:r>
          </a:p>
          <a:p>
            <a:pPr marL="0" indent="0">
              <a:buNone/>
            </a:pPr>
            <a:r>
              <a:rPr lang="en-US" sz="1000" dirty="0"/>
              <a:t>  &lt;Description&gt;Create GUI </a:t>
            </a:r>
            <a:r>
              <a:rPr lang="en-US" sz="1000" dirty="0" smtClean="0"/>
              <a:t>Component</a:t>
            </a:r>
          </a:p>
          <a:p>
            <a:pPr marL="0" indent="0">
              <a:buNone/>
            </a:pPr>
            <a:r>
              <a:rPr lang="en-US" sz="1000" dirty="0" smtClean="0"/>
              <a:t>&lt;/</a:t>
            </a:r>
            <a:r>
              <a:rPr lang="en-US" sz="1000" dirty="0"/>
              <a:t>Description&gt;</a:t>
            </a:r>
          </a:p>
          <a:p>
            <a:pPr marL="0" indent="0">
              <a:buNone/>
            </a:pPr>
            <a:r>
              <a:rPr lang="en-US" sz="1000" dirty="0"/>
              <a:t>  &lt;/Head&gt;</a:t>
            </a:r>
          </a:p>
          <a:p>
            <a:pPr marL="0" indent="0">
              <a:buNone/>
            </a:pPr>
            <a:r>
              <a:rPr lang="en-US" sz="1000" dirty="0"/>
              <a:t>	&lt;Body&gt;</a:t>
            </a:r>
          </a:p>
          <a:p>
            <a:pPr marL="0" indent="0">
              <a:buNone/>
            </a:pPr>
            <a:r>
              <a:rPr lang="en-US" sz="1000" dirty="0"/>
              <a:t>  &lt;Item&gt;</a:t>
            </a:r>
          </a:p>
          <a:p>
            <a:pPr marL="0" indent="0">
              <a:buNone/>
            </a:pPr>
            <a:r>
              <a:rPr lang="en-US" sz="1000" dirty="0"/>
              <a:t>  &lt;Key&gt;Passcode&lt;/Key&gt;</a:t>
            </a:r>
          </a:p>
          <a:p>
            <a:pPr marL="0" indent="0">
              <a:buNone/>
            </a:pPr>
            <a:r>
              <a:rPr lang="en-US" sz="1000" dirty="0"/>
              <a:t>  &lt;Value&gt;****&lt;/Value&gt;</a:t>
            </a:r>
          </a:p>
          <a:p>
            <a:pPr marL="0" indent="0">
              <a:buNone/>
            </a:pPr>
            <a:r>
              <a:rPr lang="en-US" sz="1000" dirty="0"/>
              <a:t>  &lt;/Item&gt;</a:t>
            </a:r>
          </a:p>
          <a:p>
            <a:pPr marL="0" indent="0">
              <a:buNone/>
            </a:pPr>
            <a:r>
              <a:rPr lang="en-US" sz="1000" dirty="0"/>
              <a:t>  &lt;Item&gt;</a:t>
            </a:r>
          </a:p>
          <a:p>
            <a:pPr marL="0" indent="0">
              <a:buNone/>
            </a:pPr>
            <a:r>
              <a:rPr lang="en-US" sz="1000" dirty="0"/>
              <a:t>  &lt;Key&gt;</a:t>
            </a:r>
            <a:r>
              <a:rPr lang="en-US" sz="1000" dirty="0" err="1"/>
              <a:t>SecurityLevel</a:t>
            </a:r>
            <a:r>
              <a:rPr lang="en-US" sz="1000" dirty="0"/>
              <a:t>&lt;/Key&gt;</a:t>
            </a:r>
          </a:p>
          <a:p>
            <a:pPr marL="0" indent="0">
              <a:buNone/>
            </a:pPr>
            <a:r>
              <a:rPr lang="en-US" sz="1000" dirty="0"/>
              <a:t>  &lt;Value&gt;3&lt;/Value&gt;</a:t>
            </a:r>
          </a:p>
          <a:p>
            <a:pPr marL="0" indent="0">
              <a:buNone/>
            </a:pPr>
            <a:r>
              <a:rPr lang="en-US" sz="1000" dirty="0"/>
              <a:t>  &lt;/Item&gt;</a:t>
            </a:r>
          </a:p>
          <a:p>
            <a:pPr marL="0" indent="0">
              <a:buNone/>
            </a:pPr>
            <a:r>
              <a:rPr lang="en-US" sz="1000" dirty="0"/>
              <a:t>  &lt;Item&gt;</a:t>
            </a:r>
          </a:p>
          <a:p>
            <a:pPr marL="0" indent="0">
              <a:buNone/>
            </a:pPr>
            <a:r>
              <a:rPr lang="en-US" sz="1000" dirty="0"/>
              <a:t>  &lt;Key&gt;Name&lt;/Key&gt;</a:t>
            </a:r>
          </a:p>
          <a:p>
            <a:pPr marL="0" indent="0">
              <a:buNone/>
            </a:pPr>
            <a:r>
              <a:rPr lang="en-US" sz="1000" dirty="0"/>
              <a:t>  &lt;Value&gt;VAMCIP&lt;/Value&gt;</a:t>
            </a:r>
          </a:p>
          <a:p>
            <a:pPr marL="0" indent="0">
              <a:buNone/>
            </a:pPr>
            <a:r>
              <a:rPr lang="en-US" sz="1000" dirty="0"/>
              <a:t>  &lt;/Item&gt;</a:t>
            </a:r>
          </a:p>
          <a:p>
            <a:pPr marL="0" indent="0">
              <a:buNone/>
            </a:pPr>
            <a:r>
              <a:rPr lang="en-US" sz="800" dirty="0"/>
              <a:t> </a:t>
            </a:r>
            <a:endParaRPr lang="bg-BG" sz="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68186" y="1981200"/>
            <a:ext cx="4114800" cy="3886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1000" dirty="0"/>
              <a:t>&lt;Item&gt;</a:t>
            </a:r>
          </a:p>
          <a:p>
            <a:pPr marL="0" indent="0">
              <a:buNone/>
            </a:pPr>
            <a:r>
              <a:rPr lang="en-US" sz="1000" dirty="0"/>
              <a:t>  &lt;Key&gt;</a:t>
            </a:r>
            <a:r>
              <a:rPr lang="en-US" sz="1000" dirty="0" err="1"/>
              <a:t>SourceCode</a:t>
            </a:r>
            <a:r>
              <a:rPr lang="en-US" sz="1000" dirty="0"/>
              <a:t>&lt;/Key&gt;</a:t>
            </a:r>
          </a:p>
          <a:p>
            <a:pPr marL="0" indent="0">
              <a:buNone/>
            </a:pPr>
            <a:r>
              <a:rPr lang="en-US" sz="1000" dirty="0"/>
              <a:t>  &lt;Value&gt;VAMCIP.jar&lt;/Value&gt;</a:t>
            </a:r>
          </a:p>
          <a:p>
            <a:pPr marL="0" indent="0">
              <a:buNone/>
            </a:pPr>
            <a:r>
              <a:rPr lang="en-US" sz="1000" dirty="0"/>
              <a:t>  &lt;/Item&gt;</a:t>
            </a:r>
          </a:p>
          <a:p>
            <a:pPr marL="0" indent="0">
              <a:buNone/>
            </a:pPr>
            <a:r>
              <a:rPr lang="en-US" sz="1000" dirty="0"/>
              <a:t>  &lt;Item&gt;</a:t>
            </a:r>
          </a:p>
          <a:p>
            <a:pPr marL="0" indent="0">
              <a:buNone/>
            </a:pPr>
            <a:r>
              <a:rPr lang="en-US" sz="1000" dirty="0"/>
              <a:t>  &lt;Key&gt;</a:t>
            </a:r>
            <a:r>
              <a:rPr lang="en-US" sz="1000" dirty="0" err="1"/>
              <a:t>InputMsgID</a:t>
            </a:r>
            <a:r>
              <a:rPr lang="en-US" sz="1000" dirty="0"/>
              <a:t> 1&lt;/Key&gt;</a:t>
            </a:r>
          </a:p>
          <a:p>
            <a:pPr marL="0" indent="0">
              <a:buNone/>
            </a:pPr>
            <a:r>
              <a:rPr lang="en-US" sz="1000" dirty="0"/>
              <a:t>  &lt;Value&gt;22&lt;/Value&gt;</a:t>
            </a:r>
          </a:p>
          <a:p>
            <a:pPr marL="0" indent="0">
              <a:buNone/>
            </a:pPr>
            <a:r>
              <a:rPr lang="en-US" sz="1000" dirty="0"/>
              <a:t>  &lt;/Item&gt;</a:t>
            </a:r>
          </a:p>
          <a:p>
            <a:pPr marL="0" indent="0">
              <a:buNone/>
            </a:pPr>
            <a:r>
              <a:rPr lang="en-US" sz="1000" dirty="0"/>
              <a:t>  &lt;Item&gt;</a:t>
            </a:r>
          </a:p>
          <a:p>
            <a:pPr marL="0" indent="0">
              <a:buNone/>
            </a:pPr>
            <a:r>
              <a:rPr lang="en-US" sz="1000" dirty="0"/>
              <a:t>  &lt;Key&gt;</a:t>
            </a:r>
            <a:r>
              <a:rPr lang="en-US" sz="1000" dirty="0" err="1"/>
              <a:t>InputMsgID</a:t>
            </a:r>
            <a:r>
              <a:rPr lang="en-US" sz="1000" dirty="0"/>
              <a:t> 2&lt;/Key&gt;</a:t>
            </a:r>
          </a:p>
          <a:p>
            <a:pPr marL="0" indent="0">
              <a:buNone/>
            </a:pPr>
            <a:r>
              <a:rPr lang="en-US" sz="1000" dirty="0"/>
              <a:t>  &lt;Value&gt;46&lt;/Value&gt;</a:t>
            </a:r>
          </a:p>
          <a:p>
            <a:pPr marL="0" indent="0">
              <a:buNone/>
            </a:pPr>
            <a:r>
              <a:rPr lang="en-US" sz="1000" dirty="0"/>
              <a:t>  &lt;/Item&gt;</a:t>
            </a:r>
          </a:p>
          <a:p>
            <a:pPr marL="0" indent="0">
              <a:buNone/>
            </a:pPr>
            <a:r>
              <a:rPr lang="en-US" sz="1000" dirty="0"/>
              <a:t>  &lt;Item&gt;</a:t>
            </a:r>
          </a:p>
          <a:p>
            <a:pPr marL="0" indent="0">
              <a:buNone/>
            </a:pPr>
            <a:r>
              <a:rPr lang="en-US" sz="1000" dirty="0"/>
              <a:t>  &lt;Key&gt;</a:t>
            </a:r>
            <a:r>
              <a:rPr lang="en-US" sz="1000" dirty="0" err="1"/>
              <a:t>InputMsgID</a:t>
            </a:r>
            <a:r>
              <a:rPr lang="en-US" sz="1000" dirty="0"/>
              <a:t> 3&lt;/Key&gt;</a:t>
            </a:r>
          </a:p>
          <a:p>
            <a:pPr marL="0" indent="0">
              <a:buNone/>
            </a:pPr>
            <a:r>
              <a:rPr lang="en-US" sz="1000" dirty="0"/>
              <a:t>  &lt;Value&gt;47&lt;/Value&gt;</a:t>
            </a:r>
          </a:p>
          <a:p>
            <a:pPr marL="0" indent="0">
              <a:buNone/>
            </a:pPr>
            <a:r>
              <a:rPr lang="en-US" sz="1000" dirty="0"/>
              <a:t>  &lt;/Item&gt;</a:t>
            </a:r>
          </a:p>
          <a:p>
            <a:pPr marL="0" indent="0">
              <a:buNone/>
            </a:pPr>
            <a:endParaRPr lang="bg-BG" sz="800" dirty="0"/>
          </a:p>
          <a:p>
            <a:pPr marL="0" indent="0">
              <a:buNone/>
            </a:pPr>
            <a:endParaRPr lang="bg-BG" sz="800" dirty="0"/>
          </a:p>
          <a:p>
            <a:pPr marL="0" indent="0">
              <a:buNone/>
            </a:pPr>
            <a:endParaRPr lang="bg-BG" sz="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smtClean="0"/>
              <a:t>30 Oct 2014</a:t>
            </a:r>
            <a:endParaRPr lang="en-US" altLang="bg-BG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5002627" y="2133600"/>
            <a:ext cx="4114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000000"/>
              </a:buClr>
              <a:buChar char="•"/>
              <a:defRPr sz="2800">
                <a:solidFill>
                  <a:srgbClr val="002B5E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2400">
                <a:solidFill>
                  <a:srgbClr val="002B5E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•"/>
              <a:defRPr sz="2000">
                <a:solidFill>
                  <a:srgbClr val="002B5E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–"/>
              <a:defRPr sz="1800">
                <a:solidFill>
                  <a:srgbClr val="002B5E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ts val="1200"/>
              </a:spcAft>
              <a:buClr>
                <a:srgbClr val="000000"/>
              </a:buClr>
              <a:buChar char="»"/>
              <a:defRPr sz="1800">
                <a:solidFill>
                  <a:srgbClr val="002B5E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003E7E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800" kern="0" dirty="0"/>
              <a:t> </a:t>
            </a:r>
            <a:r>
              <a:rPr lang="en-US" sz="1000" kern="0" dirty="0"/>
              <a:t>&lt;Item&gt;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  &lt;Key&gt;</a:t>
            </a:r>
            <a:r>
              <a:rPr lang="en-US" sz="1000" kern="0" dirty="0" err="1"/>
              <a:t>OutputMsgID</a:t>
            </a:r>
            <a:r>
              <a:rPr lang="en-US" sz="1000" kern="0" dirty="0"/>
              <a:t> 1&lt;/Key&gt;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  &lt;Value&gt;26&lt;/Value&gt;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  &lt;/Item&gt;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  &lt;Item&gt;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  &lt;Key&gt;</a:t>
            </a:r>
            <a:r>
              <a:rPr lang="en-US" sz="1000" kern="0" dirty="0" err="1"/>
              <a:t>OutputMsgID</a:t>
            </a:r>
            <a:r>
              <a:rPr lang="en-US" sz="1000" kern="0" dirty="0"/>
              <a:t> 2&lt;/Key&gt;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  &lt;Value&gt;38&lt;/Value&gt;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  &lt;/Item&gt;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  &lt;Item&gt;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  &lt;Key&gt;</a:t>
            </a:r>
            <a:r>
              <a:rPr lang="en-US" sz="1000" kern="0" dirty="0" err="1"/>
              <a:t>OutputMsgID</a:t>
            </a:r>
            <a:r>
              <a:rPr lang="en-US" sz="1000" kern="0" dirty="0"/>
              <a:t> 3&lt;/Key&gt;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  &lt;Value&gt;48&lt;/Value&gt;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  &lt;/Item&gt;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  &lt;Item&gt;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  &lt;Key&gt;Component Description&lt;/Key&gt;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  &lt;Value&gt;VAMCIP tracks the patient when outside  and makes sure she is not in trouble&lt;/Value&gt;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  &lt;/Item&gt;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  &lt;/Body&gt;</a:t>
            </a:r>
          </a:p>
          <a:p>
            <a:pPr marL="0" indent="0">
              <a:buFontTx/>
              <a:buNone/>
            </a:pPr>
            <a:r>
              <a:rPr lang="en-US" sz="1000" kern="0" dirty="0"/>
              <a:t>&lt;/</a:t>
            </a:r>
            <a:r>
              <a:rPr lang="en-US" sz="1000" kern="0" dirty="0" err="1"/>
              <a:t>Msg</a:t>
            </a:r>
            <a:r>
              <a:rPr lang="en-US" sz="1000" kern="0" dirty="0"/>
              <a:t>&gt;</a:t>
            </a:r>
            <a:endParaRPr lang="bg-BG" sz="1000" kern="0" dirty="0"/>
          </a:p>
        </p:txBody>
      </p:sp>
    </p:spTree>
    <p:extLst>
      <p:ext uri="{BB962C8B-B14F-4D97-AF65-F5344CB8AC3E}">
        <p14:creationId xmlns:p14="http://schemas.microsoft.com/office/powerpoint/2010/main" val="172347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  <a:ea typeface="ＭＳ Ｐゴシック" pitchFamily="-108" charset="-128"/>
            <a:cs typeface="ＭＳ Ｐゴシック" pitchFamily="-10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  <a:ea typeface="ＭＳ Ｐゴシック" pitchFamily="-108" charset="-128"/>
            <a:cs typeface="ＭＳ Ｐゴシック" pitchFamily="-10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4759</TotalTime>
  <Words>1796</Words>
  <Application>Microsoft Office PowerPoint</Application>
  <PresentationFormat>On-screen Show (4:3)</PresentationFormat>
  <Paragraphs>425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Blank Presentation</vt:lpstr>
      <vt:lpstr>Virtual Attendant for Mild Cognitive Impaired Patients </vt:lpstr>
      <vt:lpstr>Outline</vt:lpstr>
      <vt:lpstr>Dementia</vt:lpstr>
      <vt:lpstr>Motivation</vt:lpstr>
      <vt:lpstr>Motivation (cont.)</vt:lpstr>
      <vt:lpstr>VAMCIP</vt:lpstr>
      <vt:lpstr>VAMCIP in Healthcare SIS</vt:lpstr>
      <vt:lpstr>Component Initialization –MsgID:20</vt:lpstr>
      <vt:lpstr>Component Initialization –MsgID:20 (cont.)</vt:lpstr>
      <vt:lpstr>Kill Component –MsgID:22</vt:lpstr>
      <vt:lpstr>Connect to Server –MsgID:23</vt:lpstr>
      <vt:lpstr>Acknowledgement –MsgID:26</vt:lpstr>
      <vt:lpstr>Sensor Data Input:30</vt:lpstr>
      <vt:lpstr>Emergency Alert–MsgID:38</vt:lpstr>
      <vt:lpstr>GPS Reading–MsgID:43</vt:lpstr>
      <vt:lpstr>GUI Address Request–MsgID:46</vt:lpstr>
      <vt:lpstr>Coordinates Request–MsgID:47</vt:lpstr>
      <vt:lpstr>Coordinates Response –MsgID:48</vt:lpstr>
      <vt:lpstr>Scenario 1 (simple)</vt:lpstr>
      <vt:lpstr>Scenario 2 (complicated)</vt:lpstr>
      <vt:lpstr>Scenario 2 (cont.)</vt:lpstr>
      <vt:lpstr>References</vt:lpstr>
      <vt:lpstr>PowerPoint Presentation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Randy Oest -- UMC</dc:creator>
  <cp:lastModifiedBy>Daniel</cp:lastModifiedBy>
  <cp:revision>366</cp:revision>
  <dcterms:created xsi:type="dcterms:W3CDTF">2009-10-28T14:04:51Z</dcterms:created>
  <dcterms:modified xsi:type="dcterms:W3CDTF">2014-10-30T02:39:48Z</dcterms:modified>
</cp:coreProperties>
</file>