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1" r:id="rId6"/>
    <p:sldId id="262" r:id="rId7"/>
    <p:sldId id="260"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92" d="100"/>
          <a:sy n="92" d="100"/>
        </p:scale>
        <p:origin x="90" y="20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8" Type="http://schemas.openxmlformats.org/officeDocument/2006/relationships/image" Target="../media/image13.wmf"/><Relationship Id="rId3" Type="http://schemas.openxmlformats.org/officeDocument/2006/relationships/image" Target="../media/image8.wmf"/><Relationship Id="rId7" Type="http://schemas.openxmlformats.org/officeDocument/2006/relationships/image" Target="../media/image12.wmf"/><Relationship Id="rId12" Type="http://schemas.openxmlformats.org/officeDocument/2006/relationships/image" Target="../media/image17.wmf"/><Relationship Id="rId2" Type="http://schemas.openxmlformats.org/officeDocument/2006/relationships/image" Target="../media/image7.wmf"/><Relationship Id="rId1" Type="http://schemas.openxmlformats.org/officeDocument/2006/relationships/image" Target="../media/image6.wmf"/><Relationship Id="rId6" Type="http://schemas.openxmlformats.org/officeDocument/2006/relationships/image" Target="../media/image11.wmf"/><Relationship Id="rId11" Type="http://schemas.openxmlformats.org/officeDocument/2006/relationships/image" Target="../media/image16.wmf"/><Relationship Id="rId5" Type="http://schemas.openxmlformats.org/officeDocument/2006/relationships/image" Target="../media/image10.wmf"/><Relationship Id="rId10" Type="http://schemas.openxmlformats.org/officeDocument/2006/relationships/image" Target="../media/image15.wmf"/><Relationship Id="rId4" Type="http://schemas.openxmlformats.org/officeDocument/2006/relationships/image" Target="../media/image9.wmf"/><Relationship Id="rId9" Type="http://schemas.openxmlformats.org/officeDocument/2006/relationships/image" Target="../media/image14.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C7CF283-4DFA-4821-A85D-0318F147862F}" type="datetimeFigureOut">
              <a:rPr lang="en-US" smtClean="0"/>
              <a:t>10/30/2014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E381B3-9C82-4553-94A1-90CF83516518}" type="slidenum">
              <a:rPr lang="en-US" smtClean="0"/>
              <a:t>‹#›</a:t>
            </a:fld>
            <a:endParaRPr lang="en-US"/>
          </a:p>
        </p:txBody>
      </p:sp>
    </p:spTree>
    <p:extLst>
      <p:ext uri="{BB962C8B-B14F-4D97-AF65-F5344CB8AC3E}">
        <p14:creationId xmlns:p14="http://schemas.microsoft.com/office/powerpoint/2010/main" val="19364004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C7CF283-4DFA-4821-A85D-0318F147862F}" type="datetimeFigureOut">
              <a:rPr lang="en-US" smtClean="0"/>
              <a:t>10/30/2014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E381B3-9C82-4553-94A1-90CF83516518}" type="slidenum">
              <a:rPr lang="en-US" smtClean="0"/>
              <a:t>‹#›</a:t>
            </a:fld>
            <a:endParaRPr lang="en-US"/>
          </a:p>
        </p:txBody>
      </p:sp>
    </p:spTree>
    <p:extLst>
      <p:ext uri="{BB962C8B-B14F-4D97-AF65-F5344CB8AC3E}">
        <p14:creationId xmlns:p14="http://schemas.microsoft.com/office/powerpoint/2010/main" val="3129416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C7CF283-4DFA-4821-A85D-0318F147862F}" type="datetimeFigureOut">
              <a:rPr lang="en-US" smtClean="0"/>
              <a:t>10/30/2014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E381B3-9C82-4553-94A1-90CF83516518}" type="slidenum">
              <a:rPr lang="en-US" smtClean="0"/>
              <a:t>‹#›</a:t>
            </a:fld>
            <a:endParaRPr lang="en-US"/>
          </a:p>
        </p:txBody>
      </p:sp>
    </p:spTree>
    <p:extLst>
      <p:ext uri="{BB962C8B-B14F-4D97-AF65-F5344CB8AC3E}">
        <p14:creationId xmlns:p14="http://schemas.microsoft.com/office/powerpoint/2010/main" val="12264392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C7CF283-4DFA-4821-A85D-0318F147862F}" type="datetimeFigureOut">
              <a:rPr lang="en-US" smtClean="0"/>
              <a:t>10/30/2014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E381B3-9C82-4553-94A1-90CF83516518}" type="slidenum">
              <a:rPr lang="en-US" smtClean="0"/>
              <a:t>‹#›</a:t>
            </a:fld>
            <a:endParaRPr lang="en-US"/>
          </a:p>
        </p:txBody>
      </p:sp>
    </p:spTree>
    <p:extLst>
      <p:ext uri="{BB962C8B-B14F-4D97-AF65-F5344CB8AC3E}">
        <p14:creationId xmlns:p14="http://schemas.microsoft.com/office/powerpoint/2010/main" val="9548703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C7CF283-4DFA-4821-A85D-0318F147862F}" type="datetimeFigureOut">
              <a:rPr lang="en-US" smtClean="0"/>
              <a:t>10/30/2014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E381B3-9C82-4553-94A1-90CF83516518}" type="slidenum">
              <a:rPr lang="en-US" smtClean="0"/>
              <a:t>‹#›</a:t>
            </a:fld>
            <a:endParaRPr lang="en-US"/>
          </a:p>
        </p:txBody>
      </p:sp>
    </p:spTree>
    <p:extLst>
      <p:ext uri="{BB962C8B-B14F-4D97-AF65-F5344CB8AC3E}">
        <p14:creationId xmlns:p14="http://schemas.microsoft.com/office/powerpoint/2010/main" val="32792530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C7CF283-4DFA-4821-A85D-0318F147862F}" type="datetimeFigureOut">
              <a:rPr lang="en-US" smtClean="0"/>
              <a:t>10/30/2014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5E381B3-9C82-4553-94A1-90CF83516518}" type="slidenum">
              <a:rPr lang="en-US" smtClean="0"/>
              <a:t>‹#›</a:t>
            </a:fld>
            <a:endParaRPr lang="en-US"/>
          </a:p>
        </p:txBody>
      </p:sp>
    </p:spTree>
    <p:extLst>
      <p:ext uri="{BB962C8B-B14F-4D97-AF65-F5344CB8AC3E}">
        <p14:creationId xmlns:p14="http://schemas.microsoft.com/office/powerpoint/2010/main" val="4064390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C7CF283-4DFA-4821-A85D-0318F147862F}" type="datetimeFigureOut">
              <a:rPr lang="en-US" smtClean="0"/>
              <a:t>10/30/2014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5E381B3-9C82-4553-94A1-90CF83516518}" type="slidenum">
              <a:rPr lang="en-US" smtClean="0"/>
              <a:t>‹#›</a:t>
            </a:fld>
            <a:endParaRPr lang="en-US"/>
          </a:p>
        </p:txBody>
      </p:sp>
    </p:spTree>
    <p:extLst>
      <p:ext uri="{BB962C8B-B14F-4D97-AF65-F5344CB8AC3E}">
        <p14:creationId xmlns:p14="http://schemas.microsoft.com/office/powerpoint/2010/main" val="21402010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C7CF283-4DFA-4821-A85D-0318F147862F}" type="datetimeFigureOut">
              <a:rPr lang="en-US" smtClean="0"/>
              <a:t>10/30/2014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5E381B3-9C82-4553-94A1-90CF83516518}" type="slidenum">
              <a:rPr lang="en-US" smtClean="0"/>
              <a:t>‹#›</a:t>
            </a:fld>
            <a:endParaRPr lang="en-US"/>
          </a:p>
        </p:txBody>
      </p:sp>
    </p:spTree>
    <p:extLst>
      <p:ext uri="{BB962C8B-B14F-4D97-AF65-F5344CB8AC3E}">
        <p14:creationId xmlns:p14="http://schemas.microsoft.com/office/powerpoint/2010/main" val="41881228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C7CF283-4DFA-4821-A85D-0318F147862F}" type="datetimeFigureOut">
              <a:rPr lang="en-US" smtClean="0"/>
              <a:t>10/30/2014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5E381B3-9C82-4553-94A1-90CF83516518}" type="slidenum">
              <a:rPr lang="en-US" smtClean="0"/>
              <a:t>‹#›</a:t>
            </a:fld>
            <a:endParaRPr lang="en-US"/>
          </a:p>
        </p:txBody>
      </p:sp>
    </p:spTree>
    <p:extLst>
      <p:ext uri="{BB962C8B-B14F-4D97-AF65-F5344CB8AC3E}">
        <p14:creationId xmlns:p14="http://schemas.microsoft.com/office/powerpoint/2010/main" val="33436037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C7CF283-4DFA-4821-A85D-0318F147862F}" type="datetimeFigureOut">
              <a:rPr lang="en-US" smtClean="0"/>
              <a:t>10/30/2014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5E381B3-9C82-4553-94A1-90CF83516518}" type="slidenum">
              <a:rPr lang="en-US" smtClean="0"/>
              <a:t>‹#›</a:t>
            </a:fld>
            <a:endParaRPr lang="en-US"/>
          </a:p>
        </p:txBody>
      </p:sp>
    </p:spTree>
    <p:extLst>
      <p:ext uri="{BB962C8B-B14F-4D97-AF65-F5344CB8AC3E}">
        <p14:creationId xmlns:p14="http://schemas.microsoft.com/office/powerpoint/2010/main" val="9635055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C7CF283-4DFA-4821-A85D-0318F147862F}" type="datetimeFigureOut">
              <a:rPr lang="en-US" smtClean="0"/>
              <a:t>10/30/2014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5E381B3-9C82-4553-94A1-90CF83516518}" type="slidenum">
              <a:rPr lang="en-US" smtClean="0"/>
              <a:t>‹#›</a:t>
            </a:fld>
            <a:endParaRPr lang="en-US"/>
          </a:p>
        </p:txBody>
      </p:sp>
    </p:spTree>
    <p:extLst>
      <p:ext uri="{BB962C8B-B14F-4D97-AF65-F5344CB8AC3E}">
        <p14:creationId xmlns:p14="http://schemas.microsoft.com/office/powerpoint/2010/main" val="14607610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C7CF283-4DFA-4821-A85D-0318F147862F}" type="datetimeFigureOut">
              <a:rPr lang="en-US" smtClean="0"/>
              <a:t>10/30/2014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5E381B3-9C82-4553-94A1-90CF83516518}" type="slidenum">
              <a:rPr lang="en-US" smtClean="0"/>
              <a:t>‹#›</a:t>
            </a:fld>
            <a:endParaRPr lang="en-US"/>
          </a:p>
        </p:txBody>
      </p:sp>
    </p:spTree>
    <p:extLst>
      <p:ext uri="{BB962C8B-B14F-4D97-AF65-F5344CB8AC3E}">
        <p14:creationId xmlns:p14="http://schemas.microsoft.com/office/powerpoint/2010/main" val="22695942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image" Target="../media/image8.wmf"/><Relationship Id="rId13" Type="http://schemas.openxmlformats.org/officeDocument/2006/relationships/oleObject" Target="../embeddings/oleObject6.bin"/><Relationship Id="rId18" Type="http://schemas.openxmlformats.org/officeDocument/2006/relationships/image" Target="../media/image13.wmf"/><Relationship Id="rId26" Type="http://schemas.openxmlformats.org/officeDocument/2006/relationships/image" Target="../media/image17.wmf"/><Relationship Id="rId3" Type="http://schemas.openxmlformats.org/officeDocument/2006/relationships/oleObject" Target="../embeddings/oleObject1.bin"/><Relationship Id="rId21" Type="http://schemas.openxmlformats.org/officeDocument/2006/relationships/oleObject" Target="../embeddings/oleObject10.bin"/><Relationship Id="rId7" Type="http://schemas.openxmlformats.org/officeDocument/2006/relationships/oleObject" Target="../embeddings/oleObject3.bin"/><Relationship Id="rId12" Type="http://schemas.openxmlformats.org/officeDocument/2006/relationships/image" Target="../media/image10.wmf"/><Relationship Id="rId17" Type="http://schemas.openxmlformats.org/officeDocument/2006/relationships/oleObject" Target="../embeddings/oleObject8.bin"/><Relationship Id="rId25" Type="http://schemas.openxmlformats.org/officeDocument/2006/relationships/oleObject" Target="../embeddings/oleObject12.bin"/><Relationship Id="rId2" Type="http://schemas.openxmlformats.org/officeDocument/2006/relationships/slideLayout" Target="../slideLayouts/slideLayout2.xml"/><Relationship Id="rId16" Type="http://schemas.openxmlformats.org/officeDocument/2006/relationships/image" Target="../media/image12.wmf"/><Relationship Id="rId20" Type="http://schemas.openxmlformats.org/officeDocument/2006/relationships/image" Target="../media/image14.wmf"/><Relationship Id="rId1" Type="http://schemas.openxmlformats.org/officeDocument/2006/relationships/vmlDrawing" Target="../drawings/vmlDrawing1.vml"/><Relationship Id="rId6" Type="http://schemas.openxmlformats.org/officeDocument/2006/relationships/image" Target="../media/image7.wmf"/><Relationship Id="rId11" Type="http://schemas.openxmlformats.org/officeDocument/2006/relationships/oleObject" Target="../embeddings/oleObject5.bin"/><Relationship Id="rId24" Type="http://schemas.openxmlformats.org/officeDocument/2006/relationships/image" Target="../media/image16.wmf"/><Relationship Id="rId5" Type="http://schemas.openxmlformats.org/officeDocument/2006/relationships/oleObject" Target="../embeddings/oleObject2.bin"/><Relationship Id="rId15" Type="http://schemas.openxmlformats.org/officeDocument/2006/relationships/oleObject" Target="../embeddings/oleObject7.bin"/><Relationship Id="rId23" Type="http://schemas.openxmlformats.org/officeDocument/2006/relationships/oleObject" Target="../embeddings/oleObject11.bin"/><Relationship Id="rId10" Type="http://schemas.openxmlformats.org/officeDocument/2006/relationships/image" Target="../media/image9.wmf"/><Relationship Id="rId19" Type="http://schemas.openxmlformats.org/officeDocument/2006/relationships/oleObject" Target="../embeddings/oleObject9.bin"/><Relationship Id="rId4" Type="http://schemas.openxmlformats.org/officeDocument/2006/relationships/image" Target="../media/image6.wmf"/><Relationship Id="rId9" Type="http://schemas.openxmlformats.org/officeDocument/2006/relationships/oleObject" Target="../embeddings/oleObject4.bin"/><Relationship Id="rId14" Type="http://schemas.openxmlformats.org/officeDocument/2006/relationships/image" Target="../media/image11.wmf"/><Relationship Id="rId22" Type="http://schemas.openxmlformats.org/officeDocument/2006/relationships/image" Target="../media/image15.wmf"/></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5400" dirty="0" smtClean="0"/>
              <a:t>Milestone #1 – Project Design</a:t>
            </a:r>
            <a:endParaRPr lang="en-US" sz="5400" dirty="0"/>
          </a:p>
        </p:txBody>
      </p:sp>
      <p:sp>
        <p:nvSpPr>
          <p:cNvPr id="3" name="Subtitle 2"/>
          <p:cNvSpPr>
            <a:spLocks noGrp="1"/>
          </p:cNvSpPr>
          <p:nvPr>
            <p:ph type="subTitle" idx="1"/>
          </p:nvPr>
        </p:nvSpPr>
        <p:spPr/>
        <p:txBody>
          <a:bodyPr/>
          <a:lstStyle/>
          <a:p>
            <a:r>
              <a:rPr lang="en-US" dirty="0" smtClean="0"/>
              <a:t>Chris Thomas</a:t>
            </a:r>
          </a:p>
          <a:p>
            <a:r>
              <a:rPr lang="en-US" dirty="0" smtClean="0"/>
              <a:t>CS 2310 – Software Engineering</a:t>
            </a:r>
          </a:p>
        </p:txBody>
      </p:sp>
    </p:spTree>
    <p:extLst>
      <p:ext uri="{BB962C8B-B14F-4D97-AF65-F5344CB8AC3E}">
        <p14:creationId xmlns:p14="http://schemas.microsoft.com/office/powerpoint/2010/main" val="21084262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bailey.st/blog/wp-content/uploads/2012/04/sensor.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20070031">
            <a:off x="70809" y="2935146"/>
            <a:ext cx="1534781" cy="1522403"/>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a:xfrm>
            <a:off x="838200" y="365125"/>
            <a:ext cx="10515600" cy="850611"/>
          </a:xfrm>
        </p:spPr>
        <p:txBody>
          <a:bodyPr>
            <a:normAutofit/>
          </a:bodyPr>
          <a:lstStyle/>
          <a:p>
            <a:pPr algn="ctr"/>
            <a:r>
              <a:rPr lang="en-US" sz="3200" b="1" dirty="0" smtClean="0"/>
              <a:t>Motivation</a:t>
            </a:r>
            <a:endParaRPr lang="en-US" sz="3200" b="1" dirty="0"/>
          </a:p>
        </p:txBody>
      </p:sp>
      <p:sp>
        <p:nvSpPr>
          <p:cNvPr id="3" name="Content Placeholder 2"/>
          <p:cNvSpPr>
            <a:spLocks noGrp="1"/>
          </p:cNvSpPr>
          <p:nvPr>
            <p:ph idx="1"/>
          </p:nvPr>
        </p:nvSpPr>
        <p:spPr>
          <a:xfrm>
            <a:off x="838200" y="1215736"/>
            <a:ext cx="10515600" cy="4961227"/>
          </a:xfrm>
        </p:spPr>
        <p:txBody>
          <a:bodyPr/>
          <a:lstStyle/>
          <a:p>
            <a:r>
              <a:rPr lang="en-US" dirty="0" smtClean="0"/>
              <a:t>Monitoring of pets is more complicated and time consuming than initially seems</a:t>
            </a:r>
          </a:p>
          <a:p>
            <a:pPr lvl="1"/>
            <a:r>
              <a:rPr lang="en-US" dirty="0" smtClean="0"/>
              <a:t>Pets often become neglected if not monitored</a:t>
            </a:r>
          </a:p>
          <a:p>
            <a:r>
              <a:rPr lang="en-US" dirty="0" smtClean="0"/>
              <a:t>This project demonstrates monitoring a pet snake’s behavior</a:t>
            </a:r>
          </a:p>
          <a:p>
            <a:pPr lvl="1"/>
            <a:r>
              <a:rPr lang="en-US" dirty="0" smtClean="0"/>
              <a:t>Heater gets set high (around 110 degrees) – certain times of year it needs high eat and also after eating or if sick it wants high heat</a:t>
            </a:r>
          </a:p>
          <a:p>
            <a:pPr lvl="2"/>
            <a:r>
              <a:rPr lang="en-US" dirty="0" smtClean="0"/>
              <a:t>Also some heat gets lost because heater is under the tank</a:t>
            </a:r>
          </a:p>
          <a:p>
            <a:pPr lvl="1"/>
            <a:r>
              <a:rPr lang="en-US" dirty="0" smtClean="0"/>
              <a:t>If the snake doesn’t want the high heat it will sit in the water bowl or drink frequently from the water bowl</a:t>
            </a:r>
          </a:p>
          <a:p>
            <a:pPr lvl="1"/>
            <a:r>
              <a:rPr lang="en-US" dirty="0" smtClean="0"/>
              <a:t>If this is observed the heat should be adjusted, but if the heat is under 87 degrees and observed, no adjustment should be made</a:t>
            </a:r>
          </a:p>
          <a:p>
            <a:pPr marL="0" indent="0">
              <a:buNone/>
            </a:pPr>
            <a:endParaRPr lang="en-US" dirty="0" smtClean="0"/>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1048518">
            <a:off x="9547662" y="1737443"/>
            <a:ext cx="2151645" cy="1270068"/>
          </a:xfrm>
          <a:prstGeom prst="rect">
            <a:avLst/>
          </a:prstGeom>
        </p:spPr>
      </p:pic>
      <p:pic>
        <p:nvPicPr>
          <p:cNvPr id="1032" name="Picture 8" descr="http://aqualandpetsplus.com/Snakes107.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rot="990144">
            <a:off x="8665506" y="5399985"/>
            <a:ext cx="1768701" cy="117384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570570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19439"/>
          </a:xfrm>
        </p:spPr>
        <p:txBody>
          <a:bodyPr/>
          <a:lstStyle/>
          <a:p>
            <a:pPr algn="ctr"/>
            <a:r>
              <a:rPr lang="en-US" dirty="0" smtClean="0"/>
              <a:t>Physical System Design</a:t>
            </a:r>
            <a:endParaRPr lang="en-US" dirty="0"/>
          </a:p>
        </p:txBody>
      </p:sp>
      <p:pic>
        <p:nvPicPr>
          <p:cNvPr id="7" name="Picture 6"/>
          <p:cNvPicPr>
            <a:picLocks noChangeAspect="1"/>
          </p:cNvPicPr>
          <p:nvPr/>
        </p:nvPicPr>
        <p:blipFill>
          <a:blip r:embed="rId2"/>
          <a:stretch>
            <a:fillRect/>
          </a:stretch>
        </p:blipFill>
        <p:spPr>
          <a:xfrm>
            <a:off x="2395537" y="1184564"/>
            <a:ext cx="7400925" cy="5191125"/>
          </a:xfrm>
          <a:prstGeom prst="rect">
            <a:avLst/>
          </a:prstGeom>
        </p:spPr>
      </p:pic>
    </p:spTree>
    <p:extLst>
      <p:ext uri="{BB962C8B-B14F-4D97-AF65-F5344CB8AC3E}">
        <p14:creationId xmlns:p14="http://schemas.microsoft.com/office/powerpoint/2010/main" val="36466173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601230"/>
          </a:xfrm>
        </p:spPr>
        <p:txBody>
          <a:bodyPr>
            <a:normAutofit fontScale="90000"/>
          </a:bodyPr>
          <a:lstStyle/>
          <a:p>
            <a:pPr algn="ctr"/>
            <a:r>
              <a:rPr lang="en-US" dirty="0" smtClean="0"/>
              <a:t>Software Design</a:t>
            </a:r>
            <a:endParaRPr lang="en-US" dirty="0"/>
          </a:p>
        </p:txBody>
      </p:sp>
      <p:pic>
        <p:nvPicPr>
          <p:cNvPr id="6" name="Picture 5"/>
          <p:cNvPicPr>
            <a:picLocks noChangeAspect="1"/>
          </p:cNvPicPr>
          <p:nvPr/>
        </p:nvPicPr>
        <p:blipFill>
          <a:blip r:embed="rId2"/>
          <a:stretch>
            <a:fillRect/>
          </a:stretch>
        </p:blipFill>
        <p:spPr>
          <a:xfrm>
            <a:off x="469749" y="1210385"/>
            <a:ext cx="11252502" cy="5206157"/>
          </a:xfrm>
          <a:prstGeom prst="rect">
            <a:avLst/>
          </a:prstGeom>
        </p:spPr>
      </p:pic>
    </p:spTree>
    <p:extLst>
      <p:ext uri="{BB962C8B-B14F-4D97-AF65-F5344CB8AC3E}">
        <p14:creationId xmlns:p14="http://schemas.microsoft.com/office/powerpoint/2010/main" val="25903391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528493"/>
          </a:xfrm>
        </p:spPr>
        <p:txBody>
          <a:bodyPr>
            <a:normAutofit fontScale="90000"/>
          </a:bodyPr>
          <a:lstStyle/>
          <a:p>
            <a:pPr algn="ctr"/>
            <a:r>
              <a:rPr lang="en-US" dirty="0" smtClean="0"/>
              <a:t>Component Descriptions</a:t>
            </a:r>
            <a:endParaRPr lang="en-US" dirty="0"/>
          </a:p>
        </p:txBody>
      </p:sp>
      <p:sp>
        <p:nvSpPr>
          <p:cNvPr id="3" name="Content Placeholder 2"/>
          <p:cNvSpPr>
            <a:spLocks noGrp="1"/>
          </p:cNvSpPr>
          <p:nvPr>
            <p:ph idx="1"/>
          </p:nvPr>
        </p:nvSpPr>
        <p:spPr>
          <a:xfrm>
            <a:off x="838200" y="893618"/>
            <a:ext cx="10515600" cy="5683827"/>
          </a:xfrm>
        </p:spPr>
        <p:txBody>
          <a:bodyPr>
            <a:normAutofit fontScale="70000" lnSpcReduction="20000"/>
          </a:bodyPr>
          <a:lstStyle/>
          <a:p>
            <a:r>
              <a:rPr lang="en-US" b="1" dirty="0" smtClean="0"/>
              <a:t>Universal Interface </a:t>
            </a:r>
            <a:r>
              <a:rPr lang="en-US" dirty="0" smtClean="0"/>
              <a:t>- Any message sent from one component to another component will be displayed on the right panel. (It is for testing the system and observing all messages in SIS system).</a:t>
            </a:r>
          </a:p>
          <a:p>
            <a:r>
              <a:rPr lang="en-US" b="1" dirty="0" smtClean="0"/>
              <a:t>SIS Server </a:t>
            </a:r>
            <a:r>
              <a:rPr lang="en-US" dirty="0" smtClean="0"/>
              <a:t>– Routes all messages and processes them. Uses messages Create, Kill, and Activate to create, kill, or activate components.</a:t>
            </a:r>
          </a:p>
          <a:p>
            <a:r>
              <a:rPr lang="en-US" b="1" dirty="0" smtClean="0"/>
              <a:t>GUI Interface </a:t>
            </a:r>
            <a:r>
              <a:rPr lang="en-US" dirty="0" smtClean="0"/>
              <a:t>– Just an interface for specifying thresholds and rule parameters which are used by the Fuzzy Logic Engine. The GUI just stores the parameters; no logic is in the GUI component.</a:t>
            </a:r>
          </a:p>
          <a:p>
            <a:r>
              <a:rPr lang="en-US" b="1" dirty="0" smtClean="0"/>
              <a:t>Contactor</a:t>
            </a:r>
            <a:r>
              <a:rPr lang="en-US" dirty="0" smtClean="0"/>
              <a:t> – Accepts a MSG 38 message and sends an ALERT e-mail to owner.</a:t>
            </a:r>
          </a:p>
          <a:p>
            <a:r>
              <a:rPr lang="en-US" b="1" dirty="0" smtClean="0"/>
              <a:t>Fuzzy Logic Engine </a:t>
            </a:r>
            <a:r>
              <a:rPr lang="en-US" dirty="0" smtClean="0"/>
              <a:t>– Implements the fuzzy logic rules for determining whether a problem exists based on image and temperature data.</a:t>
            </a:r>
          </a:p>
          <a:p>
            <a:r>
              <a:rPr lang="en-US" b="1" dirty="0" smtClean="0"/>
              <a:t>Temperature Capturer (Fake) </a:t>
            </a:r>
            <a:r>
              <a:rPr lang="en-US" dirty="0" smtClean="0"/>
              <a:t>– PRJREMOTE.exe will generate temperature readings or it will just read them from a file and broadcast them. We will not actually use the thermostat here. Message 31 is defined as containing temperature readings which get broadcast.</a:t>
            </a:r>
          </a:p>
          <a:p>
            <a:r>
              <a:rPr lang="en-US" b="1" dirty="0" smtClean="0"/>
              <a:t>Camera Input Capturer </a:t>
            </a:r>
            <a:r>
              <a:rPr lang="en-US" dirty="0" smtClean="0"/>
              <a:t>– Captures Frames from Webcam or </a:t>
            </a:r>
            <a:r>
              <a:rPr lang="en-US" dirty="0" err="1" smtClean="0"/>
              <a:t>Kinnect</a:t>
            </a:r>
            <a:r>
              <a:rPr lang="en-US" dirty="0" smtClean="0"/>
              <a:t> and stores them for use by Image Processor. Sends MSG 33 to notify SIS of new image.</a:t>
            </a:r>
          </a:p>
          <a:p>
            <a:r>
              <a:rPr lang="en-US" b="1" dirty="0" smtClean="0"/>
              <a:t>Image Processor – </a:t>
            </a:r>
            <a:r>
              <a:rPr lang="en-US" dirty="0" smtClean="0"/>
              <a:t>Receives MSG 33 and loads image of timestamp in MSG. Perform SURF Object detection to detect whether snake head is present or snake body is also present in the water bowl. Outputs message 34 with the SURF values for the snake head (drinking) and body (in bowl)</a:t>
            </a:r>
            <a:endParaRPr lang="en-US" b="1" dirty="0" smtClean="0"/>
          </a:p>
          <a:p>
            <a:r>
              <a:rPr lang="en-US" b="1" dirty="0" smtClean="0"/>
              <a:t>Fuzzy Logic Engine – </a:t>
            </a:r>
            <a:r>
              <a:rPr lang="en-US" dirty="0" smtClean="0"/>
              <a:t>Implements the fuzzy decision rule algorithm described in the paper I chose. If the conditions seem anomalous, MSG 38 is generated to alert user of the anomaly and that temperature is hot. Receives message 34 and message 31.</a:t>
            </a:r>
            <a:endParaRPr lang="en-US" b="1" dirty="0"/>
          </a:p>
        </p:txBody>
      </p:sp>
    </p:spTree>
    <p:extLst>
      <p:ext uri="{BB962C8B-B14F-4D97-AF65-F5344CB8AC3E}">
        <p14:creationId xmlns:p14="http://schemas.microsoft.com/office/powerpoint/2010/main" val="16142840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725920"/>
          </a:xfrm>
        </p:spPr>
        <p:txBody>
          <a:bodyPr/>
          <a:lstStyle/>
          <a:p>
            <a:pPr algn="ctr"/>
            <a:r>
              <a:rPr lang="en-US" dirty="0" smtClean="0"/>
              <a:t>SIS Messages</a:t>
            </a:r>
            <a:endParaRPr lang="en-US" dirty="0"/>
          </a:p>
        </p:txBody>
      </p:sp>
      <p:sp>
        <p:nvSpPr>
          <p:cNvPr id="3" name="Content Placeholder 2"/>
          <p:cNvSpPr>
            <a:spLocks noGrp="1"/>
          </p:cNvSpPr>
          <p:nvPr>
            <p:ph idx="1"/>
          </p:nvPr>
        </p:nvSpPr>
        <p:spPr>
          <a:xfrm>
            <a:off x="838200" y="1091046"/>
            <a:ext cx="10515600" cy="5085917"/>
          </a:xfrm>
        </p:spPr>
        <p:txBody>
          <a:bodyPr/>
          <a:lstStyle/>
          <a:p>
            <a:r>
              <a:rPr lang="en-US" dirty="0" smtClean="0"/>
              <a:t>Message 20: Used to Create Components</a:t>
            </a:r>
          </a:p>
          <a:p>
            <a:r>
              <a:rPr lang="en-US" dirty="0" smtClean="0"/>
              <a:t>Message 23: Used to Connect Component to SIS server</a:t>
            </a:r>
          </a:p>
          <a:p>
            <a:r>
              <a:rPr lang="en-US" dirty="0" smtClean="0"/>
              <a:t>Message 31: Temperature Reading</a:t>
            </a:r>
          </a:p>
          <a:p>
            <a:r>
              <a:rPr lang="en-US" dirty="0" smtClean="0"/>
              <a:t>Message 33: Image Capture Notification</a:t>
            </a:r>
          </a:p>
          <a:p>
            <a:r>
              <a:rPr lang="en-US" dirty="0" smtClean="0"/>
              <a:t>Message 34: Image Computation Values</a:t>
            </a:r>
          </a:p>
          <a:p>
            <a:r>
              <a:rPr lang="en-US" dirty="0" smtClean="0"/>
              <a:t>Message 38: Alert Fired</a:t>
            </a:r>
          </a:p>
          <a:p>
            <a:endParaRPr lang="en-US" dirty="0"/>
          </a:p>
        </p:txBody>
      </p:sp>
      <p:graphicFrame>
        <p:nvGraphicFramePr>
          <p:cNvPr id="4" name="Object 3"/>
          <p:cNvGraphicFramePr>
            <a:graphicFrameLocks noChangeAspect="1"/>
          </p:cNvGraphicFramePr>
          <p:nvPr>
            <p:extLst>
              <p:ext uri="{D42A27DB-BD31-4B8C-83A1-F6EECF244321}">
                <p14:modId xmlns:p14="http://schemas.microsoft.com/office/powerpoint/2010/main" val="2182969304"/>
              </p:ext>
            </p:extLst>
          </p:nvPr>
        </p:nvGraphicFramePr>
        <p:xfrm>
          <a:off x="7098624" y="963883"/>
          <a:ext cx="1282700" cy="685800"/>
        </p:xfrm>
        <a:graphic>
          <a:graphicData uri="http://schemas.openxmlformats.org/presentationml/2006/ole">
            <mc:AlternateContent xmlns:mc="http://schemas.openxmlformats.org/markup-compatibility/2006">
              <mc:Choice xmlns:v="urn:schemas-microsoft-com:vml" Requires="v">
                <p:oleObj spid="_x0000_s2152" name="Packager Shell Object" showAsIcon="1" r:id="rId3" imgW="1283400" imgH="685080" progId="Package">
                  <p:embed/>
                </p:oleObj>
              </mc:Choice>
              <mc:Fallback>
                <p:oleObj name="Packager Shell Object" showAsIcon="1" r:id="rId3" imgW="1283400" imgH="685080" progId="Package">
                  <p:embed/>
                  <p:pic>
                    <p:nvPicPr>
                      <p:cNvPr id="0" name=""/>
                      <p:cNvPicPr/>
                      <p:nvPr/>
                    </p:nvPicPr>
                    <p:blipFill>
                      <a:blip r:embed="rId4"/>
                      <a:stretch>
                        <a:fillRect/>
                      </a:stretch>
                    </p:blipFill>
                    <p:spPr>
                      <a:xfrm>
                        <a:off x="7098624" y="963883"/>
                        <a:ext cx="1282700" cy="685800"/>
                      </a:xfrm>
                      <a:prstGeom prst="rect">
                        <a:avLst/>
                      </a:prstGeom>
                    </p:spPr>
                  </p:pic>
                </p:oleObj>
              </mc:Fallback>
            </mc:AlternateContent>
          </a:graphicData>
        </a:graphic>
      </p:graphicFrame>
      <p:graphicFrame>
        <p:nvGraphicFramePr>
          <p:cNvPr id="5" name="Object 4"/>
          <p:cNvGraphicFramePr>
            <a:graphicFrameLocks noChangeAspect="1"/>
          </p:cNvGraphicFramePr>
          <p:nvPr>
            <p:extLst>
              <p:ext uri="{D42A27DB-BD31-4B8C-83A1-F6EECF244321}">
                <p14:modId xmlns:p14="http://schemas.microsoft.com/office/powerpoint/2010/main" val="1745759841"/>
              </p:ext>
            </p:extLst>
          </p:nvPr>
        </p:nvGraphicFramePr>
        <p:xfrm>
          <a:off x="8381324" y="963883"/>
          <a:ext cx="850900" cy="685800"/>
        </p:xfrm>
        <a:graphic>
          <a:graphicData uri="http://schemas.openxmlformats.org/presentationml/2006/ole">
            <mc:AlternateContent xmlns:mc="http://schemas.openxmlformats.org/markup-compatibility/2006">
              <mc:Choice xmlns:v="urn:schemas-microsoft-com:vml" Requires="v">
                <p:oleObj spid="_x0000_s2153" name="Packager Shell Object" showAsIcon="1" r:id="rId5" imgW="851400" imgH="685080" progId="Package">
                  <p:embed/>
                </p:oleObj>
              </mc:Choice>
              <mc:Fallback>
                <p:oleObj name="Packager Shell Object" showAsIcon="1" r:id="rId5" imgW="851400" imgH="685080" progId="Package">
                  <p:embed/>
                  <p:pic>
                    <p:nvPicPr>
                      <p:cNvPr id="0" name=""/>
                      <p:cNvPicPr/>
                      <p:nvPr/>
                    </p:nvPicPr>
                    <p:blipFill>
                      <a:blip r:embed="rId6"/>
                      <a:stretch>
                        <a:fillRect/>
                      </a:stretch>
                    </p:blipFill>
                    <p:spPr>
                      <a:xfrm>
                        <a:off x="8381324" y="963883"/>
                        <a:ext cx="850900" cy="685800"/>
                      </a:xfrm>
                      <a:prstGeom prst="rect">
                        <a:avLst/>
                      </a:prstGeom>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2932846105"/>
              </p:ext>
            </p:extLst>
          </p:nvPr>
        </p:nvGraphicFramePr>
        <p:xfrm>
          <a:off x="9886747" y="1474066"/>
          <a:ext cx="850900" cy="685800"/>
        </p:xfrm>
        <a:graphic>
          <a:graphicData uri="http://schemas.openxmlformats.org/presentationml/2006/ole">
            <mc:AlternateContent xmlns:mc="http://schemas.openxmlformats.org/markup-compatibility/2006">
              <mc:Choice xmlns:v="urn:schemas-microsoft-com:vml" Requires="v">
                <p:oleObj spid="_x0000_s2154" name="Packager Shell Object" showAsIcon="1" r:id="rId7" imgW="851400" imgH="685080" progId="Package">
                  <p:embed/>
                </p:oleObj>
              </mc:Choice>
              <mc:Fallback>
                <p:oleObj name="Packager Shell Object" showAsIcon="1" r:id="rId7" imgW="851400" imgH="685080" progId="Package">
                  <p:embed/>
                  <p:pic>
                    <p:nvPicPr>
                      <p:cNvPr id="0" name=""/>
                      <p:cNvPicPr/>
                      <p:nvPr/>
                    </p:nvPicPr>
                    <p:blipFill>
                      <a:blip r:embed="rId8"/>
                      <a:stretch>
                        <a:fillRect/>
                      </a:stretch>
                    </p:blipFill>
                    <p:spPr>
                      <a:xfrm>
                        <a:off x="9886747" y="1474066"/>
                        <a:ext cx="850900" cy="685800"/>
                      </a:xfrm>
                      <a:prstGeom prst="rect">
                        <a:avLst/>
                      </a:prstGeom>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4159423737"/>
              </p:ext>
            </p:extLst>
          </p:nvPr>
        </p:nvGraphicFramePr>
        <p:xfrm>
          <a:off x="8800762" y="1474066"/>
          <a:ext cx="1282700" cy="685800"/>
        </p:xfrm>
        <a:graphic>
          <a:graphicData uri="http://schemas.openxmlformats.org/presentationml/2006/ole">
            <mc:AlternateContent xmlns:mc="http://schemas.openxmlformats.org/markup-compatibility/2006">
              <mc:Choice xmlns:v="urn:schemas-microsoft-com:vml" Requires="v">
                <p:oleObj spid="_x0000_s2155" name="Packager Shell Object" showAsIcon="1" r:id="rId9" imgW="1283400" imgH="685080" progId="Package">
                  <p:embed/>
                </p:oleObj>
              </mc:Choice>
              <mc:Fallback>
                <p:oleObj name="Packager Shell Object" showAsIcon="1" r:id="rId9" imgW="1283400" imgH="685080" progId="Package">
                  <p:embed/>
                  <p:pic>
                    <p:nvPicPr>
                      <p:cNvPr id="0" name=""/>
                      <p:cNvPicPr/>
                      <p:nvPr/>
                    </p:nvPicPr>
                    <p:blipFill>
                      <a:blip r:embed="rId10"/>
                      <a:stretch>
                        <a:fillRect/>
                      </a:stretch>
                    </p:blipFill>
                    <p:spPr>
                      <a:xfrm>
                        <a:off x="8800762" y="1474066"/>
                        <a:ext cx="1282700" cy="685800"/>
                      </a:xfrm>
                      <a:prstGeom prst="rect">
                        <a:avLst/>
                      </a:prstGeom>
                    </p:spPr>
                  </p:pic>
                </p:oleObj>
              </mc:Fallback>
            </mc:AlternateContent>
          </a:graphicData>
        </a:graphic>
      </p:graphicFrame>
      <p:graphicFrame>
        <p:nvGraphicFramePr>
          <p:cNvPr id="9" name="Object 8"/>
          <p:cNvGraphicFramePr>
            <a:graphicFrameLocks noChangeAspect="1"/>
          </p:cNvGraphicFramePr>
          <p:nvPr>
            <p:extLst>
              <p:ext uri="{D42A27DB-BD31-4B8C-83A1-F6EECF244321}">
                <p14:modId xmlns:p14="http://schemas.microsoft.com/office/powerpoint/2010/main" val="1704391568"/>
              </p:ext>
            </p:extLst>
          </p:nvPr>
        </p:nvGraphicFramePr>
        <p:xfrm>
          <a:off x="6457274" y="1905540"/>
          <a:ext cx="1282700" cy="685800"/>
        </p:xfrm>
        <a:graphic>
          <a:graphicData uri="http://schemas.openxmlformats.org/presentationml/2006/ole">
            <mc:AlternateContent xmlns:mc="http://schemas.openxmlformats.org/markup-compatibility/2006">
              <mc:Choice xmlns:v="urn:schemas-microsoft-com:vml" Requires="v">
                <p:oleObj spid="_x0000_s2156" name="Packager Shell Object" showAsIcon="1" r:id="rId11" imgW="1283400" imgH="685080" progId="Package">
                  <p:embed/>
                </p:oleObj>
              </mc:Choice>
              <mc:Fallback>
                <p:oleObj name="Packager Shell Object" showAsIcon="1" r:id="rId11" imgW="1283400" imgH="685080" progId="Package">
                  <p:embed/>
                  <p:pic>
                    <p:nvPicPr>
                      <p:cNvPr id="0" name=""/>
                      <p:cNvPicPr/>
                      <p:nvPr/>
                    </p:nvPicPr>
                    <p:blipFill>
                      <a:blip r:embed="rId12"/>
                      <a:stretch>
                        <a:fillRect/>
                      </a:stretch>
                    </p:blipFill>
                    <p:spPr>
                      <a:xfrm>
                        <a:off x="6457274" y="1905540"/>
                        <a:ext cx="1282700" cy="685800"/>
                      </a:xfrm>
                      <a:prstGeom prst="rect">
                        <a:avLst/>
                      </a:prstGeom>
                    </p:spPr>
                  </p:pic>
                </p:oleObj>
              </mc:Fallback>
            </mc:AlternateContent>
          </a:graphicData>
        </a:graphic>
      </p:graphicFrame>
      <p:graphicFrame>
        <p:nvGraphicFramePr>
          <p:cNvPr id="10" name="Object 9"/>
          <p:cNvGraphicFramePr>
            <a:graphicFrameLocks noChangeAspect="1"/>
          </p:cNvGraphicFramePr>
          <p:nvPr>
            <p:extLst>
              <p:ext uri="{D42A27DB-BD31-4B8C-83A1-F6EECF244321}">
                <p14:modId xmlns:p14="http://schemas.microsoft.com/office/powerpoint/2010/main" val="3986761816"/>
              </p:ext>
            </p:extLst>
          </p:nvPr>
        </p:nvGraphicFramePr>
        <p:xfrm>
          <a:off x="7739974" y="1905540"/>
          <a:ext cx="635000" cy="685800"/>
        </p:xfrm>
        <a:graphic>
          <a:graphicData uri="http://schemas.openxmlformats.org/presentationml/2006/ole">
            <mc:AlternateContent xmlns:mc="http://schemas.openxmlformats.org/markup-compatibility/2006">
              <mc:Choice xmlns:v="urn:schemas-microsoft-com:vml" Requires="v">
                <p:oleObj spid="_x0000_s2157" name="Packager Shell Object" showAsIcon="1" r:id="rId13" imgW="635400" imgH="685080" progId="Package">
                  <p:embed/>
                </p:oleObj>
              </mc:Choice>
              <mc:Fallback>
                <p:oleObj name="Packager Shell Object" showAsIcon="1" r:id="rId13" imgW="635400" imgH="685080" progId="Package">
                  <p:embed/>
                  <p:pic>
                    <p:nvPicPr>
                      <p:cNvPr id="0" name=""/>
                      <p:cNvPicPr/>
                      <p:nvPr/>
                    </p:nvPicPr>
                    <p:blipFill>
                      <a:blip r:embed="rId14"/>
                      <a:stretch>
                        <a:fillRect/>
                      </a:stretch>
                    </p:blipFill>
                    <p:spPr>
                      <a:xfrm>
                        <a:off x="7739974" y="1905540"/>
                        <a:ext cx="635000" cy="685800"/>
                      </a:xfrm>
                      <a:prstGeom prst="rect">
                        <a:avLst/>
                      </a:prstGeom>
                    </p:spPr>
                  </p:pic>
                </p:oleObj>
              </mc:Fallback>
            </mc:AlternateContent>
          </a:graphicData>
        </a:graphic>
      </p:graphicFrame>
      <p:graphicFrame>
        <p:nvGraphicFramePr>
          <p:cNvPr id="11" name="Object 10"/>
          <p:cNvGraphicFramePr>
            <a:graphicFrameLocks noChangeAspect="1"/>
          </p:cNvGraphicFramePr>
          <p:nvPr>
            <p:extLst>
              <p:ext uri="{D42A27DB-BD31-4B8C-83A1-F6EECF244321}">
                <p14:modId xmlns:p14="http://schemas.microsoft.com/office/powerpoint/2010/main" val="2444284511"/>
              </p:ext>
            </p:extLst>
          </p:nvPr>
        </p:nvGraphicFramePr>
        <p:xfrm>
          <a:off x="6774774" y="2504297"/>
          <a:ext cx="1282700" cy="685800"/>
        </p:xfrm>
        <a:graphic>
          <a:graphicData uri="http://schemas.openxmlformats.org/presentationml/2006/ole">
            <mc:AlternateContent xmlns:mc="http://schemas.openxmlformats.org/markup-compatibility/2006">
              <mc:Choice xmlns:v="urn:schemas-microsoft-com:vml" Requires="v">
                <p:oleObj spid="_x0000_s2158" name="Packager Shell Object" showAsIcon="1" r:id="rId15" imgW="1283400" imgH="685080" progId="Package">
                  <p:embed/>
                </p:oleObj>
              </mc:Choice>
              <mc:Fallback>
                <p:oleObj name="Packager Shell Object" showAsIcon="1" r:id="rId15" imgW="1283400" imgH="685080" progId="Package">
                  <p:embed/>
                  <p:pic>
                    <p:nvPicPr>
                      <p:cNvPr id="0" name=""/>
                      <p:cNvPicPr/>
                      <p:nvPr/>
                    </p:nvPicPr>
                    <p:blipFill>
                      <a:blip r:embed="rId16"/>
                      <a:stretch>
                        <a:fillRect/>
                      </a:stretch>
                    </p:blipFill>
                    <p:spPr>
                      <a:xfrm>
                        <a:off x="6774774" y="2504297"/>
                        <a:ext cx="1282700" cy="685800"/>
                      </a:xfrm>
                      <a:prstGeom prst="rect">
                        <a:avLst/>
                      </a:prstGeom>
                    </p:spPr>
                  </p:pic>
                </p:oleObj>
              </mc:Fallback>
            </mc:AlternateContent>
          </a:graphicData>
        </a:graphic>
      </p:graphicFrame>
      <p:graphicFrame>
        <p:nvGraphicFramePr>
          <p:cNvPr id="12" name="Object 11"/>
          <p:cNvGraphicFramePr>
            <a:graphicFrameLocks noChangeAspect="1"/>
          </p:cNvGraphicFramePr>
          <p:nvPr>
            <p:extLst>
              <p:ext uri="{D42A27DB-BD31-4B8C-83A1-F6EECF244321}">
                <p14:modId xmlns:p14="http://schemas.microsoft.com/office/powerpoint/2010/main" val="3077023135"/>
              </p:ext>
            </p:extLst>
          </p:nvPr>
        </p:nvGraphicFramePr>
        <p:xfrm>
          <a:off x="8267260" y="2504297"/>
          <a:ext cx="546100" cy="685800"/>
        </p:xfrm>
        <a:graphic>
          <a:graphicData uri="http://schemas.openxmlformats.org/presentationml/2006/ole">
            <mc:AlternateContent xmlns:mc="http://schemas.openxmlformats.org/markup-compatibility/2006">
              <mc:Choice xmlns:v="urn:schemas-microsoft-com:vml" Requires="v">
                <p:oleObj spid="_x0000_s2159" name="Packager Shell Object" showAsIcon="1" r:id="rId17" imgW="546480" imgH="685080" progId="Package">
                  <p:embed/>
                </p:oleObj>
              </mc:Choice>
              <mc:Fallback>
                <p:oleObj name="Packager Shell Object" showAsIcon="1" r:id="rId17" imgW="546480" imgH="685080" progId="Package">
                  <p:embed/>
                  <p:pic>
                    <p:nvPicPr>
                      <p:cNvPr id="0" name=""/>
                      <p:cNvPicPr/>
                      <p:nvPr/>
                    </p:nvPicPr>
                    <p:blipFill>
                      <a:blip r:embed="rId18"/>
                      <a:stretch>
                        <a:fillRect/>
                      </a:stretch>
                    </p:blipFill>
                    <p:spPr>
                      <a:xfrm>
                        <a:off x="8267260" y="2504297"/>
                        <a:ext cx="546100" cy="685800"/>
                      </a:xfrm>
                      <a:prstGeom prst="rect">
                        <a:avLst/>
                      </a:prstGeom>
                    </p:spPr>
                  </p:pic>
                </p:oleObj>
              </mc:Fallback>
            </mc:AlternateContent>
          </a:graphicData>
        </a:graphic>
      </p:graphicFrame>
      <p:graphicFrame>
        <p:nvGraphicFramePr>
          <p:cNvPr id="13" name="Object 12"/>
          <p:cNvGraphicFramePr>
            <a:graphicFrameLocks noChangeAspect="1"/>
          </p:cNvGraphicFramePr>
          <p:nvPr>
            <p:extLst>
              <p:ext uri="{D42A27DB-BD31-4B8C-83A1-F6EECF244321}">
                <p14:modId xmlns:p14="http://schemas.microsoft.com/office/powerpoint/2010/main" val="3249918279"/>
              </p:ext>
            </p:extLst>
          </p:nvPr>
        </p:nvGraphicFramePr>
        <p:xfrm>
          <a:off x="6879667" y="3099594"/>
          <a:ext cx="1282700" cy="685800"/>
        </p:xfrm>
        <a:graphic>
          <a:graphicData uri="http://schemas.openxmlformats.org/presentationml/2006/ole">
            <mc:AlternateContent xmlns:mc="http://schemas.openxmlformats.org/markup-compatibility/2006">
              <mc:Choice xmlns:v="urn:schemas-microsoft-com:vml" Requires="v">
                <p:oleObj spid="_x0000_s2160" name="Packager Shell Object" showAsIcon="1" r:id="rId19" imgW="1283400" imgH="685080" progId="Package">
                  <p:embed/>
                </p:oleObj>
              </mc:Choice>
              <mc:Fallback>
                <p:oleObj name="Packager Shell Object" showAsIcon="1" r:id="rId19" imgW="1283400" imgH="685080" progId="Package">
                  <p:embed/>
                  <p:pic>
                    <p:nvPicPr>
                      <p:cNvPr id="0" name=""/>
                      <p:cNvPicPr/>
                      <p:nvPr/>
                    </p:nvPicPr>
                    <p:blipFill>
                      <a:blip r:embed="rId20"/>
                      <a:stretch>
                        <a:fillRect/>
                      </a:stretch>
                    </p:blipFill>
                    <p:spPr>
                      <a:xfrm>
                        <a:off x="6879667" y="3099594"/>
                        <a:ext cx="1282700" cy="685800"/>
                      </a:xfrm>
                      <a:prstGeom prst="rect">
                        <a:avLst/>
                      </a:prstGeom>
                    </p:spPr>
                  </p:pic>
                </p:oleObj>
              </mc:Fallback>
            </mc:AlternateContent>
          </a:graphicData>
        </a:graphic>
      </p:graphicFrame>
      <p:graphicFrame>
        <p:nvGraphicFramePr>
          <p:cNvPr id="14" name="Object 13"/>
          <p:cNvGraphicFramePr>
            <a:graphicFrameLocks noChangeAspect="1"/>
          </p:cNvGraphicFramePr>
          <p:nvPr>
            <p:extLst>
              <p:ext uri="{D42A27DB-BD31-4B8C-83A1-F6EECF244321}">
                <p14:modId xmlns:p14="http://schemas.microsoft.com/office/powerpoint/2010/main" val="94158163"/>
              </p:ext>
            </p:extLst>
          </p:nvPr>
        </p:nvGraphicFramePr>
        <p:xfrm>
          <a:off x="8297415" y="3102697"/>
          <a:ext cx="546100" cy="685800"/>
        </p:xfrm>
        <a:graphic>
          <a:graphicData uri="http://schemas.openxmlformats.org/presentationml/2006/ole">
            <mc:AlternateContent xmlns:mc="http://schemas.openxmlformats.org/markup-compatibility/2006">
              <mc:Choice xmlns:v="urn:schemas-microsoft-com:vml" Requires="v">
                <p:oleObj spid="_x0000_s2161" name="Packager Shell Object" showAsIcon="1" r:id="rId21" imgW="546480" imgH="685080" progId="Package">
                  <p:embed/>
                </p:oleObj>
              </mc:Choice>
              <mc:Fallback>
                <p:oleObj name="Packager Shell Object" showAsIcon="1" r:id="rId21" imgW="546480" imgH="685080" progId="Package">
                  <p:embed/>
                  <p:pic>
                    <p:nvPicPr>
                      <p:cNvPr id="0" name=""/>
                      <p:cNvPicPr/>
                      <p:nvPr/>
                    </p:nvPicPr>
                    <p:blipFill>
                      <a:blip r:embed="rId22"/>
                      <a:stretch>
                        <a:fillRect/>
                      </a:stretch>
                    </p:blipFill>
                    <p:spPr>
                      <a:xfrm>
                        <a:off x="8297415" y="3102697"/>
                        <a:ext cx="546100" cy="685800"/>
                      </a:xfrm>
                      <a:prstGeom prst="rect">
                        <a:avLst/>
                      </a:prstGeom>
                    </p:spPr>
                  </p:pic>
                </p:oleObj>
              </mc:Fallback>
            </mc:AlternateContent>
          </a:graphicData>
        </a:graphic>
      </p:graphicFrame>
      <p:graphicFrame>
        <p:nvGraphicFramePr>
          <p:cNvPr id="15" name="Object 14"/>
          <p:cNvGraphicFramePr>
            <a:graphicFrameLocks noChangeAspect="1"/>
          </p:cNvGraphicFramePr>
          <p:nvPr>
            <p:extLst>
              <p:ext uri="{D42A27DB-BD31-4B8C-83A1-F6EECF244321}">
                <p14:modId xmlns:p14="http://schemas.microsoft.com/office/powerpoint/2010/main" val="551115986"/>
              </p:ext>
            </p:extLst>
          </p:nvPr>
        </p:nvGraphicFramePr>
        <p:xfrm>
          <a:off x="4504430" y="3520931"/>
          <a:ext cx="1282700" cy="685800"/>
        </p:xfrm>
        <a:graphic>
          <a:graphicData uri="http://schemas.openxmlformats.org/presentationml/2006/ole">
            <mc:AlternateContent xmlns:mc="http://schemas.openxmlformats.org/markup-compatibility/2006">
              <mc:Choice xmlns:v="urn:schemas-microsoft-com:vml" Requires="v">
                <p:oleObj spid="_x0000_s2162" name="Packager Shell Object" showAsIcon="1" r:id="rId23" imgW="1283400" imgH="685080" progId="Package">
                  <p:embed/>
                </p:oleObj>
              </mc:Choice>
              <mc:Fallback>
                <p:oleObj name="Packager Shell Object" showAsIcon="1" r:id="rId23" imgW="1283400" imgH="685080" progId="Package">
                  <p:embed/>
                  <p:pic>
                    <p:nvPicPr>
                      <p:cNvPr id="0" name=""/>
                      <p:cNvPicPr/>
                      <p:nvPr/>
                    </p:nvPicPr>
                    <p:blipFill>
                      <a:blip r:embed="rId24"/>
                      <a:stretch>
                        <a:fillRect/>
                      </a:stretch>
                    </p:blipFill>
                    <p:spPr>
                      <a:xfrm>
                        <a:off x="4504430" y="3520931"/>
                        <a:ext cx="1282700" cy="685800"/>
                      </a:xfrm>
                      <a:prstGeom prst="rect">
                        <a:avLst/>
                      </a:prstGeom>
                    </p:spPr>
                  </p:pic>
                </p:oleObj>
              </mc:Fallback>
            </mc:AlternateContent>
          </a:graphicData>
        </a:graphic>
      </p:graphicFrame>
      <p:graphicFrame>
        <p:nvGraphicFramePr>
          <p:cNvPr id="16" name="Object 15"/>
          <p:cNvGraphicFramePr>
            <a:graphicFrameLocks noChangeAspect="1"/>
          </p:cNvGraphicFramePr>
          <p:nvPr>
            <p:extLst>
              <p:ext uri="{D42A27DB-BD31-4B8C-83A1-F6EECF244321}">
                <p14:modId xmlns:p14="http://schemas.microsoft.com/office/powerpoint/2010/main" val="3239300821"/>
              </p:ext>
            </p:extLst>
          </p:nvPr>
        </p:nvGraphicFramePr>
        <p:xfrm>
          <a:off x="5922178" y="3520931"/>
          <a:ext cx="635000" cy="685800"/>
        </p:xfrm>
        <a:graphic>
          <a:graphicData uri="http://schemas.openxmlformats.org/presentationml/2006/ole">
            <mc:AlternateContent xmlns:mc="http://schemas.openxmlformats.org/markup-compatibility/2006">
              <mc:Choice xmlns:v="urn:schemas-microsoft-com:vml" Requires="v">
                <p:oleObj spid="_x0000_s2163" name="Packager Shell Object" showAsIcon="1" r:id="rId25" imgW="635400" imgH="685080" progId="Package">
                  <p:embed/>
                </p:oleObj>
              </mc:Choice>
              <mc:Fallback>
                <p:oleObj name="Packager Shell Object" showAsIcon="1" r:id="rId25" imgW="635400" imgH="685080" progId="Package">
                  <p:embed/>
                  <p:pic>
                    <p:nvPicPr>
                      <p:cNvPr id="0" name=""/>
                      <p:cNvPicPr/>
                      <p:nvPr/>
                    </p:nvPicPr>
                    <p:blipFill>
                      <a:blip r:embed="rId26"/>
                      <a:stretch>
                        <a:fillRect/>
                      </a:stretch>
                    </p:blipFill>
                    <p:spPr>
                      <a:xfrm>
                        <a:off x="5922178" y="3520931"/>
                        <a:ext cx="635000" cy="685800"/>
                      </a:xfrm>
                      <a:prstGeom prst="rect">
                        <a:avLst/>
                      </a:prstGeom>
                    </p:spPr>
                  </p:pic>
                </p:oleObj>
              </mc:Fallback>
            </mc:AlternateContent>
          </a:graphicData>
        </a:graphic>
      </p:graphicFrame>
    </p:spTree>
    <p:extLst>
      <p:ext uri="{BB962C8B-B14F-4D97-AF65-F5344CB8AC3E}">
        <p14:creationId xmlns:p14="http://schemas.microsoft.com/office/powerpoint/2010/main" val="8404802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570057"/>
          </a:xfrm>
        </p:spPr>
        <p:txBody>
          <a:bodyPr>
            <a:normAutofit fontScale="90000"/>
          </a:bodyPr>
          <a:lstStyle/>
          <a:p>
            <a:pPr algn="ctr"/>
            <a:r>
              <a:rPr lang="en-US" dirty="0" smtClean="0"/>
              <a:t>Scenarios</a:t>
            </a:r>
            <a:endParaRPr lang="en-US" dirty="0"/>
          </a:p>
        </p:txBody>
      </p:sp>
      <p:sp>
        <p:nvSpPr>
          <p:cNvPr id="3" name="Content Placeholder 2"/>
          <p:cNvSpPr>
            <a:spLocks noGrp="1"/>
          </p:cNvSpPr>
          <p:nvPr>
            <p:ph idx="1"/>
          </p:nvPr>
        </p:nvSpPr>
        <p:spPr>
          <a:xfrm>
            <a:off x="838200" y="935182"/>
            <a:ext cx="10515600" cy="5652654"/>
          </a:xfrm>
        </p:spPr>
        <p:txBody>
          <a:bodyPr/>
          <a:lstStyle/>
          <a:p>
            <a:r>
              <a:rPr lang="en-US" dirty="0" smtClean="0"/>
              <a:t>The perceived usage scenario is the following:</a:t>
            </a:r>
          </a:p>
          <a:p>
            <a:pPr lvl="1"/>
            <a:r>
              <a:rPr lang="en-US" dirty="0" smtClean="0"/>
              <a:t>The owner adjusts the thermostat higher because the snake has just eaten. The owner uses the GUI to set the parameters to check every 10 seconds for the camera and the thermostat and threshold probabilities for the fuzzy learner. </a:t>
            </a:r>
            <a:r>
              <a:rPr lang="en-US" dirty="0" err="1" smtClean="0"/>
              <a:t>TempCap</a:t>
            </a:r>
            <a:r>
              <a:rPr lang="en-US" dirty="0" smtClean="0"/>
              <a:t> sends </a:t>
            </a:r>
            <a:r>
              <a:rPr lang="en-US" dirty="0" err="1" smtClean="0"/>
              <a:t>msg</a:t>
            </a:r>
            <a:r>
              <a:rPr lang="en-US" dirty="0" smtClean="0"/>
              <a:t> 31 every 10 seconds and </a:t>
            </a:r>
            <a:r>
              <a:rPr lang="en-US" dirty="0" err="1" smtClean="0"/>
              <a:t>CamCap</a:t>
            </a:r>
            <a:r>
              <a:rPr lang="en-US" dirty="0" smtClean="0"/>
              <a:t> sends message 33 every 10 seconds. </a:t>
            </a:r>
          </a:p>
          <a:p>
            <a:pPr lvl="1"/>
            <a:r>
              <a:rPr lang="en-US" dirty="0" err="1" smtClean="0"/>
              <a:t>CamProc</a:t>
            </a:r>
            <a:r>
              <a:rPr lang="en-US" dirty="0" smtClean="0"/>
              <a:t> </a:t>
            </a:r>
            <a:r>
              <a:rPr lang="en-US" dirty="0" smtClean="0"/>
              <a:t>accepts message 33 and performs analysis, sending message 34.</a:t>
            </a:r>
          </a:p>
          <a:p>
            <a:pPr lvl="1"/>
            <a:r>
              <a:rPr lang="en-US" dirty="0" smtClean="0"/>
              <a:t>The Fuzzy Learner accepts message 34 (probabilities) and message 31 (temperatures).</a:t>
            </a:r>
          </a:p>
          <a:p>
            <a:pPr lvl="1"/>
            <a:r>
              <a:rPr lang="en-US" dirty="0" smtClean="0"/>
              <a:t>The fuzzy learner checks the values against the fuzzy learning model specified by the user in the GUI (which is saved to the configuration file).</a:t>
            </a:r>
          </a:p>
          <a:p>
            <a:pPr lvl="1"/>
            <a:r>
              <a:rPr lang="en-US" dirty="0" smtClean="0"/>
              <a:t>The fuzzy model may suggest unusual behavior by the snake. If it does, it broadcasts message 38 to the SIS system.</a:t>
            </a:r>
          </a:p>
          <a:p>
            <a:pPr lvl="1"/>
            <a:r>
              <a:rPr lang="en-US" dirty="0" smtClean="0"/>
              <a:t>The contactor receives message 38 and triggers an alert e-mail message with statistics included provided by the fuzzy learner in message 38.</a:t>
            </a:r>
            <a:endParaRPr lang="en-US" dirty="0"/>
          </a:p>
        </p:txBody>
      </p:sp>
    </p:spTree>
    <p:extLst>
      <p:ext uri="{BB962C8B-B14F-4D97-AF65-F5344CB8AC3E}">
        <p14:creationId xmlns:p14="http://schemas.microsoft.com/office/powerpoint/2010/main" val="186221200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169</TotalTime>
  <Words>655</Words>
  <Application>Microsoft Office PowerPoint</Application>
  <PresentationFormat>Widescreen</PresentationFormat>
  <Paragraphs>38</Paragraphs>
  <Slides>7</Slides>
  <Notes>0</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7</vt:i4>
      </vt:variant>
    </vt:vector>
  </HeadingPairs>
  <TitlesOfParts>
    <vt:vector size="12" baseType="lpstr">
      <vt:lpstr>Arial</vt:lpstr>
      <vt:lpstr>Calibri</vt:lpstr>
      <vt:lpstr>Calibri Light</vt:lpstr>
      <vt:lpstr>Office Theme</vt:lpstr>
      <vt:lpstr>Packager Shell Object</vt:lpstr>
      <vt:lpstr>Milestone #1 – Project Design</vt:lpstr>
      <vt:lpstr>Motivation</vt:lpstr>
      <vt:lpstr>Physical System Design</vt:lpstr>
      <vt:lpstr>Software Design</vt:lpstr>
      <vt:lpstr>Component Descriptions</vt:lpstr>
      <vt:lpstr>SIS Messages</vt:lpstr>
      <vt:lpstr>Scenarios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Milestone #1 – Project Design</dc:title>
  <dc:creator>Chris</dc:creator>
  <cp:lastModifiedBy>Chris</cp:lastModifiedBy>
  <cp:revision>29</cp:revision>
  <dcterms:created xsi:type="dcterms:W3CDTF">2014-10-30T08:24:45Z</dcterms:created>
  <dcterms:modified xsi:type="dcterms:W3CDTF">2014-10-30T11:18:35Z</dcterms:modified>
</cp:coreProperties>
</file>