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78" r:id="rId6"/>
    <p:sldId id="279" r:id="rId7"/>
    <p:sldId id="263" r:id="rId8"/>
    <p:sldId id="265" r:id="rId9"/>
    <p:sldId id="269" r:id="rId10"/>
    <p:sldId id="271" r:id="rId11"/>
    <p:sldId id="273" r:id="rId12"/>
    <p:sldId id="274" r:id="rId13"/>
    <p:sldId id="276" r:id="rId14"/>
    <p:sldId id="275" r:id="rId15"/>
    <p:sldId id="277"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7" name="Date Placeholder 6"/>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83411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174088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241699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zh-CN" altLang="en-US" smtClean="0"/>
              <a:t>单击此处编辑母版标题样式</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09260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29967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zh-CN" altLang="en-US" smtClean="0"/>
              <a:t>单击此处编辑母版标题样式</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zh-CN" altLang="en-US" smtClean="0"/>
              <a:t>单击此处编辑母版文本样式</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zh-CN" altLang="en-US" smtClean="0"/>
              <a:t>单击此处编辑母版文本样式</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3" name="Date Placeholder 2"/>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3642918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zh-CN" altLang="en-US" smtClean="0"/>
              <a:t>单击此处编辑母版标题样式</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3" name="Date Placeholder 2"/>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2702900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1323119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1645316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3780251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zh-CN" altLang="en-US" smtClean="0"/>
              <a:t>单击此处编辑母版标题样式</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112240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1479183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20000" y="2505075"/>
            <a:ext cx="5025216"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zh-CN" altLang="en-US" smtClean="0"/>
              <a:t>单击此处编辑母版文本样式</a:t>
            </a:r>
          </a:p>
        </p:txBody>
      </p:sp>
      <p:sp>
        <p:nvSpPr>
          <p:cNvPr id="6" name="Content Placeholder 5"/>
          <p:cNvSpPr>
            <a:spLocks noGrp="1"/>
          </p:cNvSpPr>
          <p:nvPr>
            <p:ph sz="quarter" idx="4"/>
          </p:nvPr>
        </p:nvSpPr>
        <p:spPr>
          <a:xfrm>
            <a:off x="6319840" y="2505075"/>
            <a:ext cx="503554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350473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267096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260105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301809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27E7A31-F77E-4D61-9127-F9AAAC745B41}" type="datetimeFigureOut">
              <a:rPr lang="zh-CN" altLang="en-US" smtClean="0"/>
              <a:t>2014/10/30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364178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27E7A31-F77E-4D61-9127-F9AAAC745B41}" type="datetimeFigureOut">
              <a:rPr lang="zh-CN" altLang="en-US" smtClean="0"/>
              <a:t>2014/10/30</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160A7F4-CDE4-4A3F-A8E6-34E140176578}" type="slidenum">
              <a:rPr lang="zh-CN" altLang="en-US" smtClean="0"/>
              <a:t>‹#›</a:t>
            </a:fld>
            <a:endParaRPr lang="zh-CN" altLang="en-US"/>
          </a:p>
        </p:txBody>
      </p:sp>
    </p:spTree>
    <p:extLst>
      <p:ext uri="{BB962C8B-B14F-4D97-AF65-F5344CB8AC3E}">
        <p14:creationId xmlns:p14="http://schemas.microsoft.com/office/powerpoint/2010/main" val="8345158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K2 Multiple sensors</a:t>
            </a:r>
            <a:endParaRPr lang="zh-CN" altLang="en-US" dirty="0"/>
          </a:p>
        </p:txBody>
      </p:sp>
      <p:sp>
        <p:nvSpPr>
          <p:cNvPr id="3" name="副标题 2"/>
          <p:cNvSpPr>
            <a:spLocks noGrp="1"/>
          </p:cNvSpPr>
          <p:nvPr>
            <p:ph type="subTitle" idx="1"/>
          </p:nvPr>
        </p:nvSpPr>
        <p:spPr/>
        <p:txBody>
          <a:bodyPr/>
          <a:lstStyle/>
          <a:p>
            <a:r>
              <a:rPr lang="en-US" altLang="zh-CN" dirty="0" smtClean="0"/>
              <a:t>Milestone 1</a:t>
            </a:r>
            <a:endParaRPr lang="zh-CN" altLang="en-US" dirty="0"/>
          </a:p>
        </p:txBody>
      </p:sp>
    </p:spTree>
    <p:extLst>
      <p:ext uri="{BB962C8B-B14F-4D97-AF65-F5344CB8AC3E}">
        <p14:creationId xmlns:p14="http://schemas.microsoft.com/office/powerpoint/2010/main" val="4161418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K1 Messages – </a:t>
            </a:r>
            <a:r>
              <a:rPr lang="en-US" altLang="zh-CN" dirty="0" smtClean="0"/>
              <a:t>25: deactivate </a:t>
            </a:r>
            <a:r>
              <a:rPr lang="en-US" altLang="zh-CN" dirty="0"/>
              <a:t>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&gt;25&lt;/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&lt;Value&gt;Kinect.jar&lt;/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1076556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K1 Messages – 26: acknowledgement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&gt;26&lt;/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a:t>
            </a:r>
            <a:r>
              <a:rPr lang="en-US" altLang="zh-CN" sz="2000" dirty="0" err="1" smtClean="0"/>
              <a:t>AckMsgID</a:t>
            </a:r>
            <a:r>
              <a:rPr lang="en-US" altLang="zh-CN" sz="2000" dirty="0" smtClean="0"/>
              <a:t>&lt;/Key&gt;			&lt;Value&gt;23&lt;/Value&gt;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YesNo</a:t>
            </a:r>
            <a:r>
              <a:rPr lang="en-US" altLang="zh-CN" sz="2000" dirty="0" smtClean="0"/>
              <a:t>&lt;/Key&gt;			&lt;Value&gt;Yes&lt;/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2696261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K1 Messages – </a:t>
            </a:r>
            <a:r>
              <a:rPr lang="en-US" altLang="zh-CN" dirty="0" smtClean="0"/>
              <a:t>43: Kinect reading</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&gt;43&lt;/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 Kinect reading&lt;/Description&gt;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&lt;Key&gt;Motion&lt;/Key&gt;			&lt;Value&gt;Fall&lt;/Value&gt;		&lt;/Item&gt;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DateTime</a:t>
            </a:r>
            <a:r>
              <a:rPr lang="en-US" altLang="zh-CN" sz="2000" dirty="0" smtClean="0"/>
              <a:t>&lt;/</a:t>
            </a:r>
            <a:r>
              <a:rPr lang="en-US" altLang="zh-CN" sz="2000" dirty="0"/>
              <a:t>Key&gt;		</a:t>
            </a:r>
            <a:r>
              <a:rPr lang="en-US" altLang="zh-CN" sz="2000" dirty="0" smtClean="0"/>
              <a:t>&lt;Value&gt;2000-10-10 10:10:10&lt;/</a:t>
            </a:r>
            <a:r>
              <a:rPr lang="en-US" altLang="zh-CN" sz="2000" dirty="0"/>
              <a:t>Value&gt;	&lt;/Item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3134043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K1 Messages – </a:t>
            </a:r>
            <a:r>
              <a:rPr lang="en-US" altLang="zh-CN" dirty="0" smtClean="0"/>
              <a:t>44: Kinect alert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&gt;44&lt;/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 Kinect Alert&lt;/Description&gt;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&lt;Key&gt;Kinect&lt;/Key&gt;			&lt;Value&gt;23&lt;/Value&gt;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&lt;Key&gt;Alert Type&lt;/Key&gt;			&lt;Value&gt;Kinect Alert&lt;/</a:t>
            </a:r>
            <a:r>
              <a:rPr lang="en-US" altLang="zh-CN" sz="2000" dirty="0"/>
              <a:t>Value</a:t>
            </a:r>
            <a:r>
              <a:rPr lang="en-US" altLang="zh-CN" sz="2000" dirty="0" smtClean="0"/>
              <a:t>&gt;</a:t>
            </a:r>
            <a:r>
              <a:rPr lang="en-US" altLang="zh-CN" sz="2000" dirty="0"/>
              <a: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Diagnoisis</a:t>
            </a:r>
            <a:r>
              <a:rPr lang="en-US" altLang="zh-CN" sz="2000" dirty="0" smtClean="0"/>
              <a:t>&lt;/</a:t>
            </a:r>
            <a:r>
              <a:rPr lang="en-US" altLang="zh-CN" sz="2000" dirty="0"/>
              <a:t>Key</a:t>
            </a:r>
            <a:r>
              <a:rPr lang="en-US" altLang="zh-CN" sz="2000" dirty="0" smtClean="0"/>
              <a:t>&gt;			&lt;Value&gt;high risk&lt;/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Key&gt;Suggestions&lt;/</a:t>
            </a:r>
            <a:r>
              <a:rPr lang="en-US" altLang="zh-CN" sz="2000" dirty="0"/>
              <a:t>Key&gt;			&lt;</a:t>
            </a:r>
            <a:r>
              <a:rPr lang="en-US" altLang="zh-CN" sz="2000" dirty="0" smtClean="0"/>
              <a:t>Value&gt;See doctor asap&lt;/</a:t>
            </a:r>
            <a:r>
              <a:rPr lang="en-US" altLang="zh-CN" sz="2000" dirty="0"/>
              <a:t>Value&gt;	</a:t>
            </a:r>
            <a:r>
              <a:rPr lang="en-US" altLang="zh-CN" sz="2000" dirty="0" smtClean="0"/>
              <a:t>&lt;/</a:t>
            </a:r>
            <a:r>
              <a:rPr lang="en-US" altLang="zh-CN" sz="2000" dirty="0"/>
              <a:t>Item&gt;</a:t>
            </a:r>
          </a:p>
          <a:p>
            <a:pPr marL="0" indent="0">
              <a:lnSpc>
                <a:spcPts val="1700"/>
              </a:lnSpc>
              <a:spcBef>
                <a:spcPts val="0"/>
              </a:spcBef>
              <a:buNone/>
            </a:pPr>
            <a:r>
              <a:rPr lang="en-US" altLang="zh-CN" sz="2000" dirty="0"/>
              <a:t>		</a:t>
            </a:r>
            <a:r>
              <a:rPr lang="en-US" altLang="zh-CN" sz="2000" dirty="0" smtClean="0"/>
              <a:t>&lt;</a:t>
            </a:r>
            <a:r>
              <a:rPr lang="en-US" altLang="zh-CN" sz="2000" dirty="0"/>
              <a:t>Item&gt;	&lt;Key&gt;Name&lt;/Key&gt;			&lt;</a:t>
            </a:r>
            <a:r>
              <a:rPr lang="en-US" altLang="zh-CN" sz="2000" dirty="0" smtClean="0"/>
              <a:t>Value&gt;Kinect Monitor</a:t>
            </a:r>
            <a:r>
              <a:rPr lang="en-US" altLang="zh-CN" sz="2000" dirty="0"/>
              <a:t>&lt;/Value&gt;	&lt;/Item&gt;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DateTime</a:t>
            </a:r>
            <a:r>
              <a:rPr lang="en-US" altLang="zh-CN" sz="2000" dirty="0" smtClean="0"/>
              <a:t>&lt;/</a:t>
            </a:r>
            <a:r>
              <a:rPr lang="en-US" altLang="zh-CN" sz="2000" dirty="0"/>
              <a:t>Key&gt;		</a:t>
            </a:r>
            <a:r>
              <a:rPr lang="en-US" altLang="zh-CN" sz="2000" dirty="0" smtClean="0"/>
              <a:t>&lt;Value&gt;2000-10-10 10:10:10&lt;/</a:t>
            </a:r>
            <a:r>
              <a:rPr lang="en-US" altLang="zh-CN" sz="2000" dirty="0"/>
              <a:t>Value&gt;	&lt;/Item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4264183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a:t>
            </a:r>
            <a:endParaRPr lang="zh-CN" altLang="en-US" dirty="0"/>
          </a:p>
        </p:txBody>
      </p:sp>
      <p:sp>
        <p:nvSpPr>
          <p:cNvPr id="3" name="内容占位符 2"/>
          <p:cNvSpPr>
            <a:spLocks noGrp="1"/>
          </p:cNvSpPr>
          <p:nvPr>
            <p:ph idx="1"/>
          </p:nvPr>
        </p:nvSpPr>
        <p:spPr/>
        <p:txBody>
          <a:bodyPr/>
          <a:lstStyle/>
          <a:p>
            <a:r>
              <a:rPr lang="en-US" altLang="zh-CN" dirty="0" smtClean="0"/>
              <a:t>Kinect sensor is connected, to make use of its functionality, we should build a BBB (Kinect Monitor) for it using message 20 (not 21, since no interaction with other components needed by far). SIS is responsible for creating of KM. Note that we need to specify that KM has input message 43 and output message 44.</a:t>
            </a:r>
          </a:p>
          <a:p>
            <a:r>
              <a:rPr lang="en-US" altLang="zh-CN" dirty="0" smtClean="0"/>
              <a:t>To connect to SIS server, we need to use message 23, from KM to SIS server. SIS will send back message 26.</a:t>
            </a:r>
          </a:p>
          <a:p>
            <a:r>
              <a:rPr lang="en-US" altLang="zh-CN" dirty="0" smtClean="0"/>
              <a:t>During normal use of KM, we may want to temporally switch it on and off, then we need message 24 and 25 to give command to KM. KM will send back message 26.</a:t>
            </a:r>
          </a:p>
          <a:p>
            <a:endParaRPr lang="zh-CN" altLang="en-US" dirty="0"/>
          </a:p>
        </p:txBody>
      </p:sp>
    </p:spTree>
    <p:extLst>
      <p:ext uri="{BB962C8B-B14F-4D97-AF65-F5344CB8AC3E}">
        <p14:creationId xmlns:p14="http://schemas.microsoft.com/office/powerpoint/2010/main" val="4285195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a:t>
            </a:r>
            <a:endParaRPr lang="zh-CN" altLang="en-US" dirty="0"/>
          </a:p>
        </p:txBody>
      </p:sp>
      <p:sp>
        <p:nvSpPr>
          <p:cNvPr id="3" name="内容占位符 2"/>
          <p:cNvSpPr>
            <a:spLocks noGrp="1"/>
          </p:cNvSpPr>
          <p:nvPr>
            <p:ph idx="1"/>
          </p:nvPr>
        </p:nvSpPr>
        <p:spPr/>
        <p:txBody>
          <a:bodyPr/>
          <a:lstStyle/>
          <a:p>
            <a:r>
              <a:rPr lang="en-US" altLang="zh-CN" dirty="0" smtClean="0"/>
              <a:t>For the component itself, KM receive sensor input in the format of message 43, determine the status of the patient, and then send out alert(s) correspondingly in the format of message 44. SIS will send back message 26.</a:t>
            </a:r>
          </a:p>
          <a:p>
            <a:r>
              <a:rPr lang="en-US" altLang="zh-CN" dirty="0" smtClean="0"/>
              <a:t>If we don’t want to use KM anymore, we can kill it using message 22. </a:t>
            </a:r>
            <a:r>
              <a:rPr lang="en-US" altLang="zh-CN" smtClean="0"/>
              <a:t>SIS is </a:t>
            </a:r>
            <a:r>
              <a:rPr lang="en-US" altLang="zh-CN" dirty="0" smtClean="0"/>
              <a:t>also responsible here. KM will send back message 26.</a:t>
            </a:r>
          </a:p>
          <a:p>
            <a:r>
              <a:rPr lang="en-US" altLang="zh-CN" dirty="0"/>
              <a:t>Message 26 is used for acknowledgement of every </a:t>
            </a:r>
            <a:r>
              <a:rPr lang="en-US" altLang="zh-CN" dirty="0" smtClean="0"/>
              <a:t>communication </a:t>
            </a:r>
            <a:endParaRPr lang="en-US" altLang="zh-CN" dirty="0"/>
          </a:p>
          <a:p>
            <a:endParaRPr lang="zh-CN" altLang="en-US" dirty="0"/>
          </a:p>
        </p:txBody>
      </p:sp>
    </p:spTree>
    <p:extLst>
      <p:ext uri="{BB962C8B-B14F-4D97-AF65-F5344CB8AC3E}">
        <p14:creationId xmlns:p14="http://schemas.microsoft.com/office/powerpoint/2010/main" val="4177484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K1 system overview</a:t>
            </a:r>
            <a:endParaRPr lang="zh-CN" altLang="en-US" dirty="0"/>
          </a:p>
        </p:txBody>
      </p:sp>
      <p:sp>
        <p:nvSpPr>
          <p:cNvPr id="4" name="椭圆 3"/>
          <p:cNvSpPr/>
          <p:nvPr/>
        </p:nvSpPr>
        <p:spPr>
          <a:xfrm>
            <a:off x="3153343" y="3614018"/>
            <a:ext cx="1592131" cy="774550"/>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t>Kinect Monitor</a:t>
            </a:r>
            <a:endParaRPr lang="zh-CN" altLang="en-US" b="1" dirty="0"/>
          </a:p>
        </p:txBody>
      </p:sp>
      <p:sp>
        <p:nvSpPr>
          <p:cNvPr id="5" name="矩形 4"/>
          <p:cNvSpPr/>
          <p:nvPr/>
        </p:nvSpPr>
        <p:spPr>
          <a:xfrm>
            <a:off x="5299934" y="3635534"/>
            <a:ext cx="1592132" cy="7315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SIS Server</a:t>
            </a:r>
            <a:endParaRPr lang="zh-CN" altLang="en-US" dirty="0"/>
          </a:p>
        </p:txBody>
      </p:sp>
      <p:sp>
        <p:nvSpPr>
          <p:cNvPr id="6" name="矩形 5"/>
          <p:cNvSpPr/>
          <p:nvPr/>
        </p:nvSpPr>
        <p:spPr>
          <a:xfrm>
            <a:off x="9768392" y="2713968"/>
            <a:ext cx="946673" cy="645459"/>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t>Kinect Sensor</a:t>
            </a:r>
            <a:endParaRPr lang="zh-CN" altLang="en-US" b="1" dirty="0"/>
          </a:p>
        </p:txBody>
      </p:sp>
      <p:cxnSp>
        <p:nvCxnSpPr>
          <p:cNvPr id="8" name="直接箭头连接符 7"/>
          <p:cNvCxnSpPr>
            <a:stCxn id="6" idx="1"/>
            <a:endCxn id="42" idx="5"/>
          </p:cNvCxnSpPr>
          <p:nvPr/>
        </p:nvCxnSpPr>
        <p:spPr>
          <a:xfrm flipH="1" flipV="1">
            <a:off x="8801467" y="2271960"/>
            <a:ext cx="966925" cy="76473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a:stCxn id="4" idx="6"/>
            <a:endCxn id="5" idx="1"/>
          </p:cNvCxnSpPr>
          <p:nvPr/>
        </p:nvCxnSpPr>
        <p:spPr>
          <a:xfrm>
            <a:off x="4745474" y="4001293"/>
            <a:ext cx="554460" cy="1"/>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442499" y="2698307"/>
            <a:ext cx="1592131" cy="774550"/>
          </a:xfrm>
          <a:prstGeom prst="ellipse">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smtClean="0">
                <a:solidFill>
                  <a:schemeClr val="tx1"/>
                </a:solidFill>
              </a:rPr>
              <a:t>Some Monitor</a:t>
            </a:r>
            <a:endParaRPr lang="zh-CN" altLang="en-US" dirty="0">
              <a:solidFill>
                <a:schemeClr val="tx1"/>
              </a:solidFill>
            </a:endParaRPr>
          </a:p>
        </p:txBody>
      </p:sp>
      <p:sp>
        <p:nvSpPr>
          <p:cNvPr id="12" name="椭圆 11"/>
          <p:cNvSpPr/>
          <p:nvPr/>
        </p:nvSpPr>
        <p:spPr>
          <a:xfrm>
            <a:off x="7442499" y="4604204"/>
            <a:ext cx="1592131" cy="774550"/>
          </a:xfrm>
          <a:prstGeom prst="ellipse">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smtClean="0">
                <a:solidFill>
                  <a:schemeClr val="tx1"/>
                </a:solidFill>
              </a:rPr>
              <a:t>Some Monitor</a:t>
            </a:r>
            <a:endParaRPr lang="zh-CN" altLang="en-US" dirty="0">
              <a:solidFill>
                <a:schemeClr val="tx1"/>
              </a:solidFill>
            </a:endParaRPr>
          </a:p>
        </p:txBody>
      </p:sp>
      <p:cxnSp>
        <p:nvCxnSpPr>
          <p:cNvPr id="13" name="直接箭头连接符 12"/>
          <p:cNvCxnSpPr>
            <a:stCxn id="5" idx="3"/>
            <a:endCxn id="11" idx="3"/>
          </p:cNvCxnSpPr>
          <p:nvPr/>
        </p:nvCxnSpPr>
        <p:spPr>
          <a:xfrm flipV="1">
            <a:off x="6892066" y="3359427"/>
            <a:ext cx="783595" cy="641867"/>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cxnSp>
        <p:nvCxnSpPr>
          <p:cNvPr id="17" name="直接箭头连接符 16"/>
          <p:cNvCxnSpPr>
            <a:stCxn id="5" idx="3"/>
            <a:endCxn id="12" idx="1"/>
          </p:cNvCxnSpPr>
          <p:nvPr/>
        </p:nvCxnSpPr>
        <p:spPr>
          <a:xfrm>
            <a:off x="6892066" y="4001294"/>
            <a:ext cx="783595" cy="716340"/>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sp>
        <p:nvSpPr>
          <p:cNvPr id="20" name="文本框 19"/>
          <p:cNvSpPr txBox="1"/>
          <p:nvPr/>
        </p:nvSpPr>
        <p:spPr>
          <a:xfrm>
            <a:off x="8108924" y="3646291"/>
            <a:ext cx="492443" cy="710004"/>
          </a:xfrm>
          <a:prstGeom prst="rect">
            <a:avLst/>
          </a:prstGeom>
          <a:noFill/>
        </p:spPr>
        <p:txBody>
          <a:bodyPr vert="eaVert" wrap="square" rtlCol="0" anchor="ctr">
            <a:spAutoFit/>
          </a:bodyPr>
          <a:lstStyle/>
          <a:p>
            <a:pPr algn="ctr"/>
            <a:r>
              <a:rPr lang="en-US" altLang="zh-CN" sz="2000" dirty="0" smtClean="0"/>
              <a:t>. . . . . .</a:t>
            </a:r>
            <a:endParaRPr lang="zh-CN" altLang="en-US" sz="2000" dirty="0"/>
          </a:p>
        </p:txBody>
      </p:sp>
      <p:sp>
        <p:nvSpPr>
          <p:cNvPr id="21" name="椭圆 20"/>
          <p:cNvSpPr/>
          <p:nvPr/>
        </p:nvSpPr>
        <p:spPr>
          <a:xfrm>
            <a:off x="5297920" y="5036500"/>
            <a:ext cx="1592131" cy="774550"/>
          </a:xfrm>
          <a:prstGeom prst="ellipse">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smtClean="0">
                <a:solidFill>
                  <a:schemeClr val="tx1"/>
                </a:solidFill>
              </a:rPr>
              <a:t>Uploader</a:t>
            </a:r>
            <a:endParaRPr lang="zh-CN" altLang="en-US" dirty="0">
              <a:solidFill>
                <a:schemeClr val="tx1"/>
              </a:solidFill>
            </a:endParaRPr>
          </a:p>
        </p:txBody>
      </p:sp>
      <p:sp>
        <p:nvSpPr>
          <p:cNvPr id="22" name="椭圆 21"/>
          <p:cNvSpPr/>
          <p:nvPr/>
        </p:nvSpPr>
        <p:spPr>
          <a:xfrm>
            <a:off x="3631537" y="2478063"/>
            <a:ext cx="1592131" cy="774550"/>
          </a:xfrm>
          <a:prstGeom prst="ellipse">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smtClean="0">
                <a:solidFill>
                  <a:schemeClr val="tx1"/>
                </a:solidFill>
              </a:rPr>
              <a:t>GUI</a:t>
            </a:r>
            <a:endParaRPr lang="zh-CN" altLang="en-US" dirty="0">
              <a:solidFill>
                <a:schemeClr val="tx1"/>
              </a:solidFill>
            </a:endParaRPr>
          </a:p>
        </p:txBody>
      </p:sp>
      <p:sp>
        <p:nvSpPr>
          <p:cNvPr id="23" name="矩形 22"/>
          <p:cNvSpPr/>
          <p:nvPr/>
        </p:nvSpPr>
        <p:spPr>
          <a:xfrm>
            <a:off x="5297920" y="1628056"/>
            <a:ext cx="1592132" cy="731520"/>
          </a:xfrm>
          <a:prstGeom prst="rect">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smtClean="0">
                <a:solidFill>
                  <a:schemeClr val="tx1"/>
                </a:solidFill>
              </a:rPr>
              <a:t>Universal Interface</a:t>
            </a:r>
            <a:endParaRPr lang="zh-CN" altLang="en-US" dirty="0">
              <a:solidFill>
                <a:schemeClr val="tx1"/>
              </a:solidFill>
            </a:endParaRPr>
          </a:p>
        </p:txBody>
      </p:sp>
      <p:cxnSp>
        <p:nvCxnSpPr>
          <p:cNvPr id="24" name="直接箭头连接符 23"/>
          <p:cNvCxnSpPr>
            <a:stCxn id="5" idx="0"/>
            <a:endCxn id="23" idx="2"/>
          </p:cNvCxnSpPr>
          <p:nvPr/>
        </p:nvCxnSpPr>
        <p:spPr>
          <a:xfrm flipH="1" flipV="1">
            <a:off x="6093986" y="2359576"/>
            <a:ext cx="2014" cy="1275958"/>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cxnSp>
        <p:nvCxnSpPr>
          <p:cNvPr id="27" name="直接箭头连接符 26"/>
          <p:cNvCxnSpPr>
            <a:endCxn id="22" idx="5"/>
          </p:cNvCxnSpPr>
          <p:nvPr/>
        </p:nvCxnSpPr>
        <p:spPr>
          <a:xfrm flipH="1" flipV="1">
            <a:off x="4990506" y="3139183"/>
            <a:ext cx="652516" cy="483324"/>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cxnSp>
        <p:nvCxnSpPr>
          <p:cNvPr id="30" name="直接箭头连接符 29"/>
          <p:cNvCxnSpPr>
            <a:stCxn id="5" idx="2"/>
            <a:endCxn id="21" idx="0"/>
          </p:cNvCxnSpPr>
          <p:nvPr/>
        </p:nvCxnSpPr>
        <p:spPr>
          <a:xfrm flipH="1">
            <a:off x="6093986" y="4367054"/>
            <a:ext cx="2014" cy="669446"/>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sp>
        <p:nvSpPr>
          <p:cNvPr id="40" name="矩形 39"/>
          <p:cNvSpPr/>
          <p:nvPr/>
        </p:nvSpPr>
        <p:spPr>
          <a:xfrm>
            <a:off x="9587075" y="1628056"/>
            <a:ext cx="998450" cy="731520"/>
          </a:xfrm>
          <a:prstGeom prst="rect">
            <a:avLst/>
          </a:prstGeom>
          <a:solidFill>
            <a:schemeClr val="bg1">
              <a:lumMod val="65000"/>
              <a:lumOff val="35000"/>
            </a:schemeClr>
          </a:solidFill>
          <a:ln>
            <a:solidFill>
              <a:schemeClr val="bg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a:solidFill>
                  <a:schemeClr val="tx1"/>
                </a:solidFill>
              </a:rPr>
              <a:t>Health Sensors</a:t>
            </a:r>
            <a:endParaRPr lang="zh-CN" altLang="en-US" dirty="0">
              <a:solidFill>
                <a:schemeClr val="tx1"/>
              </a:solidFill>
            </a:endParaRPr>
          </a:p>
        </p:txBody>
      </p:sp>
      <p:sp>
        <p:nvSpPr>
          <p:cNvPr id="42" name="椭圆 41"/>
          <p:cNvSpPr/>
          <p:nvPr/>
        </p:nvSpPr>
        <p:spPr>
          <a:xfrm>
            <a:off x="7442498" y="1610840"/>
            <a:ext cx="1592131" cy="774550"/>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lt1"/>
                </a:solidFill>
              </a:rPr>
              <a:t>Input Processor</a:t>
            </a:r>
            <a:endParaRPr lang="zh-CN" altLang="en-US" dirty="0">
              <a:solidFill>
                <a:schemeClr val="lt1"/>
              </a:solidFill>
            </a:endParaRPr>
          </a:p>
        </p:txBody>
      </p:sp>
      <p:cxnSp>
        <p:nvCxnSpPr>
          <p:cNvPr id="43" name="直接箭头连接符 42"/>
          <p:cNvCxnSpPr>
            <a:stCxn id="40" idx="1"/>
            <a:endCxn id="42" idx="6"/>
          </p:cNvCxnSpPr>
          <p:nvPr/>
        </p:nvCxnSpPr>
        <p:spPr>
          <a:xfrm flipH="1">
            <a:off x="9034629" y="1993816"/>
            <a:ext cx="552446" cy="4299"/>
          </a:xfrm>
          <a:prstGeom prst="straightConnector1">
            <a:avLst/>
          </a:prstGeom>
          <a:ln w="57150">
            <a:solidFill>
              <a:schemeClr val="tx1">
                <a:lumMod val="50000"/>
              </a:schemeClr>
            </a:solidFill>
            <a:headEnd type="triangle" w="med" len="med"/>
            <a:tailEnd type="triangle" w="med" len="med"/>
          </a:ln>
        </p:spPr>
        <p:style>
          <a:lnRef idx="1">
            <a:schemeClr val="dk1"/>
          </a:lnRef>
          <a:fillRef idx="2">
            <a:schemeClr val="dk1"/>
          </a:fillRef>
          <a:effectRef idx="1">
            <a:schemeClr val="dk1"/>
          </a:effectRef>
          <a:fontRef idx="minor">
            <a:schemeClr val="dk1"/>
          </a:fontRef>
        </p:style>
      </p:cxnSp>
      <p:cxnSp>
        <p:nvCxnSpPr>
          <p:cNvPr id="47" name="直接箭头连接符 46"/>
          <p:cNvCxnSpPr>
            <a:stCxn id="42" idx="3"/>
          </p:cNvCxnSpPr>
          <p:nvPr/>
        </p:nvCxnSpPr>
        <p:spPr>
          <a:xfrm flipH="1">
            <a:off x="6570166" y="2271960"/>
            <a:ext cx="1105494" cy="1359145"/>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61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K1 Messages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20: create </a:t>
            </a:r>
            <a:r>
              <a:rPr lang="en-US" altLang="zh-CN" dirty="0" smtClean="0"/>
              <a:t>Kinect component</a:t>
            </a:r>
          </a:p>
          <a:p>
            <a:r>
              <a:rPr lang="en-US" altLang="zh-CN" dirty="0" smtClean="0"/>
              <a:t>20: create uploader component</a:t>
            </a:r>
          </a:p>
          <a:p>
            <a:r>
              <a:rPr lang="en-US" altLang="zh-CN" dirty="0" smtClean="0"/>
              <a:t>20: create Input Processor component</a:t>
            </a:r>
            <a:endParaRPr lang="en-US" altLang="zh-CN" dirty="0" smtClean="0"/>
          </a:p>
          <a:p>
            <a:r>
              <a:rPr lang="en-US" altLang="zh-CN" dirty="0" smtClean="0"/>
              <a:t>22: kill component</a:t>
            </a:r>
          </a:p>
          <a:p>
            <a:r>
              <a:rPr lang="en-US" altLang="zh-CN" dirty="0" smtClean="0"/>
              <a:t>23: connect to server</a:t>
            </a:r>
          </a:p>
          <a:p>
            <a:r>
              <a:rPr lang="en-US" altLang="zh-CN" dirty="0" smtClean="0"/>
              <a:t>24: activate component</a:t>
            </a:r>
          </a:p>
          <a:p>
            <a:r>
              <a:rPr lang="en-US" altLang="zh-CN" dirty="0" smtClean="0"/>
              <a:t>25: deactivate component</a:t>
            </a:r>
          </a:p>
          <a:p>
            <a:r>
              <a:rPr lang="en-US" altLang="zh-CN" dirty="0" smtClean="0"/>
              <a:t>26: acknowledgement</a:t>
            </a:r>
          </a:p>
          <a:p>
            <a:r>
              <a:rPr lang="en-US" altLang="zh-CN" dirty="0" smtClean="0">
                <a:solidFill>
                  <a:srgbClr val="FFC000"/>
                </a:solidFill>
              </a:rPr>
              <a:t>43: </a:t>
            </a:r>
            <a:r>
              <a:rPr lang="en-US" altLang="zh-CN" dirty="0">
                <a:solidFill>
                  <a:srgbClr val="FFC000"/>
                </a:solidFill>
              </a:rPr>
              <a:t>K</a:t>
            </a:r>
            <a:r>
              <a:rPr lang="en-US" altLang="zh-CN" dirty="0" smtClean="0">
                <a:solidFill>
                  <a:srgbClr val="FFC000"/>
                </a:solidFill>
              </a:rPr>
              <a:t>inect reading</a:t>
            </a:r>
          </a:p>
          <a:p>
            <a:r>
              <a:rPr lang="en-US" altLang="zh-CN" dirty="0" smtClean="0">
                <a:solidFill>
                  <a:srgbClr val="FFC000"/>
                </a:solidFill>
              </a:rPr>
              <a:t>44: </a:t>
            </a:r>
            <a:r>
              <a:rPr lang="en-US" altLang="zh-CN" dirty="0" smtClean="0">
                <a:solidFill>
                  <a:srgbClr val="FFC000"/>
                </a:solidFill>
              </a:rPr>
              <a:t>Kinect alert</a:t>
            </a:r>
          </a:p>
          <a:p>
            <a:endParaRPr lang="zh-CN" altLang="en-US" dirty="0"/>
          </a:p>
        </p:txBody>
      </p:sp>
    </p:spTree>
    <p:extLst>
      <p:ext uri="{BB962C8B-B14F-4D97-AF65-F5344CB8AC3E}">
        <p14:creationId xmlns:p14="http://schemas.microsoft.com/office/powerpoint/2010/main" val="1072085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K1 Messages – 20:</a:t>
            </a:r>
            <a:r>
              <a:rPr lang="en-US" altLang="zh-CN" dirty="0"/>
              <a:t> create </a:t>
            </a:r>
            <a:r>
              <a:rPr lang="en-US" altLang="zh-CN" dirty="0" smtClean="0"/>
              <a:t>Kinect 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&gt;20&lt;/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&lt;Value&gt;Kinect.jar&lt;/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smtClean="0"/>
              <a:t>		</a:t>
            </a:r>
            <a:r>
              <a:rPr lang="en-US" altLang="zh-CN" sz="2000" dirty="0" smtClean="0">
                <a:solidFill>
                  <a:srgbClr val="FFC000"/>
                </a:solidFill>
              </a:rPr>
              <a:t>&lt;</a:t>
            </a:r>
            <a:r>
              <a:rPr lang="en-US" altLang="zh-CN" sz="2000" dirty="0">
                <a:solidFill>
                  <a:srgbClr val="FFC000"/>
                </a:solidFill>
              </a:rPr>
              <a:t>Item&gt;	&lt;</a:t>
            </a:r>
            <a:r>
              <a:rPr lang="en-US" altLang="zh-CN" sz="2000" dirty="0" smtClean="0">
                <a:solidFill>
                  <a:srgbClr val="FFC000"/>
                </a:solidFill>
              </a:rPr>
              <a:t>Key&gt;</a:t>
            </a:r>
            <a:r>
              <a:rPr lang="en-US" altLang="zh-CN" sz="2000" dirty="0" err="1" smtClean="0">
                <a:solidFill>
                  <a:srgbClr val="FFC000"/>
                </a:solidFill>
              </a:rPr>
              <a:t>InputMsgID</a:t>
            </a:r>
            <a:r>
              <a:rPr lang="en-US" altLang="zh-CN" sz="2000" dirty="0" smtClean="0">
                <a:solidFill>
                  <a:srgbClr val="FFC000"/>
                </a:solidFill>
              </a:rPr>
              <a:t> </a:t>
            </a:r>
            <a:r>
              <a:rPr lang="en-US" altLang="zh-CN" sz="2000" dirty="0">
                <a:solidFill>
                  <a:srgbClr val="FFC000"/>
                </a:solidFill>
              </a:rPr>
              <a:t>1 &lt;/Key&gt;		&lt;</a:t>
            </a:r>
            <a:r>
              <a:rPr lang="en-US" altLang="zh-CN" sz="2000" dirty="0" smtClean="0">
                <a:solidFill>
                  <a:srgbClr val="FFC000"/>
                </a:solidFill>
              </a:rPr>
              <a:t>Value&gt;43&lt;/</a:t>
            </a:r>
            <a:r>
              <a:rPr lang="en-US" altLang="zh-CN" sz="2000" dirty="0">
                <a:solidFill>
                  <a:srgbClr val="FFC000"/>
                </a:solidFill>
              </a:rPr>
              <a:t>Value&gt;		&lt;/Item</a:t>
            </a:r>
            <a:r>
              <a:rPr lang="en-US" altLang="zh-CN" sz="2000" dirty="0" smtClean="0">
                <a:solidFill>
                  <a:srgbClr val="FFC000"/>
                </a:solidFill>
              </a:rPr>
              <a:t>&gt;</a:t>
            </a:r>
            <a:endParaRPr lang="en-US" altLang="zh-CN" sz="2000" dirty="0">
              <a:solidFill>
                <a:srgbClr val="FFC000"/>
              </a:solidFill>
            </a:endParaRPr>
          </a:p>
          <a:p>
            <a:pPr marL="0" indent="0">
              <a:lnSpc>
                <a:spcPts val="1700"/>
              </a:lnSpc>
              <a:spcBef>
                <a:spcPts val="0"/>
              </a:spcBef>
              <a:buNone/>
            </a:pPr>
            <a:r>
              <a:rPr lang="en-US" altLang="zh-CN" sz="2000" dirty="0">
                <a:solidFill>
                  <a:srgbClr val="FFC000"/>
                </a:solidFill>
              </a:rPr>
              <a:t>		&lt;Item&gt;	</a:t>
            </a:r>
            <a:r>
              <a:rPr lang="en-US" altLang="zh-CN" sz="2000" dirty="0" smtClean="0">
                <a:solidFill>
                  <a:srgbClr val="FFC000"/>
                </a:solidFill>
              </a:rPr>
              <a:t>&lt;Key&gt;</a:t>
            </a:r>
            <a:r>
              <a:rPr lang="en-US" altLang="zh-CN" sz="2000" dirty="0" err="1" smtClean="0">
                <a:solidFill>
                  <a:srgbClr val="FFC000"/>
                </a:solidFill>
              </a:rPr>
              <a:t>OutputMsgID</a:t>
            </a:r>
            <a:r>
              <a:rPr lang="en-US" altLang="zh-CN" sz="2000" dirty="0" smtClean="0">
                <a:solidFill>
                  <a:srgbClr val="FFC000"/>
                </a:solidFill>
              </a:rPr>
              <a:t> </a:t>
            </a:r>
            <a:r>
              <a:rPr lang="en-US" altLang="zh-CN" sz="2000" dirty="0">
                <a:solidFill>
                  <a:srgbClr val="FFC000"/>
                </a:solidFill>
              </a:rPr>
              <a:t>1 </a:t>
            </a:r>
            <a:r>
              <a:rPr lang="en-US" altLang="zh-CN" sz="2000" dirty="0" smtClean="0">
                <a:solidFill>
                  <a:srgbClr val="FFC000"/>
                </a:solidFill>
              </a:rPr>
              <a:t>&lt;/</a:t>
            </a:r>
            <a:r>
              <a:rPr lang="en-US" altLang="zh-CN" sz="2000" dirty="0">
                <a:solidFill>
                  <a:srgbClr val="FFC000"/>
                </a:solidFill>
              </a:rPr>
              <a:t>Key</a:t>
            </a:r>
            <a:r>
              <a:rPr lang="en-US" altLang="zh-CN" sz="2000" dirty="0" smtClean="0">
                <a:solidFill>
                  <a:srgbClr val="FFC000"/>
                </a:solidFill>
              </a:rPr>
              <a:t>&gt;	</a:t>
            </a:r>
            <a:r>
              <a:rPr lang="en-US" altLang="zh-CN" sz="2000" dirty="0">
                <a:solidFill>
                  <a:srgbClr val="FFC000"/>
                </a:solidFill>
              </a:rPr>
              <a:t>	</a:t>
            </a:r>
            <a:r>
              <a:rPr lang="en-US" altLang="zh-CN" sz="2000" dirty="0" smtClean="0">
                <a:solidFill>
                  <a:srgbClr val="FFC000"/>
                </a:solidFill>
              </a:rPr>
              <a:t>&lt;Value&gt;44&lt;/</a:t>
            </a:r>
            <a:r>
              <a:rPr lang="en-US" altLang="zh-CN" sz="2000" dirty="0">
                <a:solidFill>
                  <a:srgbClr val="FFC000"/>
                </a:solidFill>
              </a:rPr>
              <a:t>Value&gt;	</a:t>
            </a:r>
            <a:r>
              <a:rPr lang="en-US" altLang="zh-CN" sz="2000" dirty="0" smtClean="0">
                <a:solidFill>
                  <a:srgbClr val="FFC000"/>
                </a:solidFill>
              </a:rPr>
              <a:t>	&lt;/</a:t>
            </a:r>
            <a:r>
              <a:rPr lang="en-US" altLang="zh-CN" sz="2000" dirty="0">
                <a:solidFill>
                  <a:srgbClr val="FFC000"/>
                </a:solidFill>
              </a:rPr>
              <a:t>Item</a:t>
            </a:r>
            <a:r>
              <a:rPr lang="en-US" altLang="zh-CN" sz="2000" dirty="0" smtClean="0">
                <a:solidFill>
                  <a:srgbClr val="FFC000"/>
                </a:solidFill>
              </a:rPr>
              <a:t>&gt;</a:t>
            </a:r>
          </a:p>
          <a:p>
            <a:pPr marL="0" indent="0">
              <a:lnSpc>
                <a:spcPts val="1700"/>
              </a:lnSpc>
              <a:spcBef>
                <a:spcPts val="0"/>
              </a:spcBef>
              <a:buNone/>
            </a:pPr>
            <a:r>
              <a:rPr lang="en-US" altLang="zh-CN" sz="2000" dirty="0" smtClean="0"/>
              <a:t>		&lt;</a:t>
            </a:r>
            <a:r>
              <a:rPr lang="en-US" altLang="zh-CN" sz="2000" dirty="0"/>
              <a:t>Item&gt;	</a:t>
            </a:r>
            <a:r>
              <a:rPr lang="en-US" altLang="zh-CN" sz="2000" dirty="0" smtClean="0"/>
              <a:t>&lt;Key&gt;Component Description&lt;/</a:t>
            </a:r>
            <a:r>
              <a:rPr lang="en-US" altLang="zh-CN" sz="2000" dirty="0"/>
              <a:t>Key&gt;	</a:t>
            </a:r>
            <a:endParaRPr lang="en-US" altLang="zh-CN" sz="2000" dirty="0" smtClean="0"/>
          </a:p>
          <a:p>
            <a:pPr marL="0" indent="0">
              <a:lnSpc>
                <a:spcPts val="1700"/>
              </a:lnSpc>
              <a:spcBef>
                <a:spcPts val="0"/>
              </a:spcBef>
              <a:buNone/>
            </a:pPr>
            <a:r>
              <a:rPr lang="en-US" altLang="zh-CN" sz="2000" dirty="0"/>
              <a:t>	</a:t>
            </a:r>
            <a:r>
              <a:rPr lang="en-US" altLang="zh-CN" sz="2000" dirty="0" smtClean="0"/>
              <a:t>		&lt;Value&gt;</a:t>
            </a:r>
            <a:r>
              <a:rPr lang="en-US" altLang="zh-CN" sz="2000" dirty="0" err="1" smtClean="0"/>
              <a:t>KinectMonitor</a:t>
            </a:r>
            <a:r>
              <a:rPr lang="en-US" altLang="zh-CN" sz="2000" dirty="0" smtClean="0"/>
              <a:t> </a:t>
            </a:r>
            <a:r>
              <a:rPr lang="en-US" altLang="zh-CN" sz="2000" dirty="0"/>
              <a:t>checks for </a:t>
            </a:r>
            <a:r>
              <a:rPr lang="en-US" altLang="zh-CN" sz="2000" dirty="0" smtClean="0"/>
              <a:t>abnormality, check </a:t>
            </a:r>
            <a:r>
              <a:rPr lang="en-US" altLang="zh-CN" sz="2000" dirty="0"/>
              <a:t>if </a:t>
            </a:r>
            <a:r>
              <a:rPr lang="en-US" altLang="zh-CN" sz="2000" dirty="0" smtClean="0"/>
              <a:t>Kinect detect</a:t>
            </a:r>
          </a:p>
          <a:p>
            <a:pPr marL="0" indent="0">
              <a:lnSpc>
                <a:spcPts val="1700"/>
              </a:lnSpc>
              <a:spcBef>
                <a:spcPts val="0"/>
              </a:spcBef>
              <a:buNone/>
            </a:pPr>
            <a:r>
              <a:rPr lang="en-US" altLang="zh-CN" sz="2000" dirty="0"/>
              <a:t>	</a:t>
            </a:r>
            <a:r>
              <a:rPr lang="en-US" altLang="zh-CN" sz="2000" dirty="0" smtClean="0"/>
              <a:t>		 a fall to </a:t>
            </a:r>
            <a:r>
              <a:rPr lang="en-US" altLang="zh-CN" sz="2000" dirty="0"/>
              <a:t>generate an alert.</a:t>
            </a:r>
            <a:r>
              <a:rPr lang="en-US" altLang="zh-CN" sz="2000" dirty="0" smtClean="0"/>
              <a:t>&lt;/</a:t>
            </a:r>
            <a:r>
              <a:rPr lang="en-US" altLang="zh-CN" sz="2000" dirty="0"/>
              <a:t>Value&gt;		</a:t>
            </a:r>
            <a:endParaRPr lang="en-US" altLang="zh-CN" sz="2000" dirty="0" smtClean="0"/>
          </a:p>
          <a:p>
            <a:pPr marL="0" indent="0">
              <a:lnSpc>
                <a:spcPts val="1700"/>
              </a:lnSpc>
              <a:spcBef>
                <a:spcPts val="0"/>
              </a:spcBef>
              <a:buNone/>
            </a:pPr>
            <a:r>
              <a:rPr lang="en-US" altLang="zh-CN" sz="2000" dirty="0"/>
              <a:t>	</a:t>
            </a:r>
            <a:r>
              <a:rPr lang="en-US" altLang="zh-CN" sz="2000" dirty="0" smtClean="0"/>
              <a:t>	&lt;/</a:t>
            </a:r>
            <a:r>
              <a:rPr lang="en-US" altLang="zh-CN" sz="2000" dirty="0"/>
              <a:t>Item&gt;</a:t>
            </a:r>
          </a:p>
          <a:p>
            <a:pPr marL="0" indent="0">
              <a:lnSpc>
                <a:spcPts val="1700"/>
              </a:lnSpc>
              <a:spcBef>
                <a:spcPts val="0"/>
              </a:spcBef>
              <a:buNone/>
            </a:pPr>
            <a:endParaRPr lang="en-US" altLang="zh-CN" sz="2000" dirty="0" smtClean="0"/>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3338832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K1 Messages – 20:</a:t>
            </a:r>
            <a:r>
              <a:rPr lang="en-US" altLang="zh-CN" dirty="0"/>
              <a:t> create </a:t>
            </a:r>
            <a:r>
              <a:rPr lang="en-US" altLang="zh-CN" dirty="0" smtClean="0"/>
              <a:t>Input Processor 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&gt;20&lt;/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smtClean="0"/>
              <a:t>Uploader Component</a:t>
            </a:r>
            <a:r>
              <a:rPr lang="en-US" altLang="zh-CN" sz="2000" dirty="0" smtClean="0"/>
              <a: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a:t>
            </a:r>
            <a:r>
              <a:rPr lang="en-US" altLang="zh-CN" sz="2000" dirty="0" smtClean="0"/>
              <a:t>Value&gt;Uploader&lt;/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a:t>
            </a:r>
            <a:r>
              <a:rPr lang="en-US" altLang="zh-CN" sz="2000" dirty="0" smtClean="0"/>
              <a:t>Value&gt;Uploader.jar</a:t>
            </a:r>
            <a:r>
              <a:rPr lang="en-US" altLang="zh-CN" sz="2000" dirty="0" smtClean="0"/>
              <a:t>&lt;/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smtClean="0"/>
              <a:t>		...</a:t>
            </a:r>
            <a:endParaRPr lang="en-US" altLang="zh-CN" sz="2000" dirty="0" smtClean="0"/>
          </a:p>
          <a:p>
            <a:pPr marL="0" indent="0">
              <a:lnSpc>
                <a:spcPts val="1700"/>
              </a:lnSpc>
              <a:spcBef>
                <a:spcPts val="0"/>
              </a:spcBef>
              <a:buNone/>
            </a:pPr>
            <a:r>
              <a:rPr lang="en-US" altLang="zh-CN" sz="2000" dirty="0" smtClean="0"/>
              <a:t>		</a:t>
            </a:r>
            <a:r>
              <a:rPr lang="en-US" altLang="zh-CN" sz="2000" dirty="0" smtClean="0">
                <a:solidFill>
                  <a:srgbClr val="FFC000"/>
                </a:solidFill>
              </a:rPr>
              <a:t>&lt;</a:t>
            </a:r>
            <a:r>
              <a:rPr lang="en-US" altLang="zh-CN" sz="2000" dirty="0">
                <a:solidFill>
                  <a:srgbClr val="FFC000"/>
                </a:solidFill>
              </a:rPr>
              <a:t>Item&gt;	&lt;</a:t>
            </a:r>
            <a:r>
              <a:rPr lang="en-US" altLang="zh-CN" sz="2000" dirty="0" smtClean="0">
                <a:solidFill>
                  <a:srgbClr val="FFC000"/>
                </a:solidFill>
              </a:rPr>
              <a:t>Key&gt;</a:t>
            </a:r>
            <a:r>
              <a:rPr lang="en-US" altLang="zh-CN" sz="2000" dirty="0" err="1" smtClean="0">
                <a:solidFill>
                  <a:srgbClr val="FFC000"/>
                </a:solidFill>
              </a:rPr>
              <a:t>InputMsgID</a:t>
            </a:r>
            <a:r>
              <a:rPr lang="en-US" altLang="zh-CN" sz="2000" dirty="0" smtClean="0">
                <a:solidFill>
                  <a:srgbClr val="FFC000"/>
                </a:solidFill>
              </a:rPr>
              <a:t> </a:t>
            </a:r>
            <a:r>
              <a:rPr lang="en-US" altLang="zh-CN" sz="2000" dirty="0">
                <a:solidFill>
                  <a:srgbClr val="FFC000"/>
                </a:solidFill>
              </a:rPr>
              <a:t>1 &lt;/Key&gt;		&lt;</a:t>
            </a:r>
            <a:r>
              <a:rPr lang="en-US" altLang="zh-CN" sz="2000" dirty="0" smtClean="0">
                <a:solidFill>
                  <a:srgbClr val="FFC000"/>
                </a:solidFill>
              </a:rPr>
              <a:t>Value&gt;43&lt;/</a:t>
            </a:r>
            <a:r>
              <a:rPr lang="en-US" altLang="zh-CN" sz="2000" dirty="0">
                <a:solidFill>
                  <a:srgbClr val="FFC000"/>
                </a:solidFill>
              </a:rPr>
              <a:t>Value&gt;		&lt;/Item</a:t>
            </a:r>
            <a:r>
              <a:rPr lang="en-US" altLang="zh-CN" sz="2000" dirty="0" smtClean="0">
                <a:solidFill>
                  <a:srgbClr val="FFC000"/>
                </a:solidFill>
              </a:rPr>
              <a:t>&gt;</a:t>
            </a:r>
            <a:endParaRPr lang="en-US" altLang="zh-CN" sz="2000" dirty="0">
              <a:solidFill>
                <a:srgbClr val="FFC000"/>
              </a:solidFill>
            </a:endParaRPr>
          </a:p>
          <a:p>
            <a:pPr marL="0" indent="0">
              <a:lnSpc>
                <a:spcPts val="1700"/>
              </a:lnSpc>
              <a:spcBef>
                <a:spcPts val="0"/>
              </a:spcBef>
              <a:buNone/>
            </a:pPr>
            <a:r>
              <a:rPr lang="en-US" altLang="zh-CN" sz="2000" dirty="0">
                <a:solidFill>
                  <a:srgbClr val="FFC000"/>
                </a:solidFill>
              </a:rPr>
              <a:t>		&lt;Item&gt;	</a:t>
            </a:r>
            <a:r>
              <a:rPr lang="en-US" altLang="zh-CN" sz="2000" dirty="0" smtClean="0">
                <a:solidFill>
                  <a:srgbClr val="FFC000"/>
                </a:solidFill>
              </a:rPr>
              <a:t>&lt;Key&gt;</a:t>
            </a:r>
            <a:r>
              <a:rPr lang="en-US" altLang="zh-CN" sz="2000" dirty="0" err="1" smtClean="0">
                <a:solidFill>
                  <a:srgbClr val="FFC000"/>
                </a:solidFill>
              </a:rPr>
              <a:t>OutputMsgID</a:t>
            </a:r>
            <a:r>
              <a:rPr lang="en-US" altLang="zh-CN" sz="2000" dirty="0" smtClean="0">
                <a:solidFill>
                  <a:srgbClr val="FFC000"/>
                </a:solidFill>
              </a:rPr>
              <a:t> </a:t>
            </a:r>
            <a:r>
              <a:rPr lang="en-US" altLang="zh-CN" sz="2000" dirty="0">
                <a:solidFill>
                  <a:srgbClr val="FFC000"/>
                </a:solidFill>
              </a:rPr>
              <a:t>1 </a:t>
            </a:r>
            <a:r>
              <a:rPr lang="en-US" altLang="zh-CN" sz="2000" dirty="0" smtClean="0">
                <a:solidFill>
                  <a:srgbClr val="FFC000"/>
                </a:solidFill>
              </a:rPr>
              <a:t>&lt;/</a:t>
            </a:r>
            <a:r>
              <a:rPr lang="en-US" altLang="zh-CN" sz="2000" dirty="0">
                <a:solidFill>
                  <a:srgbClr val="FFC000"/>
                </a:solidFill>
              </a:rPr>
              <a:t>Key</a:t>
            </a:r>
            <a:r>
              <a:rPr lang="en-US" altLang="zh-CN" sz="2000" dirty="0" smtClean="0">
                <a:solidFill>
                  <a:srgbClr val="FFC000"/>
                </a:solidFill>
              </a:rPr>
              <a:t>&gt;	</a:t>
            </a:r>
            <a:r>
              <a:rPr lang="en-US" altLang="zh-CN" sz="2000" dirty="0">
                <a:solidFill>
                  <a:srgbClr val="FFC000"/>
                </a:solidFill>
              </a:rPr>
              <a:t>	</a:t>
            </a:r>
            <a:r>
              <a:rPr lang="en-US" altLang="zh-CN" sz="2000" dirty="0" smtClean="0">
                <a:solidFill>
                  <a:srgbClr val="FFC000"/>
                </a:solidFill>
              </a:rPr>
              <a:t>&lt;Value&gt;44&lt;/</a:t>
            </a:r>
            <a:r>
              <a:rPr lang="en-US" altLang="zh-CN" sz="2000" dirty="0">
                <a:solidFill>
                  <a:srgbClr val="FFC000"/>
                </a:solidFill>
              </a:rPr>
              <a:t>Value&gt;	</a:t>
            </a:r>
            <a:r>
              <a:rPr lang="en-US" altLang="zh-CN" sz="2000" dirty="0" smtClean="0">
                <a:solidFill>
                  <a:srgbClr val="FFC000"/>
                </a:solidFill>
              </a:rPr>
              <a:t>	&lt;/</a:t>
            </a:r>
            <a:r>
              <a:rPr lang="en-US" altLang="zh-CN" sz="2000" dirty="0">
                <a:solidFill>
                  <a:srgbClr val="FFC000"/>
                </a:solidFill>
              </a:rPr>
              <a:t>Item</a:t>
            </a:r>
            <a:r>
              <a:rPr lang="en-US" altLang="zh-CN" sz="2000" dirty="0" smtClean="0">
                <a:solidFill>
                  <a:srgbClr val="FFC000"/>
                </a:solidFill>
              </a:rPr>
              <a:t>&gt;</a:t>
            </a:r>
          </a:p>
          <a:p>
            <a:pPr marL="0" indent="0">
              <a:lnSpc>
                <a:spcPts val="1700"/>
              </a:lnSpc>
              <a:spcBef>
                <a:spcPts val="0"/>
              </a:spcBef>
              <a:buNone/>
            </a:pPr>
            <a:r>
              <a:rPr lang="en-US" altLang="zh-CN" sz="2000" dirty="0" smtClean="0"/>
              <a:t>		&lt;</a:t>
            </a:r>
            <a:r>
              <a:rPr lang="en-US" altLang="zh-CN" sz="2000" dirty="0"/>
              <a:t>Item&gt;	</a:t>
            </a:r>
            <a:r>
              <a:rPr lang="en-US" altLang="zh-CN" sz="2000" dirty="0" smtClean="0"/>
              <a:t>&lt;Key&gt;Component Description&lt;/</a:t>
            </a:r>
            <a:r>
              <a:rPr lang="en-US" altLang="zh-CN" sz="2000" dirty="0"/>
              <a:t>Key&gt;	</a:t>
            </a:r>
            <a:endParaRPr lang="en-US" altLang="zh-CN" sz="2000" dirty="0" smtClean="0"/>
          </a:p>
          <a:p>
            <a:pPr marL="0" indent="0">
              <a:lnSpc>
                <a:spcPts val="1700"/>
              </a:lnSpc>
              <a:spcBef>
                <a:spcPts val="0"/>
              </a:spcBef>
              <a:buNone/>
            </a:pPr>
            <a:r>
              <a:rPr lang="en-US" altLang="zh-CN" sz="2000" dirty="0"/>
              <a:t>	</a:t>
            </a:r>
            <a:r>
              <a:rPr lang="en-US" altLang="zh-CN" sz="2000" dirty="0" smtClean="0"/>
              <a:t>		&lt;Value&gt;</a:t>
            </a:r>
            <a:r>
              <a:rPr lang="en-US" altLang="zh-CN" sz="2000" dirty="0" err="1" smtClean="0"/>
              <a:t>KinectMonitor</a:t>
            </a:r>
            <a:r>
              <a:rPr lang="en-US" altLang="zh-CN" sz="2000" dirty="0" smtClean="0"/>
              <a:t> </a:t>
            </a:r>
            <a:r>
              <a:rPr lang="en-US" altLang="zh-CN" sz="2000" dirty="0"/>
              <a:t>checks for </a:t>
            </a:r>
            <a:r>
              <a:rPr lang="en-US" altLang="zh-CN" sz="2000" dirty="0" smtClean="0"/>
              <a:t>abnormality, check </a:t>
            </a:r>
            <a:r>
              <a:rPr lang="en-US" altLang="zh-CN" sz="2000" dirty="0"/>
              <a:t>if </a:t>
            </a:r>
            <a:r>
              <a:rPr lang="en-US" altLang="zh-CN" sz="2000" dirty="0" smtClean="0"/>
              <a:t>Kinect detect</a:t>
            </a:r>
          </a:p>
          <a:p>
            <a:pPr marL="0" indent="0">
              <a:lnSpc>
                <a:spcPts val="1700"/>
              </a:lnSpc>
              <a:spcBef>
                <a:spcPts val="0"/>
              </a:spcBef>
              <a:buNone/>
            </a:pPr>
            <a:r>
              <a:rPr lang="en-US" altLang="zh-CN" sz="2000" dirty="0"/>
              <a:t>	</a:t>
            </a:r>
            <a:r>
              <a:rPr lang="en-US" altLang="zh-CN" sz="2000" dirty="0" smtClean="0"/>
              <a:t>		 a fall to </a:t>
            </a:r>
            <a:r>
              <a:rPr lang="en-US" altLang="zh-CN" sz="2000" dirty="0"/>
              <a:t>generate an alert.</a:t>
            </a:r>
            <a:r>
              <a:rPr lang="en-US" altLang="zh-CN" sz="2000" dirty="0" smtClean="0"/>
              <a:t>&lt;/</a:t>
            </a:r>
            <a:r>
              <a:rPr lang="en-US" altLang="zh-CN" sz="2000" dirty="0"/>
              <a:t>Value&gt;		</a:t>
            </a:r>
            <a:endParaRPr lang="en-US" altLang="zh-CN" sz="2000" dirty="0" smtClean="0"/>
          </a:p>
          <a:p>
            <a:pPr marL="0" indent="0">
              <a:lnSpc>
                <a:spcPts val="1700"/>
              </a:lnSpc>
              <a:spcBef>
                <a:spcPts val="0"/>
              </a:spcBef>
              <a:buNone/>
            </a:pPr>
            <a:r>
              <a:rPr lang="en-US" altLang="zh-CN" sz="2000" dirty="0"/>
              <a:t>	</a:t>
            </a:r>
            <a:r>
              <a:rPr lang="en-US" altLang="zh-CN" sz="2000" dirty="0" smtClean="0"/>
              <a:t>	&lt;/</a:t>
            </a:r>
            <a:r>
              <a:rPr lang="en-US" altLang="zh-CN" sz="2000" dirty="0"/>
              <a:t>Item&gt;</a:t>
            </a:r>
          </a:p>
          <a:p>
            <a:pPr marL="0" indent="0">
              <a:lnSpc>
                <a:spcPts val="1700"/>
              </a:lnSpc>
              <a:spcBef>
                <a:spcPts val="0"/>
              </a:spcBef>
              <a:buNone/>
            </a:pPr>
            <a:endParaRPr lang="en-US" altLang="zh-CN" sz="2000" dirty="0" smtClean="0"/>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1066499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K1 Messages – 20:</a:t>
            </a:r>
            <a:r>
              <a:rPr lang="en-US" altLang="zh-CN" dirty="0"/>
              <a:t> create </a:t>
            </a:r>
            <a:r>
              <a:rPr lang="en-US" altLang="zh-CN" dirty="0" smtClean="0"/>
              <a:t>Uploader 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&gt;20&lt;/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&lt;Value&gt;Kinect.jar&lt;/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smtClean="0"/>
              <a:t>		</a:t>
            </a:r>
            <a:r>
              <a:rPr lang="en-US" altLang="zh-CN" sz="2000" dirty="0" smtClean="0">
                <a:solidFill>
                  <a:srgbClr val="FFC000"/>
                </a:solidFill>
              </a:rPr>
              <a:t>&lt;</a:t>
            </a:r>
            <a:r>
              <a:rPr lang="en-US" altLang="zh-CN" sz="2000" dirty="0">
                <a:solidFill>
                  <a:srgbClr val="FFC000"/>
                </a:solidFill>
              </a:rPr>
              <a:t>Item&gt;	&lt;</a:t>
            </a:r>
            <a:r>
              <a:rPr lang="en-US" altLang="zh-CN" sz="2000" dirty="0" smtClean="0">
                <a:solidFill>
                  <a:srgbClr val="FFC000"/>
                </a:solidFill>
              </a:rPr>
              <a:t>Key&gt;</a:t>
            </a:r>
            <a:r>
              <a:rPr lang="en-US" altLang="zh-CN" sz="2000" dirty="0" err="1" smtClean="0">
                <a:solidFill>
                  <a:srgbClr val="FFC000"/>
                </a:solidFill>
              </a:rPr>
              <a:t>InputMsgID</a:t>
            </a:r>
            <a:r>
              <a:rPr lang="en-US" altLang="zh-CN" sz="2000" dirty="0" smtClean="0">
                <a:solidFill>
                  <a:srgbClr val="FFC000"/>
                </a:solidFill>
              </a:rPr>
              <a:t> </a:t>
            </a:r>
            <a:r>
              <a:rPr lang="en-US" altLang="zh-CN" sz="2000" dirty="0">
                <a:solidFill>
                  <a:srgbClr val="FFC000"/>
                </a:solidFill>
              </a:rPr>
              <a:t>1 &lt;/Key&gt;		&lt;</a:t>
            </a:r>
            <a:r>
              <a:rPr lang="en-US" altLang="zh-CN" sz="2000" dirty="0" smtClean="0">
                <a:solidFill>
                  <a:srgbClr val="FFC000"/>
                </a:solidFill>
              </a:rPr>
              <a:t>Value&gt;44&lt;/</a:t>
            </a:r>
            <a:r>
              <a:rPr lang="en-US" altLang="zh-CN" sz="2000" dirty="0">
                <a:solidFill>
                  <a:srgbClr val="FFC000"/>
                </a:solidFill>
              </a:rPr>
              <a:t>Value&gt;		&lt;/Item</a:t>
            </a:r>
            <a:r>
              <a:rPr lang="en-US" altLang="zh-CN" sz="2000" dirty="0" smtClean="0">
                <a:solidFill>
                  <a:srgbClr val="FFC000"/>
                </a:solidFill>
              </a:rPr>
              <a:t>&gt;</a:t>
            </a:r>
            <a:endParaRPr lang="en-US" altLang="zh-CN" sz="2000" dirty="0">
              <a:solidFill>
                <a:srgbClr val="FFC000"/>
              </a:solidFill>
            </a:endParaRPr>
          </a:p>
          <a:p>
            <a:pPr marL="0" indent="0">
              <a:lnSpc>
                <a:spcPts val="1700"/>
              </a:lnSpc>
              <a:spcBef>
                <a:spcPts val="0"/>
              </a:spcBef>
              <a:buNone/>
            </a:pPr>
            <a:r>
              <a:rPr lang="en-US" altLang="zh-CN" sz="2000" dirty="0">
                <a:solidFill>
                  <a:srgbClr val="FFC000"/>
                </a:solidFill>
              </a:rPr>
              <a:t>		&lt;Item&gt;	</a:t>
            </a:r>
            <a:r>
              <a:rPr lang="en-US" altLang="zh-CN" sz="2000" dirty="0" smtClean="0">
                <a:solidFill>
                  <a:srgbClr val="FFC000"/>
                </a:solidFill>
              </a:rPr>
              <a:t>&lt;Key&gt;</a:t>
            </a:r>
            <a:r>
              <a:rPr lang="en-US" altLang="zh-CN" sz="2000" dirty="0" err="1" smtClean="0">
                <a:solidFill>
                  <a:srgbClr val="FFC000"/>
                </a:solidFill>
              </a:rPr>
              <a:t>OutputMsgID</a:t>
            </a:r>
            <a:r>
              <a:rPr lang="en-US" altLang="zh-CN" sz="2000" dirty="0" smtClean="0">
                <a:solidFill>
                  <a:srgbClr val="FFC000"/>
                </a:solidFill>
              </a:rPr>
              <a:t> </a:t>
            </a:r>
            <a:r>
              <a:rPr lang="en-US" altLang="zh-CN" sz="2000" dirty="0">
                <a:solidFill>
                  <a:srgbClr val="FFC000"/>
                </a:solidFill>
              </a:rPr>
              <a:t>1 </a:t>
            </a:r>
            <a:r>
              <a:rPr lang="en-US" altLang="zh-CN" sz="2000" dirty="0" smtClean="0">
                <a:solidFill>
                  <a:srgbClr val="FFC000"/>
                </a:solidFill>
              </a:rPr>
              <a:t>&lt;/</a:t>
            </a:r>
            <a:r>
              <a:rPr lang="en-US" altLang="zh-CN" sz="2000" dirty="0">
                <a:solidFill>
                  <a:srgbClr val="FFC000"/>
                </a:solidFill>
              </a:rPr>
              <a:t>Key</a:t>
            </a:r>
            <a:r>
              <a:rPr lang="en-US" altLang="zh-CN" sz="2000" dirty="0" smtClean="0">
                <a:solidFill>
                  <a:srgbClr val="FFC000"/>
                </a:solidFill>
              </a:rPr>
              <a:t>&gt;	</a:t>
            </a:r>
            <a:r>
              <a:rPr lang="en-US" altLang="zh-CN" sz="2000" dirty="0">
                <a:solidFill>
                  <a:srgbClr val="FFC000"/>
                </a:solidFill>
              </a:rPr>
              <a:t>	</a:t>
            </a:r>
            <a:r>
              <a:rPr lang="en-US" altLang="zh-CN" sz="2000" dirty="0" smtClean="0">
                <a:solidFill>
                  <a:srgbClr val="FFC000"/>
                </a:solidFill>
              </a:rPr>
              <a:t>&lt;</a:t>
            </a:r>
            <a:r>
              <a:rPr lang="en-US" altLang="zh-CN" sz="2000" dirty="0" smtClean="0">
                <a:solidFill>
                  <a:srgbClr val="FFC000"/>
                </a:solidFill>
              </a:rPr>
              <a:t>Value&gt;37&lt;/</a:t>
            </a:r>
            <a:r>
              <a:rPr lang="en-US" altLang="zh-CN" sz="2000" dirty="0">
                <a:solidFill>
                  <a:srgbClr val="FFC000"/>
                </a:solidFill>
              </a:rPr>
              <a:t>Value&gt;	</a:t>
            </a:r>
            <a:r>
              <a:rPr lang="en-US" altLang="zh-CN" sz="2000" dirty="0" smtClean="0">
                <a:solidFill>
                  <a:srgbClr val="FFC000"/>
                </a:solidFill>
              </a:rPr>
              <a:t>	&lt;/</a:t>
            </a:r>
            <a:r>
              <a:rPr lang="en-US" altLang="zh-CN" sz="2000" dirty="0">
                <a:solidFill>
                  <a:srgbClr val="FFC000"/>
                </a:solidFill>
              </a:rPr>
              <a:t>Item</a:t>
            </a:r>
            <a:r>
              <a:rPr lang="en-US" altLang="zh-CN" sz="2000" dirty="0" smtClean="0">
                <a:solidFill>
                  <a:srgbClr val="FFC000"/>
                </a:solidFill>
              </a:rPr>
              <a:t>&gt;</a:t>
            </a:r>
          </a:p>
          <a:p>
            <a:pPr marL="0" indent="0">
              <a:lnSpc>
                <a:spcPts val="1700"/>
              </a:lnSpc>
              <a:spcBef>
                <a:spcPts val="0"/>
              </a:spcBef>
              <a:buNone/>
            </a:pPr>
            <a:r>
              <a:rPr lang="en-US" altLang="zh-CN" sz="2000" dirty="0" smtClean="0"/>
              <a:t>		&lt;</a:t>
            </a:r>
            <a:r>
              <a:rPr lang="en-US" altLang="zh-CN" sz="2000" dirty="0"/>
              <a:t>Item&gt;	</a:t>
            </a:r>
            <a:r>
              <a:rPr lang="en-US" altLang="zh-CN" sz="2000" dirty="0" smtClean="0"/>
              <a:t>&lt;Key&gt;Component Description&lt;/</a:t>
            </a:r>
            <a:r>
              <a:rPr lang="en-US" altLang="zh-CN" sz="2000" dirty="0"/>
              <a:t>Key&gt;	</a:t>
            </a:r>
            <a:endParaRPr lang="en-US" altLang="zh-CN" sz="2000" dirty="0" smtClean="0"/>
          </a:p>
          <a:p>
            <a:pPr marL="0" indent="0">
              <a:lnSpc>
                <a:spcPts val="1700"/>
              </a:lnSpc>
              <a:spcBef>
                <a:spcPts val="0"/>
              </a:spcBef>
              <a:buNone/>
            </a:pPr>
            <a:r>
              <a:rPr lang="en-US" altLang="zh-CN" sz="2000" dirty="0"/>
              <a:t>	</a:t>
            </a:r>
            <a:r>
              <a:rPr lang="en-US" altLang="zh-CN" sz="2000" dirty="0" smtClean="0"/>
              <a:t>		&lt;Value&gt;</a:t>
            </a:r>
            <a:r>
              <a:rPr lang="en-US" altLang="zh-CN" sz="2000" dirty="0" err="1" smtClean="0"/>
              <a:t>KinectMonitor</a:t>
            </a:r>
            <a:r>
              <a:rPr lang="en-US" altLang="zh-CN" sz="2000" dirty="0" smtClean="0"/>
              <a:t> </a:t>
            </a:r>
            <a:r>
              <a:rPr lang="en-US" altLang="zh-CN" sz="2000" dirty="0"/>
              <a:t>checks for </a:t>
            </a:r>
            <a:r>
              <a:rPr lang="en-US" altLang="zh-CN" sz="2000" dirty="0" smtClean="0"/>
              <a:t>abnormality, check </a:t>
            </a:r>
            <a:r>
              <a:rPr lang="en-US" altLang="zh-CN" sz="2000" dirty="0"/>
              <a:t>if </a:t>
            </a:r>
            <a:r>
              <a:rPr lang="en-US" altLang="zh-CN" sz="2000" dirty="0" smtClean="0"/>
              <a:t>Kinect detect</a:t>
            </a:r>
          </a:p>
          <a:p>
            <a:pPr marL="0" indent="0">
              <a:lnSpc>
                <a:spcPts val="1700"/>
              </a:lnSpc>
              <a:spcBef>
                <a:spcPts val="0"/>
              </a:spcBef>
              <a:buNone/>
            </a:pPr>
            <a:r>
              <a:rPr lang="en-US" altLang="zh-CN" sz="2000" dirty="0"/>
              <a:t>	</a:t>
            </a:r>
            <a:r>
              <a:rPr lang="en-US" altLang="zh-CN" sz="2000" dirty="0" smtClean="0"/>
              <a:t>		 a fall to </a:t>
            </a:r>
            <a:r>
              <a:rPr lang="en-US" altLang="zh-CN" sz="2000" dirty="0"/>
              <a:t>generate an alert.</a:t>
            </a:r>
            <a:r>
              <a:rPr lang="en-US" altLang="zh-CN" sz="2000" dirty="0" smtClean="0"/>
              <a:t>&lt;/</a:t>
            </a:r>
            <a:r>
              <a:rPr lang="en-US" altLang="zh-CN" sz="2000" dirty="0"/>
              <a:t>Value&gt;		</a:t>
            </a:r>
            <a:endParaRPr lang="en-US" altLang="zh-CN" sz="2000" dirty="0" smtClean="0"/>
          </a:p>
          <a:p>
            <a:pPr marL="0" indent="0">
              <a:lnSpc>
                <a:spcPts val="1700"/>
              </a:lnSpc>
              <a:spcBef>
                <a:spcPts val="0"/>
              </a:spcBef>
              <a:buNone/>
            </a:pPr>
            <a:r>
              <a:rPr lang="en-US" altLang="zh-CN" sz="2000" dirty="0"/>
              <a:t>	</a:t>
            </a:r>
            <a:r>
              <a:rPr lang="en-US" altLang="zh-CN" sz="2000" dirty="0" smtClean="0"/>
              <a:t>	&lt;/</a:t>
            </a:r>
            <a:r>
              <a:rPr lang="en-US" altLang="zh-CN" sz="2000" dirty="0"/>
              <a:t>Item&gt;</a:t>
            </a:r>
          </a:p>
          <a:p>
            <a:pPr marL="0" indent="0">
              <a:lnSpc>
                <a:spcPts val="1700"/>
              </a:lnSpc>
              <a:spcBef>
                <a:spcPts val="0"/>
              </a:spcBef>
              <a:buNone/>
            </a:pPr>
            <a:endParaRPr lang="en-US" altLang="zh-CN" sz="2000" dirty="0" smtClean="0"/>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743525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K1 Messages – 22: kill 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&gt;22&lt;/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&lt;Value&gt;Kinect.jar&lt;/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2440293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K1 Messages – 23: connect to server</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&gt;23&lt;/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3716739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K1 Messages – 24: activate component</a:t>
            </a:r>
            <a:endParaRPr lang="zh-CN" altLang="en-US" dirty="0"/>
          </a:p>
        </p:txBody>
      </p:sp>
      <p:sp>
        <p:nvSpPr>
          <p:cNvPr id="3" name="内容占位符 2"/>
          <p:cNvSpPr>
            <a:spLocks noGrp="1"/>
          </p:cNvSpPr>
          <p:nvPr>
            <p:ph idx="1"/>
          </p:nvPr>
        </p:nvSpPr>
        <p:spPr>
          <a:xfrm>
            <a:off x="0" y="1825625"/>
            <a:ext cx="12192000" cy="4351338"/>
          </a:xfrm>
        </p:spPr>
        <p:txBody>
          <a:bodyPr>
            <a:noAutofit/>
          </a:bodyPr>
          <a:lstStyle/>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	&lt;</a:t>
            </a:r>
            <a:r>
              <a:rPr lang="en-US" altLang="zh-CN" sz="2000" dirty="0" err="1" smtClean="0"/>
              <a:t>MsgID</a:t>
            </a:r>
            <a:r>
              <a:rPr lang="en-US" altLang="zh-CN" sz="2000" dirty="0" smtClean="0"/>
              <a:t>&gt;24&lt;/</a:t>
            </a:r>
            <a:r>
              <a:rPr lang="en-US" altLang="zh-CN" sz="2000" dirty="0" err="1" smtClean="0"/>
              <a:t>MsgID</a:t>
            </a:r>
            <a:r>
              <a:rPr lang="en-US" altLang="zh-CN" sz="2000" dirty="0" smtClean="0"/>
              <a:t>&gt;</a:t>
            </a:r>
          </a:p>
          <a:p>
            <a:pPr marL="0" indent="0">
              <a:lnSpc>
                <a:spcPts val="1700"/>
              </a:lnSpc>
              <a:spcBef>
                <a:spcPts val="0"/>
              </a:spcBef>
              <a:buNone/>
            </a:pPr>
            <a:r>
              <a:rPr lang="en-US" altLang="zh-CN" sz="2000" dirty="0"/>
              <a:t>	</a:t>
            </a:r>
            <a:r>
              <a:rPr lang="en-US" altLang="zh-CN" sz="2000" dirty="0" smtClean="0"/>
              <a:t>	&lt;Description&gt;Create </a:t>
            </a:r>
            <a:r>
              <a:rPr lang="en-US" altLang="zh-CN" sz="2000" dirty="0" err="1" smtClean="0"/>
              <a:t>KinectMonitor</a:t>
            </a:r>
            <a:r>
              <a:rPr lang="en-US" altLang="zh-CN" sz="2000" dirty="0" smtClean="0"/>
              <a:t> Component&lt;/Description&gt;</a:t>
            </a:r>
          </a:p>
          <a:p>
            <a:pPr marL="0" indent="0">
              <a:lnSpc>
                <a:spcPts val="1700"/>
              </a:lnSpc>
              <a:spcBef>
                <a:spcPts val="0"/>
              </a:spcBef>
              <a:buNone/>
            </a:pPr>
            <a:r>
              <a:rPr lang="en-US" altLang="zh-CN" sz="2000" dirty="0"/>
              <a:t>	</a:t>
            </a:r>
            <a:r>
              <a:rPr lang="en-US" altLang="zh-CN" sz="2000" dirty="0" smtClean="0"/>
              <a:t>&lt;/Head&gt;</a:t>
            </a:r>
          </a:p>
          <a:p>
            <a:pPr marL="0" indent="0">
              <a:lnSpc>
                <a:spcPts val="1700"/>
              </a:lnSpc>
              <a:spcBef>
                <a:spcPts val="0"/>
              </a:spcBef>
              <a:buNone/>
            </a:pPr>
            <a:r>
              <a:rPr lang="en-US" altLang="zh-CN" sz="2000" dirty="0"/>
              <a:t>	</a:t>
            </a:r>
            <a:r>
              <a:rPr lang="en-US" altLang="zh-CN" sz="2000" dirty="0" smtClean="0"/>
              <a:t>&lt;Body&gt;</a:t>
            </a:r>
          </a:p>
          <a:p>
            <a:pPr marL="0" indent="0">
              <a:lnSpc>
                <a:spcPts val="1700"/>
              </a:lnSpc>
              <a:spcBef>
                <a:spcPts val="0"/>
              </a:spcBef>
              <a:buNone/>
            </a:pPr>
            <a:r>
              <a:rPr lang="en-US" altLang="zh-CN" sz="2000" dirty="0" smtClean="0"/>
              <a:t>		&lt;Item&gt;	&lt;Key&gt;Passcode&lt;/Key&gt;			&lt;Value&gt;*****&lt;/Value&gt;		&lt;/Item&gt;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a:t>
            </a:r>
            <a:r>
              <a:rPr lang="en-US" altLang="zh-CN" sz="2000" dirty="0" err="1" smtClean="0"/>
              <a:t>SecurityLevel</a:t>
            </a:r>
            <a:r>
              <a:rPr lang="en-US" altLang="zh-CN" sz="2000" dirty="0" smtClean="0"/>
              <a:t>&lt;/Key&gt;		&lt;Value&gt;3&lt;/</a:t>
            </a:r>
            <a:r>
              <a:rPr lang="en-US" altLang="zh-CN" sz="2000" dirty="0"/>
              <a:t>Value</a:t>
            </a:r>
            <a:r>
              <a:rPr lang="en-US" altLang="zh-CN" sz="2000" dirty="0" smtClean="0"/>
              <a:t>&gt;		&lt;/</a:t>
            </a:r>
            <a:r>
              <a:rPr lang="en-US" altLang="zh-CN" sz="2000" dirty="0"/>
              <a:t>Item</a:t>
            </a:r>
            <a:r>
              <a:rPr lang="en-US" altLang="zh-CN" sz="2000" dirty="0" smtClean="0"/>
              <a:t>&gt;</a:t>
            </a:r>
          </a:p>
          <a:p>
            <a:pPr marL="0" indent="0">
              <a:lnSpc>
                <a:spcPts val="1700"/>
              </a:lnSpc>
              <a:spcBef>
                <a:spcPts val="0"/>
              </a:spcBef>
              <a:buNone/>
            </a:pPr>
            <a:r>
              <a:rPr lang="en-US" altLang="zh-CN" sz="2000" dirty="0" smtClean="0"/>
              <a:t>		&lt;</a:t>
            </a:r>
            <a:r>
              <a:rPr lang="en-US" altLang="zh-CN" sz="2000" dirty="0"/>
              <a:t>Item</a:t>
            </a:r>
            <a:r>
              <a:rPr lang="en-US" altLang="zh-CN" sz="2000" dirty="0" smtClean="0"/>
              <a:t>&gt;	&lt;Key&gt;Name&lt;/</a:t>
            </a:r>
            <a:r>
              <a:rPr lang="en-US" altLang="zh-CN" sz="2000" dirty="0"/>
              <a:t>Key</a:t>
            </a:r>
            <a:r>
              <a:rPr lang="en-US" altLang="zh-CN" sz="2000" dirty="0" smtClean="0"/>
              <a:t>&gt;			&lt;Value&gt;</a:t>
            </a:r>
            <a:r>
              <a:rPr lang="en-US" altLang="zh-CN" sz="2000" dirty="0" err="1" smtClean="0"/>
              <a:t>KinectMonitor</a:t>
            </a:r>
            <a:r>
              <a:rPr lang="en-US" altLang="zh-CN" sz="2000" dirty="0" smtClean="0"/>
              <a:t>&lt;/</a:t>
            </a:r>
            <a:r>
              <a:rPr lang="en-US" altLang="zh-CN" sz="2000" dirty="0"/>
              <a:t>Value</a:t>
            </a:r>
            <a:r>
              <a:rPr lang="en-US" altLang="zh-CN" sz="2000" dirty="0" smtClean="0"/>
              <a:t>&gt;	&lt;/</a:t>
            </a:r>
            <a:r>
              <a:rPr lang="en-US" altLang="zh-CN" sz="2000" dirty="0"/>
              <a:t>Item&gt;</a:t>
            </a:r>
          </a:p>
          <a:p>
            <a:pPr marL="0" indent="0">
              <a:lnSpc>
                <a:spcPts val="1700"/>
              </a:lnSpc>
              <a:spcBef>
                <a:spcPts val="0"/>
              </a:spcBef>
              <a:buNone/>
            </a:pPr>
            <a:r>
              <a:rPr lang="en-US" altLang="zh-CN" sz="2000" dirty="0" smtClean="0"/>
              <a:t>		&lt;</a:t>
            </a:r>
            <a:r>
              <a:rPr lang="en-US" altLang="zh-CN" sz="2000" dirty="0"/>
              <a:t>Item&gt;	&lt;</a:t>
            </a:r>
            <a:r>
              <a:rPr lang="en-US" altLang="zh-CN" sz="2000" dirty="0" smtClean="0"/>
              <a:t>Key&gt;</a:t>
            </a:r>
            <a:r>
              <a:rPr lang="en-US" altLang="zh-CN" sz="2000" dirty="0" err="1" smtClean="0"/>
              <a:t>SourceCode</a:t>
            </a:r>
            <a:r>
              <a:rPr lang="en-US" altLang="zh-CN" sz="2000" dirty="0" smtClean="0"/>
              <a:t>&lt;/</a:t>
            </a:r>
            <a:r>
              <a:rPr lang="en-US" altLang="zh-CN" sz="2000" dirty="0"/>
              <a:t>Key</a:t>
            </a:r>
            <a:r>
              <a:rPr lang="en-US" altLang="zh-CN" sz="2000" dirty="0" smtClean="0"/>
              <a:t>&gt;			&lt;Value&gt;Kinect.jar&lt;/</a:t>
            </a:r>
            <a:r>
              <a:rPr lang="en-US" altLang="zh-CN" sz="2000" dirty="0"/>
              <a:t>Value&gt;	</a:t>
            </a:r>
            <a:r>
              <a:rPr lang="en-US" altLang="zh-CN" sz="2000" dirty="0" smtClean="0"/>
              <a:t>&lt;/</a:t>
            </a:r>
            <a:r>
              <a:rPr lang="en-US" altLang="zh-CN" sz="2000" dirty="0"/>
              <a:t>Item</a:t>
            </a:r>
            <a:r>
              <a:rPr lang="en-US" altLang="zh-CN" sz="2000" dirty="0" smtClean="0"/>
              <a:t>&gt;</a:t>
            </a:r>
          </a:p>
          <a:p>
            <a:pPr marL="0" indent="0">
              <a:lnSpc>
                <a:spcPts val="1700"/>
              </a:lnSpc>
              <a:spcBef>
                <a:spcPts val="0"/>
              </a:spcBef>
              <a:buNone/>
            </a:pPr>
            <a:r>
              <a:rPr lang="en-US" altLang="zh-CN" sz="2000" dirty="0"/>
              <a:t>	</a:t>
            </a:r>
            <a:r>
              <a:rPr lang="en-US" altLang="zh-CN" sz="2000" dirty="0" smtClean="0"/>
              <a:t>&lt;/Body&gt;</a:t>
            </a:r>
            <a:endParaRPr lang="en-US" altLang="zh-CN" sz="2000" dirty="0"/>
          </a:p>
          <a:p>
            <a:pPr marL="0" indent="0">
              <a:lnSpc>
                <a:spcPts val="1700"/>
              </a:lnSpc>
              <a:spcBef>
                <a:spcPts val="0"/>
              </a:spcBef>
              <a:buNone/>
            </a:pPr>
            <a:r>
              <a:rPr lang="en-US" altLang="zh-CN" sz="2000" dirty="0" smtClean="0"/>
              <a:t>&lt;/</a:t>
            </a:r>
            <a:r>
              <a:rPr lang="en-US" altLang="zh-CN" sz="2000" dirty="0" err="1" smtClean="0"/>
              <a:t>Msg</a:t>
            </a:r>
            <a:r>
              <a:rPr lang="en-US" altLang="zh-CN" sz="2000" dirty="0" smtClean="0"/>
              <a:t>&gt;</a:t>
            </a:r>
            <a:endParaRPr lang="zh-CN" altLang="en-US" sz="2000" dirty="0"/>
          </a:p>
        </p:txBody>
      </p:sp>
    </p:spTree>
    <p:extLst>
      <p:ext uri="{BB962C8B-B14F-4D97-AF65-F5344CB8AC3E}">
        <p14:creationId xmlns:p14="http://schemas.microsoft.com/office/powerpoint/2010/main" val="855394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深度">
  <a:themeElements>
    <a:clrScheme name="深度">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深度">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深度">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深度</Template>
  <TotalTime>1278</TotalTime>
  <Words>397</Words>
  <Application>Microsoft Office PowerPoint</Application>
  <PresentationFormat>宽屏</PresentationFormat>
  <Paragraphs>183</Paragraphs>
  <Slides>15</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15</vt:i4>
      </vt:variant>
    </vt:vector>
  </HeadingPairs>
  <TitlesOfParts>
    <vt:vector size="19" baseType="lpstr">
      <vt:lpstr>华文楷体</vt:lpstr>
      <vt:lpstr>Arial</vt:lpstr>
      <vt:lpstr>Corbel</vt:lpstr>
      <vt:lpstr>深度</vt:lpstr>
      <vt:lpstr>K2 Multiple sensors</vt:lpstr>
      <vt:lpstr>K1 system overview</vt:lpstr>
      <vt:lpstr>K1 Messages</vt:lpstr>
      <vt:lpstr>K1 Messages – 20: create Kinect component</vt:lpstr>
      <vt:lpstr>K1 Messages – 20: create Input Processor component</vt:lpstr>
      <vt:lpstr>K1 Messages – 20: create Uploader component</vt:lpstr>
      <vt:lpstr>K1 Messages – 22: kill component</vt:lpstr>
      <vt:lpstr>K1 Messages – 23: connect to server</vt:lpstr>
      <vt:lpstr>K1 Messages – 24: activate component</vt:lpstr>
      <vt:lpstr>K1 Messages – 25: deactivate component</vt:lpstr>
      <vt:lpstr>K1 Messages – 26: acknowledgement</vt:lpstr>
      <vt:lpstr>K1 Messages – 43: Kinect reading</vt:lpstr>
      <vt:lpstr>K1 Messages – 44: Kinect alert</vt:lpstr>
      <vt:lpstr>Use case</vt:lpstr>
      <vt:lpstr>Use case</vt:lpstr>
    </vt:vector>
  </TitlesOfParts>
  <Company>University of Pittsburgh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K2 Multiple sensors</dc:title>
  <dc:creator>Dexter Chen</dc:creator>
  <cp:lastModifiedBy>Dexter Chen</cp:lastModifiedBy>
  <cp:revision>21</cp:revision>
  <dcterms:created xsi:type="dcterms:W3CDTF">2014-10-28T21:04:34Z</dcterms:created>
  <dcterms:modified xsi:type="dcterms:W3CDTF">2014-10-30T21:24:07Z</dcterms:modified>
</cp:coreProperties>
</file>