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1" r:id="rId4"/>
    <p:sldId id="270" r:id="rId5"/>
    <p:sldId id="261" r:id="rId6"/>
    <p:sldId id="273" r:id="rId7"/>
    <p:sldId id="272" r:id="rId8"/>
    <p:sldId id="265" r:id="rId9"/>
    <p:sldId id="274" r:id="rId10"/>
    <p:sldId id="275" r:id="rId11"/>
    <p:sldId id="276" r:id="rId12"/>
    <p:sldId id="297" r:id="rId13"/>
    <p:sldId id="286" r:id="rId14"/>
    <p:sldId id="287" r:id="rId15"/>
    <p:sldId id="288" r:id="rId16"/>
    <p:sldId id="279" r:id="rId17"/>
    <p:sldId id="294" r:id="rId18"/>
    <p:sldId id="295" r:id="rId19"/>
    <p:sldId id="296" r:id="rId20"/>
    <p:sldId id="285" r:id="rId21"/>
    <p:sldId id="25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-8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-8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-8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-8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-8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-8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-8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-8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-8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24" autoAdjust="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897597B-0AC3-4FC4-A139-472E281DB771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FDEF13-EF82-4B87-B8BF-B96F48D2421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63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宋体" charset="0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宋体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宋体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宋体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宋体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85750" indent="-285750" eaLnBrk="1" hangingPunct="1">
              <a:spcBef>
                <a:spcPct val="0"/>
              </a:spcBef>
            </a:pPr>
            <a:endParaRPr kumimoji="0" lang="en-US" altLang="zh-CN" dirty="0" smtClean="0">
              <a:ea typeface="宋体" pitchFamily="-84" charset="-122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CB1BC66F-3D00-41FB-8DA4-D893D90F6F74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2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440B9E67-CCF2-45FE-B362-E670A8078B9D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11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440B9E67-CCF2-45FE-B362-E670A8078B9D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12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4904ABD9-8D59-43DE-98B0-7A56133A271B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13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772DEAA2-F6D8-4488-B13C-72C287A6F5AA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14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D554FBAE-B163-46E1-B7EF-C9213B006B91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15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AFEC65A3-AD98-4163-8DD0-4B97C04CA4AD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16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8FD2B7E7-6B26-4217-8B86-3116F9523E5A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17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FDEF13-EF82-4B87-B8BF-B96F48D2421C}" type="slidenum">
              <a:rPr lang="en-US" altLang="zh-CN" smtClean="0"/>
              <a:pPr>
                <a:defRPr/>
              </a:pPr>
              <a:t>19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1558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endParaRPr kumimoji="0" lang="en-US" altLang="zh-CN" dirty="0" smtClean="0">
              <a:ea typeface="宋体" pitchFamily="-84" charset="-122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3ED73052-9F36-4DFA-BCCD-76B446AE0855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3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endParaRPr kumimoji="0" lang="en-US" altLang="zh-CN" dirty="0" smtClean="0">
              <a:ea typeface="宋体" pitchFamily="-84" charset="-122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F284F73E-F4C2-4705-8697-C6B191E9EE7D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4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ea typeface="宋体" pitchFamily="-84" charset="-122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47D03E6E-3AD2-4C11-9B22-23A2F46771A4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5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smtClean="0">
              <a:ea typeface="宋体" pitchFamily="-84" charset="-122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66EA9192-5A1F-40C2-B41F-3A08F105EB08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6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ea typeface="宋体" pitchFamily="-84" charset="-122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1E80F09D-58B2-4D47-878B-A95DA3FA7F18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7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6CCBAEC3-8E48-48C6-AA82-BD5C005E41C6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8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2679361C-9D66-4102-86E9-028FB8AA7D43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9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 altLang="zh-CN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3A4CBE7F-C9BD-44B9-B037-A94564AF7D56}" type="slidenum">
              <a:rPr kumimoji="0" lang="en-US" altLang="zh-CN" smtClean="0"/>
              <a:pPr eaLnBrk="1" hangingPunct="1">
                <a:spcBef>
                  <a:spcPct val="0"/>
                </a:spcBef>
              </a:pPr>
              <a:t>10</a:t>
            </a:fld>
            <a:endParaRPr kumimoji="0"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DC321-0CA6-467A-9C0E-9F9EFECAA1BB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9E7BC-3204-4777-8B4B-9E1AC4C2FAB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648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DF8CC-3ADA-4BA4-9C65-F1B6298F2918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90637-1425-4E58-A5EC-D880F0D94B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285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8400C-43FB-4785-B91D-A3B3BA4DAF37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C25E-1D4D-498E-B6D3-12FE04CDB08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753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2B4F4-0FD9-42C3-97C3-CCC9913D2BCF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72BBF-10D7-4F23-BA50-95AD34A624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18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87F53-DD44-43B2-B30D-26E91700C59F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DD9B-74A2-4A6A-800B-06710705766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752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D1FA-3C7C-4B00-BEDB-65EEE7EEC3CA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F9B02-C54C-434E-8883-D3025F71EE1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704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8804-D78E-4272-AA25-B72197BAB15F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5E02E-9CFE-4816-8E2F-448BEE70D6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118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5DD25-3DF1-4BB6-B699-8F72EE22391F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91AFC-683F-4CFA-8BEA-152E0492DA8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177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22991-96A5-451A-96F0-852FB6D7BFBD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9D261-263D-4E1D-A6A3-C9AF3FB8FB8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334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445CD-E174-4CFC-BDFE-A4528EA56E8D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B1224-0D0D-4589-A48C-93068B0B2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320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43BCB-287A-4492-9BD4-F6B0F8CB1BBE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B10EE-31F4-4DE1-82B1-0EA9E96AB74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652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6E53C40-A44F-4610-B355-A40B30C7EB1C}" type="datetimeFigureOut">
              <a:rPr lang="en-US" altLang="zh-CN"/>
              <a:pPr>
                <a:defRPr/>
              </a:pPr>
              <a:t>11/26/2013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85D6D35-C285-4B6C-991B-D165D45821F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宋体" charset="0"/>
          <a:cs typeface="宋体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宋体" charset="0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宋体" charset="0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宋体" charset="0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宋体" charset="0"/>
          <a:cs typeface="宋体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宋体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宋体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宋体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宋体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宋体" charset="0"/>
          <a:cs typeface="宋体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宋体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宋体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宋体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宋体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5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4000" dirty="0" smtClean="0">
                <a:ea typeface="宋体" pitchFamily="-84" charset="-122"/>
              </a:rPr>
              <a:t>Dynamic Load Balancing in Scientific Simulation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/>
          <a:lstStyle/>
          <a:p>
            <a:pPr eaLnBrk="1" hangingPunct="1"/>
            <a:r>
              <a:rPr kumimoji="0" lang="en-US" altLang="zh-CN" smtClean="0">
                <a:solidFill>
                  <a:schemeClr val="tx1"/>
                </a:solidFill>
                <a:ea typeface="宋体" pitchFamily="-84" charset="-122"/>
              </a:rPr>
              <a:t>Angen Zheng</a:t>
            </a:r>
          </a:p>
        </p:txBody>
      </p:sp>
    </p:spTree>
  </p:cSld>
  <p:clrMapOvr>
    <a:masterClrMapping/>
  </p:clrMapOvr>
  <p:transition spd="slow" advTm="528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ea typeface="宋体" pitchFamily="-84" charset="-122"/>
              </a:rPr>
              <a:t>(Hyper)graph-Based Dynamic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 </a:t>
            </a:r>
            <a:r>
              <a:rPr kumimoji="0" lang="en-US" altLang="zh-CN" sz="2800" b="1" dirty="0" smtClean="0">
                <a:ea typeface="宋体" pitchFamily="-84" charset="-122"/>
              </a:rPr>
              <a:t>Load Balancing: </a:t>
            </a:r>
            <a:br>
              <a:rPr kumimoji="0" lang="en-US" altLang="zh-CN" sz="2800" b="1" dirty="0" smtClean="0">
                <a:ea typeface="宋体" pitchFamily="-84" charset="-122"/>
              </a:rPr>
            </a:b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NUCA Effect</a:t>
            </a:r>
            <a:endParaRPr kumimoji="0" lang="en-US" altLang="zh-CN" sz="2800" b="1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24681" y="1355528"/>
            <a:ext cx="8229600" cy="4876800"/>
          </a:xfrm>
          <a:blipFill rotWithShape="1">
            <a:blip r:embed="rId4"/>
            <a:stretch>
              <a:fillRect l="-593" t="-625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57798" y="2448225"/>
            <a:ext cx="3733802" cy="2585323"/>
          </a:xfrm>
          <a:prstGeom prst="rect">
            <a:avLst/>
          </a:prstGeom>
          <a:blipFill rotWithShape="1">
            <a:blip r:embed="rId5"/>
            <a:stretch>
              <a:fillRect l="-979" t="-1179" r="-1631" b="-2830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11269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90800"/>
            <a:ext cx="4419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25463" y="2619375"/>
            <a:ext cx="1371600" cy="457200"/>
            <a:chOff x="457200" y="3048000"/>
            <a:chExt cx="1371600" cy="457200"/>
          </a:xfrm>
        </p:grpSpPr>
        <p:sp>
          <p:nvSpPr>
            <p:cNvPr id="5" name="Oval 4"/>
            <p:cNvSpPr/>
            <p:nvPr/>
          </p:nvSpPr>
          <p:spPr>
            <a:xfrm>
              <a:off x="457200" y="3048000"/>
              <a:ext cx="609600" cy="4572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219200" y="3048000"/>
              <a:ext cx="609600" cy="4572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735263" y="2619375"/>
            <a:ext cx="1371600" cy="457200"/>
            <a:chOff x="457200" y="3048000"/>
            <a:chExt cx="1371600" cy="457200"/>
          </a:xfrm>
        </p:grpSpPr>
        <p:sp>
          <p:nvSpPr>
            <p:cNvPr id="18" name="Oval 17"/>
            <p:cNvSpPr/>
            <p:nvPr/>
          </p:nvSpPr>
          <p:spPr>
            <a:xfrm>
              <a:off x="457200" y="3048000"/>
              <a:ext cx="609600" cy="4572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1219200" y="3048000"/>
              <a:ext cx="609600" cy="457200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03250" y="5029200"/>
            <a:ext cx="7626350" cy="1863725"/>
            <a:chOff x="679472" y="5029199"/>
            <a:chExt cx="7626328" cy="1863258"/>
          </a:xfrm>
        </p:grpSpPr>
        <p:grpSp>
          <p:nvGrpSpPr>
            <p:cNvPr id="11273" name="Group 19"/>
            <p:cNvGrpSpPr>
              <a:grpSpLocks/>
            </p:cNvGrpSpPr>
            <p:nvPr/>
          </p:nvGrpSpPr>
          <p:grpSpPr bwMode="auto">
            <a:xfrm>
              <a:off x="679472" y="5029199"/>
              <a:ext cx="7626328" cy="1804699"/>
              <a:chOff x="374673" y="3580616"/>
              <a:chExt cx="7626327" cy="2046605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>
                <a:off x="868385" y="5024089"/>
                <a:ext cx="7132615" cy="2879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311" name="Group 186"/>
              <p:cNvGrpSpPr>
                <a:grpSpLocks/>
              </p:cNvGrpSpPr>
              <p:nvPr/>
            </p:nvGrpSpPr>
            <p:grpSpPr bwMode="auto">
              <a:xfrm>
                <a:off x="374673" y="3580616"/>
                <a:ext cx="1371516" cy="2046605"/>
                <a:chOff x="831873" y="1840694"/>
                <a:chExt cx="1371516" cy="2046605"/>
              </a:xfrm>
            </p:grpSpPr>
            <p:grpSp>
              <p:nvGrpSpPr>
                <p:cNvPr id="11312" name="Group 187"/>
                <p:cNvGrpSpPr>
                  <a:grpSpLocks/>
                </p:cNvGrpSpPr>
                <p:nvPr/>
              </p:nvGrpSpPr>
              <p:grpSpPr bwMode="auto">
                <a:xfrm>
                  <a:off x="1325985" y="1840694"/>
                  <a:ext cx="350415" cy="1435906"/>
                  <a:chOff x="487785" y="2976714"/>
                  <a:chExt cx="350415" cy="1435906"/>
                </a:xfrm>
              </p:grpSpPr>
              <p:grpSp>
                <p:nvGrpSpPr>
                  <p:cNvPr id="11314" name="Group 189"/>
                  <p:cNvGrpSpPr>
                    <a:grpSpLocks/>
                  </p:cNvGrpSpPr>
                  <p:nvPr/>
                </p:nvGrpSpPr>
                <p:grpSpPr bwMode="auto">
                  <a:xfrm>
                    <a:off x="487787" y="2976714"/>
                    <a:ext cx="350413" cy="479275"/>
                    <a:chOff x="487787" y="2976714"/>
                    <a:chExt cx="350413" cy="479275"/>
                  </a:xfrm>
                </p:grpSpPr>
                <p:sp>
                  <p:nvSpPr>
                    <p:cNvPr id="32" name="Rectangle 31"/>
                    <p:cNvSpPr/>
                    <p:nvPr/>
                  </p:nvSpPr>
                  <p:spPr>
                    <a:xfrm>
                      <a:off x="487385" y="2976714"/>
                      <a:ext cx="350836" cy="237579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33" name="Rectangle 32"/>
                    <p:cNvSpPr/>
                    <p:nvPr/>
                  </p:nvSpPr>
                  <p:spPr>
                    <a:xfrm>
                      <a:off x="487385" y="3217893"/>
                      <a:ext cx="350836" cy="237579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11315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487786" y="3455989"/>
                    <a:ext cx="350413" cy="479275"/>
                    <a:chOff x="487787" y="2976714"/>
                    <a:chExt cx="350413" cy="479275"/>
                  </a:xfrm>
                </p:grpSpPr>
                <p:sp>
                  <p:nvSpPr>
                    <p:cNvPr id="30" name="Rectangle 29"/>
                    <p:cNvSpPr/>
                    <p:nvPr/>
                  </p:nvSpPr>
                  <p:spPr>
                    <a:xfrm>
                      <a:off x="487386" y="2976197"/>
                      <a:ext cx="350836" cy="239380"/>
                    </a:xfrm>
                    <a:prstGeom prst="rect">
                      <a:avLst/>
                    </a:prstGeom>
                    <a:solidFill>
                      <a:srgbClr val="00B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487386" y="3217376"/>
                      <a:ext cx="350836" cy="233979"/>
                    </a:xfrm>
                    <a:prstGeom prst="rect">
                      <a:avLst/>
                    </a:prstGeom>
                    <a:solidFill>
                      <a:srgbClr val="00B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11316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487785" y="3935264"/>
                    <a:ext cx="350413" cy="477356"/>
                    <a:chOff x="487787" y="2941620"/>
                    <a:chExt cx="350413" cy="477356"/>
                  </a:xfrm>
                </p:grpSpPr>
                <p:sp>
                  <p:nvSpPr>
                    <p:cNvPr id="28" name="Rectangle 27"/>
                    <p:cNvSpPr/>
                    <p:nvPr/>
                  </p:nvSpPr>
                  <p:spPr>
                    <a:xfrm>
                      <a:off x="487387" y="2936986"/>
                      <a:ext cx="350836" cy="244778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29" name="Rectangle 28"/>
                    <p:cNvSpPr/>
                    <p:nvPr/>
                  </p:nvSpPr>
                  <p:spPr>
                    <a:xfrm>
                      <a:off x="487387" y="3181765"/>
                      <a:ext cx="350836" cy="237579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1313" name="TextBox 188"/>
                <p:cNvSpPr txBox="1">
                  <a:spLocks noChangeArrowheads="1"/>
                </p:cNvSpPr>
                <p:nvPr/>
              </p:nvSpPr>
              <p:spPr bwMode="auto">
                <a:xfrm>
                  <a:off x="831873" y="3293945"/>
                  <a:ext cx="1371516" cy="5933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400"/>
                    <a:t>Initial (Hyper)graph</a:t>
                  </a:r>
                </a:p>
              </p:txBody>
            </p:sp>
          </p:grpSp>
        </p:grpSp>
        <p:grpSp>
          <p:nvGrpSpPr>
            <p:cNvPr id="11274" name="Group 33"/>
            <p:cNvGrpSpPr>
              <a:grpSpLocks/>
            </p:cNvGrpSpPr>
            <p:nvPr/>
          </p:nvGrpSpPr>
          <p:grpSpPr bwMode="auto">
            <a:xfrm>
              <a:off x="1524000" y="5152591"/>
              <a:ext cx="2049887" cy="1627203"/>
              <a:chOff x="1371600" y="3657600"/>
              <a:chExt cx="2050208" cy="1845331"/>
            </a:xfrm>
          </p:grpSpPr>
          <p:sp>
            <p:nvSpPr>
              <p:cNvPr id="11297" name="TextBox 199"/>
              <p:cNvSpPr txBox="1">
                <a:spLocks noChangeArrowheads="1"/>
              </p:cNvSpPr>
              <p:nvPr/>
            </p:nvSpPr>
            <p:spPr bwMode="auto">
              <a:xfrm>
                <a:off x="2148612" y="4979521"/>
                <a:ext cx="1273196" cy="5234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/>
                  <a:t>Initial Partitioning</a:t>
                </a:r>
              </a:p>
            </p:txBody>
          </p:sp>
          <p:grpSp>
            <p:nvGrpSpPr>
              <p:cNvPr id="11298" name="Group 200"/>
              <p:cNvGrpSpPr>
                <a:grpSpLocks/>
              </p:cNvGrpSpPr>
              <p:nvPr/>
            </p:nvGrpSpPr>
            <p:grpSpPr bwMode="auto">
              <a:xfrm>
                <a:off x="1371600" y="3657600"/>
                <a:ext cx="1706451" cy="1222776"/>
                <a:chOff x="1905001" y="1905000"/>
                <a:chExt cx="1706451" cy="1222776"/>
              </a:xfrm>
            </p:grpSpPr>
            <p:grpSp>
              <p:nvGrpSpPr>
                <p:cNvPr id="11299" name="Group 201"/>
                <p:cNvGrpSpPr>
                  <a:grpSpLocks/>
                </p:cNvGrpSpPr>
                <p:nvPr/>
              </p:nvGrpSpPr>
              <p:grpSpPr bwMode="auto">
                <a:xfrm>
                  <a:off x="2910626" y="1945928"/>
                  <a:ext cx="700826" cy="1181848"/>
                  <a:chOff x="3505200" y="2971800"/>
                  <a:chExt cx="700826" cy="1295400"/>
                </a:xfrm>
              </p:grpSpPr>
              <p:sp>
                <p:nvSpPr>
                  <p:cNvPr id="42" name="Rectangle 41"/>
                  <p:cNvSpPr/>
                  <p:nvPr/>
                </p:nvSpPr>
                <p:spPr>
                  <a:xfrm>
                    <a:off x="3514163" y="2974786"/>
                    <a:ext cx="342953" cy="25843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43" name="Rectangle 42"/>
                  <p:cNvSpPr/>
                  <p:nvPr/>
                </p:nvSpPr>
                <p:spPr>
                  <a:xfrm>
                    <a:off x="3528453" y="3436418"/>
                    <a:ext cx="327075" cy="303809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>
                    <a:off x="3528453" y="3963151"/>
                    <a:ext cx="328664" cy="303809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>
                  <a:xfrm>
                    <a:off x="3841239" y="2974786"/>
                    <a:ext cx="350891" cy="25843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46" name="Rectangle 45"/>
                  <p:cNvSpPr/>
                  <p:nvPr/>
                </p:nvSpPr>
                <p:spPr>
                  <a:xfrm>
                    <a:off x="3857116" y="3436418"/>
                    <a:ext cx="349304" cy="303809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47" name="Rectangle 46"/>
                  <p:cNvSpPr/>
                  <p:nvPr/>
                </p:nvSpPr>
                <p:spPr>
                  <a:xfrm>
                    <a:off x="3857116" y="3963151"/>
                    <a:ext cx="335014" cy="303809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1300" name="Group 202"/>
                <p:cNvGrpSpPr>
                  <a:grpSpLocks/>
                </p:cNvGrpSpPr>
                <p:nvPr/>
              </p:nvGrpSpPr>
              <p:grpSpPr bwMode="auto">
                <a:xfrm>
                  <a:off x="1905001" y="1905000"/>
                  <a:ext cx="1066800" cy="1180765"/>
                  <a:chOff x="152401" y="2971800"/>
                  <a:chExt cx="1066800" cy="1294213"/>
                </a:xfrm>
              </p:grpSpPr>
              <p:sp>
                <p:nvSpPr>
                  <p:cNvPr id="11301" name="TextBox 2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1" y="2971800"/>
                    <a:ext cx="1066800" cy="3036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32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8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kumimoji="0" lang="en-US" altLang="zh-CN" sz="1200"/>
                      <a:t>PU1</a:t>
                    </a:r>
                  </a:p>
                </p:txBody>
              </p:sp>
              <p:sp>
                <p:nvSpPr>
                  <p:cNvPr id="11302" name="TextBox 2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1" y="3429000"/>
                    <a:ext cx="1066799" cy="3036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32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8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kumimoji="0" lang="en-US" altLang="zh-CN" sz="1200"/>
                      <a:t>PU2</a:t>
                    </a:r>
                  </a:p>
                </p:txBody>
              </p:sp>
              <p:sp>
                <p:nvSpPr>
                  <p:cNvPr id="11303" name="TextBox 2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1" y="3962400"/>
                    <a:ext cx="1066799" cy="3036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32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8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kumimoji="0" lang="en-US" altLang="zh-CN" sz="1200"/>
                      <a:t>PU3</a:t>
                    </a:r>
                  </a:p>
                </p:txBody>
              </p:sp>
            </p:grpSp>
          </p:grpSp>
        </p:grpSp>
        <p:grpSp>
          <p:nvGrpSpPr>
            <p:cNvPr id="11275" name="Group 47"/>
            <p:cNvGrpSpPr>
              <a:grpSpLocks/>
            </p:cNvGrpSpPr>
            <p:nvPr/>
          </p:nvGrpSpPr>
          <p:grpSpPr bwMode="auto">
            <a:xfrm>
              <a:off x="3163345" y="5127254"/>
              <a:ext cx="2856453" cy="1706644"/>
              <a:chOff x="3162440" y="2775251"/>
              <a:chExt cx="2856821" cy="1935055"/>
            </a:xfrm>
          </p:grpSpPr>
          <p:grpSp>
            <p:nvGrpSpPr>
              <p:cNvPr id="11287" name="Group 213"/>
              <p:cNvGrpSpPr>
                <a:grpSpLocks/>
              </p:cNvGrpSpPr>
              <p:nvPr/>
            </p:nvGrpSpPr>
            <p:grpSpPr bwMode="auto">
              <a:xfrm>
                <a:off x="4206725" y="2775251"/>
                <a:ext cx="1812536" cy="1935055"/>
                <a:chOff x="3063725" y="2971800"/>
                <a:chExt cx="1812536" cy="1935055"/>
              </a:xfrm>
            </p:grpSpPr>
            <p:grpSp>
              <p:nvGrpSpPr>
                <p:cNvPr id="11289" name="Group 215"/>
                <p:cNvGrpSpPr>
                  <a:grpSpLocks/>
                </p:cNvGrpSpPr>
                <p:nvPr/>
              </p:nvGrpSpPr>
              <p:grpSpPr bwMode="auto">
                <a:xfrm>
                  <a:off x="3504484" y="2971800"/>
                  <a:ext cx="1371777" cy="1295625"/>
                  <a:chOff x="3504484" y="2971800"/>
                  <a:chExt cx="1371777" cy="1295625"/>
                </a:xfrm>
              </p:grpSpPr>
              <p:sp>
                <p:nvSpPr>
                  <p:cNvPr id="53" name="Rectangle 52"/>
                  <p:cNvSpPr/>
                  <p:nvPr/>
                </p:nvSpPr>
                <p:spPr>
                  <a:xfrm>
                    <a:off x="3504497" y="2972191"/>
                    <a:ext cx="350882" cy="262729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3518787" y="3434667"/>
                    <a:ext cx="336592" cy="304117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3518787" y="3963724"/>
                    <a:ext cx="336592" cy="304117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3839502" y="2972191"/>
                    <a:ext cx="350881" cy="262729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7" name="Rectangle 56"/>
                  <p:cNvSpPr/>
                  <p:nvPr/>
                </p:nvSpPr>
                <p:spPr>
                  <a:xfrm>
                    <a:off x="4190384" y="2972191"/>
                    <a:ext cx="350882" cy="262729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8" name="Rectangle 57"/>
                  <p:cNvSpPr/>
                  <p:nvPr/>
                </p:nvSpPr>
                <p:spPr>
                  <a:xfrm>
                    <a:off x="4541266" y="2972191"/>
                    <a:ext cx="335004" cy="262729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11290" name="TextBox 216"/>
                <p:cNvSpPr txBox="1">
                  <a:spLocks noChangeArrowheads="1"/>
                </p:cNvSpPr>
                <p:nvPr/>
              </p:nvSpPr>
              <p:spPr bwMode="auto">
                <a:xfrm>
                  <a:off x="3063725" y="4313609"/>
                  <a:ext cx="1616162" cy="5932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400"/>
                    <a:t>Updated (Hyper)graph</a:t>
                  </a:r>
                </a:p>
              </p:txBody>
            </p:sp>
          </p:grpSp>
          <p:sp>
            <p:nvSpPr>
              <p:cNvPr id="11288" name="TextBox 214"/>
              <p:cNvSpPr txBox="1">
                <a:spLocks noChangeArrowheads="1"/>
              </p:cNvSpPr>
              <p:nvPr/>
            </p:nvSpPr>
            <p:spPr bwMode="auto">
              <a:xfrm>
                <a:off x="3162440" y="3155460"/>
                <a:ext cx="1600405" cy="5932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 b="1">
                    <a:solidFill>
                      <a:srgbClr val="FF0000"/>
                    </a:solidFill>
                  </a:rPr>
                  <a:t>Iterative Computation Steps</a:t>
                </a:r>
              </a:p>
            </p:txBody>
          </p:sp>
        </p:grpSp>
        <p:grpSp>
          <p:nvGrpSpPr>
            <p:cNvPr id="11276" name="Group 58"/>
            <p:cNvGrpSpPr>
              <a:grpSpLocks/>
            </p:cNvGrpSpPr>
            <p:nvPr/>
          </p:nvGrpSpPr>
          <p:grpSpPr bwMode="auto">
            <a:xfrm>
              <a:off x="5456442" y="5127257"/>
              <a:ext cx="2620758" cy="1765200"/>
              <a:chOff x="5152256" y="2743200"/>
              <a:chExt cx="2620579" cy="1999418"/>
            </a:xfrm>
          </p:grpSpPr>
          <p:grpSp>
            <p:nvGrpSpPr>
              <p:cNvPr id="11277" name="Group 224"/>
              <p:cNvGrpSpPr>
                <a:grpSpLocks/>
              </p:cNvGrpSpPr>
              <p:nvPr/>
            </p:nvGrpSpPr>
            <p:grpSpPr bwMode="auto">
              <a:xfrm>
                <a:off x="6020355" y="2743200"/>
                <a:ext cx="1752480" cy="1999418"/>
                <a:chOff x="4801155" y="2978922"/>
                <a:chExt cx="1752480" cy="1999418"/>
              </a:xfrm>
            </p:grpSpPr>
            <p:grpSp>
              <p:nvGrpSpPr>
                <p:cNvPr id="11279" name="Group 226"/>
                <p:cNvGrpSpPr>
                  <a:grpSpLocks/>
                </p:cNvGrpSpPr>
                <p:nvPr/>
              </p:nvGrpSpPr>
              <p:grpSpPr bwMode="auto">
                <a:xfrm>
                  <a:off x="5090374" y="2978922"/>
                  <a:ext cx="700826" cy="1295400"/>
                  <a:chOff x="3505200" y="2971800"/>
                  <a:chExt cx="700826" cy="1295400"/>
                </a:xfrm>
              </p:grpSpPr>
              <p:sp>
                <p:nvSpPr>
                  <p:cNvPr id="64" name="Rectangle 63"/>
                  <p:cNvSpPr/>
                  <p:nvPr/>
                </p:nvSpPr>
                <p:spPr>
                  <a:xfrm>
                    <a:off x="3504890" y="2972187"/>
                    <a:ext cx="350813" cy="262463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5" name="Rectangle 64"/>
                  <p:cNvSpPr/>
                  <p:nvPr/>
                </p:nvSpPr>
                <p:spPr>
                  <a:xfrm>
                    <a:off x="3519177" y="3434194"/>
                    <a:ext cx="336526" cy="303809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6" name="Rectangle 65"/>
                  <p:cNvSpPr/>
                  <p:nvPr/>
                </p:nvSpPr>
                <p:spPr>
                  <a:xfrm>
                    <a:off x="3519177" y="3962715"/>
                    <a:ext cx="336526" cy="303809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" name="Rectangle 66"/>
                  <p:cNvSpPr/>
                  <p:nvPr/>
                </p:nvSpPr>
                <p:spPr>
                  <a:xfrm>
                    <a:off x="3841416" y="2972187"/>
                    <a:ext cx="350813" cy="262463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" name="Rectangle 67"/>
                  <p:cNvSpPr/>
                  <p:nvPr/>
                </p:nvSpPr>
                <p:spPr>
                  <a:xfrm>
                    <a:off x="3855703" y="3434194"/>
                    <a:ext cx="350812" cy="303809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855703" y="3962715"/>
                    <a:ext cx="336526" cy="303809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11280" name="TextBox 227"/>
                <p:cNvSpPr txBox="1">
                  <a:spLocks noChangeArrowheads="1"/>
                </p:cNvSpPr>
                <p:nvPr/>
              </p:nvSpPr>
              <p:spPr bwMode="auto">
                <a:xfrm>
                  <a:off x="4801155" y="4385696"/>
                  <a:ext cx="1752480" cy="5926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400" b="1">
                      <a:solidFill>
                        <a:srgbClr val="FF0000"/>
                      </a:solidFill>
                    </a:rPr>
                    <a:t>Migration Once After Repartitioning</a:t>
                  </a:r>
                </a:p>
              </p:txBody>
            </p:sp>
          </p:grpSp>
          <p:sp>
            <p:nvSpPr>
              <p:cNvPr id="11278" name="TextBox 225"/>
              <p:cNvSpPr txBox="1">
                <a:spLocks noChangeArrowheads="1"/>
              </p:cNvSpPr>
              <p:nvPr/>
            </p:nvSpPr>
            <p:spPr bwMode="auto">
              <a:xfrm>
                <a:off x="5152256" y="3233437"/>
                <a:ext cx="1126634" cy="3486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 b="1">
                    <a:solidFill>
                      <a:srgbClr val="FF0000"/>
                    </a:solidFill>
                  </a:rPr>
                  <a:t>Rebalancing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ransition spd="slow" advTm="501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000" b="1" dirty="0" smtClean="0">
                <a:solidFill>
                  <a:srgbClr val="FF0000"/>
                </a:solidFill>
                <a:ea typeface="+mn-ea"/>
              </a:rPr>
              <a:t>NUMA-Aware Inter-Node</a:t>
            </a:r>
            <a:r>
              <a:rPr kumimoji="0" lang="en-US" sz="2000" b="1" dirty="0" smtClean="0">
                <a:ea typeface="+mn-ea"/>
              </a:rPr>
              <a:t> </a:t>
            </a:r>
            <a:r>
              <a:rPr kumimoji="0" lang="en-US" sz="2000" b="1" dirty="0" smtClean="0">
                <a:ea typeface="+mn-ea"/>
              </a:rPr>
              <a:t>Repartitioning: </a:t>
            </a:r>
          </a:p>
          <a:p>
            <a:pPr marL="742950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/>
              <a:t>Goal: </a:t>
            </a:r>
            <a:r>
              <a:rPr lang="en-US" sz="1800" i="1" dirty="0"/>
              <a:t>Group the most communicating data into </a:t>
            </a:r>
            <a:r>
              <a:rPr lang="en-US" sz="1800" i="1" dirty="0" smtClean="0"/>
              <a:t>compute nodes closed to each </a:t>
            </a:r>
            <a:r>
              <a:rPr lang="en-US" sz="1800" i="1" dirty="0" smtClean="0"/>
              <a:t>other.</a:t>
            </a:r>
            <a:endParaRPr kumimoji="0" lang="en-US" sz="1800" dirty="0" smtClean="0"/>
          </a:p>
          <a:p>
            <a:pPr marL="742950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ea typeface="+mn-ea"/>
              </a:rPr>
              <a:t>Main Idea:</a:t>
            </a:r>
            <a:endParaRPr kumimoji="0" lang="en-US" sz="2000" b="1" dirty="0" smtClean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dirty="0" smtClean="0">
                <a:ea typeface="+mn-ea"/>
              </a:rPr>
              <a:t>Regrouping.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dirty="0" smtClean="0">
                <a:ea typeface="+mn-ea"/>
              </a:rPr>
              <a:t>Repartitioning.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dirty="0" smtClean="0">
                <a:ea typeface="+mn-ea"/>
              </a:rPr>
              <a:t>Refinement.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000" b="1" dirty="0" smtClean="0">
                <a:solidFill>
                  <a:srgbClr val="FF0000"/>
                </a:solidFill>
              </a:rPr>
              <a:t>NUCA</a:t>
            </a:r>
            <a:r>
              <a:rPr kumimoji="0" lang="en-US" sz="2000" b="1" dirty="0" smtClean="0">
                <a:solidFill>
                  <a:srgbClr val="FF0000"/>
                </a:solidFill>
              </a:rPr>
              <a:t>-Aware </a:t>
            </a:r>
            <a:r>
              <a:rPr kumimoji="0" lang="en-US" sz="2000" b="1" dirty="0" smtClean="0">
                <a:solidFill>
                  <a:srgbClr val="FF0000"/>
                </a:solidFill>
              </a:rPr>
              <a:t>Intra-Node </a:t>
            </a:r>
            <a:r>
              <a:rPr kumimoji="0" lang="en-US" sz="2000" b="1" dirty="0" smtClean="0"/>
              <a:t>Repartitioning: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/>
              <a:t>Goal: </a:t>
            </a:r>
            <a:r>
              <a:rPr lang="en-US" sz="1800" i="1" dirty="0"/>
              <a:t>Group the most communicating data into cores sharing more level </a:t>
            </a:r>
            <a:r>
              <a:rPr lang="en-US" sz="1800" i="1" dirty="0" smtClean="0"/>
              <a:t>of </a:t>
            </a:r>
            <a:r>
              <a:rPr lang="en-US" sz="1800" i="1" dirty="0"/>
              <a:t>caches</a:t>
            </a:r>
            <a:r>
              <a:rPr lang="en-US" sz="1800" i="1" dirty="0" smtClean="0"/>
              <a:t>.</a:t>
            </a:r>
            <a:endParaRPr kumimoji="0" lang="en-US" sz="1800" dirty="0" smtClean="0"/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/>
              <a:t>Solution#1: </a:t>
            </a:r>
            <a:r>
              <a:rPr kumimoji="0" lang="en-US" sz="1800" dirty="0" smtClean="0"/>
              <a:t>Hierarchical Repartitioning.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/>
              <a:t>Solution#2: </a:t>
            </a:r>
            <a:r>
              <a:rPr kumimoji="0" lang="en-US" sz="1800" dirty="0" smtClean="0"/>
              <a:t>Flat Repartitioning. </a:t>
            </a:r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Hierarchical Topology-Aware </a:t>
            </a:r>
            <a:r>
              <a:rPr kumimoji="0" lang="en-US" altLang="zh-CN" sz="2800" b="1" dirty="0" smtClean="0">
                <a:ea typeface="宋体" pitchFamily="-84" charset="-122"/>
              </a:rPr>
              <a:t>(Hyper)graph-Based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 </a:t>
            </a:r>
            <a:r>
              <a:rPr kumimoji="0" lang="en-US" altLang="zh-CN" sz="2800" b="1" dirty="0" smtClean="0">
                <a:ea typeface="宋体" pitchFamily="-84" charset="-122"/>
              </a:rPr>
              <a:t>Dynamic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 </a:t>
            </a:r>
            <a:r>
              <a:rPr kumimoji="0" lang="en-US" altLang="zh-CN" sz="2800" b="1" dirty="0" smtClean="0">
                <a:ea typeface="宋体" pitchFamily="-84" charset="-122"/>
              </a:rPr>
              <a:t>Load </a:t>
            </a:r>
            <a:r>
              <a:rPr kumimoji="0" lang="en-US" altLang="zh-CN" sz="2800" b="1" dirty="0" smtClean="0">
                <a:ea typeface="宋体" pitchFamily="-84" charset="-122"/>
              </a:rPr>
              <a:t>Balancing</a:t>
            </a:r>
            <a:endParaRPr kumimoji="0" lang="en-US" altLang="zh-CN" sz="2800" b="1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 advTm="50146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000" b="1" dirty="0" smtClean="0">
                <a:ea typeface="+mn-ea"/>
              </a:rPr>
              <a:t>Motivations: </a:t>
            </a:r>
            <a:endParaRPr kumimoji="0" lang="en-US" sz="2000" dirty="0" smtClean="0">
              <a:ea typeface="+mn-ea"/>
            </a:endParaRPr>
          </a:p>
          <a:p>
            <a:pPr marL="742950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solidFill>
                  <a:srgbClr val="FF0000"/>
                </a:solidFill>
                <a:ea typeface="+mn-ea"/>
              </a:rPr>
              <a:t>Heterogeneous</a:t>
            </a:r>
            <a:r>
              <a:rPr kumimoji="0" lang="en-US" sz="1800" b="1" dirty="0" smtClean="0">
                <a:ea typeface="+mn-ea"/>
              </a:rPr>
              <a:t> </a:t>
            </a:r>
            <a:r>
              <a:rPr kumimoji="0" lang="en-US" sz="1800" dirty="0" smtClean="0">
                <a:ea typeface="+mn-ea"/>
              </a:rPr>
              <a:t>inter- and intra-node communication.</a:t>
            </a:r>
          </a:p>
          <a:p>
            <a:pPr marL="742950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solidFill>
                  <a:srgbClr val="FF0000"/>
                </a:solidFill>
              </a:rPr>
              <a:t>Network </a:t>
            </a:r>
            <a:r>
              <a:rPr kumimoji="0" lang="en-US" sz="1800" b="1" dirty="0">
                <a:solidFill>
                  <a:srgbClr val="FF0000"/>
                </a:solidFill>
              </a:rPr>
              <a:t>topology </a:t>
            </a:r>
            <a:r>
              <a:rPr kumimoji="0" lang="en-US" sz="1800" b="1" dirty="0" err="1" smtClean="0">
                <a:solidFill>
                  <a:srgbClr val="FF0000"/>
                </a:solidFill>
              </a:rPr>
              <a:t>v.s</a:t>
            </a:r>
            <a:r>
              <a:rPr kumimoji="0" lang="en-US" sz="1800" b="1" dirty="0" smtClean="0">
                <a:solidFill>
                  <a:srgbClr val="FF0000"/>
                </a:solidFill>
              </a:rPr>
              <a:t>. Cache hierarchy.</a:t>
            </a:r>
            <a:endParaRPr kumimoji="0" lang="en-US" sz="1800" b="1" dirty="0" smtClean="0">
              <a:solidFill>
                <a:srgbClr val="FF0000"/>
              </a:solidFill>
              <a:ea typeface="+mn-ea"/>
            </a:endParaRPr>
          </a:p>
          <a:p>
            <a:pPr marL="1200150" lvl="3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600" dirty="0" smtClean="0">
                <a:ea typeface="+mn-ea"/>
              </a:rPr>
              <a:t>Different cost metrics.</a:t>
            </a:r>
            <a:endParaRPr kumimoji="0" lang="en-US" sz="1600" dirty="0" smtClean="0">
              <a:ea typeface="+mn-ea"/>
            </a:endParaRPr>
          </a:p>
          <a:p>
            <a:pPr marL="1200150" lvl="3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600" dirty="0" smtClean="0">
                <a:ea typeface="+mn-ea"/>
              </a:rPr>
              <a:t>Varying impact</a:t>
            </a:r>
            <a:r>
              <a:rPr kumimoji="0" lang="en-US" sz="1600" dirty="0" smtClean="0">
                <a:ea typeface="+mn-ea"/>
              </a:rPr>
              <a:t>.</a:t>
            </a:r>
            <a:endParaRPr kumimoji="0" lang="en-US" sz="1600" dirty="0" smtClean="0">
              <a:solidFill>
                <a:srgbClr val="FF0000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2000" b="1" dirty="0" smtClean="0"/>
              <a:t>Benefits: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dirty="0" smtClean="0"/>
              <a:t>Fully aware of the underlying topology. 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dirty="0" smtClean="0"/>
              <a:t>Different cost models </a:t>
            </a:r>
            <a:r>
              <a:rPr kumimoji="0" lang="en-US" sz="1800" dirty="0" smtClean="0"/>
              <a:t>and repartitioning </a:t>
            </a:r>
            <a:r>
              <a:rPr kumimoji="0" lang="en-US" sz="1800" dirty="0" smtClean="0"/>
              <a:t>schemes </a:t>
            </a:r>
            <a:r>
              <a:rPr kumimoji="0" lang="en-US" sz="1800" dirty="0" smtClean="0"/>
              <a:t>for inter- and intra-node </a:t>
            </a:r>
            <a:r>
              <a:rPr kumimoji="0" lang="en-US" sz="1800" dirty="0" smtClean="0"/>
              <a:t>repartitioning.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dirty="0"/>
              <a:t>Repartitioning the (hyper)graph at node level first offers us more freedom in deciding: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600" dirty="0"/>
              <a:t>Which object to be migrated?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600" dirty="0"/>
              <a:t>Which partition that the object should migrated to</a:t>
            </a:r>
            <a:r>
              <a:rPr kumimoji="0" lang="en-US" sz="1600" dirty="0" smtClean="0"/>
              <a:t>?</a:t>
            </a:r>
            <a:endParaRPr kumimoji="0" lang="en-US" sz="1600" dirty="0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Hierarchical Topology-Aware </a:t>
            </a:r>
            <a:r>
              <a:rPr kumimoji="0" lang="en-US" altLang="zh-CN" sz="2800" b="1" dirty="0" smtClean="0">
                <a:ea typeface="宋体" pitchFamily="-84" charset="-122"/>
              </a:rPr>
              <a:t>(Hyper)graph-Based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 </a:t>
            </a:r>
            <a:r>
              <a:rPr kumimoji="0" lang="en-US" altLang="zh-CN" sz="2800" b="1" dirty="0" smtClean="0">
                <a:ea typeface="宋体" pitchFamily="-84" charset="-122"/>
              </a:rPr>
              <a:t>Dynamic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 </a:t>
            </a:r>
            <a:r>
              <a:rPr kumimoji="0" lang="en-US" altLang="zh-CN" sz="2800" b="1" dirty="0" smtClean="0">
                <a:ea typeface="宋体" pitchFamily="-84" charset="-122"/>
              </a:rPr>
              <a:t>Load </a:t>
            </a:r>
            <a:r>
              <a:rPr kumimoji="0" lang="en-US" altLang="zh-CN" sz="2800" b="1" dirty="0" smtClean="0">
                <a:ea typeface="宋体" pitchFamily="-84" charset="-122"/>
              </a:rPr>
              <a:t>Balancing</a:t>
            </a:r>
            <a:endParaRPr kumimoji="0" lang="en-US" altLang="zh-CN" sz="2800" b="1" dirty="0" smtClean="0">
              <a:ea typeface="宋体" pitchFamily="-8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7676305"/>
      </p:ext>
    </p:extLst>
  </p:cSld>
  <p:clrMapOvr>
    <a:masterClrMapping/>
  </p:clrMapOvr>
  <p:transition spd="slow" advTm="501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4572000" y="2112135"/>
            <a:ext cx="4314825" cy="4076700"/>
            <a:chOff x="4572000" y="2112135"/>
            <a:chExt cx="4314825" cy="4076700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2112135"/>
              <a:ext cx="4314825" cy="4076700"/>
            </a:xfrm>
            <a:prstGeom prst="rect">
              <a:avLst/>
            </a:prstGeom>
          </p:spPr>
        </p:pic>
        <p:sp>
          <p:nvSpPr>
            <p:cNvPr id="27" name="Freeform 26"/>
            <p:cNvSpPr/>
            <p:nvPr/>
          </p:nvSpPr>
          <p:spPr>
            <a:xfrm>
              <a:off x="4980331" y="2438399"/>
              <a:ext cx="2334870" cy="1731431"/>
            </a:xfrm>
            <a:custGeom>
              <a:avLst/>
              <a:gdLst>
                <a:gd name="connsiteX0" fmla="*/ 184098 w 2529199"/>
                <a:gd name="connsiteY0" fmla="*/ 166864 h 1838194"/>
                <a:gd name="connsiteX1" fmla="*/ 480312 w 2529199"/>
                <a:gd name="connsiteY1" fmla="*/ 25197 h 1838194"/>
                <a:gd name="connsiteX2" fmla="*/ 2128808 w 2529199"/>
                <a:gd name="connsiteY2" fmla="*/ 38076 h 1838194"/>
                <a:gd name="connsiteX3" fmla="*/ 2528053 w 2529199"/>
                <a:gd name="connsiteY3" fmla="*/ 398684 h 1838194"/>
                <a:gd name="connsiteX4" fmla="*/ 2167445 w 2529199"/>
                <a:gd name="connsiteY4" fmla="*/ 1454752 h 1838194"/>
                <a:gd name="connsiteX5" fmla="*/ 377281 w 2529199"/>
                <a:gd name="connsiteY5" fmla="*/ 1789602 h 1838194"/>
                <a:gd name="connsiteX6" fmla="*/ 3794 w 2529199"/>
                <a:gd name="connsiteY6" fmla="*/ 501715 h 1838194"/>
                <a:gd name="connsiteX7" fmla="*/ 184098 w 2529199"/>
                <a:gd name="connsiteY7" fmla="*/ 115349 h 1838194"/>
                <a:gd name="connsiteX8" fmla="*/ 184098 w 2529199"/>
                <a:gd name="connsiteY8" fmla="*/ 166864 h 1838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29199" h="1838194">
                  <a:moveTo>
                    <a:pt x="184098" y="166864"/>
                  </a:moveTo>
                  <a:cubicBezTo>
                    <a:pt x="233467" y="151839"/>
                    <a:pt x="156194" y="46662"/>
                    <a:pt x="480312" y="25197"/>
                  </a:cubicBezTo>
                  <a:cubicBezTo>
                    <a:pt x="804430" y="3732"/>
                    <a:pt x="1787518" y="-24172"/>
                    <a:pt x="2128808" y="38076"/>
                  </a:cubicBezTo>
                  <a:cubicBezTo>
                    <a:pt x="2470098" y="100324"/>
                    <a:pt x="2521614" y="162571"/>
                    <a:pt x="2528053" y="398684"/>
                  </a:cubicBezTo>
                  <a:cubicBezTo>
                    <a:pt x="2534492" y="634797"/>
                    <a:pt x="2525907" y="1222932"/>
                    <a:pt x="2167445" y="1454752"/>
                  </a:cubicBezTo>
                  <a:cubicBezTo>
                    <a:pt x="1808983" y="1686572"/>
                    <a:pt x="737889" y="1948441"/>
                    <a:pt x="377281" y="1789602"/>
                  </a:cubicBezTo>
                  <a:cubicBezTo>
                    <a:pt x="16673" y="1630763"/>
                    <a:pt x="35991" y="780757"/>
                    <a:pt x="3794" y="501715"/>
                  </a:cubicBezTo>
                  <a:cubicBezTo>
                    <a:pt x="-28403" y="222673"/>
                    <a:pt x="154047" y="171157"/>
                    <a:pt x="184098" y="115349"/>
                  </a:cubicBezTo>
                  <a:cubicBezTo>
                    <a:pt x="214149" y="59541"/>
                    <a:pt x="134729" y="181889"/>
                    <a:pt x="184098" y="166864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5638801" y="4464659"/>
              <a:ext cx="2895600" cy="1174142"/>
            </a:xfrm>
            <a:custGeom>
              <a:avLst/>
              <a:gdLst>
                <a:gd name="connsiteX0" fmla="*/ 376393 w 3017027"/>
                <a:gd name="connsiteY0" fmla="*/ 148924 h 1295239"/>
                <a:gd name="connsiteX1" fmla="*/ 2462771 w 3017027"/>
                <a:gd name="connsiteY1" fmla="*/ 45893 h 1295239"/>
                <a:gd name="connsiteX2" fmla="*/ 2990804 w 3017027"/>
                <a:gd name="connsiteY2" fmla="*/ 754231 h 1295239"/>
                <a:gd name="connsiteX3" fmla="*/ 1857463 w 3017027"/>
                <a:gd name="connsiteY3" fmla="*/ 1295144 h 1295239"/>
                <a:gd name="connsiteX4" fmla="*/ 131694 w 3017027"/>
                <a:gd name="connsiteY4" fmla="*/ 792868 h 1295239"/>
                <a:gd name="connsiteX5" fmla="*/ 376393 w 3017027"/>
                <a:gd name="connsiteY5" fmla="*/ 148924 h 129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7027" h="1295239">
                  <a:moveTo>
                    <a:pt x="376393" y="148924"/>
                  </a:moveTo>
                  <a:cubicBezTo>
                    <a:pt x="764906" y="24428"/>
                    <a:pt x="2027036" y="-54991"/>
                    <a:pt x="2462771" y="45893"/>
                  </a:cubicBezTo>
                  <a:cubicBezTo>
                    <a:pt x="2898506" y="146777"/>
                    <a:pt x="3091689" y="546023"/>
                    <a:pt x="2990804" y="754231"/>
                  </a:cubicBezTo>
                  <a:cubicBezTo>
                    <a:pt x="2889919" y="962439"/>
                    <a:pt x="2333981" y="1288705"/>
                    <a:pt x="1857463" y="1295144"/>
                  </a:cubicBezTo>
                  <a:cubicBezTo>
                    <a:pt x="1380945" y="1301583"/>
                    <a:pt x="374246" y="981758"/>
                    <a:pt x="131694" y="792868"/>
                  </a:cubicBezTo>
                  <a:cubicBezTo>
                    <a:pt x="-110858" y="603978"/>
                    <a:pt x="-12120" y="273420"/>
                    <a:pt x="376393" y="148924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NUMA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-Aware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Inter-Node </a:t>
            </a:r>
            <a:r>
              <a:rPr kumimoji="0" lang="en-US" altLang="zh-CN" sz="2800" b="1" dirty="0" smtClean="0">
                <a:ea typeface="宋体" pitchFamily="-84" charset="-122"/>
              </a:rPr>
              <a:t>(Hyper)graph Repartitioning: </a:t>
            </a:r>
            <a:r>
              <a:rPr kumimoji="0" lang="en-US" altLang="en-US" sz="2800" b="1" dirty="0">
                <a:solidFill>
                  <a:srgbClr val="FF0000"/>
                </a:solidFill>
              </a:rPr>
              <a:t>Regrouping</a:t>
            </a:r>
            <a:endParaRPr kumimoji="0" lang="en-US" altLang="zh-CN" sz="2800" b="1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42844" y="2057400"/>
            <a:ext cx="4314825" cy="4076700"/>
            <a:chOff x="0" y="2791593"/>
            <a:chExt cx="4314825" cy="40767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791593"/>
              <a:ext cx="4314825" cy="4076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3276600" y="4937242"/>
              <a:ext cx="381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P4</a:t>
              </a:r>
              <a:endParaRPr lang="en-US" sz="1100" b="1" dirty="0"/>
            </a:p>
          </p:txBody>
        </p:sp>
      </p:grpSp>
      <p:sp>
        <p:nvSpPr>
          <p:cNvPr id="9" name="Right Arrow 8"/>
          <p:cNvSpPr/>
          <p:nvPr/>
        </p:nvSpPr>
        <p:spPr>
          <a:xfrm>
            <a:off x="3886371" y="4144384"/>
            <a:ext cx="1218967" cy="151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0" name="TextBox 28"/>
          <p:cNvSpPr txBox="1">
            <a:spLocks noChangeArrowheads="1"/>
          </p:cNvSpPr>
          <p:nvPr/>
        </p:nvSpPr>
        <p:spPr bwMode="auto">
          <a:xfrm>
            <a:off x="3810000" y="3753688"/>
            <a:ext cx="1295338" cy="39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en-US" sz="1800" b="1" dirty="0"/>
              <a:t>Regrouping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840397"/>
              </p:ext>
            </p:extLst>
          </p:nvPr>
        </p:nvGraphicFramePr>
        <p:xfrm>
          <a:off x="434832" y="1518043"/>
          <a:ext cx="3070368" cy="691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592"/>
                <a:gridCol w="767592"/>
                <a:gridCol w="767592"/>
                <a:gridCol w="767592"/>
              </a:tblGrid>
              <a:tr h="2772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P1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P2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P3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P4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</a:tr>
              <a:tr h="38710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Node#0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49" marR="91449" marT="45645" marB="4564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Node#1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49" marR="91449" marT="45645" marB="45645"/>
                </a:tc>
              </a:tr>
            </a:tbl>
          </a:graphicData>
        </a:graphic>
      </p:graphicFrame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381000" y="1219198"/>
            <a:ext cx="205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400" dirty="0" smtClean="0"/>
              <a:t>Partition </a:t>
            </a:r>
            <a:r>
              <a:rPr kumimoji="0" lang="en-US" altLang="zh-CN" sz="1400" dirty="0"/>
              <a:t>Assignment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2659582"/>
      </p:ext>
    </p:extLst>
  </p:cSld>
  <p:clrMapOvr>
    <a:masterClrMapping/>
  </p:clrMapOvr>
  <p:transition spd="slow" advTm="50146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5" y="1885062"/>
            <a:ext cx="4314825" cy="4076700"/>
          </a:xfrm>
          <a:prstGeom prst="rect">
            <a:avLst/>
          </a:prstGeom>
        </p:spPr>
      </p:pic>
      <p:sp>
        <p:nvSpPr>
          <p:cNvPr id="143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>
                <a:solidFill>
                  <a:srgbClr val="FF0000"/>
                </a:solidFill>
                <a:ea typeface="宋体" pitchFamily="-84" charset="-122"/>
              </a:rPr>
              <a:t>NUMA-Aware </a:t>
            </a:r>
            <a:r>
              <a:rPr kumimoji="0" lang="en-US" altLang="zh-CN" sz="2800" b="1" dirty="0">
                <a:solidFill>
                  <a:srgbClr val="FF0000"/>
                </a:solidFill>
                <a:ea typeface="宋体" pitchFamily="-84" charset="-122"/>
              </a:rPr>
              <a:t>Inter-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Node </a:t>
            </a:r>
            <a:r>
              <a:rPr kumimoji="0" lang="en-US" altLang="zh-CN" sz="2800" b="1" dirty="0" smtClean="0">
                <a:ea typeface="宋体" pitchFamily="-84" charset="-122"/>
              </a:rPr>
              <a:t>(Hyper)graph Repartitioning: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Repartitioning</a:t>
            </a:r>
          </a:p>
        </p:txBody>
      </p:sp>
      <p:sp>
        <p:nvSpPr>
          <p:cNvPr id="2" name="Right Arrow 1"/>
          <p:cNvSpPr/>
          <p:nvPr/>
        </p:nvSpPr>
        <p:spPr>
          <a:xfrm>
            <a:off x="3782833" y="3923412"/>
            <a:ext cx="1219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8"/>
          <p:cNvSpPr txBox="1">
            <a:spLocks noChangeArrowheads="1"/>
          </p:cNvSpPr>
          <p:nvPr/>
        </p:nvSpPr>
        <p:spPr bwMode="auto">
          <a:xfrm>
            <a:off x="3547123" y="3525103"/>
            <a:ext cx="15783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en-US" sz="1800" b="1" dirty="0" smtClean="0"/>
              <a:t>Repartitioning</a:t>
            </a:r>
            <a:endParaRPr kumimoji="0" lang="en-US" altLang="en-US" sz="1800" b="1" dirty="0"/>
          </a:p>
        </p:txBody>
      </p:sp>
      <p:sp>
        <p:nvSpPr>
          <p:cNvPr id="33" name="Freeform 32"/>
          <p:cNvSpPr/>
          <p:nvPr/>
        </p:nvSpPr>
        <p:spPr>
          <a:xfrm>
            <a:off x="457200" y="2154769"/>
            <a:ext cx="2334870" cy="1731431"/>
          </a:xfrm>
          <a:custGeom>
            <a:avLst/>
            <a:gdLst>
              <a:gd name="connsiteX0" fmla="*/ 184098 w 2529199"/>
              <a:gd name="connsiteY0" fmla="*/ 166864 h 1838194"/>
              <a:gd name="connsiteX1" fmla="*/ 480312 w 2529199"/>
              <a:gd name="connsiteY1" fmla="*/ 25197 h 1838194"/>
              <a:gd name="connsiteX2" fmla="*/ 2128808 w 2529199"/>
              <a:gd name="connsiteY2" fmla="*/ 38076 h 1838194"/>
              <a:gd name="connsiteX3" fmla="*/ 2528053 w 2529199"/>
              <a:gd name="connsiteY3" fmla="*/ 398684 h 1838194"/>
              <a:gd name="connsiteX4" fmla="*/ 2167445 w 2529199"/>
              <a:gd name="connsiteY4" fmla="*/ 1454752 h 1838194"/>
              <a:gd name="connsiteX5" fmla="*/ 377281 w 2529199"/>
              <a:gd name="connsiteY5" fmla="*/ 1789602 h 1838194"/>
              <a:gd name="connsiteX6" fmla="*/ 3794 w 2529199"/>
              <a:gd name="connsiteY6" fmla="*/ 501715 h 1838194"/>
              <a:gd name="connsiteX7" fmla="*/ 184098 w 2529199"/>
              <a:gd name="connsiteY7" fmla="*/ 115349 h 1838194"/>
              <a:gd name="connsiteX8" fmla="*/ 184098 w 2529199"/>
              <a:gd name="connsiteY8" fmla="*/ 166864 h 183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29199" h="1838194">
                <a:moveTo>
                  <a:pt x="184098" y="166864"/>
                </a:moveTo>
                <a:cubicBezTo>
                  <a:pt x="233467" y="151839"/>
                  <a:pt x="156194" y="46662"/>
                  <a:pt x="480312" y="25197"/>
                </a:cubicBezTo>
                <a:cubicBezTo>
                  <a:pt x="804430" y="3732"/>
                  <a:pt x="1787518" y="-24172"/>
                  <a:pt x="2128808" y="38076"/>
                </a:cubicBezTo>
                <a:cubicBezTo>
                  <a:pt x="2470098" y="100324"/>
                  <a:pt x="2521614" y="162571"/>
                  <a:pt x="2528053" y="398684"/>
                </a:cubicBezTo>
                <a:cubicBezTo>
                  <a:pt x="2534492" y="634797"/>
                  <a:pt x="2525907" y="1222932"/>
                  <a:pt x="2167445" y="1454752"/>
                </a:cubicBezTo>
                <a:cubicBezTo>
                  <a:pt x="1808983" y="1686572"/>
                  <a:pt x="737889" y="1948441"/>
                  <a:pt x="377281" y="1789602"/>
                </a:cubicBezTo>
                <a:cubicBezTo>
                  <a:pt x="16673" y="1630763"/>
                  <a:pt x="35991" y="780757"/>
                  <a:pt x="3794" y="501715"/>
                </a:cubicBezTo>
                <a:cubicBezTo>
                  <a:pt x="-28403" y="222673"/>
                  <a:pt x="154047" y="171157"/>
                  <a:pt x="184098" y="115349"/>
                </a:cubicBezTo>
                <a:cubicBezTo>
                  <a:pt x="214149" y="59541"/>
                  <a:pt x="134729" y="181889"/>
                  <a:pt x="184098" y="16686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115670" y="4236058"/>
            <a:ext cx="2895600" cy="1174142"/>
          </a:xfrm>
          <a:custGeom>
            <a:avLst/>
            <a:gdLst>
              <a:gd name="connsiteX0" fmla="*/ 376393 w 3017027"/>
              <a:gd name="connsiteY0" fmla="*/ 148924 h 1295239"/>
              <a:gd name="connsiteX1" fmla="*/ 2462771 w 3017027"/>
              <a:gd name="connsiteY1" fmla="*/ 45893 h 1295239"/>
              <a:gd name="connsiteX2" fmla="*/ 2990804 w 3017027"/>
              <a:gd name="connsiteY2" fmla="*/ 754231 h 1295239"/>
              <a:gd name="connsiteX3" fmla="*/ 1857463 w 3017027"/>
              <a:gd name="connsiteY3" fmla="*/ 1295144 h 1295239"/>
              <a:gd name="connsiteX4" fmla="*/ 131694 w 3017027"/>
              <a:gd name="connsiteY4" fmla="*/ 792868 h 1295239"/>
              <a:gd name="connsiteX5" fmla="*/ 376393 w 3017027"/>
              <a:gd name="connsiteY5" fmla="*/ 148924 h 129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7027" h="1295239">
                <a:moveTo>
                  <a:pt x="376393" y="148924"/>
                </a:moveTo>
                <a:cubicBezTo>
                  <a:pt x="764906" y="24428"/>
                  <a:pt x="2027036" y="-54991"/>
                  <a:pt x="2462771" y="45893"/>
                </a:cubicBezTo>
                <a:cubicBezTo>
                  <a:pt x="2898506" y="146777"/>
                  <a:pt x="3091689" y="546023"/>
                  <a:pt x="2990804" y="754231"/>
                </a:cubicBezTo>
                <a:cubicBezTo>
                  <a:pt x="2889919" y="962439"/>
                  <a:pt x="2333981" y="1288705"/>
                  <a:pt x="1857463" y="1295144"/>
                </a:cubicBezTo>
                <a:cubicBezTo>
                  <a:pt x="1380945" y="1301583"/>
                  <a:pt x="374246" y="981758"/>
                  <a:pt x="131694" y="792868"/>
                </a:cubicBezTo>
                <a:cubicBezTo>
                  <a:pt x="-110858" y="603978"/>
                  <a:pt x="-12120" y="273420"/>
                  <a:pt x="376393" y="148924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5181600" y="2518664"/>
            <a:ext cx="3838575" cy="3905250"/>
            <a:chOff x="5181600" y="2518664"/>
            <a:chExt cx="3838575" cy="390525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1600" y="2518664"/>
              <a:ext cx="3838575" cy="3905250"/>
            </a:xfrm>
            <a:prstGeom prst="rect">
              <a:avLst/>
            </a:prstGeom>
          </p:spPr>
        </p:pic>
        <p:sp>
          <p:nvSpPr>
            <p:cNvPr id="17" name="Freeform 16"/>
            <p:cNvSpPr/>
            <p:nvPr/>
          </p:nvSpPr>
          <p:spPr>
            <a:xfrm>
              <a:off x="5486400" y="2590799"/>
              <a:ext cx="3048000" cy="1880489"/>
            </a:xfrm>
            <a:custGeom>
              <a:avLst/>
              <a:gdLst>
                <a:gd name="connsiteX0" fmla="*/ 184098 w 2529199"/>
                <a:gd name="connsiteY0" fmla="*/ 166864 h 1838194"/>
                <a:gd name="connsiteX1" fmla="*/ 480312 w 2529199"/>
                <a:gd name="connsiteY1" fmla="*/ 25197 h 1838194"/>
                <a:gd name="connsiteX2" fmla="*/ 2128808 w 2529199"/>
                <a:gd name="connsiteY2" fmla="*/ 38076 h 1838194"/>
                <a:gd name="connsiteX3" fmla="*/ 2528053 w 2529199"/>
                <a:gd name="connsiteY3" fmla="*/ 398684 h 1838194"/>
                <a:gd name="connsiteX4" fmla="*/ 2167445 w 2529199"/>
                <a:gd name="connsiteY4" fmla="*/ 1454752 h 1838194"/>
                <a:gd name="connsiteX5" fmla="*/ 377281 w 2529199"/>
                <a:gd name="connsiteY5" fmla="*/ 1789602 h 1838194"/>
                <a:gd name="connsiteX6" fmla="*/ 3794 w 2529199"/>
                <a:gd name="connsiteY6" fmla="*/ 501715 h 1838194"/>
                <a:gd name="connsiteX7" fmla="*/ 184098 w 2529199"/>
                <a:gd name="connsiteY7" fmla="*/ 115349 h 1838194"/>
                <a:gd name="connsiteX8" fmla="*/ 184098 w 2529199"/>
                <a:gd name="connsiteY8" fmla="*/ 166864 h 1838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29199" h="1838194">
                  <a:moveTo>
                    <a:pt x="184098" y="166864"/>
                  </a:moveTo>
                  <a:cubicBezTo>
                    <a:pt x="233467" y="151839"/>
                    <a:pt x="156194" y="46662"/>
                    <a:pt x="480312" y="25197"/>
                  </a:cubicBezTo>
                  <a:cubicBezTo>
                    <a:pt x="804430" y="3732"/>
                    <a:pt x="1787518" y="-24172"/>
                    <a:pt x="2128808" y="38076"/>
                  </a:cubicBezTo>
                  <a:cubicBezTo>
                    <a:pt x="2470098" y="100324"/>
                    <a:pt x="2521614" y="162571"/>
                    <a:pt x="2528053" y="398684"/>
                  </a:cubicBezTo>
                  <a:cubicBezTo>
                    <a:pt x="2534492" y="634797"/>
                    <a:pt x="2525907" y="1222932"/>
                    <a:pt x="2167445" y="1454752"/>
                  </a:cubicBezTo>
                  <a:cubicBezTo>
                    <a:pt x="1808983" y="1686572"/>
                    <a:pt x="737889" y="1948441"/>
                    <a:pt x="377281" y="1789602"/>
                  </a:cubicBezTo>
                  <a:cubicBezTo>
                    <a:pt x="16673" y="1630763"/>
                    <a:pt x="35991" y="780757"/>
                    <a:pt x="3794" y="501715"/>
                  </a:cubicBezTo>
                  <a:cubicBezTo>
                    <a:pt x="-28403" y="222673"/>
                    <a:pt x="154047" y="171157"/>
                    <a:pt x="184098" y="115349"/>
                  </a:cubicBezTo>
                  <a:cubicBezTo>
                    <a:pt x="214149" y="59541"/>
                    <a:pt x="134729" y="181889"/>
                    <a:pt x="184098" y="166864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6096000" y="4604640"/>
              <a:ext cx="2743200" cy="1293902"/>
            </a:xfrm>
            <a:custGeom>
              <a:avLst/>
              <a:gdLst>
                <a:gd name="connsiteX0" fmla="*/ 376393 w 3017027"/>
                <a:gd name="connsiteY0" fmla="*/ 148924 h 1295239"/>
                <a:gd name="connsiteX1" fmla="*/ 2462771 w 3017027"/>
                <a:gd name="connsiteY1" fmla="*/ 45893 h 1295239"/>
                <a:gd name="connsiteX2" fmla="*/ 2990804 w 3017027"/>
                <a:gd name="connsiteY2" fmla="*/ 754231 h 1295239"/>
                <a:gd name="connsiteX3" fmla="*/ 1857463 w 3017027"/>
                <a:gd name="connsiteY3" fmla="*/ 1295144 h 1295239"/>
                <a:gd name="connsiteX4" fmla="*/ 131694 w 3017027"/>
                <a:gd name="connsiteY4" fmla="*/ 792868 h 1295239"/>
                <a:gd name="connsiteX5" fmla="*/ 376393 w 3017027"/>
                <a:gd name="connsiteY5" fmla="*/ 148924 h 129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7027" h="1295239">
                  <a:moveTo>
                    <a:pt x="376393" y="148924"/>
                  </a:moveTo>
                  <a:cubicBezTo>
                    <a:pt x="764906" y="24428"/>
                    <a:pt x="2027036" y="-54991"/>
                    <a:pt x="2462771" y="45893"/>
                  </a:cubicBezTo>
                  <a:cubicBezTo>
                    <a:pt x="2898506" y="146777"/>
                    <a:pt x="3091689" y="546023"/>
                    <a:pt x="2990804" y="754231"/>
                  </a:cubicBezTo>
                  <a:cubicBezTo>
                    <a:pt x="2889919" y="962439"/>
                    <a:pt x="2333981" y="1288705"/>
                    <a:pt x="1857463" y="1295144"/>
                  </a:cubicBezTo>
                  <a:cubicBezTo>
                    <a:pt x="1380945" y="1301583"/>
                    <a:pt x="374246" y="981758"/>
                    <a:pt x="131694" y="792868"/>
                  </a:cubicBezTo>
                  <a:cubicBezTo>
                    <a:pt x="-110858" y="603978"/>
                    <a:pt x="-12120" y="273420"/>
                    <a:pt x="376393" y="148924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83830349"/>
      </p:ext>
    </p:extLst>
  </p:cSld>
  <p:clrMapOvr>
    <a:masterClrMapping/>
  </p:clrMapOvr>
  <p:transition spd="slow" advTm="50146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138112" y="2619375"/>
            <a:ext cx="3838575" cy="3905250"/>
            <a:chOff x="5181600" y="2518664"/>
            <a:chExt cx="3838575" cy="3905250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1600" y="2518664"/>
              <a:ext cx="3838575" cy="3905250"/>
            </a:xfrm>
            <a:prstGeom prst="rect">
              <a:avLst/>
            </a:prstGeom>
          </p:spPr>
        </p:pic>
        <p:sp>
          <p:nvSpPr>
            <p:cNvPr id="40" name="Freeform 39"/>
            <p:cNvSpPr/>
            <p:nvPr/>
          </p:nvSpPr>
          <p:spPr>
            <a:xfrm>
              <a:off x="5486400" y="2590799"/>
              <a:ext cx="3048000" cy="1880489"/>
            </a:xfrm>
            <a:custGeom>
              <a:avLst/>
              <a:gdLst>
                <a:gd name="connsiteX0" fmla="*/ 184098 w 2529199"/>
                <a:gd name="connsiteY0" fmla="*/ 166864 h 1838194"/>
                <a:gd name="connsiteX1" fmla="*/ 480312 w 2529199"/>
                <a:gd name="connsiteY1" fmla="*/ 25197 h 1838194"/>
                <a:gd name="connsiteX2" fmla="*/ 2128808 w 2529199"/>
                <a:gd name="connsiteY2" fmla="*/ 38076 h 1838194"/>
                <a:gd name="connsiteX3" fmla="*/ 2528053 w 2529199"/>
                <a:gd name="connsiteY3" fmla="*/ 398684 h 1838194"/>
                <a:gd name="connsiteX4" fmla="*/ 2167445 w 2529199"/>
                <a:gd name="connsiteY4" fmla="*/ 1454752 h 1838194"/>
                <a:gd name="connsiteX5" fmla="*/ 377281 w 2529199"/>
                <a:gd name="connsiteY5" fmla="*/ 1789602 h 1838194"/>
                <a:gd name="connsiteX6" fmla="*/ 3794 w 2529199"/>
                <a:gd name="connsiteY6" fmla="*/ 501715 h 1838194"/>
                <a:gd name="connsiteX7" fmla="*/ 184098 w 2529199"/>
                <a:gd name="connsiteY7" fmla="*/ 115349 h 1838194"/>
                <a:gd name="connsiteX8" fmla="*/ 184098 w 2529199"/>
                <a:gd name="connsiteY8" fmla="*/ 166864 h 1838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29199" h="1838194">
                  <a:moveTo>
                    <a:pt x="184098" y="166864"/>
                  </a:moveTo>
                  <a:cubicBezTo>
                    <a:pt x="233467" y="151839"/>
                    <a:pt x="156194" y="46662"/>
                    <a:pt x="480312" y="25197"/>
                  </a:cubicBezTo>
                  <a:cubicBezTo>
                    <a:pt x="804430" y="3732"/>
                    <a:pt x="1787518" y="-24172"/>
                    <a:pt x="2128808" y="38076"/>
                  </a:cubicBezTo>
                  <a:cubicBezTo>
                    <a:pt x="2470098" y="100324"/>
                    <a:pt x="2521614" y="162571"/>
                    <a:pt x="2528053" y="398684"/>
                  </a:cubicBezTo>
                  <a:cubicBezTo>
                    <a:pt x="2534492" y="634797"/>
                    <a:pt x="2525907" y="1222932"/>
                    <a:pt x="2167445" y="1454752"/>
                  </a:cubicBezTo>
                  <a:cubicBezTo>
                    <a:pt x="1808983" y="1686572"/>
                    <a:pt x="737889" y="1948441"/>
                    <a:pt x="377281" y="1789602"/>
                  </a:cubicBezTo>
                  <a:cubicBezTo>
                    <a:pt x="16673" y="1630763"/>
                    <a:pt x="35991" y="780757"/>
                    <a:pt x="3794" y="501715"/>
                  </a:cubicBezTo>
                  <a:cubicBezTo>
                    <a:pt x="-28403" y="222673"/>
                    <a:pt x="154047" y="171157"/>
                    <a:pt x="184098" y="115349"/>
                  </a:cubicBezTo>
                  <a:cubicBezTo>
                    <a:pt x="214149" y="59541"/>
                    <a:pt x="134729" y="181889"/>
                    <a:pt x="184098" y="166864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6096000" y="4604640"/>
              <a:ext cx="2743200" cy="1293902"/>
            </a:xfrm>
            <a:custGeom>
              <a:avLst/>
              <a:gdLst>
                <a:gd name="connsiteX0" fmla="*/ 376393 w 3017027"/>
                <a:gd name="connsiteY0" fmla="*/ 148924 h 1295239"/>
                <a:gd name="connsiteX1" fmla="*/ 2462771 w 3017027"/>
                <a:gd name="connsiteY1" fmla="*/ 45893 h 1295239"/>
                <a:gd name="connsiteX2" fmla="*/ 2990804 w 3017027"/>
                <a:gd name="connsiteY2" fmla="*/ 754231 h 1295239"/>
                <a:gd name="connsiteX3" fmla="*/ 1857463 w 3017027"/>
                <a:gd name="connsiteY3" fmla="*/ 1295144 h 1295239"/>
                <a:gd name="connsiteX4" fmla="*/ 131694 w 3017027"/>
                <a:gd name="connsiteY4" fmla="*/ 792868 h 1295239"/>
                <a:gd name="connsiteX5" fmla="*/ 376393 w 3017027"/>
                <a:gd name="connsiteY5" fmla="*/ 148924 h 129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7027" h="1295239">
                  <a:moveTo>
                    <a:pt x="376393" y="148924"/>
                  </a:moveTo>
                  <a:cubicBezTo>
                    <a:pt x="764906" y="24428"/>
                    <a:pt x="2027036" y="-54991"/>
                    <a:pt x="2462771" y="45893"/>
                  </a:cubicBezTo>
                  <a:cubicBezTo>
                    <a:pt x="2898506" y="146777"/>
                    <a:pt x="3091689" y="546023"/>
                    <a:pt x="2990804" y="754231"/>
                  </a:cubicBezTo>
                  <a:cubicBezTo>
                    <a:pt x="2889919" y="962439"/>
                    <a:pt x="2333981" y="1288705"/>
                    <a:pt x="1857463" y="1295144"/>
                  </a:cubicBezTo>
                  <a:cubicBezTo>
                    <a:pt x="1380945" y="1301583"/>
                    <a:pt x="374246" y="981758"/>
                    <a:pt x="131694" y="792868"/>
                  </a:cubicBezTo>
                  <a:cubicBezTo>
                    <a:pt x="-110858" y="603978"/>
                    <a:pt x="-12120" y="273420"/>
                    <a:pt x="376393" y="148924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</p:grp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672281" y="1799177"/>
            <a:ext cx="27466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600" b="1" dirty="0" smtClean="0">
                <a:solidFill>
                  <a:srgbClr val="3333FF"/>
                </a:solidFill>
              </a:rPr>
              <a:t>Migration </a:t>
            </a:r>
            <a:r>
              <a:rPr kumimoji="0" lang="en-US" altLang="zh-CN" sz="1600" b="1" dirty="0">
                <a:solidFill>
                  <a:srgbClr val="3333FF"/>
                </a:solidFill>
              </a:rPr>
              <a:t>Cost:  </a:t>
            </a:r>
            <a:r>
              <a:rPr kumimoji="0" lang="en-US" altLang="zh-CN" sz="1600" b="1" dirty="0" smtClean="0">
                <a:solidFill>
                  <a:srgbClr val="3333FF"/>
                </a:solidFill>
              </a:rPr>
              <a:t>4</a:t>
            </a:r>
            <a:endParaRPr kumimoji="0" lang="en-US" altLang="zh-CN" sz="1600" b="1" dirty="0">
              <a:solidFill>
                <a:srgbClr val="3333FF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600" b="1" dirty="0" err="1" smtClean="0">
                <a:solidFill>
                  <a:srgbClr val="3333FF"/>
                </a:solidFill>
              </a:rPr>
              <a:t>Comm</a:t>
            </a:r>
            <a:r>
              <a:rPr kumimoji="0" lang="en-US" altLang="zh-CN" sz="1600" b="1" dirty="0" smtClean="0">
                <a:solidFill>
                  <a:srgbClr val="3333FF"/>
                </a:solidFill>
              </a:rPr>
              <a:t> Cost</a:t>
            </a:r>
            <a:r>
              <a:rPr kumimoji="0" lang="en-US" altLang="zh-CN" sz="1600" b="1" dirty="0">
                <a:solidFill>
                  <a:srgbClr val="3333FF"/>
                </a:solidFill>
              </a:rPr>
              <a:t>: </a:t>
            </a:r>
            <a:r>
              <a:rPr kumimoji="0" lang="en-US" altLang="zh-CN" sz="1600" b="1" dirty="0" smtClean="0">
                <a:solidFill>
                  <a:srgbClr val="3333FF"/>
                </a:solidFill>
              </a:rPr>
              <a:t>3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648200" y="2486467"/>
            <a:ext cx="4333875" cy="4171950"/>
            <a:chOff x="4810125" y="2667000"/>
            <a:chExt cx="4333875" cy="4171950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0125" y="2667000"/>
              <a:ext cx="4333875" cy="4171950"/>
            </a:xfrm>
            <a:prstGeom prst="rect">
              <a:avLst/>
            </a:prstGeom>
          </p:spPr>
        </p:pic>
        <p:grpSp>
          <p:nvGrpSpPr>
            <p:cNvPr id="32" name="Group 31"/>
            <p:cNvGrpSpPr/>
            <p:nvPr/>
          </p:nvGrpSpPr>
          <p:grpSpPr>
            <a:xfrm>
              <a:off x="4953000" y="2895600"/>
              <a:ext cx="3810000" cy="3155342"/>
              <a:chOff x="4953000" y="2895600"/>
              <a:chExt cx="3810000" cy="3155342"/>
            </a:xfrm>
          </p:grpSpPr>
          <p:sp>
            <p:nvSpPr>
              <p:cNvPr id="33" name="Freeform 32"/>
              <p:cNvSpPr/>
              <p:nvPr/>
            </p:nvSpPr>
            <p:spPr>
              <a:xfrm>
                <a:off x="4953000" y="2895600"/>
                <a:ext cx="3048000" cy="1750406"/>
              </a:xfrm>
              <a:custGeom>
                <a:avLst/>
                <a:gdLst>
                  <a:gd name="connsiteX0" fmla="*/ 184098 w 2529199"/>
                  <a:gd name="connsiteY0" fmla="*/ 166864 h 1838194"/>
                  <a:gd name="connsiteX1" fmla="*/ 480312 w 2529199"/>
                  <a:gd name="connsiteY1" fmla="*/ 25197 h 1838194"/>
                  <a:gd name="connsiteX2" fmla="*/ 2128808 w 2529199"/>
                  <a:gd name="connsiteY2" fmla="*/ 38076 h 1838194"/>
                  <a:gd name="connsiteX3" fmla="*/ 2528053 w 2529199"/>
                  <a:gd name="connsiteY3" fmla="*/ 398684 h 1838194"/>
                  <a:gd name="connsiteX4" fmla="*/ 2167445 w 2529199"/>
                  <a:gd name="connsiteY4" fmla="*/ 1454752 h 1838194"/>
                  <a:gd name="connsiteX5" fmla="*/ 377281 w 2529199"/>
                  <a:gd name="connsiteY5" fmla="*/ 1789602 h 1838194"/>
                  <a:gd name="connsiteX6" fmla="*/ 3794 w 2529199"/>
                  <a:gd name="connsiteY6" fmla="*/ 501715 h 1838194"/>
                  <a:gd name="connsiteX7" fmla="*/ 184098 w 2529199"/>
                  <a:gd name="connsiteY7" fmla="*/ 115349 h 1838194"/>
                  <a:gd name="connsiteX8" fmla="*/ 184098 w 2529199"/>
                  <a:gd name="connsiteY8" fmla="*/ 166864 h 1838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29199" h="1838194">
                    <a:moveTo>
                      <a:pt x="184098" y="166864"/>
                    </a:moveTo>
                    <a:cubicBezTo>
                      <a:pt x="233467" y="151839"/>
                      <a:pt x="156194" y="46662"/>
                      <a:pt x="480312" y="25197"/>
                    </a:cubicBezTo>
                    <a:cubicBezTo>
                      <a:pt x="804430" y="3732"/>
                      <a:pt x="1787518" y="-24172"/>
                      <a:pt x="2128808" y="38076"/>
                    </a:cubicBezTo>
                    <a:cubicBezTo>
                      <a:pt x="2470098" y="100324"/>
                      <a:pt x="2521614" y="162571"/>
                      <a:pt x="2528053" y="398684"/>
                    </a:cubicBezTo>
                    <a:cubicBezTo>
                      <a:pt x="2534492" y="634797"/>
                      <a:pt x="2525907" y="1222932"/>
                      <a:pt x="2167445" y="1454752"/>
                    </a:cubicBezTo>
                    <a:cubicBezTo>
                      <a:pt x="1808983" y="1686572"/>
                      <a:pt x="737889" y="1948441"/>
                      <a:pt x="377281" y="1789602"/>
                    </a:cubicBezTo>
                    <a:cubicBezTo>
                      <a:pt x="16673" y="1630763"/>
                      <a:pt x="35991" y="780757"/>
                      <a:pt x="3794" y="501715"/>
                    </a:cubicBezTo>
                    <a:cubicBezTo>
                      <a:pt x="-28403" y="222673"/>
                      <a:pt x="154047" y="171157"/>
                      <a:pt x="184098" y="115349"/>
                    </a:cubicBezTo>
                    <a:cubicBezTo>
                      <a:pt x="214149" y="59541"/>
                      <a:pt x="134729" y="181889"/>
                      <a:pt x="184098" y="166864"/>
                    </a:cubicBezTo>
                    <a:close/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5867400" y="4876800"/>
                <a:ext cx="2895600" cy="1174142"/>
              </a:xfrm>
              <a:custGeom>
                <a:avLst/>
                <a:gdLst>
                  <a:gd name="connsiteX0" fmla="*/ 376393 w 3017027"/>
                  <a:gd name="connsiteY0" fmla="*/ 148924 h 1295239"/>
                  <a:gd name="connsiteX1" fmla="*/ 2462771 w 3017027"/>
                  <a:gd name="connsiteY1" fmla="*/ 45893 h 1295239"/>
                  <a:gd name="connsiteX2" fmla="*/ 2990804 w 3017027"/>
                  <a:gd name="connsiteY2" fmla="*/ 754231 h 1295239"/>
                  <a:gd name="connsiteX3" fmla="*/ 1857463 w 3017027"/>
                  <a:gd name="connsiteY3" fmla="*/ 1295144 h 1295239"/>
                  <a:gd name="connsiteX4" fmla="*/ 131694 w 3017027"/>
                  <a:gd name="connsiteY4" fmla="*/ 792868 h 1295239"/>
                  <a:gd name="connsiteX5" fmla="*/ 376393 w 3017027"/>
                  <a:gd name="connsiteY5" fmla="*/ 148924 h 129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7027" h="1295239">
                    <a:moveTo>
                      <a:pt x="376393" y="148924"/>
                    </a:moveTo>
                    <a:cubicBezTo>
                      <a:pt x="764906" y="24428"/>
                      <a:pt x="2027036" y="-54991"/>
                      <a:pt x="2462771" y="45893"/>
                    </a:cubicBezTo>
                    <a:cubicBezTo>
                      <a:pt x="2898506" y="146777"/>
                      <a:pt x="3091689" y="546023"/>
                      <a:pt x="2990804" y="754231"/>
                    </a:cubicBezTo>
                    <a:cubicBezTo>
                      <a:pt x="2889919" y="962439"/>
                      <a:pt x="2333981" y="1288705"/>
                      <a:pt x="1857463" y="1295144"/>
                    </a:cubicBezTo>
                    <a:cubicBezTo>
                      <a:pt x="1380945" y="1301583"/>
                      <a:pt x="374246" y="981758"/>
                      <a:pt x="131694" y="792868"/>
                    </a:cubicBezTo>
                    <a:cubicBezTo>
                      <a:pt x="-110858" y="603978"/>
                      <a:pt x="-12120" y="273420"/>
                      <a:pt x="376393" y="148924"/>
                    </a:cubicBez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</p:grpSp>
      </p:grpSp>
      <p:sp>
        <p:nvSpPr>
          <p:cNvPr id="15371" name="TextBox 28"/>
          <p:cNvSpPr txBox="1">
            <a:spLocks noChangeArrowheads="1"/>
          </p:cNvSpPr>
          <p:nvPr/>
        </p:nvSpPr>
        <p:spPr bwMode="auto">
          <a:xfrm>
            <a:off x="2743200" y="5943600"/>
            <a:ext cx="4724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en-US" sz="2000" b="1" dirty="0" smtClean="0">
                <a:solidFill>
                  <a:srgbClr val="FF0000"/>
                </a:solidFill>
              </a:rPr>
              <a:t>Refinement by taking current partitions to compute nodes assignment into account.</a:t>
            </a:r>
            <a:endParaRPr kumimoji="0" lang="en-US" altLang="en-US" sz="2000" b="1" dirty="0">
              <a:solidFill>
                <a:srgbClr val="FF0000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>
                <a:solidFill>
                  <a:srgbClr val="FF0000"/>
                </a:solidFill>
                <a:ea typeface="宋体" pitchFamily="-84" charset="-122"/>
              </a:rPr>
              <a:t>NUMA-Aware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Inter-Node </a:t>
            </a:r>
            <a:r>
              <a:rPr kumimoji="0" lang="en-US" altLang="zh-CN" sz="2800" b="1" dirty="0" smtClean="0">
                <a:ea typeface="宋体" pitchFamily="-84" charset="-122"/>
              </a:rPr>
              <a:t>(Hyper)graph Repartitioning: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Refinement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3657600" y="4267200"/>
            <a:ext cx="1219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4885150" y="1800666"/>
            <a:ext cx="41945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600" b="1" dirty="0" smtClean="0">
                <a:solidFill>
                  <a:srgbClr val="FF0000"/>
                </a:solidFill>
              </a:rPr>
              <a:t>Migration </a:t>
            </a:r>
            <a:r>
              <a:rPr kumimoji="0" lang="en-US" altLang="zh-CN" sz="1600" b="1" dirty="0">
                <a:solidFill>
                  <a:srgbClr val="FF0000"/>
                </a:solidFill>
              </a:rPr>
              <a:t>Cost: </a:t>
            </a:r>
            <a:r>
              <a:rPr kumimoji="0" lang="en-US" altLang="zh-CN" sz="1600" b="1" dirty="0" smtClean="0">
                <a:solidFill>
                  <a:srgbClr val="FF0000"/>
                </a:solidFill>
              </a:rPr>
              <a:t>0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600" b="1" dirty="0" err="1" smtClean="0">
                <a:solidFill>
                  <a:srgbClr val="3333FF"/>
                </a:solidFill>
              </a:rPr>
              <a:t>Comm</a:t>
            </a:r>
            <a:r>
              <a:rPr kumimoji="0" lang="en-US" altLang="zh-CN" sz="1600" b="1" dirty="0" smtClean="0">
                <a:solidFill>
                  <a:srgbClr val="3333FF"/>
                </a:solidFill>
              </a:rPr>
              <a:t> </a:t>
            </a:r>
            <a:r>
              <a:rPr kumimoji="0" lang="en-US" altLang="zh-CN" sz="1600" b="1" dirty="0">
                <a:solidFill>
                  <a:srgbClr val="3333FF"/>
                </a:solidFill>
              </a:rPr>
              <a:t>Cost: 3</a:t>
            </a:r>
            <a:endParaRPr kumimoji="0" lang="en-US" altLang="zh-CN" sz="1600" b="1" dirty="0" smtClean="0">
              <a:solidFill>
                <a:srgbClr val="3333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537575"/>
      </p:ext>
    </p:extLst>
  </p:cSld>
  <p:clrMapOvr>
    <a:masterClrMapping/>
  </p:clrMapOvr>
  <p:transition spd="slow" advTm="50146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876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kumimoji="0" lang="en-US" altLang="en-US" sz="2000" b="1" dirty="0" smtClean="0">
                <a:ea typeface="宋体" pitchFamily="-84" charset="-122"/>
              </a:rPr>
              <a:t>Main Idea: </a:t>
            </a:r>
            <a:r>
              <a:rPr kumimoji="0" lang="en-US" altLang="en-US" sz="2000" dirty="0" smtClean="0">
                <a:ea typeface="宋体" pitchFamily="-84" charset="-122"/>
              </a:rPr>
              <a:t>Repartition the </a:t>
            </a:r>
            <a:r>
              <a:rPr kumimoji="0" lang="en-US" altLang="en-US" sz="2000" dirty="0" err="1" smtClean="0">
                <a:ea typeface="宋体" pitchFamily="-84" charset="-122"/>
              </a:rPr>
              <a:t>subgraph</a:t>
            </a:r>
            <a:r>
              <a:rPr kumimoji="0" lang="en-US" altLang="en-US" sz="2000" dirty="0" smtClean="0">
                <a:ea typeface="宋体" pitchFamily="-84" charset="-122"/>
              </a:rPr>
              <a:t> assigned to each node hierarchically according to the cache hierarchy.</a:t>
            </a: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Hierarchical </a:t>
            </a:r>
            <a:r>
              <a:rPr kumimoji="0" lang="en-US" altLang="zh-CN" sz="2800" b="1" dirty="0">
                <a:solidFill>
                  <a:srgbClr val="FF0000"/>
                </a:solidFill>
                <a:ea typeface="宋体" pitchFamily="-84" charset="-122"/>
              </a:rPr>
              <a:t>NUCA-Aware </a:t>
            </a:r>
            <a:r>
              <a:rPr kumimoji="0" lang="en-US" altLang="en-US" sz="2800" b="1" dirty="0" smtClean="0">
                <a:solidFill>
                  <a:srgbClr val="FF0000"/>
                </a:solidFill>
                <a:ea typeface="宋体" pitchFamily="-84" charset="-122"/>
              </a:rPr>
              <a:t>Intra-Node </a:t>
            </a:r>
            <a:r>
              <a:rPr kumimoji="0" lang="en-US" altLang="en-US" sz="2800" b="1" dirty="0" smtClean="0">
                <a:ea typeface="宋体" pitchFamily="-84" charset="-122"/>
              </a:rPr>
              <a:t>(Hyper)graph Repartitioning</a:t>
            </a:r>
            <a:endParaRPr kumimoji="0" lang="en-US" altLang="zh-CN" sz="2800" b="1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74650" y="4191000"/>
            <a:ext cx="4114800" cy="2209800"/>
            <a:chOff x="2486025" y="4343400"/>
            <a:chExt cx="4114800" cy="2209800"/>
          </a:xfrm>
        </p:grpSpPr>
        <p:pic>
          <p:nvPicPr>
            <p:cNvPr id="16406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6025" y="4343400"/>
              <a:ext cx="4114800" cy="220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407" name="Group 15"/>
            <p:cNvGrpSpPr>
              <a:grpSpLocks/>
            </p:cNvGrpSpPr>
            <p:nvPr/>
          </p:nvGrpSpPr>
          <p:grpSpPr bwMode="auto">
            <a:xfrm>
              <a:off x="3276600" y="6172200"/>
              <a:ext cx="1600200" cy="304800"/>
              <a:chOff x="3276600" y="6172200"/>
              <a:chExt cx="1600200" cy="3048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3276600" y="6172200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543300" y="6172200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810000" y="6172200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114800" y="6172200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381500" y="6172200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648200" y="6172200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grpSp>
          <p:nvGrpSpPr>
            <p:cNvPr id="16408" name="Group 27"/>
            <p:cNvGrpSpPr>
              <a:grpSpLocks/>
            </p:cNvGrpSpPr>
            <p:nvPr/>
          </p:nvGrpSpPr>
          <p:grpSpPr bwMode="auto">
            <a:xfrm>
              <a:off x="4953000" y="6174346"/>
              <a:ext cx="1600200" cy="304800"/>
              <a:chOff x="3276600" y="6172200"/>
              <a:chExt cx="1600200" cy="3048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3276600" y="6171642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543300" y="6171642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810000" y="6171642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114800" y="6171642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381500" y="6171642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648200" y="6171642"/>
                <a:ext cx="228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247775" y="2178050"/>
            <a:ext cx="6781800" cy="1828800"/>
            <a:chOff x="1219200" y="2286000"/>
            <a:chExt cx="6781800" cy="1676400"/>
          </a:xfrm>
        </p:grpSpPr>
        <p:pic>
          <p:nvPicPr>
            <p:cNvPr id="16404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4388" y="2362200"/>
              <a:ext cx="6610350" cy="146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1219200" y="2286000"/>
              <a:ext cx="6781800" cy="1676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4800600" y="4038600"/>
            <a:ext cx="4267200" cy="2743200"/>
            <a:chOff x="4800600" y="4038600"/>
            <a:chExt cx="4267200" cy="2743200"/>
          </a:xfrm>
        </p:grpSpPr>
        <p:pic>
          <p:nvPicPr>
            <p:cNvPr id="16391" name="Picture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4038600"/>
              <a:ext cx="4267200" cy="274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Rectangle 37"/>
            <p:cNvSpPr/>
            <p:nvPr/>
          </p:nvSpPr>
          <p:spPr>
            <a:xfrm>
              <a:off x="4876800" y="6342063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522913" y="6326188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881688" y="6321425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249988" y="6342063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602413" y="6356350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934200" y="6356350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250113" y="6356350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86675" y="6343650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008938" y="6343650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458200" y="6326188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8839200" y="6321425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159375" y="6324600"/>
              <a:ext cx="2286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 advTm="501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Flat </a:t>
            </a:r>
            <a:r>
              <a:rPr kumimoji="0" lang="en-US" altLang="zh-CN" sz="2800" b="1" dirty="0">
                <a:solidFill>
                  <a:srgbClr val="FF0000"/>
                </a:solidFill>
                <a:ea typeface="宋体" pitchFamily="-84" charset="-122"/>
              </a:rPr>
              <a:t>NUCA-Aware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Intra-Node </a:t>
            </a:r>
            <a:r>
              <a:rPr kumimoji="0" lang="en-US" altLang="zh-CN" sz="2800" b="1" dirty="0" smtClean="0">
                <a:ea typeface="宋体" pitchFamily="-84" charset="-122"/>
              </a:rPr>
              <a:t>(Hyper)graph Repartition</a:t>
            </a:r>
            <a:endParaRPr kumimoji="0" lang="en-US" altLang="zh-CN" sz="2800" b="1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Idea: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Repartition the </a:t>
            </a:r>
            <a:r>
              <a:rPr lang="en-US" sz="2000" dirty="0" err="1" smtClean="0"/>
              <a:t>subgraph</a:t>
            </a:r>
            <a:r>
              <a:rPr lang="en-US" sz="2000" dirty="0" smtClean="0"/>
              <a:t> assigned to each compute node directly into k parts from scratch.</a:t>
            </a:r>
          </a:p>
          <a:p>
            <a:pPr lvl="2"/>
            <a:r>
              <a:rPr lang="en-US" sz="1600" dirty="0" smtClean="0"/>
              <a:t>K equals to the number of cores per node.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Explore all possible partition to physical core mappings to find the one with minimal cost: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524000" y="3983432"/>
                <a:ext cx="6629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𝑴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∗ ∑ⁿ</m:t>
                      </m:r>
                      <m:r>
                        <a:rPr lang="en-US" sz="2000" b="1" i="1" baseline="-50000" smtClean="0">
                          <a:solidFill>
                            <a:srgbClr val="FF0000"/>
                          </a:solidFill>
                          <a:latin typeface="Cambria Math"/>
                        </a:rPr>
                        <m:t>𝒊</m:t>
                      </m:r>
                      <m:r>
                        <a:rPr lang="en-US" sz="2000" b="1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baseline="-50000" smtClean="0">
                          <a:solidFill>
                            <a:srgbClr val="FF0000"/>
                          </a:solidFill>
                          <a:latin typeface="Cambria Math"/>
                        </a:rPr>
                        <m:t>𝒏</m:t>
                      </m:r>
                      <m:r>
                        <a:rPr lang="en-US" sz="2000" b="1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𝑩</m:t>
                      </m:r>
                      <m:r>
                        <a:rPr lang="en-US" sz="2000" b="1" i="1" baseline="-50000" smtClean="0">
                          <a:solidFill>
                            <a:srgbClr val="FF0000"/>
                          </a:solidFill>
                          <a:latin typeface="Cambria Math"/>
                        </a:rPr>
                        <m:t>𝒊𝒏𝒕𝒆𝒓</m:t>
                      </m:r>
                      <m:r>
                        <a:rPr lang="en-US" sz="2000" b="1" i="1" baseline="-5000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baseline="-50000" smtClean="0">
                          <a:solidFill>
                            <a:srgbClr val="FF0000"/>
                          </a:solidFill>
                          <a:latin typeface="Cambria Math"/>
                        </a:rPr>
                        <m:t>𝑳𝒊</m:t>
                      </m:r>
                      <m:r>
                        <a:rPr lang="en-US" sz="2000" b="1" i="1" baseline="-50000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baseline="-50000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𝒄𝒐𝒎𝒎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∗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𝑻𝑳</m:t>
                      </m:r>
                      <m:r>
                        <a:rPr lang="en-US" sz="2000" b="1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1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𝒊</m:t>
                      </m:r>
                      <m:r>
                        <a:rPr lang="en-US" sz="2000" b="1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000" b="1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)+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𝑩𝒎</m:t>
                      </m:r>
                      <m:r>
                        <a:rPr lang="en-US" sz="2000" b="1" i="1" baseline="-25000" smtClean="0">
                          <a:solidFill>
                            <a:srgbClr val="FF0000"/>
                          </a:solidFill>
                          <a:latin typeface="Cambria Math"/>
                        </a:rPr>
                        <m:t>𝒊𝒈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∗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𝑻𝑳𝒏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0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983432"/>
                <a:ext cx="6629400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368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4133981"/>
      </p:ext>
    </p:extLst>
  </p:cSld>
  <p:clrMapOvr>
    <a:masterClrMapping/>
  </p:clrMapOvr>
  <p:transition spd="slow" advTm="50146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51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89113"/>
            <a:ext cx="431482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Flat </a:t>
            </a:r>
            <a:r>
              <a:rPr kumimoji="0" lang="en-US" altLang="zh-CN" sz="2800" b="1" dirty="0">
                <a:solidFill>
                  <a:srgbClr val="FF0000"/>
                </a:solidFill>
                <a:ea typeface="宋体" pitchFamily="-84" charset="-122"/>
              </a:rPr>
              <a:t>NUCA-Aware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Intra-Node </a:t>
            </a:r>
            <a:r>
              <a:rPr kumimoji="0" lang="en-US" altLang="zh-CN" sz="2800" b="1" dirty="0" smtClean="0">
                <a:ea typeface="宋体" pitchFamily="-84" charset="-122"/>
              </a:rPr>
              <a:t>(Hyper)graph Repartition</a:t>
            </a:r>
            <a:endParaRPr kumimoji="0" lang="en-US" altLang="zh-CN" sz="2800" dirty="0" smtClean="0">
              <a:ea typeface="宋体" pitchFamily="-84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257800" y="2057400"/>
          <a:ext cx="2509839" cy="67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613"/>
                <a:gridCol w="836613"/>
                <a:gridCol w="836613"/>
              </a:tblGrid>
              <a:tr h="3349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P1</a:t>
                      </a:r>
                      <a:endParaRPr lang="en-US" sz="16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P2</a:t>
                      </a:r>
                      <a:endParaRPr lang="en-US" sz="16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P3</a:t>
                      </a:r>
                      <a:endParaRPr lang="en-US" sz="1600" dirty="0"/>
                    </a:p>
                  </a:txBody>
                  <a:tcPr marL="91449" marR="91449" marT="45645" marB="45645"/>
                </a:tc>
              </a:tr>
              <a:tr h="3349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Core#0</a:t>
                      </a:r>
                      <a:endParaRPr lang="en-US" sz="16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Core#1</a:t>
                      </a:r>
                      <a:endParaRPr lang="en-US" sz="16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Core#2</a:t>
                      </a:r>
                      <a:endParaRPr lang="en-US" sz="1600" dirty="0"/>
                    </a:p>
                  </a:txBody>
                  <a:tcPr marL="91449" marR="91449" marT="45645" marB="45645"/>
                </a:tc>
              </a:tr>
            </a:tbl>
          </a:graphicData>
        </a:graphic>
      </p:graphicFrame>
      <p:sp>
        <p:nvSpPr>
          <p:cNvPr id="18449" name="TextBox 4"/>
          <p:cNvSpPr txBox="1">
            <a:spLocks noChangeArrowheads="1"/>
          </p:cNvSpPr>
          <p:nvPr/>
        </p:nvSpPr>
        <p:spPr bwMode="auto">
          <a:xfrm>
            <a:off x="5486400" y="2819400"/>
            <a:ext cx="205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400" dirty="0"/>
              <a:t>Old Partition Assignment</a:t>
            </a:r>
          </a:p>
        </p:txBody>
      </p:sp>
      <p:sp>
        <p:nvSpPr>
          <p:cNvPr id="18450" name="TextBox 4"/>
          <p:cNvSpPr txBox="1">
            <a:spLocks noChangeArrowheads="1"/>
          </p:cNvSpPr>
          <p:nvPr/>
        </p:nvSpPr>
        <p:spPr bwMode="auto">
          <a:xfrm>
            <a:off x="1509713" y="5802313"/>
            <a:ext cx="13716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400" b="1" dirty="0"/>
              <a:t>Old Partition</a:t>
            </a:r>
          </a:p>
        </p:txBody>
      </p:sp>
      <p:pic>
        <p:nvPicPr>
          <p:cNvPr id="1845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163" y="3505200"/>
            <a:ext cx="28194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710223"/>
      </p:ext>
    </p:extLst>
  </p:cSld>
  <p:clrMapOvr>
    <a:masterClrMapping/>
  </p:clrMapOvr>
  <p:transition spd="slow" advTm="1055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288" y="933450"/>
            <a:ext cx="3414712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5" y="914400"/>
            <a:ext cx="418402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Flat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NUCA-Aware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Intra-Node </a:t>
            </a:r>
            <a:r>
              <a:rPr kumimoji="0" lang="en-US" altLang="zh-CN" sz="2800" b="1" dirty="0" smtClean="0">
                <a:ea typeface="宋体" pitchFamily="-84" charset="-122"/>
              </a:rPr>
              <a:t>(Hyper)graph Repartition</a:t>
            </a:r>
            <a:endParaRPr kumimoji="0" lang="en-US" altLang="zh-CN" sz="2800" dirty="0" smtClean="0">
              <a:ea typeface="宋体" pitchFamily="-84" charset="-122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905000" y="4736315"/>
            <a:ext cx="1135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400" b="1" dirty="0"/>
              <a:t>Old Partition</a:t>
            </a:r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6933463" y="4797425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400" b="1" dirty="0"/>
              <a:t>New Partition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886200" y="3067050"/>
            <a:ext cx="1981200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992972"/>
              </p:ext>
            </p:extLst>
          </p:nvPr>
        </p:nvGraphicFramePr>
        <p:xfrm>
          <a:off x="306430" y="6096000"/>
          <a:ext cx="28146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660"/>
                <a:gridCol w="703660"/>
                <a:gridCol w="703660"/>
                <a:gridCol w="703660"/>
              </a:tblGrid>
              <a:tr h="21911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P1</a:t>
                      </a:r>
                      <a:endParaRPr lang="en-US" sz="1400" dirty="0"/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P2</a:t>
                      </a:r>
                      <a:endParaRPr lang="en-US" sz="1400" dirty="0"/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P3</a:t>
                      </a:r>
                      <a:endParaRPr lang="en-US" sz="1400" dirty="0"/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P4</a:t>
                      </a:r>
                      <a:endParaRPr lang="en-US" sz="1400" dirty="0"/>
                    </a:p>
                  </a:txBody>
                  <a:tcPr marL="91448" marR="91448"/>
                </a:tc>
              </a:tr>
              <a:tr h="29823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Core#0</a:t>
                      </a:r>
                      <a:endParaRPr lang="en-US" sz="1400" dirty="0"/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Core#1</a:t>
                      </a:r>
                      <a:endParaRPr lang="en-US" sz="1400" dirty="0"/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Core#2</a:t>
                      </a:r>
                      <a:endParaRPr lang="en-US" sz="1400" dirty="0"/>
                    </a:p>
                  </a:txBody>
                  <a:tcPr marL="91448" marR="914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Core#3</a:t>
                      </a:r>
                      <a:endParaRPr lang="en-US" sz="1400" dirty="0"/>
                    </a:p>
                  </a:txBody>
                  <a:tcPr marL="91448" marR="91448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689167"/>
              </p:ext>
            </p:extLst>
          </p:nvPr>
        </p:nvGraphicFramePr>
        <p:xfrm>
          <a:off x="355242" y="5144988"/>
          <a:ext cx="2509839" cy="63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613"/>
                <a:gridCol w="836613"/>
                <a:gridCol w="836613"/>
              </a:tblGrid>
              <a:tr h="32336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P1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P2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P3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</a:tr>
              <a:tr h="3104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Core#0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Core#1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Core#2</a:t>
                      </a:r>
                      <a:endParaRPr lang="en-US" sz="1400" dirty="0"/>
                    </a:p>
                  </a:txBody>
                  <a:tcPr marL="91449" marR="91449" marT="45645" marB="45645"/>
                </a:tc>
              </a:tr>
            </a:tbl>
          </a:graphicData>
        </a:graphic>
      </p:graphicFrame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66712" y="4821476"/>
            <a:ext cx="14620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400" b="1" dirty="0" smtClean="0"/>
              <a:t>Old Assignment</a:t>
            </a:r>
            <a:endParaRPr kumimoji="0" lang="en-US" altLang="zh-CN" sz="1400" b="1" dirty="0"/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306946" y="5802123"/>
            <a:ext cx="197905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400" b="1" dirty="0" smtClean="0"/>
              <a:t>New Assignment#M1</a:t>
            </a:r>
            <a:endParaRPr kumimoji="0" lang="en-US" altLang="zh-CN" sz="1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693834" y="5715000"/>
                <a:ext cx="539130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𝑴</m:t>
                          </m:r>
                        </m:e>
                      </m:d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∗ ∑ⁿ</m:t>
                      </m:r>
                      <m:r>
                        <a:rPr lang="en-US" sz="1600" b="1" i="1" baseline="-50000">
                          <a:solidFill>
                            <a:schemeClr val="tx1"/>
                          </a:solidFill>
                          <a:latin typeface="Cambria Math"/>
                        </a:rPr>
                        <m:t>𝒊</m:t>
                      </m:r>
                      <m:r>
                        <a:rPr lang="en-US" sz="1600" b="1" i="1" baseline="-250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baseline="-50000">
                          <a:solidFill>
                            <a:schemeClr val="tx1"/>
                          </a:solidFill>
                          <a:latin typeface="Cambria Math"/>
                        </a:rPr>
                        <m:t>𝒏</m:t>
                      </m:r>
                      <m:r>
                        <a:rPr lang="en-US" sz="1600" b="1" i="1" baseline="-25000">
                          <a:solidFill>
                            <a:schemeClr val="tx1"/>
                          </a:solidFill>
                          <a:latin typeface="Cambria Math"/>
                        </a:rPr>
                        <m:t>𝑩</m:t>
                      </m:r>
                      <m:r>
                        <a:rPr lang="en-US" sz="1600" b="1" i="1" baseline="-50000">
                          <a:solidFill>
                            <a:schemeClr val="tx1"/>
                          </a:solidFill>
                          <a:latin typeface="Cambria Math"/>
                        </a:rPr>
                        <m:t>𝒊𝒏𝒕𝒆𝒓</m:t>
                      </m:r>
                      <m:r>
                        <a:rPr lang="en-US" sz="1600" b="1" i="1" baseline="-5000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600" b="1" i="1" baseline="-50000">
                          <a:solidFill>
                            <a:schemeClr val="tx1"/>
                          </a:solidFill>
                          <a:latin typeface="Cambria Math"/>
                        </a:rPr>
                        <m:t>𝑳𝒊</m:t>
                      </m:r>
                      <m:r>
                        <a:rPr lang="en-US" sz="1600" b="1" i="1" baseline="-5000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600" b="1" i="1" baseline="-50000">
                          <a:solidFill>
                            <a:schemeClr val="tx1"/>
                          </a:solidFill>
                          <a:latin typeface="Cambria Math"/>
                        </a:rPr>
                        <m:t>𝒄𝒐𝒎𝒎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 ∗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𝑻𝑳</m:t>
                      </m:r>
                      <m:r>
                        <a:rPr lang="en-US" sz="1600" b="1" i="1" baseline="-2500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1" i="1" baseline="-25000">
                          <a:solidFill>
                            <a:schemeClr val="tx1"/>
                          </a:solidFill>
                          <a:latin typeface="Cambria Math"/>
                        </a:rPr>
                        <m:t>𝒊</m:t>
                      </m:r>
                      <m:r>
                        <a:rPr lang="en-US" sz="1600" b="1" i="1" baseline="-2500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baseline="-25000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600" b="1" i="1" baseline="-25000">
                          <a:solidFill>
                            <a:schemeClr val="tx1"/>
                          </a:solidFill>
                          <a:latin typeface="Cambria Math"/>
                        </a:rPr>
                        <m:t>)+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𝑩</m:t>
                      </m:r>
                      <m:r>
                        <a:rPr lang="en-US" sz="1600" b="1" i="1" baseline="-25000">
                          <a:solidFill>
                            <a:schemeClr val="tx1"/>
                          </a:solidFill>
                          <a:latin typeface="Cambria Math"/>
                        </a:rPr>
                        <m:t>𝒎𝒊𝒈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 ∗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𝑻𝑳𝒏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1600" b="1" dirty="0">
                  <a:solidFill>
                    <a:schemeClr val="tx1"/>
                  </a:solidFill>
                </a:endParaRPr>
              </a:p>
              <a:p>
                <a:endParaRPr lang="en-US" sz="1600" b="1" i="1" dirty="0" smtClean="0">
                  <a:solidFill>
                    <a:srgbClr val="FF0000"/>
                  </a:solidFill>
                </a:endParaRPr>
              </a:p>
              <a:p>
                <a:r>
                  <a:rPr lang="en-US" sz="1600" b="1" i="1" dirty="0" smtClean="0">
                    <a:solidFill>
                      <a:srgbClr val="FF0000"/>
                    </a:solidFill>
                  </a:rPr>
                  <a:t>f(M1</a:t>
                </a:r>
                <a:r>
                  <a:rPr lang="en-US" sz="1600" b="1" i="1" dirty="0" smtClean="0">
                    <a:solidFill>
                      <a:srgbClr val="FF0000"/>
                    </a:solidFill>
                  </a:rPr>
                  <a:t>) =  (1 * T</a:t>
                </a:r>
                <a:r>
                  <a:rPr lang="en-US" sz="1600" b="1" i="1" baseline="-25000" dirty="0" smtClean="0">
                    <a:solidFill>
                      <a:srgbClr val="FF0000"/>
                    </a:solidFill>
                  </a:rPr>
                  <a:t>L2</a:t>
                </a:r>
                <a:r>
                  <a:rPr lang="en-US" sz="1600" b="1" i="1" dirty="0" smtClean="0">
                    <a:solidFill>
                      <a:srgbClr val="FF0000"/>
                    </a:solidFill>
                  </a:rPr>
                  <a:t> + 3 * T</a:t>
                </a:r>
                <a:r>
                  <a:rPr lang="en-US" sz="1600" b="1" i="1" baseline="-25000" dirty="0" smtClean="0">
                    <a:solidFill>
                      <a:srgbClr val="FF0000"/>
                    </a:solidFill>
                  </a:rPr>
                  <a:t>L3</a:t>
                </a:r>
                <a:r>
                  <a:rPr lang="en-US" sz="1600" b="1" i="1" dirty="0" smtClean="0">
                    <a:solidFill>
                      <a:srgbClr val="FF0000"/>
                    </a:solidFill>
                  </a:rPr>
                  <a:t>) + 2 *T </a:t>
                </a:r>
                <a:r>
                  <a:rPr lang="en-US" sz="1600" b="1" i="1" baseline="-25000" dirty="0" smtClean="0">
                    <a:solidFill>
                      <a:srgbClr val="FF0000"/>
                    </a:solidFill>
                  </a:rPr>
                  <a:t>L3</a:t>
                </a:r>
                <a:endParaRPr lang="en-US" sz="1600" b="1" i="1" baseline="-25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834" y="5715000"/>
                <a:ext cx="5391306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679" b="-8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91000"/>
            <a:ext cx="28194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4548400" y="707036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7315952"/>
      </p:ext>
    </p:extLst>
  </p:cSld>
  <p:clrMapOvr>
    <a:masterClrMapping/>
  </p:clrMapOvr>
  <p:transition spd="slow" advTm="10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Static</a:t>
            </a:r>
            <a:r>
              <a:rPr kumimoji="0" lang="en-US" altLang="zh-CN" sz="2800" b="1" dirty="0" smtClean="0">
                <a:ea typeface="宋体" pitchFamily="-84" charset="-122"/>
              </a:rPr>
              <a:t> Load </a:t>
            </a:r>
            <a:r>
              <a:rPr kumimoji="0" lang="en-US" altLang="zh-CN" sz="2800" b="1" dirty="0" smtClean="0">
                <a:ea typeface="宋体" pitchFamily="-84" charset="-122"/>
              </a:rPr>
              <a:t>Balancing</a:t>
            </a:r>
            <a:endParaRPr kumimoji="0" lang="en-US" altLang="zh-CN" sz="2800" b="1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61938" y="1468438"/>
            <a:ext cx="8229600" cy="4678362"/>
          </a:xfrm>
        </p:spPr>
        <p:txBody>
          <a:bodyPr/>
          <a:lstStyle/>
          <a:p>
            <a:pPr marL="0" lvl="1" indent="0" eaLnBrk="1" hangingPunct="1">
              <a:buFont typeface="Arial" pitchFamily="34" charset="0"/>
              <a:buNone/>
            </a:pPr>
            <a:endParaRPr kumimoji="0" lang="en-US" altLang="zh-CN" sz="1800" smtClean="0">
              <a:ea typeface="宋体" pitchFamily="-84" charset="-122"/>
            </a:endParaRPr>
          </a:p>
          <a:p>
            <a:pPr marL="0" indent="0" eaLnBrk="1" hangingPunct="1">
              <a:buFont typeface="Arial" pitchFamily="34" charset="0"/>
              <a:buNone/>
            </a:pPr>
            <a:endParaRPr kumimoji="0" lang="zh-CN" altLang="en-US" smtClean="0">
              <a:ea typeface="宋体" pitchFamily="-84" charset="-122"/>
            </a:endParaRPr>
          </a:p>
        </p:txBody>
      </p:sp>
      <p:sp>
        <p:nvSpPr>
          <p:cNvPr id="3076" name="Rectangle 70"/>
          <p:cNvSpPr>
            <a:spLocks noChangeArrowheads="1"/>
          </p:cNvSpPr>
          <p:nvPr/>
        </p:nvSpPr>
        <p:spPr bwMode="auto">
          <a:xfrm>
            <a:off x="638175" y="4208463"/>
            <a:ext cx="8153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1085850" indent="-34290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zh-CN" sz="2000" b="1" dirty="0"/>
              <a:t>Distribute the load evenly across processing unit.</a:t>
            </a:r>
          </a:p>
          <a:p>
            <a:pPr eaLnBrk="1" hangingPunct="1">
              <a:spcBef>
                <a:spcPct val="0"/>
              </a:spcBef>
            </a:pPr>
            <a:r>
              <a:rPr kumimoji="0" lang="en-US" altLang="zh-CN" sz="2000" dirty="0"/>
              <a:t>Is this good enough? </a:t>
            </a:r>
            <a:r>
              <a:rPr kumimoji="0" lang="en-US" altLang="zh-CN" sz="2000" b="1" dirty="0">
                <a:solidFill>
                  <a:srgbClr val="FF0000"/>
                </a:solidFill>
              </a:rPr>
              <a:t>It depends!</a:t>
            </a: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kumimoji="0" lang="en-US" altLang="zh-CN" sz="2000" b="1" dirty="0">
                <a:solidFill>
                  <a:srgbClr val="3333FF"/>
                </a:solidFill>
              </a:rPr>
              <a:t>No data dependency!</a:t>
            </a: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kumimoji="0" lang="en-US" altLang="zh-CN" sz="2000" b="1" dirty="0">
                <a:solidFill>
                  <a:srgbClr val="3333FF"/>
                </a:solidFill>
              </a:rPr>
              <a:t>Load distribution remain unchanged!</a:t>
            </a:r>
          </a:p>
        </p:txBody>
      </p:sp>
      <p:grpSp>
        <p:nvGrpSpPr>
          <p:cNvPr id="3077" name="Group 76"/>
          <p:cNvGrpSpPr>
            <a:grpSpLocks/>
          </p:cNvGrpSpPr>
          <p:nvPr/>
        </p:nvGrpSpPr>
        <p:grpSpPr bwMode="auto">
          <a:xfrm>
            <a:off x="701675" y="1839913"/>
            <a:ext cx="7756525" cy="2182812"/>
            <a:chOff x="701209" y="1840694"/>
            <a:chExt cx="7756991" cy="2182672"/>
          </a:xfrm>
        </p:grpSpPr>
        <p:grpSp>
          <p:nvGrpSpPr>
            <p:cNvPr id="3107" name="Group 41"/>
            <p:cNvGrpSpPr>
              <a:grpSpLocks/>
            </p:cNvGrpSpPr>
            <p:nvPr/>
          </p:nvGrpSpPr>
          <p:grpSpPr bwMode="auto">
            <a:xfrm>
              <a:off x="1326673" y="3284806"/>
              <a:ext cx="7131527" cy="738560"/>
              <a:chOff x="-425927" y="4442294"/>
              <a:chExt cx="7131527" cy="809521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-425878" y="4442754"/>
                <a:ext cx="7131478" cy="2957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21" name="TextBox 38"/>
              <p:cNvSpPr txBox="1">
                <a:spLocks noChangeArrowheads="1"/>
              </p:cNvSpPr>
              <p:nvPr/>
            </p:nvSpPr>
            <p:spPr bwMode="auto">
              <a:xfrm>
                <a:off x="936938" y="4442294"/>
                <a:ext cx="1348765" cy="8095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/>
                  <a:t>Initial Balanced Load Distribution</a:t>
                </a:r>
              </a:p>
            </p:txBody>
          </p:sp>
        </p:grpSp>
        <p:grpSp>
          <p:nvGrpSpPr>
            <p:cNvPr id="3108" name="Group 73"/>
            <p:cNvGrpSpPr>
              <a:grpSpLocks/>
            </p:cNvGrpSpPr>
            <p:nvPr/>
          </p:nvGrpSpPr>
          <p:grpSpPr bwMode="auto">
            <a:xfrm>
              <a:off x="701209" y="1840694"/>
              <a:ext cx="1600201" cy="1743640"/>
              <a:chOff x="701209" y="1840694"/>
              <a:chExt cx="1600201" cy="1743640"/>
            </a:xfrm>
          </p:grpSpPr>
          <p:grpSp>
            <p:nvGrpSpPr>
              <p:cNvPr id="3109" name="Group 66"/>
              <p:cNvGrpSpPr>
                <a:grpSpLocks/>
              </p:cNvGrpSpPr>
              <p:nvPr/>
            </p:nvGrpSpPr>
            <p:grpSpPr bwMode="auto">
              <a:xfrm>
                <a:off x="1325985" y="1840694"/>
                <a:ext cx="350415" cy="1435906"/>
                <a:chOff x="487785" y="2976714"/>
                <a:chExt cx="350415" cy="1435906"/>
              </a:xfrm>
            </p:grpSpPr>
            <p:grpSp>
              <p:nvGrpSpPr>
                <p:cNvPr id="3111" name="Group 59"/>
                <p:cNvGrpSpPr>
                  <a:grpSpLocks/>
                </p:cNvGrpSpPr>
                <p:nvPr/>
              </p:nvGrpSpPr>
              <p:grpSpPr bwMode="auto">
                <a:xfrm>
                  <a:off x="487787" y="2976714"/>
                  <a:ext cx="350413" cy="479275"/>
                  <a:chOff x="487787" y="2976714"/>
                  <a:chExt cx="350413" cy="479275"/>
                </a:xfrm>
              </p:grpSpPr>
              <p:sp>
                <p:nvSpPr>
                  <p:cNvPr id="58" name="Rectangle 57"/>
                  <p:cNvSpPr/>
                  <p:nvPr/>
                </p:nvSpPr>
                <p:spPr>
                  <a:xfrm>
                    <a:off x="488521" y="2976714"/>
                    <a:ext cx="349271" cy="238110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488521" y="3217998"/>
                    <a:ext cx="349271" cy="238110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3112" name="Group 60"/>
                <p:cNvGrpSpPr>
                  <a:grpSpLocks/>
                </p:cNvGrpSpPr>
                <p:nvPr/>
              </p:nvGrpSpPr>
              <p:grpSpPr bwMode="auto">
                <a:xfrm>
                  <a:off x="487786" y="3455989"/>
                  <a:ext cx="350413" cy="479275"/>
                  <a:chOff x="487787" y="2976714"/>
                  <a:chExt cx="350413" cy="479275"/>
                </a:xfrm>
              </p:grpSpPr>
              <p:sp>
                <p:nvSpPr>
                  <p:cNvPr id="62" name="Rectangle 61"/>
                  <p:cNvSpPr/>
                  <p:nvPr/>
                </p:nvSpPr>
                <p:spPr>
                  <a:xfrm>
                    <a:off x="488522" y="2976833"/>
                    <a:ext cx="349271" cy="23811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" name="Rectangle 62"/>
                  <p:cNvSpPr/>
                  <p:nvPr/>
                </p:nvSpPr>
                <p:spPr>
                  <a:xfrm>
                    <a:off x="488522" y="3218117"/>
                    <a:ext cx="349271" cy="234935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3113" name="Group 63"/>
                <p:cNvGrpSpPr>
                  <a:grpSpLocks/>
                </p:cNvGrpSpPr>
                <p:nvPr/>
              </p:nvGrpSpPr>
              <p:grpSpPr bwMode="auto">
                <a:xfrm>
                  <a:off x="487785" y="3935264"/>
                  <a:ext cx="350413" cy="477356"/>
                  <a:chOff x="487787" y="2941620"/>
                  <a:chExt cx="350413" cy="477356"/>
                </a:xfrm>
              </p:grpSpPr>
              <p:sp>
                <p:nvSpPr>
                  <p:cNvPr id="65" name="Rectangle 64"/>
                  <p:cNvSpPr/>
                  <p:nvPr/>
                </p:nvSpPr>
                <p:spPr>
                  <a:xfrm>
                    <a:off x="488523" y="2938684"/>
                    <a:ext cx="349271" cy="239696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6" name="Rectangle 65"/>
                  <p:cNvSpPr/>
                  <p:nvPr/>
                </p:nvSpPr>
                <p:spPr>
                  <a:xfrm>
                    <a:off x="488523" y="3178381"/>
                    <a:ext cx="349271" cy="238110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sp>
            <p:nvSpPr>
              <p:cNvPr id="3110" name="TextBox 72"/>
              <p:cNvSpPr txBox="1">
                <a:spLocks noChangeArrowheads="1"/>
              </p:cNvSpPr>
              <p:nvPr/>
            </p:nvSpPr>
            <p:spPr bwMode="auto">
              <a:xfrm>
                <a:off x="701209" y="3276600"/>
                <a:ext cx="1600201" cy="307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/>
                  <a:t>Initial Load</a:t>
                </a:r>
                <a:endParaRPr kumimoji="0" lang="zh-CN" altLang="en-US" sz="1400"/>
              </a:p>
            </p:txBody>
          </p:sp>
        </p:grpSp>
      </p:grpSp>
      <p:grpSp>
        <p:nvGrpSpPr>
          <p:cNvPr id="3078" name="Group 9"/>
          <p:cNvGrpSpPr>
            <a:grpSpLocks/>
          </p:cNvGrpSpPr>
          <p:nvPr/>
        </p:nvGrpSpPr>
        <p:grpSpPr bwMode="auto">
          <a:xfrm>
            <a:off x="1676400" y="1905000"/>
            <a:ext cx="1935163" cy="1222375"/>
            <a:chOff x="1676400" y="1905000"/>
            <a:chExt cx="1935163" cy="1222375"/>
          </a:xfrm>
        </p:grpSpPr>
        <p:grpSp>
          <p:nvGrpSpPr>
            <p:cNvPr id="3092" name="Group 75"/>
            <p:cNvGrpSpPr>
              <a:grpSpLocks/>
            </p:cNvGrpSpPr>
            <p:nvPr/>
          </p:nvGrpSpPr>
          <p:grpSpPr bwMode="auto">
            <a:xfrm>
              <a:off x="1905000" y="1905000"/>
              <a:ext cx="1706563" cy="1222375"/>
              <a:chOff x="1905001" y="1905000"/>
              <a:chExt cx="1706451" cy="1222776"/>
            </a:xfrm>
          </p:grpSpPr>
          <p:grpSp>
            <p:nvGrpSpPr>
              <p:cNvPr id="3096" name="Group 23"/>
              <p:cNvGrpSpPr>
                <a:grpSpLocks/>
              </p:cNvGrpSpPr>
              <p:nvPr/>
            </p:nvGrpSpPr>
            <p:grpSpPr bwMode="auto">
              <a:xfrm>
                <a:off x="2910626" y="1945928"/>
                <a:ext cx="700826" cy="1181848"/>
                <a:chOff x="3505200" y="2971800"/>
                <a:chExt cx="700826" cy="1295400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3505984" y="2972195"/>
                  <a:ext cx="350815" cy="26109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3520271" y="3435194"/>
                  <a:ext cx="334940" cy="304605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3520271" y="3962596"/>
                  <a:ext cx="336528" cy="30460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3840925" y="2972195"/>
                  <a:ext cx="350814" cy="26109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3856799" y="3435194"/>
                  <a:ext cx="349227" cy="304605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3856799" y="3962596"/>
                  <a:ext cx="334940" cy="30460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3097" name="Group 14"/>
              <p:cNvGrpSpPr>
                <a:grpSpLocks/>
              </p:cNvGrpSpPr>
              <p:nvPr/>
            </p:nvGrpSpPr>
            <p:grpSpPr bwMode="auto">
              <a:xfrm>
                <a:off x="1905001" y="1905000"/>
                <a:ext cx="1066800" cy="1180765"/>
                <a:chOff x="152401" y="2971800"/>
                <a:chExt cx="1066800" cy="1294213"/>
              </a:xfrm>
            </p:grpSpPr>
            <p:sp>
              <p:nvSpPr>
                <p:cNvPr id="3098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152401" y="2971800"/>
                  <a:ext cx="1066800" cy="303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200"/>
                    <a:t>PU 1</a:t>
                  </a:r>
                </a:p>
              </p:txBody>
            </p:sp>
            <p:sp>
              <p:nvSpPr>
                <p:cNvPr id="3099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152401" y="3429000"/>
                  <a:ext cx="1066799" cy="303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200"/>
                    <a:t>PU 2</a:t>
                  </a:r>
                </a:p>
              </p:txBody>
            </p:sp>
            <p:sp>
              <p:nvSpPr>
                <p:cNvPr id="3100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152401" y="3962400"/>
                  <a:ext cx="1066799" cy="303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200"/>
                    <a:t>PU 3</a:t>
                  </a:r>
                </a:p>
              </p:txBody>
            </p:sp>
          </p:grpSp>
        </p:grpSp>
        <p:cxnSp>
          <p:nvCxnSpPr>
            <p:cNvPr id="3" name="Straight Arrow Connector 2"/>
            <p:cNvCxnSpPr/>
            <p:nvPr/>
          </p:nvCxnSpPr>
          <p:spPr>
            <a:xfrm flipV="1">
              <a:off x="1676400" y="2032000"/>
              <a:ext cx="625475" cy="49371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flipV="1">
              <a:off x="1676400" y="2555875"/>
              <a:ext cx="6254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676400" y="2560638"/>
              <a:ext cx="625475" cy="38576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754438" y="1454150"/>
            <a:ext cx="3736975" cy="2497138"/>
            <a:chOff x="3753770" y="1454742"/>
            <a:chExt cx="3738210" cy="2496022"/>
          </a:xfrm>
        </p:grpSpPr>
        <p:sp>
          <p:nvSpPr>
            <p:cNvPr id="3080" name="TextBox 38"/>
            <p:cNvSpPr txBox="1">
              <a:spLocks noChangeArrowheads="1"/>
            </p:cNvSpPr>
            <p:nvPr/>
          </p:nvSpPr>
          <p:spPr bwMode="auto">
            <a:xfrm>
              <a:off x="6074969" y="3427544"/>
              <a:ext cx="141701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zh-CN" sz="1400" b="1">
                  <a:solidFill>
                    <a:srgbClr val="FF0000"/>
                  </a:solidFill>
                </a:rPr>
                <a:t>Unchanged</a:t>
              </a:r>
              <a:r>
                <a:rPr kumimoji="0" lang="en-US" altLang="zh-CN" sz="1400">
                  <a:solidFill>
                    <a:srgbClr val="FF0000"/>
                  </a:solidFill>
                </a:rPr>
                <a:t> </a:t>
              </a:r>
              <a:r>
                <a:rPr kumimoji="0" lang="en-US" altLang="zh-CN" sz="1400"/>
                <a:t>Load Distribution</a:t>
              </a:r>
            </a:p>
          </p:txBody>
        </p:sp>
        <p:grpSp>
          <p:nvGrpSpPr>
            <p:cNvPr id="3081" name="Group 10"/>
            <p:cNvGrpSpPr>
              <a:grpSpLocks/>
            </p:cNvGrpSpPr>
            <p:nvPr/>
          </p:nvGrpSpPr>
          <p:grpSpPr bwMode="auto">
            <a:xfrm>
              <a:off x="3753770" y="1454742"/>
              <a:ext cx="3307092" cy="1754263"/>
              <a:chOff x="3753770" y="1454742"/>
              <a:chExt cx="3307092" cy="1754263"/>
            </a:xfrm>
          </p:grpSpPr>
          <p:grpSp>
            <p:nvGrpSpPr>
              <p:cNvPr id="3082" name="Group 67"/>
              <p:cNvGrpSpPr>
                <a:grpSpLocks/>
              </p:cNvGrpSpPr>
              <p:nvPr/>
            </p:nvGrpSpPr>
            <p:grpSpPr bwMode="auto">
              <a:xfrm>
                <a:off x="4224785" y="1913605"/>
                <a:ext cx="2836077" cy="1295400"/>
                <a:chOff x="2988251" y="2775251"/>
                <a:chExt cx="2364793" cy="1295956"/>
              </a:xfrm>
            </p:grpSpPr>
            <p:grpSp>
              <p:nvGrpSpPr>
                <p:cNvPr id="3084" name="Group 22"/>
                <p:cNvGrpSpPr>
                  <a:grpSpLocks/>
                </p:cNvGrpSpPr>
                <p:nvPr/>
              </p:nvGrpSpPr>
              <p:grpSpPr bwMode="auto">
                <a:xfrm>
                  <a:off x="4648122" y="2775251"/>
                  <a:ext cx="704922" cy="1295956"/>
                  <a:chOff x="3505122" y="2971800"/>
                  <a:chExt cx="704922" cy="1295956"/>
                </a:xfrm>
              </p:grpSpPr>
              <p:sp>
                <p:nvSpPr>
                  <p:cNvPr id="17" name="Rectangle 16"/>
                  <p:cNvSpPr/>
                  <p:nvPr/>
                </p:nvSpPr>
                <p:spPr>
                  <a:xfrm>
                    <a:off x="3507565" y="2971520"/>
                    <a:ext cx="350895" cy="261932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3522130" y="3433474"/>
                    <a:ext cx="336330" cy="306383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" name="Rectangle 18"/>
                  <p:cNvSpPr/>
                  <p:nvPr/>
                </p:nvSpPr>
                <p:spPr>
                  <a:xfrm>
                    <a:off x="3522130" y="3963689"/>
                    <a:ext cx="336330" cy="304795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0" name="Rectangle 19"/>
                  <p:cNvSpPr/>
                  <p:nvPr/>
                </p:nvSpPr>
                <p:spPr>
                  <a:xfrm>
                    <a:off x="3842571" y="2971520"/>
                    <a:ext cx="348248" cy="261932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" name="Rectangle 20"/>
                  <p:cNvSpPr/>
                  <p:nvPr/>
                </p:nvSpPr>
                <p:spPr>
                  <a:xfrm>
                    <a:off x="3861109" y="3427124"/>
                    <a:ext cx="349572" cy="315907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3858460" y="3963689"/>
                    <a:ext cx="332358" cy="304795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3085" name="TextBox 54"/>
                <p:cNvSpPr txBox="1">
                  <a:spLocks noChangeArrowheads="1"/>
                </p:cNvSpPr>
                <p:nvPr/>
              </p:nvSpPr>
              <p:spPr bwMode="auto">
                <a:xfrm>
                  <a:off x="2988251" y="3215433"/>
                  <a:ext cx="1154973" cy="3079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400"/>
                    <a:t>Computations</a:t>
                  </a:r>
                </a:p>
              </p:txBody>
            </p:sp>
          </p:grpSp>
          <p:sp>
            <p:nvSpPr>
              <p:cNvPr id="3083" name="TextBox 54"/>
              <p:cNvSpPr txBox="1">
                <a:spLocks noChangeArrowheads="1"/>
              </p:cNvSpPr>
              <p:nvPr/>
            </p:nvSpPr>
            <p:spPr bwMode="auto">
              <a:xfrm>
                <a:off x="3753770" y="1454742"/>
                <a:ext cx="247979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 b="1" dirty="0">
                    <a:solidFill>
                      <a:srgbClr val="FF0000"/>
                    </a:solidFill>
                  </a:rPr>
                  <a:t>No Communication among PUs.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ransition spd="slow" advTm="675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宋体" pitchFamily="-84" charset="-122"/>
              </a:rPr>
              <a:t>Major References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600" dirty="0" smtClean="0">
                <a:ea typeface="宋体" pitchFamily="-84" charset="-122"/>
              </a:rPr>
              <a:t>[1] K. </a:t>
            </a:r>
            <a:r>
              <a:rPr lang="en-US" altLang="en-US" sz="1600" dirty="0" err="1" smtClean="0">
                <a:ea typeface="宋体" pitchFamily="-84" charset="-122"/>
              </a:rPr>
              <a:t>Schloegel</a:t>
            </a:r>
            <a:r>
              <a:rPr lang="en-US" altLang="en-US" sz="1600" dirty="0" smtClean="0">
                <a:ea typeface="宋体" pitchFamily="-84" charset="-122"/>
              </a:rPr>
              <a:t>, G. </a:t>
            </a:r>
            <a:r>
              <a:rPr lang="en-US" altLang="en-US" sz="1600" dirty="0" err="1" smtClean="0">
                <a:ea typeface="宋体" pitchFamily="-84" charset="-122"/>
              </a:rPr>
              <a:t>Karypis</a:t>
            </a:r>
            <a:r>
              <a:rPr lang="en-US" altLang="en-US" sz="1600" dirty="0" smtClean="0">
                <a:ea typeface="宋体" pitchFamily="-84" charset="-122"/>
              </a:rPr>
              <a:t>, and V. Kumar, Graph partitioning for high performance scientific simulations. Army High Performance Computing Research Center, 2000.</a:t>
            </a:r>
          </a:p>
          <a:p>
            <a:r>
              <a:rPr lang="en-US" altLang="en-US" sz="1600" dirty="0" smtClean="0">
                <a:ea typeface="宋体" pitchFamily="-84" charset="-122"/>
              </a:rPr>
              <a:t>[2] B. Hendrickson and T. G. </a:t>
            </a:r>
            <a:r>
              <a:rPr lang="en-US" altLang="en-US" sz="1600" dirty="0" err="1" smtClean="0">
                <a:ea typeface="宋体" pitchFamily="-84" charset="-122"/>
              </a:rPr>
              <a:t>Kolda</a:t>
            </a:r>
            <a:r>
              <a:rPr lang="en-US" altLang="en-US" sz="1600" dirty="0" smtClean="0">
                <a:ea typeface="宋体" pitchFamily="-84" charset="-122"/>
              </a:rPr>
              <a:t>, Graph partitioning models for parallel computing," Parallel computing, vol. 26, no. 12, pp. 1519~1534, 2000.</a:t>
            </a:r>
          </a:p>
          <a:p>
            <a:r>
              <a:rPr lang="en-US" altLang="en-US" sz="1600" dirty="0" smtClean="0">
                <a:ea typeface="宋体" pitchFamily="-84" charset="-122"/>
              </a:rPr>
              <a:t>[3] K. D. Devine, E. G. </a:t>
            </a:r>
            <a:r>
              <a:rPr lang="en-US" altLang="en-US" sz="1600" dirty="0" err="1" smtClean="0">
                <a:ea typeface="宋体" pitchFamily="-84" charset="-122"/>
              </a:rPr>
              <a:t>Boman</a:t>
            </a:r>
            <a:r>
              <a:rPr lang="en-US" altLang="en-US" sz="1600" dirty="0" smtClean="0">
                <a:ea typeface="宋体" pitchFamily="-84" charset="-122"/>
              </a:rPr>
              <a:t>, R. T. </a:t>
            </a:r>
            <a:r>
              <a:rPr lang="en-US" altLang="en-US" sz="1600" dirty="0" err="1" smtClean="0">
                <a:ea typeface="宋体" pitchFamily="-84" charset="-122"/>
              </a:rPr>
              <a:t>Heaphy</a:t>
            </a:r>
            <a:r>
              <a:rPr lang="en-US" altLang="en-US" sz="1600" dirty="0" smtClean="0">
                <a:ea typeface="宋体" pitchFamily="-84" charset="-122"/>
              </a:rPr>
              <a:t>, R. </a:t>
            </a:r>
            <a:r>
              <a:rPr lang="en-US" altLang="en-US" sz="1600" dirty="0" err="1" smtClean="0">
                <a:ea typeface="宋体" pitchFamily="-84" charset="-122"/>
              </a:rPr>
              <a:t>H.Bisseling</a:t>
            </a:r>
            <a:r>
              <a:rPr lang="en-US" altLang="en-US" sz="1600" dirty="0" smtClean="0">
                <a:ea typeface="宋体" pitchFamily="-84" charset="-122"/>
              </a:rPr>
              <a:t>, and U. V. </a:t>
            </a:r>
            <a:r>
              <a:rPr lang="en-US" altLang="en-US" sz="1600" dirty="0" err="1" smtClean="0">
                <a:ea typeface="宋体" pitchFamily="-84" charset="-122"/>
              </a:rPr>
              <a:t>Catalyurek</a:t>
            </a:r>
            <a:r>
              <a:rPr lang="en-US" altLang="en-US" sz="1600" dirty="0" smtClean="0">
                <a:ea typeface="宋体" pitchFamily="-84" charset="-122"/>
              </a:rPr>
              <a:t>, Parallel </a:t>
            </a:r>
            <a:r>
              <a:rPr lang="en-US" altLang="en-US" sz="1600" dirty="0" err="1" smtClean="0">
                <a:ea typeface="宋体" pitchFamily="-84" charset="-122"/>
              </a:rPr>
              <a:t>hypergraph</a:t>
            </a:r>
            <a:r>
              <a:rPr lang="en-US" altLang="en-US" sz="1600" dirty="0" smtClean="0">
                <a:ea typeface="宋体" pitchFamily="-84" charset="-122"/>
              </a:rPr>
              <a:t> partitioning for scientific computing," in Parallel and Distributed Processing Symposium, 2006. IPDPS2006. 20th International, pp. 10-pp, IEEE, 2006.</a:t>
            </a:r>
          </a:p>
          <a:p>
            <a:r>
              <a:rPr lang="en-US" altLang="en-US" sz="1600" dirty="0" smtClean="0">
                <a:ea typeface="宋体" pitchFamily="-84" charset="-122"/>
              </a:rPr>
              <a:t>[4] U. V. </a:t>
            </a:r>
            <a:r>
              <a:rPr lang="en-US" altLang="en-US" sz="1600" dirty="0" err="1" smtClean="0">
                <a:ea typeface="宋体" pitchFamily="-84" charset="-122"/>
              </a:rPr>
              <a:t>Catalyurek</a:t>
            </a:r>
            <a:r>
              <a:rPr lang="en-US" altLang="en-US" sz="1600" dirty="0" smtClean="0">
                <a:ea typeface="宋体" pitchFamily="-84" charset="-122"/>
              </a:rPr>
              <a:t>, E. G. </a:t>
            </a:r>
            <a:r>
              <a:rPr lang="en-US" altLang="en-US" sz="1600" dirty="0" err="1" smtClean="0">
                <a:ea typeface="宋体" pitchFamily="-84" charset="-122"/>
              </a:rPr>
              <a:t>Boman</a:t>
            </a:r>
            <a:r>
              <a:rPr lang="en-US" altLang="en-US" sz="1600" dirty="0" smtClean="0">
                <a:ea typeface="宋体" pitchFamily="-84" charset="-122"/>
              </a:rPr>
              <a:t>, K. D. </a:t>
            </a:r>
            <a:r>
              <a:rPr lang="en-US" altLang="en-US" sz="1600" dirty="0" err="1" smtClean="0">
                <a:ea typeface="宋体" pitchFamily="-84" charset="-122"/>
              </a:rPr>
              <a:t>Devine,D</a:t>
            </a:r>
            <a:r>
              <a:rPr lang="en-US" altLang="en-US" sz="1600" dirty="0" smtClean="0">
                <a:ea typeface="宋体" pitchFamily="-84" charset="-122"/>
              </a:rPr>
              <a:t>. </a:t>
            </a:r>
            <a:r>
              <a:rPr lang="en-US" altLang="en-US" sz="1600" dirty="0" err="1" smtClean="0">
                <a:ea typeface="宋体" pitchFamily="-84" charset="-122"/>
              </a:rPr>
              <a:t>Bozdag</a:t>
            </a:r>
            <a:r>
              <a:rPr lang="en-US" altLang="en-US" sz="1600" dirty="0" smtClean="0">
                <a:ea typeface="宋体" pitchFamily="-84" charset="-122"/>
              </a:rPr>
              <a:t>, R. T. </a:t>
            </a:r>
            <a:r>
              <a:rPr lang="en-US" altLang="en-US" sz="1600" dirty="0" err="1" smtClean="0">
                <a:ea typeface="宋体" pitchFamily="-84" charset="-122"/>
              </a:rPr>
              <a:t>Heaphy</a:t>
            </a:r>
            <a:r>
              <a:rPr lang="en-US" altLang="en-US" sz="1600" dirty="0" smtClean="0">
                <a:ea typeface="宋体" pitchFamily="-84" charset="-122"/>
              </a:rPr>
              <a:t>, and L. A. </a:t>
            </a:r>
            <a:r>
              <a:rPr lang="en-US" altLang="en-US" sz="1600" dirty="0" err="1" smtClean="0">
                <a:ea typeface="宋体" pitchFamily="-84" charset="-122"/>
              </a:rPr>
              <a:t>Riesen</a:t>
            </a:r>
            <a:r>
              <a:rPr lang="en-US" altLang="en-US" sz="1600" dirty="0" smtClean="0">
                <a:ea typeface="宋体" pitchFamily="-84" charset="-122"/>
              </a:rPr>
              <a:t>, A repartitioning </a:t>
            </a:r>
            <a:r>
              <a:rPr lang="en-US" altLang="en-US" sz="1600" dirty="0" err="1" smtClean="0">
                <a:ea typeface="宋体" pitchFamily="-84" charset="-122"/>
              </a:rPr>
              <a:t>hypergraph</a:t>
            </a:r>
            <a:r>
              <a:rPr lang="en-US" altLang="en-US" sz="1600" dirty="0" smtClean="0">
                <a:ea typeface="宋体" pitchFamily="-84" charset="-122"/>
              </a:rPr>
              <a:t> model for dynamic load balancing," Journal of Parallel and Distributed Computing, vol. 69, no. 8, pp. 711~724, 2009.</a:t>
            </a:r>
          </a:p>
          <a:p>
            <a:r>
              <a:rPr lang="en-US" altLang="en-US" sz="1600" dirty="0" smtClean="0">
                <a:ea typeface="宋体" pitchFamily="-84" charset="-122"/>
              </a:rPr>
              <a:t>[5] E. </a:t>
            </a:r>
            <a:r>
              <a:rPr lang="en-US" altLang="en-US" sz="1600" dirty="0" err="1" smtClean="0">
                <a:ea typeface="宋体" pitchFamily="-84" charset="-122"/>
              </a:rPr>
              <a:t>Jeannot</a:t>
            </a:r>
            <a:r>
              <a:rPr lang="en-US" altLang="en-US" sz="1600" dirty="0" smtClean="0">
                <a:ea typeface="宋体" pitchFamily="-84" charset="-122"/>
              </a:rPr>
              <a:t>, E. </a:t>
            </a:r>
            <a:r>
              <a:rPr lang="en-US" altLang="en-US" sz="1600" dirty="0" err="1" smtClean="0">
                <a:ea typeface="宋体" pitchFamily="-84" charset="-122"/>
              </a:rPr>
              <a:t>Meneses</a:t>
            </a:r>
            <a:r>
              <a:rPr lang="en-US" altLang="en-US" sz="1600" dirty="0" smtClean="0">
                <a:ea typeface="宋体" pitchFamily="-84" charset="-122"/>
              </a:rPr>
              <a:t>, G. Mercier, F. </a:t>
            </a:r>
            <a:r>
              <a:rPr lang="en-US" altLang="en-US" sz="1600" dirty="0" err="1" smtClean="0">
                <a:ea typeface="宋体" pitchFamily="-84" charset="-122"/>
              </a:rPr>
              <a:t>Tessier,G</a:t>
            </a:r>
            <a:r>
              <a:rPr lang="en-US" altLang="en-US" sz="1600" dirty="0" smtClean="0">
                <a:ea typeface="宋体" pitchFamily="-84" charset="-122"/>
              </a:rPr>
              <a:t>. </a:t>
            </a:r>
            <a:r>
              <a:rPr lang="en-US" altLang="en-US" sz="1600" dirty="0" err="1" smtClean="0">
                <a:ea typeface="宋体" pitchFamily="-84" charset="-122"/>
              </a:rPr>
              <a:t>Zheng</a:t>
            </a:r>
            <a:r>
              <a:rPr lang="en-US" altLang="en-US" sz="1600" dirty="0" smtClean="0">
                <a:ea typeface="宋体" pitchFamily="-84" charset="-122"/>
              </a:rPr>
              <a:t>, et al., Communication and topology-aware load balancing in charm++ with </a:t>
            </a:r>
            <a:r>
              <a:rPr lang="en-US" altLang="en-US" sz="1600" dirty="0" err="1" smtClean="0">
                <a:ea typeface="宋体" pitchFamily="-84" charset="-122"/>
              </a:rPr>
              <a:t>treematch</a:t>
            </a:r>
            <a:r>
              <a:rPr lang="en-US" altLang="en-US" sz="1600" dirty="0" smtClean="0">
                <a:ea typeface="宋体" pitchFamily="-84" charset="-122"/>
              </a:rPr>
              <a:t>," in IEEE Cluster 2013.</a:t>
            </a:r>
          </a:p>
          <a:p>
            <a:r>
              <a:rPr lang="en-US" altLang="en-US" sz="1600" dirty="0" smtClean="0">
                <a:ea typeface="宋体" pitchFamily="-84" charset="-122"/>
              </a:rPr>
              <a:t>[6] L. L. </a:t>
            </a:r>
            <a:r>
              <a:rPr lang="en-US" altLang="en-US" sz="1600" dirty="0" err="1" smtClean="0">
                <a:ea typeface="宋体" pitchFamily="-84" charset="-122"/>
              </a:rPr>
              <a:t>Pilla</a:t>
            </a:r>
            <a:r>
              <a:rPr lang="en-US" altLang="en-US" sz="1600" dirty="0" smtClean="0">
                <a:ea typeface="宋体" pitchFamily="-84" charset="-122"/>
              </a:rPr>
              <a:t>, C. P. Ribeiro, D. </a:t>
            </a:r>
            <a:r>
              <a:rPr lang="en-US" altLang="en-US" sz="1600" dirty="0" err="1" smtClean="0">
                <a:ea typeface="宋体" pitchFamily="-84" charset="-122"/>
              </a:rPr>
              <a:t>Cordeiro</a:t>
            </a:r>
            <a:r>
              <a:rPr lang="en-US" altLang="en-US" sz="1600" dirty="0" smtClean="0">
                <a:ea typeface="宋体" pitchFamily="-84" charset="-122"/>
              </a:rPr>
              <a:t>, A. </a:t>
            </a:r>
            <a:r>
              <a:rPr lang="en-US" altLang="en-US" sz="1600" dirty="0" err="1" smtClean="0">
                <a:ea typeface="宋体" pitchFamily="-84" charset="-122"/>
              </a:rPr>
              <a:t>Bhatele,P</a:t>
            </a:r>
            <a:r>
              <a:rPr lang="en-US" altLang="en-US" sz="1600" dirty="0" smtClean="0">
                <a:ea typeface="宋体" pitchFamily="-84" charset="-122"/>
              </a:rPr>
              <a:t>. O. </a:t>
            </a:r>
            <a:r>
              <a:rPr lang="en-US" altLang="en-US" sz="1600" dirty="0" err="1" smtClean="0">
                <a:ea typeface="宋体" pitchFamily="-84" charset="-122"/>
              </a:rPr>
              <a:t>Navaux</a:t>
            </a:r>
            <a:r>
              <a:rPr lang="en-US" altLang="en-US" sz="1600" dirty="0" smtClean="0">
                <a:ea typeface="宋体" pitchFamily="-84" charset="-122"/>
              </a:rPr>
              <a:t>, J.-F. </a:t>
            </a:r>
            <a:r>
              <a:rPr lang="en-US" altLang="en-US" sz="1600" dirty="0" err="1" smtClean="0">
                <a:ea typeface="宋体" pitchFamily="-84" charset="-122"/>
              </a:rPr>
              <a:t>Mehaut</a:t>
            </a:r>
            <a:r>
              <a:rPr lang="en-US" altLang="en-US" sz="1600" dirty="0" smtClean="0">
                <a:ea typeface="宋体" pitchFamily="-84" charset="-122"/>
              </a:rPr>
              <a:t>, L. V. Kale, et al., Improving parallel system performance with a </a:t>
            </a:r>
            <a:r>
              <a:rPr lang="en-US" altLang="en-US" sz="1600" dirty="0" err="1" smtClean="0">
                <a:ea typeface="宋体" pitchFamily="-84" charset="-122"/>
              </a:rPr>
              <a:t>numa</a:t>
            </a:r>
            <a:r>
              <a:rPr lang="en-US" altLang="en-US" sz="1600" dirty="0" smtClean="0">
                <a:ea typeface="宋体" pitchFamily="-84" charset="-122"/>
              </a:rPr>
              <a:t>-aware load balancer," INRIA-Illinois Joint Laboratory on </a:t>
            </a:r>
            <a:r>
              <a:rPr lang="en-US" altLang="en-US" sz="1600" dirty="0" err="1" smtClean="0">
                <a:ea typeface="宋体" pitchFamily="-84" charset="-122"/>
              </a:rPr>
              <a:t>Petascale</a:t>
            </a:r>
            <a:r>
              <a:rPr lang="en-US" altLang="en-US" sz="1600" dirty="0" smtClean="0">
                <a:ea typeface="宋体" pitchFamily="-84" charset="-122"/>
              </a:rPr>
              <a:t> Computing, Urbana, IL, Tech. Rep. TR-JLPC-11-02, vol. 20011,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pPr eaLnBrk="1" hangingPunct="1"/>
            <a:r>
              <a:rPr kumimoji="0" lang="en-US" altLang="zh-CN" sz="3600" smtClean="0">
                <a:ea typeface="宋体" pitchFamily="-84" charset="-122"/>
              </a:rPr>
              <a:t>Thanks!</a:t>
            </a:r>
          </a:p>
        </p:txBody>
      </p:sp>
    </p:spTree>
  </p:cSld>
  <p:clrMapOvr>
    <a:masterClrMapping/>
  </p:clrMapOvr>
  <p:transition spd="slow" advTm="108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Static</a:t>
            </a:r>
            <a:r>
              <a:rPr kumimoji="0" lang="en-US" altLang="zh-CN" sz="2800" b="1" dirty="0" smtClean="0">
                <a:ea typeface="宋体" pitchFamily="-84" charset="-122"/>
              </a:rPr>
              <a:t> Load </a:t>
            </a:r>
            <a:r>
              <a:rPr kumimoji="0" lang="en-US" altLang="zh-CN" sz="2800" b="1" dirty="0" smtClean="0">
                <a:ea typeface="宋体" pitchFamily="-84" charset="-122"/>
              </a:rPr>
              <a:t>Balancing</a:t>
            </a:r>
            <a:endParaRPr kumimoji="0" lang="en-US" altLang="zh-CN" sz="2800" b="1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61938" y="1468438"/>
            <a:ext cx="8229600" cy="4678362"/>
          </a:xfrm>
        </p:spPr>
        <p:txBody>
          <a:bodyPr/>
          <a:lstStyle/>
          <a:p>
            <a:pPr marL="0" lvl="1" indent="0" eaLnBrk="1" hangingPunct="1">
              <a:buFont typeface="Arial" pitchFamily="34" charset="0"/>
              <a:buNone/>
            </a:pPr>
            <a:endParaRPr kumimoji="0" lang="en-US" altLang="zh-CN" sz="1800" dirty="0" smtClean="0">
              <a:ea typeface="宋体" pitchFamily="-84" charset="-122"/>
            </a:endParaRPr>
          </a:p>
          <a:p>
            <a:pPr marL="0" indent="0" eaLnBrk="1" hangingPunct="1">
              <a:buFont typeface="Arial" pitchFamily="34" charset="0"/>
              <a:buNone/>
            </a:pPr>
            <a:endParaRPr kumimoji="0" lang="zh-CN" altLang="en-US" dirty="0" smtClean="0">
              <a:ea typeface="宋体" pitchFamily="-84" charset="-122"/>
            </a:endParaRPr>
          </a:p>
        </p:txBody>
      </p:sp>
      <p:sp>
        <p:nvSpPr>
          <p:cNvPr id="4100" name="Rectangle 70"/>
          <p:cNvSpPr>
            <a:spLocks noChangeArrowheads="1"/>
          </p:cNvSpPr>
          <p:nvPr/>
        </p:nvSpPr>
        <p:spPr bwMode="auto">
          <a:xfrm>
            <a:off x="638175" y="4208463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1085850" indent="-34290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zh-CN" sz="2000" b="1" dirty="0"/>
              <a:t>Distribute the load evenly across processing unit.</a:t>
            </a:r>
          </a:p>
          <a:p>
            <a:pPr eaLnBrk="1" hangingPunct="1">
              <a:spcBef>
                <a:spcPct val="0"/>
              </a:spcBef>
            </a:pPr>
            <a:r>
              <a:rPr kumimoji="0" lang="en-US" altLang="zh-CN" sz="2000" b="1" dirty="0">
                <a:solidFill>
                  <a:srgbClr val="FF0000"/>
                </a:solidFill>
              </a:rPr>
              <a:t>Minimize inter-processing-unit </a:t>
            </a:r>
            <a:r>
              <a:rPr kumimoji="0" lang="en-US" altLang="zh-CN" sz="2000" b="1" dirty="0" smtClean="0">
                <a:solidFill>
                  <a:srgbClr val="FF0000"/>
                </a:solidFill>
              </a:rPr>
              <a:t>communication</a:t>
            </a:r>
            <a:r>
              <a:rPr kumimoji="0" lang="en-US" altLang="zh-CN" sz="2000" b="1" dirty="0">
                <a:solidFill>
                  <a:srgbClr val="FF0000"/>
                </a:solidFill>
              </a:rPr>
              <a:t>.</a:t>
            </a:r>
          </a:p>
        </p:txBody>
      </p:sp>
      <p:grpSp>
        <p:nvGrpSpPr>
          <p:cNvPr id="4101" name="Group 76"/>
          <p:cNvGrpSpPr>
            <a:grpSpLocks/>
          </p:cNvGrpSpPr>
          <p:nvPr/>
        </p:nvGrpSpPr>
        <p:grpSpPr bwMode="auto">
          <a:xfrm>
            <a:off x="701675" y="1839913"/>
            <a:ext cx="7756525" cy="2182812"/>
            <a:chOff x="701209" y="1840694"/>
            <a:chExt cx="7756991" cy="2182672"/>
          </a:xfrm>
        </p:grpSpPr>
        <p:grpSp>
          <p:nvGrpSpPr>
            <p:cNvPr id="4131" name="Group 41"/>
            <p:cNvGrpSpPr>
              <a:grpSpLocks/>
            </p:cNvGrpSpPr>
            <p:nvPr/>
          </p:nvGrpSpPr>
          <p:grpSpPr bwMode="auto">
            <a:xfrm>
              <a:off x="1326673" y="3284806"/>
              <a:ext cx="7131527" cy="738560"/>
              <a:chOff x="-425927" y="4442294"/>
              <a:chExt cx="7131527" cy="809521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-425878" y="4442754"/>
                <a:ext cx="7131478" cy="2957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45" name="TextBox 38"/>
              <p:cNvSpPr txBox="1">
                <a:spLocks noChangeArrowheads="1"/>
              </p:cNvSpPr>
              <p:nvPr/>
            </p:nvSpPr>
            <p:spPr bwMode="auto">
              <a:xfrm>
                <a:off x="936938" y="4442294"/>
                <a:ext cx="1348765" cy="8095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/>
                  <a:t>Initial Balanced Load Distribution</a:t>
                </a:r>
              </a:p>
            </p:txBody>
          </p:sp>
        </p:grpSp>
        <p:grpSp>
          <p:nvGrpSpPr>
            <p:cNvPr id="4132" name="Group 73"/>
            <p:cNvGrpSpPr>
              <a:grpSpLocks/>
            </p:cNvGrpSpPr>
            <p:nvPr/>
          </p:nvGrpSpPr>
          <p:grpSpPr bwMode="auto">
            <a:xfrm>
              <a:off x="701209" y="1840694"/>
              <a:ext cx="1600201" cy="1743640"/>
              <a:chOff x="701209" y="1840694"/>
              <a:chExt cx="1600201" cy="1743640"/>
            </a:xfrm>
          </p:grpSpPr>
          <p:grpSp>
            <p:nvGrpSpPr>
              <p:cNvPr id="4133" name="Group 66"/>
              <p:cNvGrpSpPr>
                <a:grpSpLocks/>
              </p:cNvGrpSpPr>
              <p:nvPr/>
            </p:nvGrpSpPr>
            <p:grpSpPr bwMode="auto">
              <a:xfrm>
                <a:off x="1325985" y="1840694"/>
                <a:ext cx="350415" cy="1435906"/>
                <a:chOff x="487785" y="2976714"/>
                <a:chExt cx="350415" cy="1435906"/>
              </a:xfrm>
            </p:grpSpPr>
            <p:grpSp>
              <p:nvGrpSpPr>
                <p:cNvPr id="4135" name="Group 59"/>
                <p:cNvGrpSpPr>
                  <a:grpSpLocks/>
                </p:cNvGrpSpPr>
                <p:nvPr/>
              </p:nvGrpSpPr>
              <p:grpSpPr bwMode="auto">
                <a:xfrm>
                  <a:off x="487787" y="2976714"/>
                  <a:ext cx="350413" cy="479275"/>
                  <a:chOff x="487787" y="2976714"/>
                  <a:chExt cx="350413" cy="479275"/>
                </a:xfrm>
              </p:grpSpPr>
              <p:sp>
                <p:nvSpPr>
                  <p:cNvPr id="58" name="Rectangle 57"/>
                  <p:cNvSpPr/>
                  <p:nvPr/>
                </p:nvSpPr>
                <p:spPr>
                  <a:xfrm>
                    <a:off x="488521" y="2976714"/>
                    <a:ext cx="349271" cy="238110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488521" y="3217998"/>
                    <a:ext cx="349271" cy="238110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4136" name="Group 60"/>
                <p:cNvGrpSpPr>
                  <a:grpSpLocks/>
                </p:cNvGrpSpPr>
                <p:nvPr/>
              </p:nvGrpSpPr>
              <p:grpSpPr bwMode="auto">
                <a:xfrm>
                  <a:off x="487786" y="3455989"/>
                  <a:ext cx="350413" cy="479275"/>
                  <a:chOff x="487787" y="2976714"/>
                  <a:chExt cx="350413" cy="479275"/>
                </a:xfrm>
              </p:grpSpPr>
              <p:sp>
                <p:nvSpPr>
                  <p:cNvPr id="62" name="Rectangle 61"/>
                  <p:cNvSpPr/>
                  <p:nvPr/>
                </p:nvSpPr>
                <p:spPr>
                  <a:xfrm>
                    <a:off x="488522" y="2976833"/>
                    <a:ext cx="349271" cy="23811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" name="Rectangle 62"/>
                  <p:cNvSpPr/>
                  <p:nvPr/>
                </p:nvSpPr>
                <p:spPr>
                  <a:xfrm>
                    <a:off x="488522" y="3218117"/>
                    <a:ext cx="349271" cy="234935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4137" name="Group 63"/>
                <p:cNvGrpSpPr>
                  <a:grpSpLocks/>
                </p:cNvGrpSpPr>
                <p:nvPr/>
              </p:nvGrpSpPr>
              <p:grpSpPr bwMode="auto">
                <a:xfrm>
                  <a:off x="487785" y="3935264"/>
                  <a:ext cx="350413" cy="477356"/>
                  <a:chOff x="487787" y="2941620"/>
                  <a:chExt cx="350413" cy="477356"/>
                </a:xfrm>
              </p:grpSpPr>
              <p:sp>
                <p:nvSpPr>
                  <p:cNvPr id="65" name="Rectangle 64"/>
                  <p:cNvSpPr/>
                  <p:nvPr/>
                </p:nvSpPr>
                <p:spPr>
                  <a:xfrm>
                    <a:off x="488523" y="2938684"/>
                    <a:ext cx="349271" cy="239696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6" name="Rectangle 65"/>
                  <p:cNvSpPr/>
                  <p:nvPr/>
                </p:nvSpPr>
                <p:spPr>
                  <a:xfrm>
                    <a:off x="488523" y="3178381"/>
                    <a:ext cx="349271" cy="238110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sp>
            <p:nvSpPr>
              <p:cNvPr id="4134" name="TextBox 72"/>
              <p:cNvSpPr txBox="1">
                <a:spLocks noChangeArrowheads="1"/>
              </p:cNvSpPr>
              <p:nvPr/>
            </p:nvSpPr>
            <p:spPr bwMode="auto">
              <a:xfrm>
                <a:off x="701209" y="3276600"/>
                <a:ext cx="1600201" cy="307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/>
                  <a:t>Initial Load</a:t>
                </a:r>
                <a:endParaRPr kumimoji="0" lang="zh-CN" altLang="en-US" sz="1400"/>
              </a:p>
            </p:txBody>
          </p:sp>
        </p:grpSp>
      </p:grpSp>
      <p:grpSp>
        <p:nvGrpSpPr>
          <p:cNvPr id="4102" name="Group 9"/>
          <p:cNvGrpSpPr>
            <a:grpSpLocks/>
          </p:cNvGrpSpPr>
          <p:nvPr/>
        </p:nvGrpSpPr>
        <p:grpSpPr bwMode="auto">
          <a:xfrm>
            <a:off x="1676400" y="1905000"/>
            <a:ext cx="1935163" cy="1222375"/>
            <a:chOff x="1676400" y="1905000"/>
            <a:chExt cx="1935163" cy="1222375"/>
          </a:xfrm>
        </p:grpSpPr>
        <p:grpSp>
          <p:nvGrpSpPr>
            <p:cNvPr id="4116" name="Group 75"/>
            <p:cNvGrpSpPr>
              <a:grpSpLocks/>
            </p:cNvGrpSpPr>
            <p:nvPr/>
          </p:nvGrpSpPr>
          <p:grpSpPr bwMode="auto">
            <a:xfrm>
              <a:off x="1905000" y="1905000"/>
              <a:ext cx="1706563" cy="1222375"/>
              <a:chOff x="1905001" y="1905000"/>
              <a:chExt cx="1706451" cy="1222776"/>
            </a:xfrm>
          </p:grpSpPr>
          <p:grpSp>
            <p:nvGrpSpPr>
              <p:cNvPr id="4120" name="Group 23"/>
              <p:cNvGrpSpPr>
                <a:grpSpLocks/>
              </p:cNvGrpSpPr>
              <p:nvPr/>
            </p:nvGrpSpPr>
            <p:grpSpPr bwMode="auto">
              <a:xfrm>
                <a:off x="2910626" y="1945928"/>
                <a:ext cx="700826" cy="1181848"/>
                <a:chOff x="3505200" y="2971800"/>
                <a:chExt cx="700826" cy="1295400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3505984" y="2972195"/>
                  <a:ext cx="350815" cy="26109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3520271" y="3435194"/>
                  <a:ext cx="334940" cy="304605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3520271" y="3962596"/>
                  <a:ext cx="336528" cy="30460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3840925" y="2972195"/>
                  <a:ext cx="350814" cy="26109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3856799" y="3435194"/>
                  <a:ext cx="349227" cy="304605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3856799" y="3962596"/>
                  <a:ext cx="334940" cy="304604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21" name="Group 14"/>
              <p:cNvGrpSpPr>
                <a:grpSpLocks/>
              </p:cNvGrpSpPr>
              <p:nvPr/>
            </p:nvGrpSpPr>
            <p:grpSpPr bwMode="auto">
              <a:xfrm>
                <a:off x="1905001" y="1905000"/>
                <a:ext cx="1066800" cy="1180765"/>
                <a:chOff x="152401" y="2971800"/>
                <a:chExt cx="1066800" cy="1294213"/>
              </a:xfrm>
            </p:grpSpPr>
            <p:sp>
              <p:nvSpPr>
                <p:cNvPr id="4122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152401" y="2971800"/>
                  <a:ext cx="1066800" cy="303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200"/>
                    <a:t>PU 1</a:t>
                  </a:r>
                </a:p>
              </p:txBody>
            </p:sp>
            <p:sp>
              <p:nvSpPr>
                <p:cNvPr id="4123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152401" y="3429000"/>
                  <a:ext cx="1066799" cy="303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200"/>
                    <a:t>PU 2</a:t>
                  </a:r>
                </a:p>
              </p:txBody>
            </p:sp>
            <p:sp>
              <p:nvSpPr>
                <p:cNvPr id="4124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152401" y="3962400"/>
                  <a:ext cx="1066799" cy="303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200"/>
                    <a:t>PU 3</a:t>
                  </a:r>
                </a:p>
              </p:txBody>
            </p:sp>
          </p:grpSp>
        </p:grpSp>
        <p:cxnSp>
          <p:nvCxnSpPr>
            <p:cNvPr id="3" name="Straight Arrow Connector 2"/>
            <p:cNvCxnSpPr/>
            <p:nvPr/>
          </p:nvCxnSpPr>
          <p:spPr>
            <a:xfrm flipV="1">
              <a:off x="1676400" y="2032000"/>
              <a:ext cx="625475" cy="49371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flipV="1">
              <a:off x="1676400" y="2555875"/>
              <a:ext cx="6254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676400" y="2560638"/>
              <a:ext cx="625475" cy="38576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03" name="Group 11"/>
          <p:cNvGrpSpPr>
            <a:grpSpLocks/>
          </p:cNvGrpSpPr>
          <p:nvPr/>
        </p:nvGrpSpPr>
        <p:grpSpPr bwMode="auto">
          <a:xfrm>
            <a:off x="3933825" y="1454150"/>
            <a:ext cx="3557588" cy="2497138"/>
            <a:chOff x="3934262" y="1454742"/>
            <a:chExt cx="3557718" cy="2496022"/>
          </a:xfrm>
        </p:grpSpPr>
        <p:sp>
          <p:nvSpPr>
            <p:cNvPr id="4104" name="TextBox 38"/>
            <p:cNvSpPr txBox="1">
              <a:spLocks noChangeArrowheads="1"/>
            </p:cNvSpPr>
            <p:nvPr/>
          </p:nvSpPr>
          <p:spPr bwMode="auto">
            <a:xfrm>
              <a:off x="6074969" y="3427544"/>
              <a:ext cx="141701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zh-CN" sz="1400" b="1"/>
                <a:t>Unchanged</a:t>
              </a:r>
              <a:r>
                <a:rPr kumimoji="0" lang="en-US" altLang="zh-CN" sz="1400">
                  <a:solidFill>
                    <a:srgbClr val="3333FF"/>
                  </a:solidFill>
                </a:rPr>
                <a:t> </a:t>
              </a:r>
              <a:r>
                <a:rPr kumimoji="0" lang="en-US" altLang="zh-CN" sz="1400"/>
                <a:t>Load Distribution</a:t>
              </a:r>
            </a:p>
          </p:txBody>
        </p:sp>
        <p:grpSp>
          <p:nvGrpSpPr>
            <p:cNvPr id="4105" name="Group 10"/>
            <p:cNvGrpSpPr>
              <a:grpSpLocks/>
            </p:cNvGrpSpPr>
            <p:nvPr/>
          </p:nvGrpSpPr>
          <p:grpSpPr bwMode="auto">
            <a:xfrm>
              <a:off x="3934262" y="1454742"/>
              <a:ext cx="3126600" cy="1754263"/>
              <a:chOff x="3934262" y="1454742"/>
              <a:chExt cx="3126600" cy="1754263"/>
            </a:xfrm>
          </p:grpSpPr>
          <p:grpSp>
            <p:nvGrpSpPr>
              <p:cNvPr id="4106" name="Group 67"/>
              <p:cNvGrpSpPr>
                <a:grpSpLocks/>
              </p:cNvGrpSpPr>
              <p:nvPr/>
            </p:nvGrpSpPr>
            <p:grpSpPr bwMode="auto">
              <a:xfrm>
                <a:off x="4224785" y="1913605"/>
                <a:ext cx="2836077" cy="1295400"/>
                <a:chOff x="2988251" y="2775251"/>
                <a:chExt cx="2364793" cy="1295956"/>
              </a:xfrm>
            </p:grpSpPr>
            <p:grpSp>
              <p:nvGrpSpPr>
                <p:cNvPr id="4108" name="Group 22"/>
                <p:cNvGrpSpPr>
                  <a:grpSpLocks/>
                </p:cNvGrpSpPr>
                <p:nvPr/>
              </p:nvGrpSpPr>
              <p:grpSpPr bwMode="auto">
                <a:xfrm>
                  <a:off x="4648122" y="2775251"/>
                  <a:ext cx="704922" cy="1295956"/>
                  <a:chOff x="3505122" y="2971800"/>
                  <a:chExt cx="704922" cy="1295956"/>
                </a:xfrm>
              </p:grpSpPr>
              <p:sp>
                <p:nvSpPr>
                  <p:cNvPr id="17" name="Rectangle 16"/>
                  <p:cNvSpPr/>
                  <p:nvPr/>
                </p:nvSpPr>
                <p:spPr>
                  <a:xfrm>
                    <a:off x="3505230" y="2971520"/>
                    <a:ext cx="350792" cy="261932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3519790" y="3433474"/>
                    <a:ext cx="336231" cy="306383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" name="Rectangle 18"/>
                  <p:cNvSpPr/>
                  <p:nvPr/>
                </p:nvSpPr>
                <p:spPr>
                  <a:xfrm>
                    <a:off x="3519790" y="3963689"/>
                    <a:ext cx="336231" cy="304795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0" name="Rectangle 19"/>
                  <p:cNvSpPr/>
                  <p:nvPr/>
                </p:nvSpPr>
                <p:spPr>
                  <a:xfrm>
                    <a:off x="3840137" y="2971520"/>
                    <a:ext cx="349469" cy="261932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" name="Rectangle 20"/>
                  <p:cNvSpPr/>
                  <p:nvPr/>
                </p:nvSpPr>
                <p:spPr>
                  <a:xfrm>
                    <a:off x="3858669" y="3427124"/>
                    <a:ext cx="350793" cy="315907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3856022" y="3963689"/>
                    <a:ext cx="333584" cy="304795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4109" name="TextBox 54"/>
                <p:cNvSpPr txBox="1">
                  <a:spLocks noChangeArrowheads="1"/>
                </p:cNvSpPr>
                <p:nvPr/>
              </p:nvSpPr>
              <p:spPr bwMode="auto">
                <a:xfrm>
                  <a:off x="2988251" y="3215433"/>
                  <a:ext cx="1154973" cy="3079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400"/>
                    <a:t>Computation</a:t>
                  </a:r>
                </a:p>
              </p:txBody>
            </p:sp>
          </p:grpSp>
          <p:sp>
            <p:nvSpPr>
              <p:cNvPr id="4107" name="TextBox 54"/>
              <p:cNvSpPr txBox="1">
                <a:spLocks noChangeArrowheads="1"/>
              </p:cNvSpPr>
              <p:nvPr/>
            </p:nvSpPr>
            <p:spPr bwMode="auto">
              <a:xfrm>
                <a:off x="3934262" y="1454742"/>
                <a:ext cx="2479799" cy="7386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 b="1" dirty="0">
                    <a:solidFill>
                      <a:srgbClr val="FF0000"/>
                    </a:solidFill>
                  </a:rPr>
                  <a:t>PUs need to communicate with each other to carry out the computation.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ransition spd="slow" advTm="675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892175"/>
          </a:xfrm>
        </p:spPr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Dynamic</a:t>
            </a:r>
            <a:r>
              <a:rPr kumimoji="0" lang="en-US" altLang="zh-CN" sz="2800" b="1" dirty="0" smtClean="0">
                <a:ea typeface="宋体" pitchFamily="-84" charset="-122"/>
              </a:rPr>
              <a:t> Load Balancing</a:t>
            </a:r>
            <a:endParaRPr kumimoji="0" lang="en-US" altLang="zh-CN" sz="2800" b="1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lvl="1" indent="0" eaLnBrk="1" hangingPunct="1">
              <a:buFont typeface="Arial" pitchFamily="34" charset="0"/>
              <a:buNone/>
            </a:pPr>
            <a:endParaRPr kumimoji="0" lang="en-US" altLang="zh-CN" sz="1800" dirty="0" smtClean="0">
              <a:ea typeface="宋体" pitchFamily="-84" charset="-122"/>
            </a:endParaRPr>
          </a:p>
          <a:p>
            <a:pPr marL="0" indent="0" eaLnBrk="1" hangingPunct="1">
              <a:buFont typeface="Arial" pitchFamily="34" charset="0"/>
              <a:buNone/>
            </a:pPr>
            <a:endParaRPr kumimoji="0" lang="zh-CN" altLang="en-US" dirty="0" smtClean="0">
              <a:ea typeface="宋体" pitchFamily="-84" charset="-122"/>
            </a:endParaRPr>
          </a:p>
        </p:txBody>
      </p:sp>
      <p:grpSp>
        <p:nvGrpSpPr>
          <p:cNvPr id="5124" name="Group 75"/>
          <p:cNvGrpSpPr>
            <a:grpSpLocks/>
          </p:cNvGrpSpPr>
          <p:nvPr/>
        </p:nvGrpSpPr>
        <p:grpSpPr bwMode="auto">
          <a:xfrm>
            <a:off x="1905000" y="1905000"/>
            <a:ext cx="1706563" cy="1222375"/>
            <a:chOff x="1905001" y="1905000"/>
            <a:chExt cx="1706451" cy="1222776"/>
          </a:xfrm>
        </p:grpSpPr>
        <p:grpSp>
          <p:nvGrpSpPr>
            <p:cNvPr id="5166" name="Group 23"/>
            <p:cNvGrpSpPr>
              <a:grpSpLocks/>
            </p:cNvGrpSpPr>
            <p:nvPr/>
          </p:nvGrpSpPr>
          <p:grpSpPr bwMode="auto">
            <a:xfrm>
              <a:off x="2910626" y="1945928"/>
              <a:ext cx="700826" cy="1181848"/>
              <a:chOff x="3505200" y="2971800"/>
              <a:chExt cx="700826" cy="12954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3505984" y="2972195"/>
                <a:ext cx="350815" cy="26109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>
                  <a:defRPr/>
                </a:pPr>
                <a:endParaRPr kumimoji="0" lang="zh-CN" alt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520271" y="3435194"/>
                <a:ext cx="334940" cy="304605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>
                  <a:defRPr/>
                </a:pPr>
                <a:endParaRPr kumimoji="0" lang="zh-CN" alt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520271" y="3962596"/>
                <a:ext cx="336528" cy="30460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>
                  <a:defRPr/>
                </a:pPr>
                <a:endParaRPr kumimoji="0" lang="zh-CN" alt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840925" y="2972195"/>
                <a:ext cx="350814" cy="26109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>
                  <a:defRPr/>
                </a:pPr>
                <a:endParaRPr kumimoji="0" lang="zh-CN" alt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856799" y="3435194"/>
                <a:ext cx="349227" cy="304605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>
                  <a:defRPr/>
                </a:pPr>
                <a:endParaRPr kumimoji="0" lang="zh-CN" altLang="en-US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856799" y="3962596"/>
                <a:ext cx="334940" cy="30460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>
                  <a:defRPr/>
                </a:pPr>
                <a:endParaRPr kumimoji="0" lang="zh-CN" altLang="en-US" sz="1800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167" name="Group 14"/>
            <p:cNvGrpSpPr>
              <a:grpSpLocks/>
            </p:cNvGrpSpPr>
            <p:nvPr/>
          </p:nvGrpSpPr>
          <p:grpSpPr bwMode="auto">
            <a:xfrm>
              <a:off x="1905001" y="1905000"/>
              <a:ext cx="1066800" cy="1180765"/>
              <a:chOff x="152401" y="2971800"/>
              <a:chExt cx="1066800" cy="1294213"/>
            </a:xfrm>
          </p:grpSpPr>
          <p:sp>
            <p:nvSpPr>
              <p:cNvPr id="5168" name="TextBox 10"/>
              <p:cNvSpPr txBox="1">
                <a:spLocks noChangeArrowheads="1"/>
              </p:cNvSpPr>
              <p:nvPr/>
            </p:nvSpPr>
            <p:spPr bwMode="auto">
              <a:xfrm>
                <a:off x="152401" y="2971800"/>
                <a:ext cx="1066800" cy="3036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200"/>
                  <a:t>PU 1</a:t>
                </a:r>
              </a:p>
            </p:txBody>
          </p:sp>
          <p:sp>
            <p:nvSpPr>
              <p:cNvPr id="5169" name="TextBox 11"/>
              <p:cNvSpPr txBox="1">
                <a:spLocks noChangeArrowheads="1"/>
              </p:cNvSpPr>
              <p:nvPr/>
            </p:nvSpPr>
            <p:spPr bwMode="auto">
              <a:xfrm>
                <a:off x="152401" y="3429000"/>
                <a:ext cx="1066799" cy="3036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200"/>
                  <a:t>PU 2</a:t>
                </a:r>
              </a:p>
            </p:txBody>
          </p:sp>
          <p:sp>
            <p:nvSpPr>
              <p:cNvPr id="5170" name="TextBox 12"/>
              <p:cNvSpPr txBox="1">
                <a:spLocks noChangeArrowheads="1"/>
              </p:cNvSpPr>
              <p:nvPr/>
            </p:nvSpPr>
            <p:spPr bwMode="auto">
              <a:xfrm>
                <a:off x="152401" y="3962400"/>
                <a:ext cx="1066799" cy="3036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200"/>
                  <a:t>PU 3</a:t>
                </a:r>
              </a:p>
            </p:txBody>
          </p:sp>
        </p:grpSp>
      </p:grpSp>
      <p:grpSp>
        <p:nvGrpSpPr>
          <p:cNvPr id="5125" name="Group 67"/>
          <p:cNvGrpSpPr>
            <a:grpSpLocks/>
          </p:cNvGrpSpPr>
          <p:nvPr/>
        </p:nvGrpSpPr>
        <p:grpSpPr bwMode="auto">
          <a:xfrm>
            <a:off x="3757613" y="1912938"/>
            <a:ext cx="3016250" cy="1935162"/>
            <a:chOff x="3030322" y="2775250"/>
            <a:chExt cx="3013729" cy="1936218"/>
          </a:xfrm>
        </p:grpSpPr>
        <p:grpSp>
          <p:nvGrpSpPr>
            <p:cNvPr id="5156" name="Group 44"/>
            <p:cNvGrpSpPr>
              <a:grpSpLocks/>
            </p:cNvGrpSpPr>
            <p:nvPr/>
          </p:nvGrpSpPr>
          <p:grpSpPr bwMode="auto">
            <a:xfrm>
              <a:off x="4590244" y="2775250"/>
              <a:ext cx="1453807" cy="1936218"/>
              <a:chOff x="3447244" y="2971799"/>
              <a:chExt cx="1453807" cy="1936218"/>
            </a:xfrm>
          </p:grpSpPr>
          <p:grpSp>
            <p:nvGrpSpPr>
              <p:cNvPr id="5158" name="Group 22"/>
              <p:cNvGrpSpPr>
                <a:grpSpLocks/>
              </p:cNvGrpSpPr>
              <p:nvPr/>
            </p:nvGrpSpPr>
            <p:grpSpPr bwMode="auto">
              <a:xfrm>
                <a:off x="3505122" y="2971799"/>
                <a:ext cx="1395929" cy="1295957"/>
                <a:chOff x="3505122" y="2971799"/>
                <a:chExt cx="1395929" cy="1295957"/>
              </a:xfrm>
            </p:grpSpPr>
            <p:sp>
              <p:nvSpPr>
                <p:cNvPr id="17" name="Rectangle 16"/>
                <p:cNvSpPr/>
                <p:nvPr/>
              </p:nvSpPr>
              <p:spPr>
                <a:xfrm>
                  <a:off x="3505219" y="2971799"/>
                  <a:ext cx="350544" cy="26208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519494" y="3434013"/>
                  <a:ext cx="336269" cy="304966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519494" y="3962940"/>
                  <a:ext cx="336269" cy="304966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3839901" y="2971799"/>
                  <a:ext cx="350545" cy="26208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190446" y="2971799"/>
                  <a:ext cx="350544" cy="26208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566368" y="2971799"/>
                  <a:ext cx="334683" cy="262080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159" name="TextBox 39"/>
              <p:cNvSpPr txBox="1">
                <a:spLocks noChangeArrowheads="1"/>
              </p:cNvSpPr>
              <p:nvPr/>
            </p:nvSpPr>
            <p:spPr bwMode="auto">
              <a:xfrm>
                <a:off x="3447244" y="4384572"/>
                <a:ext cx="1428816" cy="523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 b="1">
                    <a:solidFill>
                      <a:srgbClr val="FF0000"/>
                    </a:solidFill>
                  </a:rPr>
                  <a:t>Imbalanced</a:t>
                </a:r>
                <a:r>
                  <a:rPr kumimoji="0" lang="en-US" altLang="zh-CN" sz="1400">
                    <a:solidFill>
                      <a:srgbClr val="FF0000"/>
                    </a:solidFill>
                  </a:rPr>
                  <a:t> </a:t>
                </a:r>
                <a:r>
                  <a:rPr kumimoji="0" lang="en-US" altLang="zh-CN" sz="1400"/>
                  <a:t>Load Distribution</a:t>
                </a:r>
              </a:p>
            </p:txBody>
          </p:sp>
        </p:grpSp>
        <p:sp>
          <p:nvSpPr>
            <p:cNvPr id="5157" name="TextBox 54"/>
            <p:cNvSpPr txBox="1">
              <a:spLocks noChangeArrowheads="1"/>
            </p:cNvSpPr>
            <p:nvPr/>
          </p:nvSpPr>
          <p:spPr bwMode="auto">
            <a:xfrm>
              <a:off x="3030322" y="3242307"/>
              <a:ext cx="1632081" cy="523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zh-CN" sz="1400" b="1" dirty="0"/>
                <a:t>Iterative Computation Steps</a:t>
              </a:r>
            </a:p>
          </p:txBody>
        </p:sp>
      </p:grpSp>
      <p:grpSp>
        <p:nvGrpSpPr>
          <p:cNvPr id="69" name="Group 68"/>
          <p:cNvGrpSpPr>
            <a:grpSpLocks/>
          </p:cNvGrpSpPr>
          <p:nvPr/>
        </p:nvGrpSpPr>
        <p:grpSpPr bwMode="auto">
          <a:xfrm>
            <a:off x="5886450" y="1905000"/>
            <a:ext cx="2724150" cy="1943100"/>
            <a:chOff x="4935829" y="2743200"/>
            <a:chExt cx="2724092" cy="1943242"/>
          </a:xfrm>
        </p:grpSpPr>
        <p:grpSp>
          <p:nvGrpSpPr>
            <p:cNvPr id="5146" name="Group 45"/>
            <p:cNvGrpSpPr>
              <a:grpSpLocks/>
            </p:cNvGrpSpPr>
            <p:nvPr/>
          </p:nvGrpSpPr>
          <p:grpSpPr bwMode="auto">
            <a:xfrm>
              <a:off x="6272547" y="2743200"/>
              <a:ext cx="1387374" cy="1943242"/>
              <a:chOff x="5053347" y="2978922"/>
              <a:chExt cx="1387374" cy="1943242"/>
            </a:xfrm>
          </p:grpSpPr>
          <p:grpSp>
            <p:nvGrpSpPr>
              <p:cNvPr id="5148" name="Group 30"/>
              <p:cNvGrpSpPr>
                <a:grpSpLocks/>
              </p:cNvGrpSpPr>
              <p:nvPr/>
            </p:nvGrpSpPr>
            <p:grpSpPr bwMode="auto">
              <a:xfrm>
                <a:off x="5090374" y="2978922"/>
                <a:ext cx="700826" cy="1295400"/>
                <a:chOff x="3505200" y="2971800"/>
                <a:chExt cx="700826" cy="1295400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3504614" y="2971800"/>
                  <a:ext cx="350829" cy="261957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3518901" y="3433797"/>
                  <a:ext cx="336543" cy="304822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3518901" y="3962473"/>
                  <a:ext cx="336543" cy="304822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3841157" y="2971800"/>
                  <a:ext cx="357179" cy="261957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3855444" y="3433797"/>
                  <a:ext cx="357180" cy="304822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3855444" y="3962473"/>
                  <a:ext cx="342893" cy="304822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>
                    <a:defRPr/>
                  </a:pPr>
                  <a:endParaRPr kumimoji="0" lang="zh-CN" altLang="en-US" sz="1800" smtClean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149" name="TextBox 40"/>
              <p:cNvSpPr txBox="1">
                <a:spLocks noChangeArrowheads="1"/>
              </p:cNvSpPr>
              <p:nvPr/>
            </p:nvSpPr>
            <p:spPr bwMode="auto">
              <a:xfrm>
                <a:off x="5053347" y="4398914"/>
                <a:ext cx="1387374" cy="523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 b="1"/>
                  <a:t>Balanced</a:t>
                </a:r>
                <a:r>
                  <a:rPr kumimoji="0" lang="en-US" altLang="zh-CN" sz="1400"/>
                  <a:t> Load Distribution</a:t>
                </a:r>
              </a:p>
            </p:txBody>
          </p:sp>
        </p:grpSp>
        <p:sp>
          <p:nvSpPr>
            <p:cNvPr id="5147" name="TextBox 55"/>
            <p:cNvSpPr txBox="1">
              <a:spLocks noChangeArrowheads="1"/>
            </p:cNvSpPr>
            <p:nvPr/>
          </p:nvSpPr>
          <p:spPr bwMode="auto">
            <a:xfrm>
              <a:off x="4935829" y="3259282"/>
              <a:ext cx="1282252" cy="307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宋体" pitchFamily="-84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zh-CN" sz="1400" b="1">
                  <a:solidFill>
                    <a:srgbClr val="FF0000"/>
                  </a:solidFill>
                </a:rPr>
                <a:t>Repartitioning</a:t>
              </a:r>
            </a:p>
          </p:txBody>
        </p:sp>
      </p:grpSp>
      <p:grpSp>
        <p:nvGrpSpPr>
          <p:cNvPr id="5127" name="Group 76"/>
          <p:cNvGrpSpPr>
            <a:grpSpLocks/>
          </p:cNvGrpSpPr>
          <p:nvPr/>
        </p:nvGrpSpPr>
        <p:grpSpPr bwMode="auto">
          <a:xfrm>
            <a:off x="763588" y="1839913"/>
            <a:ext cx="7694612" cy="1966912"/>
            <a:chOff x="763073" y="1840694"/>
            <a:chExt cx="7695127" cy="1967259"/>
          </a:xfrm>
        </p:grpSpPr>
        <p:grpSp>
          <p:nvGrpSpPr>
            <p:cNvPr id="5131" name="Group 41"/>
            <p:cNvGrpSpPr>
              <a:grpSpLocks/>
            </p:cNvGrpSpPr>
            <p:nvPr/>
          </p:nvGrpSpPr>
          <p:grpSpPr bwMode="auto">
            <a:xfrm>
              <a:off x="1326673" y="3284806"/>
              <a:ext cx="7131527" cy="523147"/>
              <a:chOff x="-425927" y="4442294"/>
              <a:chExt cx="7131527" cy="573411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-425927" y="4443136"/>
                <a:ext cx="7131527" cy="2958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45" name="TextBox 38"/>
              <p:cNvSpPr txBox="1">
                <a:spLocks noChangeArrowheads="1"/>
              </p:cNvSpPr>
              <p:nvPr/>
            </p:nvSpPr>
            <p:spPr bwMode="auto">
              <a:xfrm>
                <a:off x="690911" y="4442294"/>
                <a:ext cx="1469265" cy="573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/>
                  <a:t>Initial Balanced Load Distribution</a:t>
                </a:r>
              </a:p>
            </p:txBody>
          </p:sp>
        </p:grpSp>
        <p:grpSp>
          <p:nvGrpSpPr>
            <p:cNvPr id="5132" name="Group 73"/>
            <p:cNvGrpSpPr>
              <a:grpSpLocks/>
            </p:cNvGrpSpPr>
            <p:nvPr/>
          </p:nvGrpSpPr>
          <p:grpSpPr bwMode="auto">
            <a:xfrm>
              <a:off x="763073" y="1840694"/>
              <a:ext cx="1600201" cy="1743640"/>
              <a:chOff x="763073" y="1840694"/>
              <a:chExt cx="1600201" cy="1743640"/>
            </a:xfrm>
          </p:grpSpPr>
          <p:grpSp>
            <p:nvGrpSpPr>
              <p:cNvPr id="5133" name="Group 66"/>
              <p:cNvGrpSpPr>
                <a:grpSpLocks/>
              </p:cNvGrpSpPr>
              <p:nvPr/>
            </p:nvGrpSpPr>
            <p:grpSpPr bwMode="auto">
              <a:xfrm>
                <a:off x="1325985" y="1840694"/>
                <a:ext cx="350415" cy="1435906"/>
                <a:chOff x="487785" y="2976714"/>
                <a:chExt cx="350415" cy="1435906"/>
              </a:xfrm>
            </p:grpSpPr>
            <p:grpSp>
              <p:nvGrpSpPr>
                <p:cNvPr id="5135" name="Group 59"/>
                <p:cNvGrpSpPr>
                  <a:grpSpLocks/>
                </p:cNvGrpSpPr>
                <p:nvPr/>
              </p:nvGrpSpPr>
              <p:grpSpPr bwMode="auto">
                <a:xfrm>
                  <a:off x="487787" y="2976714"/>
                  <a:ext cx="350413" cy="479275"/>
                  <a:chOff x="487787" y="2976714"/>
                  <a:chExt cx="350413" cy="479275"/>
                </a:xfrm>
              </p:grpSpPr>
              <p:sp>
                <p:nvSpPr>
                  <p:cNvPr id="58" name="Rectangle 57"/>
                  <p:cNvSpPr/>
                  <p:nvPr/>
                </p:nvSpPr>
                <p:spPr>
                  <a:xfrm>
                    <a:off x="488473" y="2976714"/>
                    <a:ext cx="349273" cy="238167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488473" y="3218057"/>
                    <a:ext cx="349273" cy="238167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136" name="Group 60"/>
                <p:cNvGrpSpPr>
                  <a:grpSpLocks/>
                </p:cNvGrpSpPr>
                <p:nvPr/>
              </p:nvGrpSpPr>
              <p:grpSpPr bwMode="auto">
                <a:xfrm>
                  <a:off x="487786" y="3455989"/>
                  <a:ext cx="350413" cy="479275"/>
                  <a:chOff x="487787" y="2976714"/>
                  <a:chExt cx="350413" cy="479275"/>
                </a:xfrm>
              </p:grpSpPr>
              <p:sp>
                <p:nvSpPr>
                  <p:cNvPr id="62" name="Rectangle 61"/>
                  <p:cNvSpPr/>
                  <p:nvPr/>
                </p:nvSpPr>
                <p:spPr>
                  <a:xfrm>
                    <a:off x="488474" y="2976949"/>
                    <a:ext cx="349273" cy="238167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" name="Rectangle 62"/>
                  <p:cNvSpPr/>
                  <p:nvPr/>
                </p:nvSpPr>
                <p:spPr>
                  <a:xfrm>
                    <a:off x="488474" y="3218292"/>
                    <a:ext cx="349273" cy="234992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137" name="Group 63"/>
                <p:cNvGrpSpPr>
                  <a:grpSpLocks/>
                </p:cNvGrpSpPr>
                <p:nvPr/>
              </p:nvGrpSpPr>
              <p:grpSpPr bwMode="auto">
                <a:xfrm>
                  <a:off x="487785" y="3935264"/>
                  <a:ext cx="350413" cy="477356"/>
                  <a:chOff x="487787" y="2941620"/>
                  <a:chExt cx="350413" cy="477356"/>
                </a:xfrm>
              </p:grpSpPr>
              <p:sp>
                <p:nvSpPr>
                  <p:cNvPr id="65" name="Rectangle 64"/>
                  <p:cNvSpPr/>
                  <p:nvPr/>
                </p:nvSpPr>
                <p:spPr>
                  <a:xfrm>
                    <a:off x="488475" y="2938915"/>
                    <a:ext cx="349273" cy="239754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6" name="Rectangle 65"/>
                  <p:cNvSpPr/>
                  <p:nvPr/>
                </p:nvSpPr>
                <p:spPr>
                  <a:xfrm>
                    <a:off x="488475" y="3178669"/>
                    <a:ext cx="349273" cy="239755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sp>
            <p:nvSpPr>
              <p:cNvPr id="5134" name="TextBox 72"/>
              <p:cNvSpPr txBox="1">
                <a:spLocks noChangeArrowheads="1"/>
              </p:cNvSpPr>
              <p:nvPr/>
            </p:nvSpPr>
            <p:spPr bwMode="auto">
              <a:xfrm>
                <a:off x="763073" y="3276600"/>
                <a:ext cx="1600201" cy="307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/>
                  <a:t>Initial Load</a:t>
                </a:r>
                <a:endParaRPr kumimoji="0" lang="zh-CN" altLang="en-US" sz="1400"/>
              </a:p>
            </p:txBody>
          </p:sp>
        </p:grpSp>
      </p:grpSp>
      <p:sp>
        <p:nvSpPr>
          <p:cNvPr id="5128" name="TextBox 54"/>
          <p:cNvSpPr txBox="1">
            <a:spLocks noChangeArrowheads="1"/>
          </p:cNvSpPr>
          <p:nvPr/>
        </p:nvSpPr>
        <p:spPr bwMode="auto">
          <a:xfrm>
            <a:off x="3757613" y="1166813"/>
            <a:ext cx="24796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1400" b="1" dirty="0">
                <a:solidFill>
                  <a:srgbClr val="FF0000"/>
                </a:solidFill>
              </a:rPr>
              <a:t>PUs need to communicate with each other to carry out the computation.</a:t>
            </a:r>
          </a:p>
        </p:txBody>
      </p:sp>
      <p:sp>
        <p:nvSpPr>
          <p:cNvPr id="5129" name="Rectangle 55"/>
          <p:cNvSpPr>
            <a:spLocks noChangeArrowheads="1"/>
          </p:cNvSpPr>
          <p:nvPr/>
        </p:nvSpPr>
        <p:spPr bwMode="auto">
          <a:xfrm>
            <a:off x="638175" y="4208463"/>
            <a:ext cx="8153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1pPr>
            <a:lvl2pPr marL="1085850" indent="-34290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宋体" pitchFamily="-8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zh-CN" sz="2000" b="1" dirty="0"/>
              <a:t>Distribute the load evenly across processing unit.</a:t>
            </a:r>
          </a:p>
          <a:p>
            <a:pPr eaLnBrk="1" hangingPunct="1">
              <a:spcBef>
                <a:spcPct val="0"/>
              </a:spcBef>
            </a:pPr>
            <a:r>
              <a:rPr kumimoji="0" lang="en-US" altLang="zh-CN" sz="2000" b="1" dirty="0"/>
              <a:t>Minimize inter-processing-unit communication!</a:t>
            </a:r>
          </a:p>
          <a:p>
            <a:pPr eaLnBrk="1" hangingPunct="1">
              <a:spcBef>
                <a:spcPct val="0"/>
              </a:spcBef>
            </a:pPr>
            <a:r>
              <a:rPr kumimoji="0" lang="en-US" altLang="zh-CN" sz="2000" b="1" dirty="0" smtClean="0">
                <a:solidFill>
                  <a:srgbClr val="FF0000"/>
                </a:solidFill>
              </a:rPr>
              <a:t>Minimize </a:t>
            </a:r>
            <a:r>
              <a:rPr kumimoji="0" lang="en-US" altLang="zh-CN" sz="2000" b="1" dirty="0">
                <a:solidFill>
                  <a:srgbClr val="FF0000"/>
                </a:solidFill>
              </a:rPr>
              <a:t>data migration among processing units.</a:t>
            </a:r>
          </a:p>
        </p:txBody>
      </p:sp>
    </p:spTree>
    <p:custDataLst>
      <p:tags r:id="rId1"/>
    </p:custDataLst>
  </p:cSld>
  <p:clrMapOvr>
    <a:masterClrMapping/>
  </p:clrMapOvr>
  <p:transition spd="slow" advTm="675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6200" y="2800857"/>
            <a:ext cx="8762999" cy="4057143"/>
            <a:chOff x="76200" y="2800857"/>
            <a:chExt cx="8762999" cy="405714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2800857"/>
              <a:ext cx="3676191" cy="4057143"/>
            </a:xfrm>
            <a:prstGeom prst="rect">
              <a:avLst/>
            </a:prstGeom>
          </p:spPr>
        </p:pic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3735320" y="3233737"/>
              <a:ext cx="5103879" cy="3590925"/>
              <a:chOff x="3935073" y="1514763"/>
              <a:chExt cx="5237756" cy="3590925"/>
            </a:xfrm>
          </p:grpSpPr>
          <p:grpSp>
            <p:nvGrpSpPr>
              <p:cNvPr id="6150" name="Group 7"/>
              <p:cNvGrpSpPr>
                <a:grpSpLocks/>
              </p:cNvGrpSpPr>
              <p:nvPr/>
            </p:nvGrpSpPr>
            <p:grpSpPr bwMode="auto">
              <a:xfrm>
                <a:off x="3935073" y="1514763"/>
                <a:ext cx="5237756" cy="3590925"/>
                <a:chOff x="3935073" y="1514763"/>
                <a:chExt cx="5237756" cy="3590925"/>
              </a:xfrm>
            </p:grpSpPr>
            <p:pic>
              <p:nvPicPr>
                <p:cNvPr id="6152" name="Picture 4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86704" y="1514763"/>
                  <a:ext cx="3286125" cy="35909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7" name="Straight Arrow Connector 6"/>
                <p:cNvCxnSpPr/>
                <p:nvPr/>
              </p:nvCxnSpPr>
              <p:spPr>
                <a:xfrm>
                  <a:off x="3935073" y="3173137"/>
                  <a:ext cx="1676624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151" name="TextBox 9"/>
              <p:cNvSpPr txBox="1">
                <a:spLocks noChangeArrowheads="1"/>
              </p:cNvSpPr>
              <p:nvPr/>
            </p:nvSpPr>
            <p:spPr bwMode="auto">
              <a:xfrm>
                <a:off x="4089910" y="2803805"/>
                <a:ext cx="152178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en-US" sz="1800" b="1" dirty="0" err="1">
                    <a:solidFill>
                      <a:srgbClr val="3333FF"/>
                    </a:solidFill>
                  </a:rPr>
                  <a:t>Bcomm</a:t>
                </a:r>
                <a:r>
                  <a:rPr kumimoji="0" lang="en-US" altLang="en-US" sz="1800" b="1" dirty="0">
                    <a:solidFill>
                      <a:srgbClr val="3333FF"/>
                    </a:solidFill>
                  </a:rPr>
                  <a:t>= 3</a:t>
                </a:r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1371600"/>
            <a:ext cx="8229600" cy="5153025"/>
          </a:xfrm>
        </p:spPr>
        <p:txBody>
          <a:bodyPr rtlCol="0">
            <a:normAutofit/>
          </a:bodyPr>
          <a:lstStyle/>
          <a:p>
            <a:pPr marL="285750" indent="-285750" eaLnBrk="1" fontAlgn="auto" hangingPunct="1">
              <a:spcAft>
                <a:spcPts val="0"/>
              </a:spcAft>
              <a:defRPr/>
            </a:pPr>
            <a:r>
              <a:rPr kumimoji="0" lang="en-US" sz="2000" b="1" dirty="0" smtClean="0">
                <a:ea typeface="+mn-ea"/>
                <a:cs typeface="+mn-cs"/>
              </a:rPr>
              <a:t>Given a (Hyper)graph G=(V, E)</a:t>
            </a:r>
            <a:r>
              <a:rPr kumimoji="0" lang="en-US" sz="2000" b="1" dirty="0" smtClean="0">
                <a:ea typeface="+mn-ea"/>
              </a:rPr>
              <a:t>.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dirty="0" smtClean="0">
                <a:ea typeface="+mn-ea"/>
              </a:rPr>
              <a:t>Partition V into k partitions P</a:t>
            </a:r>
            <a:r>
              <a:rPr kumimoji="0" lang="en-US" sz="1800" baseline="-25000" dirty="0" smtClean="0">
                <a:ea typeface="+mn-ea"/>
              </a:rPr>
              <a:t>0</a:t>
            </a:r>
            <a:r>
              <a:rPr kumimoji="0" lang="en-US" sz="1800" dirty="0" smtClean="0">
                <a:ea typeface="+mn-ea"/>
              </a:rPr>
              <a:t>, P</a:t>
            </a:r>
            <a:r>
              <a:rPr kumimoji="0" lang="en-US" sz="1800" baseline="-25000" dirty="0" smtClean="0">
                <a:ea typeface="+mn-ea"/>
              </a:rPr>
              <a:t>1</a:t>
            </a:r>
            <a:r>
              <a:rPr kumimoji="0" lang="en-US" sz="1800" dirty="0" smtClean="0">
                <a:ea typeface="+mn-ea"/>
              </a:rPr>
              <a:t>, … </a:t>
            </a:r>
            <a:r>
              <a:rPr kumimoji="0" lang="en-US" sz="1800" dirty="0" err="1" smtClean="0">
                <a:ea typeface="+mn-ea"/>
              </a:rPr>
              <a:t>P</a:t>
            </a:r>
            <a:r>
              <a:rPr kumimoji="0" lang="en-US" sz="1800" baseline="-25000" dirty="0" err="1" smtClean="0">
                <a:ea typeface="+mn-ea"/>
              </a:rPr>
              <a:t>k</a:t>
            </a:r>
            <a:r>
              <a:rPr kumimoji="0" lang="en-US" sz="1800" dirty="0" smtClean="0">
                <a:ea typeface="+mn-ea"/>
              </a:rPr>
              <a:t>, such that all parts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solidFill>
                  <a:srgbClr val="FF0000"/>
                </a:solidFill>
                <a:ea typeface="+mn-ea"/>
              </a:rPr>
              <a:t>Disjoint: </a:t>
            </a:r>
            <a:r>
              <a:rPr kumimoji="0" lang="en-US" sz="1800" dirty="0" smtClean="0">
                <a:ea typeface="+mn-ea"/>
              </a:rPr>
              <a:t>P</a:t>
            </a:r>
            <a:r>
              <a:rPr kumimoji="0" lang="en-US" sz="1800" baseline="-25000" dirty="0" smtClean="0">
                <a:ea typeface="+mn-ea"/>
              </a:rPr>
              <a:t>0</a:t>
            </a:r>
            <a:r>
              <a:rPr kumimoji="0" lang="en-US" sz="1800" dirty="0" smtClean="0">
                <a:ea typeface="+mn-ea"/>
              </a:rPr>
              <a:t> U P</a:t>
            </a:r>
            <a:r>
              <a:rPr kumimoji="0" lang="en-US" sz="1800" baseline="-25000" dirty="0" smtClean="0">
                <a:ea typeface="+mn-ea"/>
              </a:rPr>
              <a:t>1</a:t>
            </a:r>
            <a:r>
              <a:rPr kumimoji="0" lang="en-US" sz="1800" dirty="0" smtClean="0">
                <a:ea typeface="+mn-ea"/>
              </a:rPr>
              <a:t> U … </a:t>
            </a:r>
            <a:r>
              <a:rPr kumimoji="0" lang="en-US" sz="1800" dirty="0" err="1" smtClean="0">
                <a:ea typeface="+mn-ea"/>
              </a:rPr>
              <a:t>P</a:t>
            </a:r>
            <a:r>
              <a:rPr kumimoji="0" lang="en-US" sz="1800" baseline="-25000" dirty="0" err="1" smtClean="0">
                <a:ea typeface="+mn-ea"/>
              </a:rPr>
              <a:t>k</a:t>
            </a:r>
            <a:r>
              <a:rPr kumimoji="0" lang="en-US" sz="1800" dirty="0" smtClean="0">
                <a:ea typeface="+mn-ea"/>
              </a:rPr>
              <a:t> = V and P</a:t>
            </a:r>
            <a:r>
              <a:rPr kumimoji="0" lang="en-US" sz="1800" baseline="-25000" dirty="0" smtClean="0">
                <a:ea typeface="+mn-ea"/>
              </a:rPr>
              <a:t>i </a:t>
            </a:r>
            <a:r>
              <a:rPr kumimoji="0" lang="en-US" sz="1800" dirty="0" smtClean="0">
                <a:ea typeface="+mn-ea"/>
              </a:rPr>
              <a:t>∩ </a:t>
            </a:r>
            <a:r>
              <a:rPr kumimoji="0" lang="en-US" sz="1800" dirty="0" err="1" smtClean="0">
                <a:ea typeface="+mn-ea"/>
              </a:rPr>
              <a:t>P</a:t>
            </a:r>
            <a:r>
              <a:rPr kumimoji="0" lang="en-US" sz="1800" baseline="-25000" dirty="0" err="1" smtClean="0">
                <a:ea typeface="+mn-ea"/>
              </a:rPr>
              <a:t>j</a:t>
            </a:r>
            <a:r>
              <a:rPr kumimoji="0" lang="en-US" sz="1800" baseline="-25000" dirty="0" smtClean="0">
                <a:ea typeface="+mn-ea"/>
              </a:rPr>
              <a:t> </a:t>
            </a:r>
            <a:r>
              <a:rPr kumimoji="0" lang="en-US" sz="1800" dirty="0" smtClean="0">
                <a:ea typeface="+mn-ea"/>
              </a:rPr>
              <a:t>= Ø where </a:t>
            </a:r>
            <a:r>
              <a:rPr kumimoji="0" lang="en-US" sz="1800" dirty="0" err="1" smtClean="0">
                <a:ea typeface="+mn-ea"/>
              </a:rPr>
              <a:t>i</a:t>
            </a:r>
            <a:r>
              <a:rPr kumimoji="0" lang="en-US" sz="1800" dirty="0" smtClean="0">
                <a:ea typeface="+mn-ea"/>
              </a:rPr>
              <a:t> </a:t>
            </a:r>
            <a:r>
              <a:rPr kumimoji="0" lang="en-US" sz="1800" dirty="0" smtClean="0"/>
              <a:t>≠ </a:t>
            </a:r>
            <a:r>
              <a:rPr kumimoji="0" lang="en-US" sz="1800" dirty="0" smtClean="0">
                <a:ea typeface="+mn-ea"/>
              </a:rPr>
              <a:t>j.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solidFill>
                  <a:srgbClr val="FF0000"/>
                </a:solidFill>
                <a:ea typeface="+mn-ea"/>
              </a:rPr>
              <a:t>Balanced:</a:t>
            </a:r>
            <a:r>
              <a:rPr kumimoji="0" lang="en-US" sz="1800" dirty="0" smtClean="0">
                <a:ea typeface="+mn-ea"/>
              </a:rPr>
              <a:t> |Pi| ≤ (|V| / k) * (1 + </a:t>
            </a:r>
            <a:r>
              <a:rPr kumimoji="0" lang="en-US" dirty="0"/>
              <a:t>ᵋ</a:t>
            </a:r>
            <a:r>
              <a:rPr kumimoji="0" lang="en-US" sz="1800" dirty="0" smtClean="0">
                <a:ea typeface="+mn-ea"/>
              </a:rPr>
              <a:t>)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solidFill>
                  <a:srgbClr val="FF0000"/>
                </a:solidFill>
                <a:ea typeface="+mn-ea"/>
              </a:rPr>
              <a:t>Edge-cut is minimized: </a:t>
            </a:r>
            <a:r>
              <a:rPr kumimoji="0" lang="en-US" sz="1800" dirty="0" smtClean="0">
                <a:ea typeface="+mn-ea"/>
              </a:rPr>
              <a:t>edges crossing different parts.</a:t>
            </a:r>
            <a:endParaRPr kumimoji="0" lang="en-US" dirty="0" smtClean="0">
              <a:ea typeface="+mn-ea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ea typeface="宋体" pitchFamily="-84" charset="-122"/>
              </a:rPr>
              <a:t>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(Hyper)graph Partitioning</a:t>
            </a:r>
          </a:p>
        </p:txBody>
      </p:sp>
    </p:spTree>
    <p:custDataLst>
      <p:tags r:id="rId1"/>
    </p:custDataLst>
  </p:cSld>
  <p:clrMapOvr>
    <a:masterClrMapping/>
  </p:clrMapOvr>
  <p:transition spd="slow" advTm="1813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1295400"/>
            <a:ext cx="8229600" cy="5410200"/>
          </a:xfrm>
        </p:spPr>
        <p:txBody>
          <a:bodyPr rtlCol="0">
            <a:normAutofit/>
          </a:bodyPr>
          <a:lstStyle/>
          <a:p>
            <a:pPr marL="285750" indent="-285750" eaLnBrk="1" fontAlgn="auto" hangingPunct="1">
              <a:spcAft>
                <a:spcPts val="0"/>
              </a:spcAft>
              <a:defRPr/>
            </a:pPr>
            <a:r>
              <a:rPr kumimoji="0" lang="en-US" sz="2000" b="1" dirty="0" smtClean="0">
                <a:ea typeface="+mn-ea"/>
                <a:cs typeface="+mn-cs"/>
              </a:rPr>
              <a:t>Given a </a:t>
            </a:r>
            <a:r>
              <a:rPr kumimoji="0" lang="en-US" sz="2000" b="1" dirty="0">
                <a:solidFill>
                  <a:srgbClr val="FF0000"/>
                </a:solidFill>
                <a:ea typeface="+mn-ea"/>
                <a:cs typeface="+mn-cs"/>
              </a:rPr>
              <a:t>P</a:t>
            </a:r>
            <a:r>
              <a:rPr kumimoji="0" lang="en-US" sz="2000" b="1" dirty="0" smtClean="0">
                <a:solidFill>
                  <a:srgbClr val="FF0000"/>
                </a:solidFill>
                <a:ea typeface="+mn-ea"/>
                <a:cs typeface="+mn-cs"/>
              </a:rPr>
              <a:t>artitioned</a:t>
            </a:r>
            <a:r>
              <a:rPr kumimoji="0" lang="en-US" sz="2000" b="1" dirty="0" smtClean="0">
                <a:ea typeface="+mn-ea"/>
                <a:cs typeface="+mn-cs"/>
              </a:rPr>
              <a:t> </a:t>
            </a:r>
            <a:r>
              <a:rPr kumimoji="0" lang="en-US" sz="2000" b="1" dirty="0" smtClean="0">
                <a:ea typeface="+mn-ea"/>
                <a:cs typeface="+mn-cs"/>
              </a:rPr>
              <a:t>(Hyper)graph G=(V, E</a:t>
            </a:r>
            <a:r>
              <a:rPr kumimoji="0" lang="en-US" sz="2000" b="1" dirty="0" smtClean="0">
                <a:ea typeface="+mn-ea"/>
                <a:cs typeface="+mn-cs"/>
              </a:rPr>
              <a:t>) and a</a:t>
            </a:r>
            <a:r>
              <a:rPr kumimoji="0" lang="en-US" sz="2000" dirty="0" smtClean="0">
                <a:ea typeface="+mn-ea"/>
                <a:cs typeface="+mn-cs"/>
              </a:rPr>
              <a:t> </a:t>
            </a:r>
            <a:r>
              <a:rPr kumimoji="0" lang="en-US" sz="2000" b="1" dirty="0" smtClean="0">
                <a:ea typeface="+mn-ea"/>
                <a:cs typeface="+mn-cs"/>
              </a:rPr>
              <a:t>Partition Vector P</a:t>
            </a:r>
            <a:r>
              <a:rPr kumimoji="0" lang="en-US" sz="2000" b="1" dirty="0" smtClean="0">
                <a:ea typeface="+mn-ea"/>
              </a:rPr>
              <a:t>.</a:t>
            </a:r>
            <a:endParaRPr kumimoji="0" lang="en-US" sz="2000" b="1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dirty="0" smtClean="0">
                <a:ea typeface="+mn-ea"/>
              </a:rPr>
              <a:t>Repartition V into k partitions P</a:t>
            </a:r>
            <a:r>
              <a:rPr kumimoji="0" lang="en-US" sz="1800" baseline="-25000" dirty="0" smtClean="0">
                <a:ea typeface="+mn-ea"/>
              </a:rPr>
              <a:t>0</a:t>
            </a:r>
            <a:r>
              <a:rPr kumimoji="0" lang="en-US" sz="1800" dirty="0" smtClean="0">
                <a:ea typeface="+mn-ea"/>
              </a:rPr>
              <a:t>, P</a:t>
            </a:r>
            <a:r>
              <a:rPr kumimoji="0" lang="en-US" sz="1800" baseline="-25000" dirty="0" smtClean="0">
                <a:ea typeface="+mn-ea"/>
              </a:rPr>
              <a:t>1</a:t>
            </a:r>
            <a:r>
              <a:rPr kumimoji="0" lang="en-US" sz="1800" dirty="0" smtClean="0">
                <a:ea typeface="+mn-ea"/>
              </a:rPr>
              <a:t>, … </a:t>
            </a:r>
            <a:r>
              <a:rPr kumimoji="0" lang="en-US" sz="1800" dirty="0" err="1" smtClean="0">
                <a:ea typeface="+mn-ea"/>
              </a:rPr>
              <a:t>P</a:t>
            </a:r>
            <a:r>
              <a:rPr kumimoji="0" lang="en-US" sz="1800" baseline="-25000" dirty="0" err="1" smtClean="0">
                <a:ea typeface="+mn-ea"/>
              </a:rPr>
              <a:t>k</a:t>
            </a:r>
            <a:r>
              <a:rPr kumimoji="0" lang="en-US" sz="1800" dirty="0" smtClean="0">
                <a:ea typeface="+mn-ea"/>
              </a:rPr>
              <a:t>, such that all parts</a:t>
            </a:r>
            <a:r>
              <a:rPr kumimoji="0" lang="en-US" sz="1800" b="1" dirty="0" smtClean="0">
                <a:ea typeface="+mn-ea"/>
              </a:rPr>
              <a:t> 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ea typeface="+mn-ea"/>
              </a:rPr>
              <a:t>Disjoint.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ea typeface="+mn-ea"/>
              </a:rPr>
              <a:t>Balanced.</a:t>
            </a: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ea typeface="+mn-ea"/>
              </a:rPr>
              <a:t>Minimal Edge-cut.</a:t>
            </a:r>
            <a:endParaRPr kumimoji="0" lang="en-US" sz="1800" dirty="0" smtClean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800" b="1" dirty="0" smtClean="0">
                <a:solidFill>
                  <a:srgbClr val="FF0000"/>
                </a:solidFill>
                <a:ea typeface="+mn-ea"/>
              </a:rPr>
              <a:t>Minimal Migration.</a:t>
            </a:r>
            <a:endParaRPr kumimoji="0" lang="en-US" sz="1800" dirty="0" smtClean="0">
              <a:ea typeface="+mn-ea"/>
            </a:endParaRPr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kumimoji="0" lang="en-US" altLang="zh-CN" sz="2800" b="1" dirty="0" smtClean="0">
                <a:ea typeface="宋体" pitchFamily="-84" charset="-122"/>
              </a:rPr>
              <a:t> 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(Hyper)graph Repartitioning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86209" y="2881134"/>
            <a:ext cx="8420976" cy="3963987"/>
            <a:chOff x="286209" y="2881134"/>
            <a:chExt cx="8420976" cy="39639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209" y="3358992"/>
              <a:ext cx="3676191" cy="3486129"/>
            </a:xfrm>
            <a:prstGeom prst="rect">
              <a:avLst/>
            </a:prstGeom>
          </p:spPr>
        </p:pic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3962400" y="2881134"/>
              <a:ext cx="4744785" cy="3963987"/>
              <a:chOff x="4419600" y="1588115"/>
              <a:chExt cx="4744785" cy="3963353"/>
            </a:xfrm>
          </p:grpSpPr>
          <p:grpSp>
            <p:nvGrpSpPr>
              <p:cNvPr id="7175" name="Group 13"/>
              <p:cNvGrpSpPr>
                <a:grpSpLocks/>
              </p:cNvGrpSpPr>
              <p:nvPr/>
            </p:nvGrpSpPr>
            <p:grpSpPr bwMode="auto">
              <a:xfrm>
                <a:off x="4419600" y="1588115"/>
                <a:ext cx="4744785" cy="3963353"/>
                <a:chOff x="4419600" y="1588115"/>
                <a:chExt cx="4744785" cy="3963353"/>
              </a:xfrm>
            </p:grpSpPr>
            <p:grpSp>
              <p:nvGrpSpPr>
                <p:cNvPr id="7177" name="Group 9"/>
                <p:cNvGrpSpPr>
                  <a:grpSpLocks/>
                </p:cNvGrpSpPr>
                <p:nvPr/>
              </p:nvGrpSpPr>
              <p:grpSpPr bwMode="auto">
                <a:xfrm>
                  <a:off x="4419600" y="1588115"/>
                  <a:ext cx="4744785" cy="3963353"/>
                  <a:chOff x="4343400" y="1626885"/>
                  <a:chExt cx="4744785" cy="3963353"/>
                </a:xfrm>
              </p:grpSpPr>
              <p:pic>
                <p:nvPicPr>
                  <p:cNvPr id="7179" name="Picture 5"/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731099" y="1626885"/>
                    <a:ext cx="3357086" cy="396335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8" name="Straight Arrow Connector 7"/>
                  <p:cNvCxnSpPr/>
                  <p:nvPr/>
                </p:nvCxnSpPr>
                <p:spPr>
                  <a:xfrm>
                    <a:off x="4343400" y="3410983"/>
                    <a:ext cx="1600200" cy="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178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4495800" y="2706469"/>
                  <a:ext cx="1295400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en-US" sz="1800" b="1">
                      <a:solidFill>
                        <a:srgbClr val="3333FF"/>
                      </a:solidFill>
                    </a:rPr>
                    <a:t>Bcomm = 4</a:t>
                  </a:r>
                </a:p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en-US" sz="1800" b="1">
                      <a:solidFill>
                        <a:srgbClr val="3333FF"/>
                      </a:solidFill>
                    </a:rPr>
                    <a:t>Bmig =2</a:t>
                  </a:r>
                </a:p>
              </p:txBody>
            </p:sp>
          </p:grpSp>
          <p:sp>
            <p:nvSpPr>
              <p:cNvPr id="7176" name="TextBox 14"/>
              <p:cNvSpPr txBox="1">
                <a:spLocks noChangeArrowheads="1"/>
              </p:cNvSpPr>
              <p:nvPr/>
            </p:nvSpPr>
            <p:spPr bwMode="auto">
              <a:xfrm>
                <a:off x="4419600" y="3429000"/>
                <a:ext cx="16764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en-US" sz="1800" b="1">
                    <a:solidFill>
                      <a:srgbClr val="3333FF"/>
                    </a:solidFill>
                  </a:rPr>
                  <a:t>Repartitioning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ransition spd="slow" advTm="1813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534400" cy="5159524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kumimoji="0" lang="en-US" sz="2400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kumimoji="0"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kumimoji="0" lang="en-US" sz="2400" dirty="0" smtClean="0">
              <a:ea typeface="+mn-ea"/>
              <a:cs typeface="+mn-cs"/>
            </a:endParaRPr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(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Hyper)graph-Based </a:t>
            </a:r>
            <a:r>
              <a:rPr kumimoji="0" lang="en-US" altLang="zh-CN" sz="2800" b="1" dirty="0" smtClean="0">
                <a:ea typeface="宋体" pitchFamily="-84" charset="-122"/>
              </a:rPr>
              <a:t>Dynamic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 </a:t>
            </a:r>
            <a:r>
              <a:rPr kumimoji="0" lang="en-US" altLang="zh-CN" sz="2800" b="1" dirty="0" smtClean="0">
                <a:ea typeface="宋体" pitchFamily="-84" charset="-122"/>
              </a:rPr>
              <a:t>Load Balancing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" y="3048000"/>
            <a:ext cx="2533793" cy="3650202"/>
            <a:chOff x="1" y="3048000"/>
            <a:chExt cx="2533793" cy="3650202"/>
          </a:xfrm>
        </p:grpSpPr>
        <p:grpSp>
          <p:nvGrpSpPr>
            <p:cNvPr id="11" name="Group 10"/>
            <p:cNvGrpSpPr/>
            <p:nvPr/>
          </p:nvGrpSpPr>
          <p:grpSpPr>
            <a:xfrm>
              <a:off x="1" y="3048000"/>
              <a:ext cx="2533793" cy="3650202"/>
              <a:chOff x="0" y="3048000"/>
              <a:chExt cx="3025595" cy="3650202"/>
            </a:xfrm>
          </p:grpSpPr>
          <p:pic>
            <p:nvPicPr>
              <p:cNvPr id="8194" name="Picture 1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048000"/>
                <a:ext cx="3025595" cy="3650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" name="Group 9"/>
              <p:cNvGrpSpPr/>
              <p:nvPr/>
            </p:nvGrpSpPr>
            <p:grpSpPr>
              <a:xfrm>
                <a:off x="609600" y="4168667"/>
                <a:ext cx="487680" cy="510013"/>
                <a:chOff x="609600" y="4168667"/>
                <a:chExt cx="487680" cy="510013"/>
              </a:xfrm>
            </p:grpSpPr>
            <p:sp>
              <p:nvSpPr>
                <p:cNvPr id="9" name="Oval 8"/>
                <p:cNvSpPr/>
                <p:nvPr/>
              </p:nvSpPr>
              <p:spPr>
                <a:xfrm>
                  <a:off x="914400" y="4168667"/>
                  <a:ext cx="182880" cy="18288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>
                  <a:off x="609600" y="4495800"/>
                  <a:ext cx="182880" cy="18288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 smtClean="0">
                      <a:solidFill>
                        <a:schemeClr val="tx1"/>
                      </a:solidFill>
                    </a:rPr>
                    <a:t>3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9" name="Rectangle 18"/>
            <p:cNvSpPr/>
            <p:nvPr/>
          </p:nvSpPr>
          <p:spPr>
            <a:xfrm>
              <a:off x="228600" y="3306023"/>
              <a:ext cx="1675467" cy="2899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823911" y="1371600"/>
            <a:ext cx="7648575" cy="1784756"/>
            <a:chOff x="374650" y="3744913"/>
            <a:chExt cx="7648575" cy="2046287"/>
          </a:xfrm>
        </p:grpSpPr>
        <p:grpSp>
          <p:nvGrpSpPr>
            <p:cNvPr id="236" name="Group 235"/>
            <p:cNvGrpSpPr>
              <a:grpSpLocks/>
            </p:cNvGrpSpPr>
            <p:nvPr/>
          </p:nvGrpSpPr>
          <p:grpSpPr bwMode="auto">
            <a:xfrm>
              <a:off x="374650" y="3744913"/>
              <a:ext cx="7626350" cy="2046287"/>
              <a:chOff x="374673" y="3580616"/>
              <a:chExt cx="7626327" cy="2047633"/>
            </a:xfrm>
          </p:grpSpPr>
          <p:cxnSp>
            <p:nvCxnSpPr>
              <p:cNvPr id="199" name="Straight Arrow Connector 198"/>
              <p:cNvCxnSpPr/>
              <p:nvPr/>
            </p:nvCxnSpPr>
            <p:spPr>
              <a:xfrm>
                <a:off x="868385" y="5024602"/>
                <a:ext cx="7132615" cy="285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36" name="Group 186"/>
              <p:cNvGrpSpPr>
                <a:grpSpLocks/>
              </p:cNvGrpSpPr>
              <p:nvPr/>
            </p:nvGrpSpPr>
            <p:grpSpPr bwMode="auto">
              <a:xfrm>
                <a:off x="374673" y="3580616"/>
                <a:ext cx="1371516" cy="2047633"/>
                <a:chOff x="831873" y="1840694"/>
                <a:chExt cx="1371516" cy="2047633"/>
              </a:xfrm>
            </p:grpSpPr>
            <p:grpSp>
              <p:nvGrpSpPr>
                <p:cNvPr id="8237" name="Group 187"/>
                <p:cNvGrpSpPr>
                  <a:grpSpLocks/>
                </p:cNvGrpSpPr>
                <p:nvPr/>
              </p:nvGrpSpPr>
              <p:grpSpPr bwMode="auto">
                <a:xfrm>
                  <a:off x="1325985" y="1840694"/>
                  <a:ext cx="350415" cy="1435906"/>
                  <a:chOff x="487785" y="2976714"/>
                  <a:chExt cx="350415" cy="1435906"/>
                </a:xfrm>
              </p:grpSpPr>
              <p:grpSp>
                <p:nvGrpSpPr>
                  <p:cNvPr id="8239" name="Group 189"/>
                  <p:cNvGrpSpPr>
                    <a:grpSpLocks/>
                  </p:cNvGrpSpPr>
                  <p:nvPr/>
                </p:nvGrpSpPr>
                <p:grpSpPr bwMode="auto">
                  <a:xfrm>
                    <a:off x="487787" y="2976714"/>
                    <a:ext cx="350413" cy="479275"/>
                    <a:chOff x="487787" y="2976714"/>
                    <a:chExt cx="350413" cy="479275"/>
                  </a:xfrm>
                </p:grpSpPr>
                <p:sp>
                  <p:nvSpPr>
                    <p:cNvPr id="197" name="Rectangle 196"/>
                    <p:cNvSpPr/>
                    <p:nvPr/>
                  </p:nvSpPr>
                  <p:spPr>
                    <a:xfrm>
                      <a:off x="487385" y="2976714"/>
                      <a:ext cx="350836" cy="238282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198" name="Rectangle 197"/>
                    <p:cNvSpPr/>
                    <p:nvPr/>
                  </p:nvSpPr>
                  <p:spPr>
                    <a:xfrm>
                      <a:off x="487385" y="3218173"/>
                      <a:ext cx="350836" cy="238282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8240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487786" y="3455989"/>
                    <a:ext cx="350413" cy="479275"/>
                    <a:chOff x="487787" y="2976714"/>
                    <a:chExt cx="350413" cy="479275"/>
                  </a:xfrm>
                </p:grpSpPr>
                <p:sp>
                  <p:nvSpPr>
                    <p:cNvPr id="195" name="Rectangle 194"/>
                    <p:cNvSpPr/>
                    <p:nvPr/>
                  </p:nvSpPr>
                  <p:spPr>
                    <a:xfrm>
                      <a:off x="487386" y="2977179"/>
                      <a:ext cx="350836" cy="238282"/>
                    </a:xfrm>
                    <a:prstGeom prst="rect">
                      <a:avLst/>
                    </a:prstGeom>
                    <a:solidFill>
                      <a:srgbClr val="00B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196" name="Rectangle 195"/>
                    <p:cNvSpPr/>
                    <p:nvPr/>
                  </p:nvSpPr>
                  <p:spPr>
                    <a:xfrm>
                      <a:off x="487386" y="3217049"/>
                      <a:ext cx="350836" cy="231927"/>
                    </a:xfrm>
                    <a:prstGeom prst="rect">
                      <a:avLst/>
                    </a:prstGeom>
                    <a:solidFill>
                      <a:srgbClr val="00B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8241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487785" y="3935264"/>
                    <a:ext cx="350413" cy="477356"/>
                    <a:chOff x="487787" y="2941620"/>
                    <a:chExt cx="350413" cy="477356"/>
                  </a:xfrm>
                </p:grpSpPr>
                <p:sp>
                  <p:nvSpPr>
                    <p:cNvPr id="193" name="Rectangle 192"/>
                    <p:cNvSpPr/>
                    <p:nvPr/>
                  </p:nvSpPr>
                  <p:spPr>
                    <a:xfrm>
                      <a:off x="487387" y="2934607"/>
                      <a:ext cx="350836" cy="246225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194" name="Rectangle 193"/>
                    <p:cNvSpPr/>
                    <p:nvPr/>
                  </p:nvSpPr>
                  <p:spPr>
                    <a:xfrm>
                      <a:off x="487387" y="3180832"/>
                      <a:ext cx="350836" cy="238282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5pPr>
                      <a:lvl6pPr marL="25146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6pPr>
                      <a:lvl7pPr marL="29718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7pPr>
                      <a:lvl8pPr marL="34290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8pPr>
                      <a:lvl9pPr marL="3886200" indent="-228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-84" charset="-122"/>
                        </a:defRPr>
                      </a:lvl9pPr>
                    </a:lstStyle>
                    <a:p>
                      <a:pPr algn="ctr">
                        <a:defRPr/>
                      </a:pPr>
                      <a:endParaRPr kumimoji="0" lang="zh-CN" altLang="en-US" sz="1800" smtClean="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8238" name="TextBox 188"/>
                <p:cNvSpPr txBox="1">
                  <a:spLocks noChangeArrowheads="1"/>
                </p:cNvSpPr>
                <p:nvPr/>
              </p:nvSpPr>
              <p:spPr bwMode="auto">
                <a:xfrm>
                  <a:off x="831873" y="3364921"/>
                  <a:ext cx="1371516" cy="5234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400" b="1"/>
                    <a:t>Build the Initial (Hyper)graph</a:t>
                  </a:r>
                </a:p>
              </p:txBody>
            </p:sp>
          </p:grpSp>
        </p:grpSp>
        <p:grpSp>
          <p:nvGrpSpPr>
            <p:cNvPr id="235" name="Group 234"/>
            <p:cNvGrpSpPr>
              <a:grpSpLocks/>
            </p:cNvGrpSpPr>
            <p:nvPr/>
          </p:nvGrpSpPr>
          <p:grpSpPr bwMode="auto">
            <a:xfrm>
              <a:off x="1371600" y="3886200"/>
              <a:ext cx="1993900" cy="1889125"/>
              <a:chOff x="1371600" y="3657600"/>
              <a:chExt cx="1994123" cy="1890537"/>
            </a:xfrm>
          </p:grpSpPr>
          <p:sp>
            <p:nvSpPr>
              <p:cNvPr id="8222" name="TextBox 199"/>
              <p:cNvSpPr txBox="1">
                <a:spLocks noChangeArrowheads="1"/>
              </p:cNvSpPr>
              <p:nvPr/>
            </p:nvSpPr>
            <p:spPr bwMode="auto">
              <a:xfrm>
                <a:off x="2092527" y="5024727"/>
                <a:ext cx="1273196" cy="5234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 b="1" dirty="0"/>
                  <a:t>Initial Partitioning</a:t>
                </a:r>
              </a:p>
            </p:txBody>
          </p:sp>
          <p:grpSp>
            <p:nvGrpSpPr>
              <p:cNvPr id="8223" name="Group 200"/>
              <p:cNvGrpSpPr>
                <a:grpSpLocks/>
              </p:cNvGrpSpPr>
              <p:nvPr/>
            </p:nvGrpSpPr>
            <p:grpSpPr bwMode="auto">
              <a:xfrm>
                <a:off x="1371600" y="3657600"/>
                <a:ext cx="1706451" cy="1222776"/>
                <a:chOff x="1905001" y="1905000"/>
                <a:chExt cx="1706451" cy="1222776"/>
              </a:xfrm>
            </p:grpSpPr>
            <p:grpSp>
              <p:nvGrpSpPr>
                <p:cNvPr id="8224" name="Group 201"/>
                <p:cNvGrpSpPr>
                  <a:grpSpLocks/>
                </p:cNvGrpSpPr>
                <p:nvPr/>
              </p:nvGrpSpPr>
              <p:grpSpPr bwMode="auto">
                <a:xfrm>
                  <a:off x="2910626" y="1945928"/>
                  <a:ext cx="700826" cy="1181848"/>
                  <a:chOff x="3505200" y="2971800"/>
                  <a:chExt cx="700826" cy="1295400"/>
                </a:xfrm>
              </p:grpSpPr>
              <p:sp>
                <p:nvSpPr>
                  <p:cNvPr id="207" name="Rectangle 206"/>
                  <p:cNvSpPr/>
                  <p:nvPr/>
                </p:nvSpPr>
                <p:spPr>
                  <a:xfrm>
                    <a:off x="3514102" y="2972215"/>
                    <a:ext cx="342938" cy="261199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08" name="Rectangle 207"/>
                  <p:cNvSpPr/>
                  <p:nvPr/>
                </p:nvSpPr>
                <p:spPr>
                  <a:xfrm>
                    <a:off x="3528391" y="3435408"/>
                    <a:ext cx="327061" cy="304733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09" name="Rectangle 208"/>
                  <p:cNvSpPr/>
                  <p:nvPr/>
                </p:nvSpPr>
                <p:spPr>
                  <a:xfrm>
                    <a:off x="3528391" y="3963030"/>
                    <a:ext cx="328650" cy="304732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0" name="Rectangle 209"/>
                  <p:cNvSpPr/>
                  <p:nvPr/>
                </p:nvSpPr>
                <p:spPr>
                  <a:xfrm>
                    <a:off x="3841163" y="2972215"/>
                    <a:ext cx="350876" cy="261199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1" name="Rectangle 210"/>
                  <p:cNvSpPr/>
                  <p:nvPr/>
                </p:nvSpPr>
                <p:spPr>
                  <a:xfrm>
                    <a:off x="3857040" y="3435408"/>
                    <a:ext cx="349289" cy="304733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Rectangle 211"/>
                  <p:cNvSpPr/>
                  <p:nvPr/>
                </p:nvSpPr>
                <p:spPr>
                  <a:xfrm>
                    <a:off x="3857040" y="3963030"/>
                    <a:ext cx="334999" cy="304732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8225" name="Group 202"/>
                <p:cNvGrpSpPr>
                  <a:grpSpLocks/>
                </p:cNvGrpSpPr>
                <p:nvPr/>
              </p:nvGrpSpPr>
              <p:grpSpPr bwMode="auto">
                <a:xfrm>
                  <a:off x="1905001" y="1905000"/>
                  <a:ext cx="1066800" cy="1180765"/>
                  <a:chOff x="152401" y="2971800"/>
                  <a:chExt cx="1066800" cy="1294213"/>
                </a:xfrm>
              </p:grpSpPr>
              <p:sp>
                <p:nvSpPr>
                  <p:cNvPr id="8226" name="TextBox 2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1" y="2971800"/>
                    <a:ext cx="1066800" cy="3036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32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8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kumimoji="0" lang="en-US" altLang="zh-CN" sz="1200"/>
                      <a:t>PU1</a:t>
                    </a:r>
                  </a:p>
                </p:txBody>
              </p:sp>
              <p:sp>
                <p:nvSpPr>
                  <p:cNvPr id="8227" name="TextBox 2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1" y="3429000"/>
                    <a:ext cx="1066799" cy="3036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32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8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kumimoji="0" lang="en-US" altLang="zh-CN" sz="1200"/>
                      <a:t>PU2</a:t>
                    </a:r>
                  </a:p>
                </p:txBody>
              </p:sp>
              <p:sp>
                <p:nvSpPr>
                  <p:cNvPr id="8228" name="TextBox 2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1" y="3962400"/>
                    <a:ext cx="1066799" cy="3036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32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8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»"/>
                      <a:defRPr kumimoji="1" sz="20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kumimoji="0" lang="en-US" altLang="zh-CN" sz="1200"/>
                      <a:t>PU3</a:t>
                    </a:r>
                  </a:p>
                </p:txBody>
              </p:sp>
            </p:grpSp>
          </p:grpSp>
        </p:grpSp>
        <p:grpSp>
          <p:nvGrpSpPr>
            <p:cNvPr id="213" name="Group 212"/>
            <p:cNvGrpSpPr>
              <a:grpSpLocks/>
            </p:cNvGrpSpPr>
            <p:nvPr/>
          </p:nvGrpSpPr>
          <p:grpSpPr bwMode="auto">
            <a:xfrm>
              <a:off x="3033713" y="3856038"/>
              <a:ext cx="2780445" cy="1935162"/>
              <a:chOff x="3185210" y="2775251"/>
              <a:chExt cx="2780802" cy="1936083"/>
            </a:xfrm>
          </p:grpSpPr>
          <p:grpSp>
            <p:nvGrpSpPr>
              <p:cNvPr id="8212" name="Group 213"/>
              <p:cNvGrpSpPr>
                <a:grpSpLocks/>
              </p:cNvGrpSpPr>
              <p:nvPr/>
            </p:nvGrpSpPr>
            <p:grpSpPr bwMode="auto">
              <a:xfrm>
                <a:off x="4349850" y="2775251"/>
                <a:ext cx="1616162" cy="1936083"/>
                <a:chOff x="3206850" y="2971800"/>
                <a:chExt cx="1616162" cy="1936083"/>
              </a:xfrm>
            </p:grpSpPr>
            <p:grpSp>
              <p:nvGrpSpPr>
                <p:cNvPr id="8214" name="Group 215"/>
                <p:cNvGrpSpPr>
                  <a:grpSpLocks/>
                </p:cNvGrpSpPr>
                <p:nvPr/>
              </p:nvGrpSpPr>
              <p:grpSpPr bwMode="auto">
                <a:xfrm>
                  <a:off x="3504485" y="2971800"/>
                  <a:ext cx="1036771" cy="1296016"/>
                  <a:chOff x="3504485" y="2971800"/>
                  <a:chExt cx="1036771" cy="1296016"/>
                </a:xfrm>
              </p:grpSpPr>
              <p:sp>
                <p:nvSpPr>
                  <p:cNvPr id="218" name="Rectangle 217"/>
                  <p:cNvSpPr/>
                  <p:nvPr/>
                </p:nvSpPr>
                <p:spPr>
                  <a:xfrm>
                    <a:off x="3504485" y="2971800"/>
                    <a:ext cx="350883" cy="262062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Rectangle 218"/>
                  <p:cNvSpPr/>
                  <p:nvPr/>
                </p:nvSpPr>
                <p:spPr>
                  <a:xfrm>
                    <a:off x="3518775" y="3433982"/>
                    <a:ext cx="336593" cy="304945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0" name="Rectangle 219"/>
                  <p:cNvSpPr/>
                  <p:nvPr/>
                </p:nvSpPr>
                <p:spPr>
                  <a:xfrm>
                    <a:off x="3518775" y="3962871"/>
                    <a:ext cx="336593" cy="304945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1" name="Rectangle 220"/>
                  <p:cNvSpPr/>
                  <p:nvPr/>
                </p:nvSpPr>
                <p:spPr>
                  <a:xfrm>
                    <a:off x="3839491" y="2971800"/>
                    <a:ext cx="350882" cy="262062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2" name="Rectangle 221"/>
                  <p:cNvSpPr/>
                  <p:nvPr/>
                </p:nvSpPr>
                <p:spPr>
                  <a:xfrm>
                    <a:off x="4190373" y="2971800"/>
                    <a:ext cx="350883" cy="262062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3" name="Rectangle 222"/>
                  <p:cNvSpPr/>
                  <p:nvPr/>
                </p:nvSpPr>
                <p:spPr>
                  <a:xfrm>
                    <a:off x="3858704" y="3430807"/>
                    <a:ext cx="335005" cy="312885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8215" name="TextBox 216"/>
                <p:cNvSpPr txBox="1">
                  <a:spLocks noChangeArrowheads="1"/>
                </p:cNvSpPr>
                <p:nvPr/>
              </p:nvSpPr>
              <p:spPr bwMode="auto">
                <a:xfrm>
                  <a:off x="3206850" y="4384572"/>
                  <a:ext cx="1616162" cy="5233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400" b="1"/>
                    <a:t>Update the Initial (Hyper)graph</a:t>
                  </a:r>
                </a:p>
              </p:txBody>
            </p:sp>
          </p:grpSp>
          <p:sp>
            <p:nvSpPr>
              <p:cNvPr id="8213" name="TextBox 214"/>
              <p:cNvSpPr txBox="1">
                <a:spLocks noChangeArrowheads="1"/>
              </p:cNvSpPr>
              <p:nvPr/>
            </p:nvSpPr>
            <p:spPr bwMode="auto">
              <a:xfrm>
                <a:off x="3185210" y="3273464"/>
                <a:ext cx="1614695" cy="523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 b="1"/>
                  <a:t>Iterative Computation Steps</a:t>
                </a:r>
              </a:p>
            </p:txBody>
          </p:sp>
        </p:grpSp>
        <p:grpSp>
          <p:nvGrpSpPr>
            <p:cNvPr id="224" name="Group 223"/>
            <p:cNvGrpSpPr>
              <a:grpSpLocks/>
            </p:cNvGrpSpPr>
            <p:nvPr/>
          </p:nvGrpSpPr>
          <p:grpSpPr bwMode="auto">
            <a:xfrm>
              <a:off x="5181600" y="3810000"/>
              <a:ext cx="2841625" cy="1970088"/>
              <a:chOff x="5006807" y="2743200"/>
              <a:chExt cx="2841304" cy="1971134"/>
            </a:xfrm>
          </p:grpSpPr>
          <p:grpSp>
            <p:nvGrpSpPr>
              <p:cNvPr id="8202" name="Group 224"/>
              <p:cNvGrpSpPr>
                <a:grpSpLocks/>
              </p:cNvGrpSpPr>
              <p:nvPr/>
            </p:nvGrpSpPr>
            <p:grpSpPr bwMode="auto">
              <a:xfrm>
                <a:off x="5928738" y="2743200"/>
                <a:ext cx="1919373" cy="1971134"/>
                <a:chOff x="4709538" y="2978922"/>
                <a:chExt cx="1919373" cy="1971134"/>
              </a:xfrm>
            </p:grpSpPr>
            <p:grpSp>
              <p:nvGrpSpPr>
                <p:cNvPr id="8204" name="Group 226"/>
                <p:cNvGrpSpPr>
                  <a:grpSpLocks/>
                </p:cNvGrpSpPr>
                <p:nvPr/>
              </p:nvGrpSpPr>
              <p:grpSpPr bwMode="auto">
                <a:xfrm>
                  <a:off x="5090374" y="2978922"/>
                  <a:ext cx="700826" cy="1295400"/>
                  <a:chOff x="3505200" y="2971800"/>
                  <a:chExt cx="700826" cy="1295400"/>
                </a:xfrm>
              </p:grpSpPr>
              <p:sp>
                <p:nvSpPr>
                  <p:cNvPr id="229" name="Rectangle 228"/>
                  <p:cNvSpPr/>
                  <p:nvPr/>
                </p:nvSpPr>
                <p:spPr>
                  <a:xfrm>
                    <a:off x="3505624" y="2971800"/>
                    <a:ext cx="349211" cy="262077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Rectangle 229"/>
                  <p:cNvSpPr/>
                  <p:nvPr/>
                </p:nvSpPr>
                <p:spPr>
                  <a:xfrm>
                    <a:off x="3519909" y="3434008"/>
                    <a:ext cx="334925" cy="304962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Rectangle 230"/>
                  <p:cNvSpPr/>
                  <p:nvPr/>
                </p:nvSpPr>
                <p:spPr>
                  <a:xfrm>
                    <a:off x="3519909" y="3962926"/>
                    <a:ext cx="334925" cy="304962"/>
                  </a:xfrm>
                  <a:prstGeom prst="rect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Rectangle 231"/>
                  <p:cNvSpPr/>
                  <p:nvPr/>
                </p:nvSpPr>
                <p:spPr>
                  <a:xfrm>
                    <a:off x="3840548" y="2971800"/>
                    <a:ext cx="350798" cy="262077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3" name="Rectangle 232"/>
                  <p:cNvSpPr/>
                  <p:nvPr/>
                </p:nvSpPr>
                <p:spPr>
                  <a:xfrm>
                    <a:off x="3854835" y="3434008"/>
                    <a:ext cx="350797" cy="304962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4" name="Rectangle 233"/>
                  <p:cNvSpPr/>
                  <p:nvPr/>
                </p:nvSpPr>
                <p:spPr>
                  <a:xfrm>
                    <a:off x="3854835" y="3962926"/>
                    <a:ext cx="336512" cy="304962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Calibri" pitchFamily="34" charset="0"/>
                        <a:ea typeface="宋体" pitchFamily="-84" charset="-122"/>
                      </a:defRPr>
                    </a:lvl9pPr>
                  </a:lstStyle>
                  <a:p>
                    <a:pPr algn="ctr">
                      <a:defRPr/>
                    </a:pPr>
                    <a:endParaRPr kumimoji="0" lang="zh-CN" altLang="en-US" sz="1800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8205" name="TextBox 227"/>
                <p:cNvSpPr txBox="1">
                  <a:spLocks noChangeArrowheads="1"/>
                </p:cNvSpPr>
                <p:nvPr/>
              </p:nvSpPr>
              <p:spPr bwMode="auto">
                <a:xfrm>
                  <a:off x="4709538" y="4426722"/>
                  <a:ext cx="1919373" cy="5233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pitchFamily="34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宋体" pitchFamily="-84" charset="-122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400" b="1" dirty="0"/>
                    <a:t>Load Distribution 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kumimoji="0" lang="en-US" altLang="zh-CN" sz="1400" b="1" dirty="0"/>
                    <a:t>After Repartitioning</a:t>
                  </a:r>
                </a:p>
              </p:txBody>
            </p:sp>
          </p:grpSp>
          <p:sp>
            <p:nvSpPr>
              <p:cNvPr id="8203" name="TextBox 225"/>
              <p:cNvSpPr txBox="1">
                <a:spLocks noChangeArrowheads="1"/>
              </p:cNvSpPr>
              <p:nvPr/>
            </p:nvSpPr>
            <p:spPr bwMode="auto">
              <a:xfrm>
                <a:off x="5006807" y="3183200"/>
                <a:ext cx="1317794" cy="7388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宋体" pitchFamily="-8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kumimoji="0" lang="en-US" altLang="zh-CN" sz="1400" b="1" dirty="0">
                    <a:solidFill>
                      <a:srgbClr val="FF0000"/>
                    </a:solidFill>
                  </a:rPr>
                  <a:t>Repartitioning the Updated (Hyper)graph</a:t>
                </a:r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1904067" y="3200400"/>
            <a:ext cx="2624204" cy="3650202"/>
            <a:chOff x="1904067" y="3200400"/>
            <a:chExt cx="2624204" cy="3650202"/>
          </a:xfrm>
        </p:grpSpPr>
        <p:grpSp>
          <p:nvGrpSpPr>
            <p:cNvPr id="24" name="Group 23"/>
            <p:cNvGrpSpPr/>
            <p:nvPr/>
          </p:nvGrpSpPr>
          <p:grpSpPr>
            <a:xfrm>
              <a:off x="1994478" y="3200400"/>
              <a:ext cx="2533793" cy="3650202"/>
              <a:chOff x="1904067" y="3091764"/>
              <a:chExt cx="2533793" cy="3650202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1904067" y="3091764"/>
                <a:ext cx="2533793" cy="3650202"/>
                <a:chOff x="2273640" y="3091764"/>
                <a:chExt cx="3025595" cy="3650202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2273640" y="3091764"/>
                  <a:ext cx="3025595" cy="3650202"/>
                  <a:chOff x="2273640" y="3091764"/>
                  <a:chExt cx="3025595" cy="3650202"/>
                </a:xfrm>
              </p:grpSpPr>
              <p:pic>
                <p:nvPicPr>
                  <p:cNvPr id="57" name="Picture 14"/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273640" y="3091764"/>
                    <a:ext cx="3025595" cy="365020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" name="Oval 4"/>
                  <p:cNvSpPr/>
                  <p:nvPr/>
                </p:nvSpPr>
                <p:spPr>
                  <a:xfrm>
                    <a:off x="2541708" y="3319870"/>
                    <a:ext cx="811092" cy="947330"/>
                  </a:xfrm>
                  <a:prstGeom prst="ellipse">
                    <a:avLst/>
                  </a:prstGeom>
                  <a:noFill/>
                  <a:ln w="34925"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3276600" y="5257800"/>
                    <a:ext cx="970575" cy="947330"/>
                  </a:xfrm>
                  <a:prstGeom prst="ellipse">
                    <a:avLst/>
                  </a:prstGeom>
                  <a:noFill/>
                  <a:ln w="34925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" name="Freeform 6"/>
                  <p:cNvSpPr/>
                  <p:nvPr/>
                </p:nvSpPr>
                <p:spPr>
                  <a:xfrm>
                    <a:off x="2742206" y="3252292"/>
                    <a:ext cx="1924321" cy="1809139"/>
                  </a:xfrm>
                  <a:custGeom>
                    <a:avLst/>
                    <a:gdLst>
                      <a:gd name="connsiteX0" fmla="*/ 1250245 w 1924321"/>
                      <a:gd name="connsiteY0" fmla="*/ 237883 h 1809139"/>
                      <a:gd name="connsiteX1" fmla="*/ 1804036 w 1924321"/>
                      <a:gd name="connsiteY1" fmla="*/ 70457 h 1809139"/>
                      <a:gd name="connsiteX2" fmla="*/ 1804036 w 1924321"/>
                      <a:gd name="connsiteY2" fmla="*/ 1268193 h 1809139"/>
                      <a:gd name="connsiteX3" fmla="*/ 503270 w 1924321"/>
                      <a:gd name="connsiteY3" fmla="*/ 1809105 h 1809139"/>
                      <a:gd name="connsiteX4" fmla="*/ 994 w 1924321"/>
                      <a:gd name="connsiteY4" fmla="*/ 1293950 h 1809139"/>
                      <a:gd name="connsiteX5" fmla="*/ 400239 w 1924321"/>
                      <a:gd name="connsiteY5" fmla="*/ 1049252 h 1809139"/>
                      <a:gd name="connsiteX6" fmla="*/ 1250245 w 1924321"/>
                      <a:gd name="connsiteY6" fmla="*/ 237883 h 18091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924321" h="1809139">
                        <a:moveTo>
                          <a:pt x="1250245" y="237883"/>
                        </a:moveTo>
                        <a:cubicBezTo>
                          <a:pt x="1484211" y="74751"/>
                          <a:pt x="1711738" y="-101261"/>
                          <a:pt x="1804036" y="70457"/>
                        </a:cubicBezTo>
                        <a:cubicBezTo>
                          <a:pt x="1896334" y="242175"/>
                          <a:pt x="2020830" y="978418"/>
                          <a:pt x="1804036" y="1268193"/>
                        </a:cubicBezTo>
                        <a:cubicBezTo>
                          <a:pt x="1587242" y="1557968"/>
                          <a:pt x="803777" y="1804812"/>
                          <a:pt x="503270" y="1809105"/>
                        </a:cubicBezTo>
                        <a:cubicBezTo>
                          <a:pt x="202763" y="1813398"/>
                          <a:pt x="18166" y="1420592"/>
                          <a:pt x="994" y="1293950"/>
                        </a:cubicBezTo>
                        <a:cubicBezTo>
                          <a:pt x="-16178" y="1167308"/>
                          <a:pt x="192030" y="1225263"/>
                          <a:pt x="400239" y="1049252"/>
                        </a:cubicBezTo>
                        <a:cubicBezTo>
                          <a:pt x="608448" y="873241"/>
                          <a:pt x="1016279" y="401015"/>
                          <a:pt x="1250245" y="237883"/>
                        </a:cubicBezTo>
                        <a:close/>
                      </a:path>
                    </a:pathLst>
                  </a:cu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9" name="Group 68"/>
                <p:cNvGrpSpPr/>
                <p:nvPr/>
              </p:nvGrpSpPr>
              <p:grpSpPr>
                <a:xfrm>
                  <a:off x="2887541" y="4218240"/>
                  <a:ext cx="487680" cy="510013"/>
                  <a:chOff x="609600" y="4168667"/>
                  <a:chExt cx="487680" cy="510013"/>
                </a:xfrm>
              </p:grpSpPr>
              <p:sp>
                <p:nvSpPr>
                  <p:cNvPr id="70" name="Oval 69"/>
                  <p:cNvSpPr/>
                  <p:nvPr/>
                </p:nvSpPr>
                <p:spPr>
                  <a:xfrm>
                    <a:off x="914400" y="4168667"/>
                    <a:ext cx="182880" cy="182880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chemeClr val="tx1"/>
                        </a:solidFill>
                      </a:rPr>
                      <a:t>6</a:t>
                    </a:r>
                    <a:endParaRPr lang="en-US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1" name="Oval 70"/>
                  <p:cNvSpPr/>
                  <p:nvPr/>
                </p:nvSpPr>
                <p:spPr>
                  <a:xfrm>
                    <a:off x="609600" y="4495800"/>
                    <a:ext cx="182880" cy="182880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100" dirty="0" smtClean="0">
                        <a:solidFill>
                          <a:schemeClr val="tx1"/>
                        </a:solidFill>
                      </a:rPr>
                      <a:t>3</a:t>
                    </a:r>
                    <a:endParaRPr lang="en-US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87" name="Rectangle 86"/>
              <p:cNvSpPr/>
              <p:nvPr/>
            </p:nvSpPr>
            <p:spPr>
              <a:xfrm>
                <a:off x="2057401" y="3220061"/>
                <a:ext cx="1981200" cy="30283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Right Arrow 26"/>
            <p:cNvSpPr/>
            <p:nvPr/>
          </p:nvSpPr>
          <p:spPr>
            <a:xfrm>
              <a:off x="1904067" y="4678680"/>
              <a:ext cx="291364" cy="19442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119939" y="3171432"/>
            <a:ext cx="2941641" cy="3534168"/>
            <a:chOff x="4119939" y="3171432"/>
            <a:chExt cx="2941641" cy="3534168"/>
          </a:xfrm>
        </p:grpSpPr>
        <p:grpSp>
          <p:nvGrpSpPr>
            <p:cNvPr id="23" name="Group 22"/>
            <p:cNvGrpSpPr/>
            <p:nvPr/>
          </p:nvGrpSpPr>
          <p:grpSpPr>
            <a:xfrm>
              <a:off x="4191000" y="3171432"/>
              <a:ext cx="2870580" cy="3534168"/>
              <a:chOff x="4238244" y="3069527"/>
              <a:chExt cx="2870580" cy="3534168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238244" y="3069527"/>
                <a:ext cx="2870580" cy="3534168"/>
                <a:chOff x="4750619" y="3058464"/>
                <a:chExt cx="3025595" cy="3534168"/>
              </a:xfrm>
            </p:grpSpPr>
            <p:pic>
              <p:nvPicPr>
                <p:cNvPr id="64" name="Picture 14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50619" y="3058464"/>
                  <a:ext cx="3025595" cy="35341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3" name="Oval 72"/>
                <p:cNvSpPr/>
                <p:nvPr/>
              </p:nvSpPr>
              <p:spPr>
                <a:xfrm>
                  <a:off x="5056308" y="3306022"/>
                  <a:ext cx="811092" cy="1372657"/>
                </a:xfrm>
                <a:prstGeom prst="ellipse">
                  <a:avLst/>
                </a:prstGeom>
                <a:noFill/>
                <a:ln w="34925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" name="Group 13"/>
                <p:cNvGrpSpPr/>
                <p:nvPr/>
              </p:nvGrpSpPr>
              <p:grpSpPr>
                <a:xfrm>
                  <a:off x="5735025" y="3429000"/>
                  <a:ext cx="1297599" cy="2667000"/>
                  <a:chOff x="5735025" y="3429000"/>
                  <a:chExt cx="1297599" cy="2667000"/>
                </a:xfrm>
              </p:grpSpPr>
              <p:sp>
                <p:nvSpPr>
                  <p:cNvPr id="75" name="Oval 74"/>
                  <p:cNvSpPr/>
                  <p:nvPr/>
                </p:nvSpPr>
                <p:spPr>
                  <a:xfrm>
                    <a:off x="5735025" y="5148670"/>
                    <a:ext cx="970575" cy="947330"/>
                  </a:xfrm>
                  <a:prstGeom prst="ellipse">
                    <a:avLst/>
                  </a:prstGeom>
                  <a:noFill/>
                  <a:ln w="34925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" name="Oval 12"/>
                  <p:cNvSpPr/>
                  <p:nvPr/>
                </p:nvSpPr>
                <p:spPr>
                  <a:xfrm>
                    <a:off x="6629400" y="3429000"/>
                    <a:ext cx="403224" cy="106680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88" name="Rectangle 87"/>
              <p:cNvSpPr/>
              <p:nvPr/>
            </p:nvSpPr>
            <p:spPr>
              <a:xfrm>
                <a:off x="4437860" y="3252292"/>
                <a:ext cx="2039140" cy="289910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8" name="Right Arrow 97"/>
            <p:cNvSpPr/>
            <p:nvPr/>
          </p:nvSpPr>
          <p:spPr>
            <a:xfrm>
              <a:off x="4119939" y="4739678"/>
              <a:ext cx="291364" cy="19442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433383" y="3223480"/>
            <a:ext cx="2710618" cy="3634520"/>
            <a:chOff x="6433383" y="3223480"/>
            <a:chExt cx="2710618" cy="3634520"/>
          </a:xfrm>
        </p:grpSpPr>
        <p:grpSp>
          <p:nvGrpSpPr>
            <p:cNvPr id="22" name="Group 21"/>
            <p:cNvGrpSpPr/>
            <p:nvPr/>
          </p:nvGrpSpPr>
          <p:grpSpPr>
            <a:xfrm>
              <a:off x="6433383" y="3223480"/>
              <a:ext cx="2710618" cy="3634520"/>
              <a:chOff x="6433383" y="3107446"/>
              <a:chExt cx="2710618" cy="3634520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6433383" y="3107446"/>
                <a:ext cx="2710618" cy="3634520"/>
                <a:chOff x="6433383" y="3107446"/>
                <a:chExt cx="2710618" cy="3634520"/>
              </a:xfrm>
            </p:grpSpPr>
            <p:pic>
              <p:nvPicPr>
                <p:cNvPr id="79" name="Picture 14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433383" y="3107446"/>
                  <a:ext cx="2710618" cy="36345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" name="Rectangle 88"/>
                <p:cNvSpPr/>
                <p:nvPr/>
              </p:nvSpPr>
              <p:spPr>
                <a:xfrm>
                  <a:off x="6621456" y="3220061"/>
                  <a:ext cx="1989144" cy="2985068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6678764" y="3220061"/>
                <a:ext cx="1779436" cy="2933177"/>
                <a:chOff x="6678764" y="3220061"/>
                <a:chExt cx="1779436" cy="2933177"/>
              </a:xfrm>
            </p:grpSpPr>
            <p:sp>
              <p:nvSpPr>
                <p:cNvPr id="82" name="Oval 81"/>
                <p:cNvSpPr/>
                <p:nvPr/>
              </p:nvSpPr>
              <p:spPr>
                <a:xfrm>
                  <a:off x="6678764" y="3319870"/>
                  <a:ext cx="679251" cy="947330"/>
                </a:xfrm>
                <a:prstGeom prst="ellipse">
                  <a:avLst/>
                </a:prstGeom>
                <a:noFill/>
                <a:ln w="34925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82"/>
                <p:cNvSpPr/>
                <p:nvPr/>
              </p:nvSpPr>
              <p:spPr>
                <a:xfrm>
                  <a:off x="7340589" y="5205908"/>
                  <a:ext cx="812811" cy="947330"/>
                </a:xfrm>
                <a:prstGeom prst="ellipse">
                  <a:avLst/>
                </a:prstGeom>
                <a:noFill/>
                <a:ln w="3492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Freeform 83"/>
                <p:cNvSpPr/>
                <p:nvPr/>
              </p:nvSpPr>
              <p:spPr>
                <a:xfrm>
                  <a:off x="6846672" y="3220061"/>
                  <a:ext cx="1611528" cy="1809139"/>
                </a:xfrm>
                <a:custGeom>
                  <a:avLst/>
                  <a:gdLst>
                    <a:gd name="connsiteX0" fmla="*/ 1250245 w 1924321"/>
                    <a:gd name="connsiteY0" fmla="*/ 237883 h 1809139"/>
                    <a:gd name="connsiteX1" fmla="*/ 1804036 w 1924321"/>
                    <a:gd name="connsiteY1" fmla="*/ 70457 h 1809139"/>
                    <a:gd name="connsiteX2" fmla="*/ 1804036 w 1924321"/>
                    <a:gd name="connsiteY2" fmla="*/ 1268193 h 1809139"/>
                    <a:gd name="connsiteX3" fmla="*/ 503270 w 1924321"/>
                    <a:gd name="connsiteY3" fmla="*/ 1809105 h 1809139"/>
                    <a:gd name="connsiteX4" fmla="*/ 994 w 1924321"/>
                    <a:gd name="connsiteY4" fmla="*/ 1293950 h 1809139"/>
                    <a:gd name="connsiteX5" fmla="*/ 400239 w 1924321"/>
                    <a:gd name="connsiteY5" fmla="*/ 1049252 h 1809139"/>
                    <a:gd name="connsiteX6" fmla="*/ 1250245 w 1924321"/>
                    <a:gd name="connsiteY6" fmla="*/ 237883 h 18091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924321" h="1809139">
                      <a:moveTo>
                        <a:pt x="1250245" y="237883"/>
                      </a:moveTo>
                      <a:cubicBezTo>
                        <a:pt x="1484211" y="74751"/>
                        <a:pt x="1711738" y="-101261"/>
                        <a:pt x="1804036" y="70457"/>
                      </a:cubicBezTo>
                      <a:cubicBezTo>
                        <a:pt x="1896334" y="242175"/>
                        <a:pt x="2020830" y="978418"/>
                        <a:pt x="1804036" y="1268193"/>
                      </a:cubicBezTo>
                      <a:cubicBezTo>
                        <a:pt x="1587242" y="1557968"/>
                        <a:pt x="803777" y="1804812"/>
                        <a:pt x="503270" y="1809105"/>
                      </a:cubicBezTo>
                      <a:cubicBezTo>
                        <a:pt x="202763" y="1813398"/>
                        <a:pt x="18166" y="1420592"/>
                        <a:pt x="994" y="1293950"/>
                      </a:cubicBezTo>
                      <a:cubicBezTo>
                        <a:pt x="-16178" y="1167308"/>
                        <a:pt x="192030" y="1225263"/>
                        <a:pt x="400239" y="1049252"/>
                      </a:cubicBezTo>
                      <a:cubicBezTo>
                        <a:pt x="608448" y="873241"/>
                        <a:pt x="1016279" y="401015"/>
                        <a:pt x="1250245" y="237883"/>
                      </a:cubicBezTo>
                      <a:close/>
                    </a:path>
                  </a:pathLst>
                </a:cu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99" name="Right Arrow 98"/>
            <p:cNvSpPr/>
            <p:nvPr/>
          </p:nvSpPr>
          <p:spPr>
            <a:xfrm>
              <a:off x="6433383" y="4755576"/>
              <a:ext cx="188073" cy="17026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 spd="slow" advTm="1813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ea typeface="宋体" pitchFamily="-84" charset="-122"/>
              </a:rPr>
              <a:t>(Hyper)graph-Based Dynamic Load Balancing: </a:t>
            </a:r>
            <a:br>
              <a:rPr kumimoji="0" lang="en-US" altLang="zh-CN" sz="2800" b="1" dirty="0" smtClean="0">
                <a:ea typeface="宋体" pitchFamily="-84" charset="-122"/>
              </a:rPr>
            </a:b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Cost Model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600200"/>
            <a:ext cx="8229600" cy="4876800"/>
          </a:xfrm>
          <a:blipFill rotWithShape="1">
            <a:blip r:embed="rId4"/>
            <a:stretch>
              <a:fillRect l="-963" t="-1000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noFill/>
              </a:rPr>
              <a:t> </a:t>
            </a:r>
            <a:endParaRPr lang="en-US" dirty="0">
              <a:noFill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96950" y="5163958"/>
            <a:ext cx="6866675" cy="1292394"/>
            <a:chOff x="996950" y="5163958"/>
            <a:chExt cx="6866675" cy="1292394"/>
          </a:xfrm>
        </p:grpSpPr>
        <p:sp>
          <p:nvSpPr>
            <p:cNvPr id="13" name="TextBox 12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996950" y="6087288"/>
              <a:ext cx="4191052" cy="369064"/>
            </a:xfrm>
            <a:prstGeom prst="rect">
              <a:avLst/>
            </a:prstGeom>
            <a:blipFill rotWithShape="1">
              <a:blip r:embed="rId5"/>
              <a:stretch>
                <a:fillRect b="-10000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596633" y="5163958"/>
              <a:ext cx="5266992" cy="923330"/>
              <a:chOff x="2596633" y="5163958"/>
              <a:chExt cx="5266992" cy="923330"/>
            </a:xfrm>
          </p:grpSpPr>
          <p:sp>
            <p:nvSpPr>
              <p:cNvPr id="2" name="Right Arrow 1"/>
              <p:cNvSpPr/>
              <p:nvPr/>
            </p:nvSpPr>
            <p:spPr bwMode="auto">
              <a:xfrm rot="5400000">
                <a:off x="2607901" y="5254469"/>
                <a:ext cx="645863" cy="668399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444025" y="5163958"/>
                <a:ext cx="44196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1" i="1" dirty="0" err="1" smtClean="0"/>
                  <a:t>T</a:t>
                </a:r>
                <a:r>
                  <a:rPr lang="en-US" b="1" i="1" baseline="-25000" dirty="0" err="1" smtClean="0"/>
                  <a:t>comm</a:t>
                </a:r>
                <a:r>
                  <a:rPr lang="en-US" baseline="-25000" dirty="0" smtClean="0"/>
                  <a:t> </a:t>
                </a:r>
                <a:r>
                  <a:rPr lang="en-US" dirty="0" smtClean="0"/>
                  <a:t>and </a:t>
                </a:r>
                <a:r>
                  <a:rPr lang="en-US" b="1" i="1" dirty="0" err="1" smtClean="0"/>
                  <a:t>T</a:t>
                </a:r>
                <a:r>
                  <a:rPr lang="en-US" b="1" i="1" baseline="-25000" dirty="0" err="1" smtClean="0"/>
                  <a:t>mig</a:t>
                </a:r>
                <a:r>
                  <a:rPr lang="en-US" dirty="0" smtClean="0"/>
                  <a:t> depend on architecture-specific features, such as network topology, and cache hierarchy</a:t>
                </a:r>
                <a:endParaRPr lang="en-US" dirty="0"/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996950" y="3815854"/>
            <a:ext cx="6848430" cy="1222872"/>
            <a:chOff x="996950" y="3815854"/>
            <a:chExt cx="6848430" cy="1222872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996950" y="3886200"/>
              <a:ext cx="4191258" cy="1152526"/>
              <a:chOff x="997040" y="3886199"/>
              <a:chExt cx="4191000" cy="1345788"/>
            </a:xfrm>
          </p:grpSpPr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040" y="4800600"/>
                <a:ext cx="4191000" cy="431387"/>
              </a:xfrm>
              <a:prstGeom prst="rect">
                <a:avLst/>
              </a:prstGeom>
              <a:blipFill rotWithShape="1"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n-US">
                    <a:noFill/>
                  </a:rPr>
                  <a:t> </a:t>
                </a:r>
              </a:p>
            </p:txBody>
          </p:sp>
          <p:sp>
            <p:nvSpPr>
              <p:cNvPr id="10" name="Right Arrow 9"/>
              <p:cNvSpPr/>
              <p:nvPr/>
            </p:nvSpPr>
            <p:spPr bwMode="auto">
              <a:xfrm rot="5400000">
                <a:off x="2468003" y="4008988"/>
                <a:ext cx="913875" cy="668297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3425780" y="3815854"/>
              <a:ext cx="441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b="1" i="1" dirty="0" err="1" smtClean="0"/>
                <a:t>T</a:t>
              </a:r>
              <a:r>
                <a:rPr lang="en-US" b="1" i="1" baseline="-25000" dirty="0" err="1" smtClean="0"/>
                <a:t>compu</a:t>
              </a:r>
              <a:r>
                <a:rPr lang="en-US" dirty="0" smtClean="0"/>
                <a:t> is usually implicitly minimized.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b="1" i="1" dirty="0" err="1" smtClean="0"/>
                <a:t>T</a:t>
              </a:r>
              <a:r>
                <a:rPr lang="en-US" b="1" i="1" baseline="-25000" dirty="0" err="1" smtClean="0"/>
                <a:t>repart</a:t>
              </a:r>
              <a:r>
                <a:rPr lang="en-US" dirty="0" smtClean="0"/>
                <a:t> is commonly negligible. </a:t>
              </a:r>
              <a:endParaRPr lang="en-US" dirty="0"/>
            </a:p>
          </p:txBody>
        </p:sp>
      </p:grpSp>
    </p:spTree>
    <p:custDataLst>
      <p:tags r:id="rId1"/>
    </p:custDataLst>
  </p:cSld>
  <p:clrMapOvr>
    <a:masterClrMapping/>
  </p:clrMapOvr>
  <p:transition spd="slow" advTm="501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63763"/>
            <a:ext cx="6111875" cy="46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en-US" altLang="zh-CN" sz="2800" b="1" dirty="0" smtClean="0">
                <a:ea typeface="宋体" pitchFamily="-84" charset="-122"/>
              </a:rPr>
              <a:t>(Hyper)graph-Based Dynamic</a:t>
            </a: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 </a:t>
            </a:r>
            <a:r>
              <a:rPr kumimoji="0" lang="en-US" altLang="zh-CN" sz="2800" b="1" dirty="0" smtClean="0">
                <a:ea typeface="宋体" pitchFamily="-84" charset="-122"/>
              </a:rPr>
              <a:t>Load Balancing: </a:t>
            </a:r>
            <a:r>
              <a:rPr kumimoji="0" lang="en-US" altLang="zh-CN" sz="2800" b="1" dirty="0" smtClean="0">
                <a:ea typeface="宋体" pitchFamily="-84" charset="-122"/>
              </a:rPr>
              <a:t/>
            </a:r>
            <a:br>
              <a:rPr kumimoji="0" lang="en-US" altLang="zh-CN" sz="2800" b="1" dirty="0" smtClean="0">
                <a:ea typeface="宋体" pitchFamily="-84" charset="-122"/>
              </a:rPr>
            </a:br>
            <a:r>
              <a:rPr kumimoji="0" lang="en-US" altLang="zh-CN" sz="2800" b="1" dirty="0" smtClean="0">
                <a:solidFill>
                  <a:srgbClr val="FF0000"/>
                </a:solidFill>
                <a:ea typeface="宋体" pitchFamily="-84" charset="-122"/>
              </a:rPr>
              <a:t>NUMA Effect</a:t>
            </a:r>
            <a:endParaRPr kumimoji="0" lang="en-US" altLang="zh-CN" sz="2800" b="1" dirty="0" smtClean="0">
              <a:solidFill>
                <a:srgbClr val="FF0000"/>
              </a:solidFill>
              <a:ea typeface="宋体" pitchFamily="-84" charset="-122"/>
            </a:endParaRP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533400" y="1371600"/>
            <a:ext cx="8229600" cy="4876800"/>
          </a:xfrm>
          <a:blipFill rotWithShape="1">
            <a:blip r:embed="rId5"/>
            <a:stretch>
              <a:fillRect l="-667" t="-625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72200" y="3447529"/>
            <a:ext cx="2971800" cy="2585323"/>
          </a:xfrm>
          <a:prstGeom prst="rect">
            <a:avLst/>
          </a:prstGeom>
          <a:blipFill rotWithShape="1">
            <a:blip r:embed="rId6"/>
            <a:stretch>
              <a:fillRect l="-1437" t="-1179" r="-411" b="-2830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88975" y="4333875"/>
            <a:ext cx="835025" cy="847725"/>
            <a:chOff x="689020" y="4334338"/>
            <a:chExt cx="834980" cy="847262"/>
          </a:xfrm>
        </p:grpSpPr>
        <p:sp>
          <p:nvSpPr>
            <p:cNvPr id="7" name="Oval 6"/>
            <p:cNvSpPr/>
            <p:nvPr/>
          </p:nvSpPr>
          <p:spPr>
            <a:xfrm>
              <a:off x="1066825" y="4334338"/>
              <a:ext cx="457175" cy="46647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89020" y="4715130"/>
              <a:ext cx="457175" cy="46647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981200" y="2895601"/>
            <a:ext cx="1295400" cy="1905001"/>
            <a:chOff x="1981200" y="2895600"/>
            <a:chExt cx="1295400" cy="1904755"/>
          </a:xfrm>
        </p:grpSpPr>
        <p:sp>
          <p:nvSpPr>
            <p:cNvPr id="13" name="Oval 12"/>
            <p:cNvSpPr/>
            <p:nvPr/>
          </p:nvSpPr>
          <p:spPr>
            <a:xfrm>
              <a:off x="1981200" y="4333690"/>
              <a:ext cx="457200" cy="466665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819400" y="2895600"/>
              <a:ext cx="457200" cy="466665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 spd="slow" advTm="501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|12.8|1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|12.8|1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|12.8|1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6.4|20.4|14.7|15.4|9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6.4|20.4|14.7|15.4|9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6.4|20.4|14.7|15.4|9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13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1138</Words>
  <Application>Microsoft Office PowerPoint</Application>
  <PresentationFormat>On-screen Show (4:3)</PresentationFormat>
  <Paragraphs>229</Paragraphs>
  <Slides>21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Dynamic Load Balancing in Scientific Simulation</vt:lpstr>
      <vt:lpstr>Static Load Balancing</vt:lpstr>
      <vt:lpstr>Static Load Balancing</vt:lpstr>
      <vt:lpstr>Dynamic Load Balancing</vt:lpstr>
      <vt:lpstr> (Hyper)graph Partitioning</vt:lpstr>
      <vt:lpstr> (Hyper)graph Repartitioning</vt:lpstr>
      <vt:lpstr>(Hyper)graph-Based Dynamic Load Balancing</vt:lpstr>
      <vt:lpstr>(Hyper)graph-Based Dynamic Load Balancing:  Cost Model</vt:lpstr>
      <vt:lpstr>(Hyper)graph-Based Dynamic Load Balancing:  NUMA Effect</vt:lpstr>
      <vt:lpstr>(Hyper)graph-Based Dynamic Load Balancing:  NUCA Effect</vt:lpstr>
      <vt:lpstr>Hierarchical Topology-Aware (Hyper)graph-Based Dynamic Load Balancing</vt:lpstr>
      <vt:lpstr>Hierarchical Topology-Aware (Hyper)graph-Based Dynamic Load Balancing</vt:lpstr>
      <vt:lpstr>NUMA-Aware Inter-Node (Hyper)graph Repartitioning: Regrouping</vt:lpstr>
      <vt:lpstr>NUMA-Aware Inter-Node (Hyper)graph Repartitioning: Repartitioning</vt:lpstr>
      <vt:lpstr>NUMA-Aware Inter-Node (Hyper)graph Repartitioning: Refinement</vt:lpstr>
      <vt:lpstr>Hierarchical NUCA-Aware Intra-Node (Hyper)graph Repartitioning</vt:lpstr>
      <vt:lpstr>Flat NUCA-Aware Intra-Node (Hyper)graph Repartition</vt:lpstr>
      <vt:lpstr>Flat NUCA-Aware Intra-Node (Hyper)graph Repartition</vt:lpstr>
      <vt:lpstr>Flat NUCA-Aware Intra-Node (Hyper)graph Repartition</vt:lpstr>
      <vt:lpstr>Major References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Load Balancing in Scientific Simulation</dc:title>
  <cp:lastModifiedBy>Angen Zheng</cp:lastModifiedBy>
  <cp:revision>205</cp:revision>
  <dcterms:modified xsi:type="dcterms:W3CDTF">2013-11-26T15:51:45Z</dcterms:modified>
</cp:coreProperties>
</file>