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304" r:id="rId4"/>
    <p:sldId id="281" r:id="rId5"/>
    <p:sldId id="285" r:id="rId6"/>
    <p:sldId id="302" r:id="rId7"/>
    <p:sldId id="262" r:id="rId8"/>
    <p:sldId id="303" r:id="rId9"/>
    <p:sldId id="288" r:id="rId10"/>
    <p:sldId id="289" r:id="rId11"/>
    <p:sldId id="290" r:id="rId12"/>
    <p:sldId id="291" r:id="rId13"/>
    <p:sldId id="293" r:id="rId14"/>
    <p:sldId id="294" r:id="rId15"/>
    <p:sldId id="286" r:id="rId16"/>
    <p:sldId id="306" r:id="rId17"/>
    <p:sldId id="295" r:id="rId18"/>
    <p:sldId id="307" r:id="rId19"/>
    <p:sldId id="297" r:id="rId20"/>
    <p:sldId id="287" r:id="rId21"/>
    <p:sldId id="299" r:id="rId22"/>
    <p:sldId id="305" r:id="rId23"/>
    <p:sldId id="301" r:id="rId24"/>
    <p:sldId id="300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660"/>
  </p:normalViewPr>
  <p:slideViewPr>
    <p:cSldViewPr>
      <p:cViewPr varScale="1">
        <p:scale>
          <a:sx n="56" d="100"/>
          <a:sy n="56" d="100"/>
        </p:scale>
        <p:origin x="90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CE54F-DB89-41D9-955D-8469D6D83016}" type="datetimeFigureOut">
              <a:rPr lang="zh-CN" altLang="en-US" smtClean="0"/>
              <a:pPr/>
              <a:t>2013/10/29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B3F0E-2972-41C8-B31C-893BAC9057D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4447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B3F0E-2972-41C8-B31C-893BAC9057D2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22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B3F0E-2972-41C8-B31C-893BAC9057D2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2006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B3F0E-2972-41C8-B31C-893BAC9057D2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1277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A1F0-98C8-4BDB-9B67-93B987F53055}" type="datetime1">
              <a:rPr lang="zh-CN" altLang="en-US" smtClean="0"/>
              <a:t>2013/10/29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9517-E985-4B82-A870-A104DDC9C7CE}" type="datetime1">
              <a:rPr lang="zh-CN" altLang="en-US" smtClean="0"/>
              <a:t>2013/10/29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2442-1BA9-45A8-BAD0-EEB5911CE110}" type="datetime1">
              <a:rPr lang="zh-CN" altLang="en-US" smtClean="0"/>
              <a:t>2013/10/29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2EDC-545B-42C8-B426-71AF82BD6DEB}" type="datetime1">
              <a:rPr lang="zh-CN" altLang="en-US" smtClean="0"/>
              <a:t>2013/10/29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2D4D2-99AA-402D-A9C2-E5D28DBBCEA5}" type="datetime1">
              <a:rPr lang="zh-CN" altLang="en-US" smtClean="0"/>
              <a:t>2013/10/29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5B57-188A-4926-ABAF-C7123B11116D}" type="datetime1">
              <a:rPr lang="zh-CN" altLang="en-US" smtClean="0"/>
              <a:t>2013/10/29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44AC-EDD7-4F70-A109-6C94A17738DE}" type="datetime1">
              <a:rPr lang="zh-CN" altLang="en-US" smtClean="0"/>
              <a:t>2013/10/29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DBB97-380A-4041-8748-88E5321A5180}" type="datetime1">
              <a:rPr lang="zh-CN" altLang="en-US" smtClean="0"/>
              <a:t>2013/10/29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45A1-D37C-4546-9C56-84D12A71ABAC}" type="datetime1">
              <a:rPr lang="zh-CN" altLang="en-US" smtClean="0"/>
              <a:t>2013/10/29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5DAA1-0679-40CD-BC4D-A800813528C6}" type="datetime1">
              <a:rPr lang="zh-CN" altLang="en-US" smtClean="0"/>
              <a:t>2013/10/29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3453-930B-4555-B3CA-661714B1BD5D}" type="datetime1">
              <a:rPr lang="zh-CN" altLang="en-US" smtClean="0"/>
              <a:t>2013/10/29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E20C3-675B-48CC-B252-6B4C6FF2A81C}" type="datetime1">
              <a:rPr lang="zh-CN" altLang="en-US" smtClean="0"/>
              <a:t>2013/10/29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41784" y="764704"/>
            <a:ext cx="8062664" cy="3384375"/>
          </a:xfrm>
        </p:spPr>
        <p:txBody>
          <a:bodyPr>
            <a:normAutofit/>
          </a:bodyPr>
          <a:lstStyle/>
          <a:p>
            <a:r>
              <a:rPr lang="en-US" altLang="zh-CN" sz="3200" b="1" dirty="0" smtClean="0"/>
              <a:t>HTT: A novel technique for automatic test case selection designed for regression testing</a:t>
            </a:r>
            <a:endParaRPr lang="zh-CN" altLang="en-US" sz="32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Zichuan (Jerry) Ye</a:t>
            </a:r>
          </a:p>
          <a:p>
            <a:r>
              <a:rPr lang="en-US" altLang="zh-CN" sz="2400" dirty="0" smtClean="0"/>
              <a:t>2013.10.29</a:t>
            </a:r>
          </a:p>
          <a:p>
            <a:r>
              <a:rPr lang="en-US" altLang="zh-CN" sz="2400" dirty="0" smtClean="0"/>
              <a:t>Department of Computer Science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8800"/>
            <a:ext cx="9144000" cy="26384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      </a:t>
            </a:r>
            <a:r>
              <a:rPr lang="en-US" altLang="zh-CN" dirty="0" smtClean="0"/>
              <a:t>1. Tree </a:t>
            </a:r>
            <a:r>
              <a:rPr lang="en-US" altLang="zh-CN" dirty="0" smtClean="0"/>
              <a:t>construction: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15716" y="494116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General construction of hierarchical test tree (HTT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10</a:t>
            </a:fld>
            <a:endParaRPr lang="zh-CN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74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11</a:t>
            </a:fld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      </a:t>
            </a:r>
            <a:r>
              <a:rPr lang="en-US" altLang="zh-CN" dirty="0" smtClean="0"/>
              <a:t>2. Path </a:t>
            </a:r>
            <a:r>
              <a:rPr lang="en-US" altLang="zh-CN" dirty="0" smtClean="0"/>
              <a:t>computation:</a:t>
            </a:r>
            <a:endParaRPr lang="zh-CN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60848"/>
            <a:ext cx="9144000" cy="19525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77634" y="4725144"/>
            <a:ext cx="6444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of an ATM business process execution language (BPEL) file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540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12</a:t>
            </a:fld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/>
              <a:t> </a:t>
            </a:r>
            <a:r>
              <a:rPr lang="en-US" altLang="zh-CN" dirty="0" smtClean="0"/>
              <a:t>     </a:t>
            </a:r>
            <a:r>
              <a:rPr lang="en-US" altLang="zh-CN" dirty="0" smtClean="0"/>
              <a:t>2. Path </a:t>
            </a:r>
            <a:r>
              <a:rPr lang="en-US" altLang="zh-CN" dirty="0" smtClean="0"/>
              <a:t>computation:</a:t>
            </a:r>
            <a:endParaRPr lang="zh-CN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2736"/>
            <a:ext cx="9144000" cy="388064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3648" y="5291916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Hierarchical </a:t>
            </a:r>
            <a:r>
              <a:rPr lang="en-US" dirty="0"/>
              <a:t>test </a:t>
            </a:r>
            <a:r>
              <a:rPr lang="en-US" dirty="0" smtClean="0"/>
              <a:t>tree (HTT) representation of </a:t>
            </a:r>
            <a:r>
              <a:rPr lang="en-US" b="1" dirty="0" smtClean="0"/>
              <a:t>message </a:t>
            </a:r>
            <a:r>
              <a:rPr lang="en-US" b="1" dirty="0" smtClean="0"/>
              <a:t>sequence</a:t>
            </a:r>
            <a:r>
              <a:rPr lang="en-US" dirty="0" smtClean="0"/>
              <a:t>, a parallel approach to identify interface change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48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13</a:t>
            </a:fld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/>
              <a:t> </a:t>
            </a:r>
            <a:r>
              <a:rPr lang="en-US" altLang="zh-CN" dirty="0" smtClean="0"/>
              <a:t>     </a:t>
            </a:r>
            <a:r>
              <a:rPr lang="en-US" altLang="zh-CN" dirty="0" smtClean="0"/>
              <a:t>3. Path </a:t>
            </a:r>
            <a:r>
              <a:rPr lang="en-US" altLang="zh-CN" dirty="0" smtClean="0"/>
              <a:t>comparison:</a:t>
            </a:r>
            <a:endParaRPr lang="zh-CN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180" y="1764648"/>
            <a:ext cx="4991100" cy="16230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016" y="3672428"/>
            <a:ext cx="6690360" cy="19888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7128" y="910461"/>
            <a:ext cx="4842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Process change and Binding change: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6503" y="1841512"/>
            <a:ext cx="2100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Before modification: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26503" y="3891376"/>
            <a:ext cx="1955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After </a:t>
            </a:r>
            <a:r>
              <a:rPr lang="en-US" dirty="0"/>
              <a:t>modification: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57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14</a:t>
            </a:fld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/>
              <a:t> </a:t>
            </a:r>
            <a:r>
              <a:rPr lang="en-US" altLang="zh-CN" dirty="0" smtClean="0"/>
              <a:t>     </a:t>
            </a:r>
            <a:r>
              <a:rPr lang="en-US" altLang="zh-CN" dirty="0" smtClean="0"/>
              <a:t>3. Path </a:t>
            </a:r>
            <a:r>
              <a:rPr lang="en-US" altLang="zh-CN" dirty="0" smtClean="0"/>
              <a:t>comparison:</a:t>
            </a:r>
            <a:endParaRPr lang="zh-CN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97782"/>
            <a:ext cx="3771900" cy="32194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508" y="2153766"/>
            <a:ext cx="3962400" cy="3352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7128" y="910461"/>
            <a:ext cx="4842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Interface change: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6503" y="1774557"/>
            <a:ext cx="2100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Before modification: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280485" y="1774557"/>
            <a:ext cx="1955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After </a:t>
            </a:r>
            <a:r>
              <a:rPr lang="en-US" dirty="0"/>
              <a:t>modification: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68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124145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/>
              <a:t>III. </a:t>
            </a:r>
            <a:r>
              <a:rPr lang="en-US" altLang="zh-CN" sz="3200" dirty="0" smtClean="0"/>
              <a:t>Experiments </a:t>
            </a:r>
            <a:r>
              <a:rPr lang="en-US" altLang="zh-CN" sz="3200" dirty="0" smtClean="0"/>
              <a:t>and Results</a:t>
            </a:r>
            <a:endParaRPr lang="zh-CN" altLang="en-US" sz="3200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15</a:t>
            </a:fld>
            <a:endParaRPr lang="zh-CN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12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9646" y="1340768"/>
            <a:ext cx="828715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altLang="zh-CN" sz="2000" dirty="0" smtClean="0"/>
              <a:t>The </a:t>
            </a:r>
            <a:r>
              <a:rPr lang="en-US" altLang="zh-CN" sz="2000" dirty="0" smtClean="0"/>
              <a:t>proposed </a:t>
            </a:r>
            <a:r>
              <a:rPr lang="en-US" altLang="zh-CN" sz="2000" dirty="0" smtClean="0"/>
              <a:t>method </a:t>
            </a:r>
            <a:r>
              <a:rPr lang="en-US" altLang="zh-CN" sz="2000" dirty="0" smtClean="0"/>
              <a:t>(HTT) was </a:t>
            </a:r>
            <a:r>
              <a:rPr lang="en-US" altLang="zh-CN" sz="2000" dirty="0" smtClean="0"/>
              <a:t>tested </a:t>
            </a:r>
            <a:r>
              <a:rPr lang="en-US" altLang="zh-CN" sz="2000" dirty="0" smtClean="0"/>
              <a:t>by</a:t>
            </a:r>
            <a:r>
              <a:rPr lang="en-US" altLang="zh-CN" sz="2000" dirty="0" smtClean="0"/>
              <a:t> comparing </a:t>
            </a:r>
            <a:r>
              <a:rPr lang="en-US" altLang="zh-CN" sz="2000" dirty="0" smtClean="0"/>
              <a:t>with an existing graph-based technique </a:t>
            </a:r>
            <a:r>
              <a:rPr lang="en-US" altLang="zh-CN" sz="2000" dirty="0"/>
              <a:t>called </a:t>
            </a:r>
            <a:r>
              <a:rPr lang="en-US" altLang="zh-CN" sz="2000" dirty="0" smtClean="0"/>
              <a:t>“extensible </a:t>
            </a:r>
            <a:r>
              <a:rPr lang="en-US" altLang="zh-CN" sz="2000" dirty="0"/>
              <a:t>BPEL ﬂow </a:t>
            </a:r>
            <a:r>
              <a:rPr lang="en-US" altLang="zh-CN" sz="2000" dirty="0" smtClean="0"/>
              <a:t>graph (XBFG)” in </a:t>
            </a:r>
            <a:r>
              <a:rPr lang="en-US" altLang="zh-CN" sz="2000" dirty="0" smtClean="0"/>
              <a:t>the following </a:t>
            </a:r>
            <a:r>
              <a:rPr lang="en-US" altLang="zh-CN" sz="2000" dirty="0" smtClean="0"/>
              <a:t>aspects: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/>
              <a:t>Time for test </a:t>
            </a:r>
            <a:r>
              <a:rPr lang="en-US" altLang="zh-CN" sz="2000" dirty="0" smtClean="0"/>
              <a:t>cases </a:t>
            </a:r>
            <a:r>
              <a:rPr lang="en-US" altLang="zh-CN" sz="2000" dirty="0" smtClean="0"/>
              <a:t>selection;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/>
              <a:t>Time for fault detection in test cases;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/>
              <a:t>Processing memory usage.</a:t>
            </a:r>
            <a:endParaRPr lang="zh-CN" altLang="en-US" sz="2000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16</a:t>
            </a:fld>
            <a:endParaRPr lang="zh-CN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/>
              <a:t> </a:t>
            </a:r>
            <a:r>
              <a:rPr lang="en-US" altLang="zh-CN" dirty="0" smtClean="0"/>
              <a:t>     </a:t>
            </a:r>
            <a:r>
              <a:rPr lang="en-US" altLang="zh-CN" dirty="0" smtClean="0"/>
              <a:t>Experiments </a:t>
            </a:r>
            <a:r>
              <a:rPr lang="en-US" altLang="zh-CN" dirty="0" smtClean="0"/>
              <a:t>and results: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127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967" y="1076300"/>
            <a:ext cx="5734050" cy="41529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/>
              <a:t> </a:t>
            </a:r>
            <a:r>
              <a:rPr lang="en-US" altLang="zh-CN" dirty="0" smtClean="0"/>
              <a:t>      </a:t>
            </a:r>
            <a:r>
              <a:rPr lang="en-US" altLang="zh-CN" dirty="0" smtClean="0"/>
              <a:t>Experiments </a:t>
            </a:r>
            <a:r>
              <a:rPr lang="en-US" altLang="zh-CN" dirty="0"/>
              <a:t>and </a:t>
            </a:r>
            <a:r>
              <a:rPr lang="en-US" altLang="zh-CN" dirty="0" smtClean="0"/>
              <a:t>results:</a:t>
            </a:r>
            <a:endParaRPr lang="zh-CN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17</a:t>
            </a:fld>
            <a:endParaRPr lang="zh-CN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67744" y="5562205"/>
            <a:ext cx="4954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20% shorter runtime for test case selection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6591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/>
              <a:t> </a:t>
            </a:r>
            <a:r>
              <a:rPr lang="en-US" altLang="zh-CN" dirty="0" smtClean="0"/>
              <a:t>      </a:t>
            </a:r>
            <a:r>
              <a:rPr lang="en-US" altLang="zh-CN" dirty="0" smtClean="0"/>
              <a:t>Experiments </a:t>
            </a:r>
            <a:r>
              <a:rPr lang="en-US" altLang="zh-CN" dirty="0"/>
              <a:t>and </a:t>
            </a:r>
            <a:r>
              <a:rPr lang="en-US" altLang="zh-CN" dirty="0" smtClean="0"/>
              <a:t>results:</a:t>
            </a:r>
            <a:endParaRPr lang="zh-CN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18</a:t>
            </a:fld>
            <a:endParaRPr lang="zh-CN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379" y="1268760"/>
            <a:ext cx="5991225" cy="39052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67744" y="5579948"/>
            <a:ext cx="4219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40% shorter runtime fault detection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3734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/>
              <a:t> </a:t>
            </a:r>
            <a:r>
              <a:rPr lang="en-US" altLang="zh-CN" dirty="0" smtClean="0"/>
              <a:t>     </a:t>
            </a:r>
            <a:r>
              <a:rPr lang="en-US" altLang="zh-CN" dirty="0"/>
              <a:t> </a:t>
            </a:r>
            <a:r>
              <a:rPr lang="en-US" altLang="zh-CN" dirty="0" smtClean="0"/>
              <a:t>Experiments </a:t>
            </a:r>
            <a:r>
              <a:rPr lang="en-US" altLang="zh-CN" dirty="0"/>
              <a:t>and </a:t>
            </a:r>
            <a:r>
              <a:rPr lang="en-US" altLang="zh-CN" dirty="0" smtClean="0"/>
              <a:t>results:</a:t>
            </a:r>
            <a:endParaRPr lang="zh-CN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262" y="1213842"/>
            <a:ext cx="6467475" cy="394335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19</a:t>
            </a:fld>
            <a:endParaRPr lang="zh-CN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17181" y="5517232"/>
            <a:ext cx="4127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More than 50% less memory usage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52286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423804"/>
            <a:ext cx="59766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b="1" dirty="0" smtClean="0"/>
              <a:t>1.   </a:t>
            </a:r>
            <a:r>
              <a:rPr lang="en-US" altLang="zh-CN" sz="2000" b="1" dirty="0" smtClean="0"/>
              <a:t>Introduction</a:t>
            </a:r>
            <a:endParaRPr lang="en-US" altLang="zh-CN" sz="2000" b="1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b="1" dirty="0" smtClean="0"/>
              <a:t>2</a:t>
            </a:r>
            <a:r>
              <a:rPr lang="en-US" altLang="zh-CN" sz="2000" b="1" dirty="0" smtClean="0"/>
              <a:t>.   Proposed </a:t>
            </a:r>
            <a:r>
              <a:rPr lang="en-US" altLang="zh-CN" sz="2000" b="1" dirty="0" smtClean="0"/>
              <a:t>method</a:t>
            </a:r>
            <a:endParaRPr lang="en-US" altLang="zh-CN" sz="2000" b="1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 smtClean="0"/>
              <a:t>     a.   Tree Construction;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 smtClean="0"/>
              <a:t>     b.   Path Computation;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 smtClean="0"/>
              <a:t>     c.   Path Comparison; 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AutoNum type="arabicPeriod" startAt="3"/>
            </a:pPr>
            <a:r>
              <a:rPr lang="en-US" altLang="zh-CN" sz="2000" b="1" dirty="0" smtClean="0"/>
              <a:t>Experiments </a:t>
            </a:r>
            <a:r>
              <a:rPr lang="en-US" altLang="zh-CN" sz="2000" b="1" dirty="0" smtClean="0"/>
              <a:t>and </a:t>
            </a:r>
            <a:r>
              <a:rPr lang="en-US" altLang="zh-CN" sz="2000" b="1" dirty="0" smtClean="0"/>
              <a:t>results</a:t>
            </a:r>
            <a:endParaRPr lang="en-US" altLang="zh-CN" sz="2000" b="1" dirty="0" smtClean="0"/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AutoNum type="arabicPeriod" startAt="3"/>
            </a:pPr>
            <a:r>
              <a:rPr lang="en-US" altLang="zh-CN" sz="2000" b="1" dirty="0" smtClean="0"/>
              <a:t>Summary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AutoNum type="arabicPeriod" startAt="3"/>
            </a:pPr>
            <a:r>
              <a:rPr lang="en-US" altLang="zh-CN" sz="2000" b="1" dirty="0" smtClean="0"/>
              <a:t>References</a:t>
            </a:r>
            <a:endParaRPr lang="en-US" altLang="zh-CN" sz="2000" b="1" dirty="0" smtClean="0"/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AutoNum type="arabicPeriod" startAt="3"/>
            </a:pPr>
            <a:r>
              <a:rPr lang="en-US" altLang="zh-CN" sz="2000" b="1" dirty="0" smtClean="0"/>
              <a:t>Acknowledgements </a:t>
            </a:r>
            <a:endParaRPr lang="zh-CN" altLang="zh-CN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779912" y="592247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spc="100" dirty="0" smtClean="0">
                <a:latin typeface="+mj-lt"/>
                <a:cs typeface="Times New Roman" pitchFamily="18" charset="0"/>
              </a:rPr>
              <a:t>Outline</a:t>
            </a:r>
            <a:endParaRPr lang="zh-CN" altLang="en-US" sz="2800" b="1" spc="100" dirty="0">
              <a:latin typeface="+mj-lt"/>
              <a:cs typeface="Times New Roman" pitchFamily="18" charset="0"/>
            </a:endParaRPr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124145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/>
              <a:t>IV. Summary</a:t>
            </a:r>
            <a:endParaRPr lang="zh-CN" altLang="en-US" sz="3200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20</a:t>
            </a:fld>
            <a:endParaRPr lang="zh-CN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37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/>
              <a:t> </a:t>
            </a:r>
            <a:r>
              <a:rPr lang="en-US" altLang="zh-CN" dirty="0" smtClean="0"/>
              <a:t>     Summary: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443548"/>
            <a:ext cx="86409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sz="2000" dirty="0" smtClean="0"/>
              <a:t>A hierarchical test tree was proposed as a new technique in regression testing;</a:t>
            </a:r>
            <a:endParaRPr lang="en-US" sz="2000" dirty="0" smtClean="0"/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sz="2000" dirty="0" smtClean="0"/>
              <a:t>A three-step </a:t>
            </a:r>
            <a:r>
              <a:rPr lang="en-US" sz="2000" dirty="0" smtClean="0"/>
              <a:t>approach </a:t>
            </a:r>
            <a:r>
              <a:rPr lang="en-US" sz="2000" dirty="0" smtClean="0"/>
              <a:t>of HTT is introduced including </a:t>
            </a:r>
            <a:r>
              <a:rPr lang="en-US" sz="2000" dirty="0" smtClean="0"/>
              <a:t>tree </a:t>
            </a:r>
            <a:r>
              <a:rPr lang="en-US" sz="2000" dirty="0" smtClean="0"/>
              <a:t>construction, path computation and path comparison;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sz="2000" dirty="0" smtClean="0"/>
              <a:t>Experiments </a:t>
            </a:r>
            <a:r>
              <a:rPr lang="en-US" sz="2000" dirty="0" smtClean="0"/>
              <a:t>and </a:t>
            </a:r>
            <a:r>
              <a:rPr lang="en-US" sz="2000" dirty="0" smtClean="0"/>
              <a:t>results </a:t>
            </a:r>
            <a:r>
              <a:rPr lang="en-US" sz="2000" dirty="0" smtClean="0"/>
              <a:t>showed that HTT successfully enhanced the performance of regression testing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21</a:t>
            </a:fld>
            <a:endParaRPr lang="zh-CN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21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2" y="433996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/>
              <a:t>V. References:</a:t>
            </a:r>
            <a:endParaRPr lang="zh-CN" altLang="en-US" sz="3200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22</a:t>
            </a:fld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14209" y="1320370"/>
            <a:ext cx="843425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b="1" dirty="0" smtClean="0"/>
              <a:t>[1] </a:t>
            </a:r>
            <a:r>
              <a:rPr lang="en-US" dirty="0" err="1" smtClean="0"/>
              <a:t>Binxin</a:t>
            </a:r>
            <a:r>
              <a:rPr lang="en-US" dirty="0" smtClean="0"/>
              <a:t> </a:t>
            </a:r>
            <a:r>
              <a:rPr lang="en-US" dirty="0" smtClean="0"/>
              <a:t>Li, Dong </a:t>
            </a:r>
            <a:r>
              <a:rPr lang="en-US" dirty="0" err="1" smtClean="0"/>
              <a:t>Qiu</a:t>
            </a:r>
            <a:r>
              <a:rPr lang="en-US" dirty="0" smtClean="0"/>
              <a:t>, </a:t>
            </a:r>
            <a:r>
              <a:rPr lang="en-US" dirty="0" err="1" smtClean="0"/>
              <a:t>Hareton</a:t>
            </a:r>
            <a:r>
              <a:rPr lang="en-US" dirty="0" smtClean="0"/>
              <a:t> Leung, and </a:t>
            </a:r>
            <a:r>
              <a:rPr lang="en-US" dirty="0"/>
              <a:t>Di Wang, “automatic test case selection for regression testing of composite service based on extensible </a:t>
            </a:r>
            <a:r>
              <a:rPr lang="en-US" dirty="0" smtClean="0"/>
              <a:t>BPEL </a:t>
            </a:r>
            <a:r>
              <a:rPr lang="en-US" dirty="0"/>
              <a:t>flow </a:t>
            </a:r>
            <a:r>
              <a:rPr lang="en-US" dirty="0" smtClean="0"/>
              <a:t>graph,” Journal of Systems and Software, Vol.85, Issue 6, 1300-1324, </a:t>
            </a:r>
            <a:r>
              <a:rPr lang="en-US" dirty="0" smtClean="0"/>
              <a:t>2012</a:t>
            </a:r>
          </a:p>
          <a:p>
            <a:pPr algn="just">
              <a:lnSpc>
                <a:spcPct val="200000"/>
              </a:lnSpc>
            </a:pPr>
            <a:r>
              <a:rPr lang="en-US" b="1" dirty="0" smtClean="0"/>
              <a:t>[2] </a:t>
            </a:r>
            <a:r>
              <a:rPr lang="en-US" dirty="0" err="1" smtClean="0"/>
              <a:t>D.Jeyamala</a:t>
            </a:r>
            <a:r>
              <a:rPr lang="en-US" dirty="0" smtClean="0"/>
              <a:t> and </a:t>
            </a:r>
            <a:r>
              <a:rPr lang="en-US" dirty="0" err="1" smtClean="0"/>
              <a:t>V.Mohan</a:t>
            </a:r>
            <a:r>
              <a:rPr lang="en-US" dirty="0" smtClean="0"/>
              <a:t>, “Automated </a:t>
            </a:r>
            <a:r>
              <a:rPr lang="en-US" dirty="0"/>
              <a:t>Software Test Optimization Framework - an Artificial Bee Colony Optimization based </a:t>
            </a:r>
            <a:r>
              <a:rPr lang="en-US" dirty="0" smtClean="0"/>
              <a:t>Approach”, International </a:t>
            </a:r>
            <a:r>
              <a:rPr lang="en-US" dirty="0"/>
              <a:t>Journal - IET - </a:t>
            </a:r>
            <a:r>
              <a:rPr lang="en-US" dirty="0" smtClean="0"/>
              <a:t>Software, Vol.4</a:t>
            </a:r>
            <a:r>
              <a:rPr lang="en-US" dirty="0"/>
              <a:t>, No.5, </a:t>
            </a:r>
            <a:r>
              <a:rPr lang="en-US" dirty="0" smtClean="0"/>
              <a:t>334-348</a:t>
            </a:r>
            <a:r>
              <a:rPr lang="en-US" dirty="0"/>
              <a:t>, </a:t>
            </a:r>
            <a:r>
              <a:rPr lang="en-US" dirty="0" smtClean="0"/>
              <a:t>2010</a:t>
            </a:r>
          </a:p>
          <a:p>
            <a:pPr algn="just">
              <a:lnSpc>
                <a:spcPct val="200000"/>
              </a:lnSpc>
            </a:pPr>
            <a:r>
              <a:rPr lang="en-US" b="1" dirty="0" smtClean="0"/>
              <a:t>[3] </a:t>
            </a:r>
            <a:r>
              <a:rPr lang="en-US" dirty="0" smtClean="0"/>
              <a:t>W.L. Dong, H. Yu, W.B. Zhang, “Testing BPEL-based web service composition using high-level Petri  nets”, Proceeding of the 10</a:t>
            </a:r>
            <a:r>
              <a:rPr lang="en-US" baseline="30000" dirty="0" smtClean="0"/>
              <a:t>th</a:t>
            </a:r>
            <a:r>
              <a:rPr lang="en-US" dirty="0" smtClean="0"/>
              <a:t> IEEE International </a:t>
            </a:r>
            <a:r>
              <a:rPr lang="en-US" dirty="0" err="1" smtClean="0"/>
              <a:t>Elbaum</a:t>
            </a:r>
            <a:r>
              <a:rPr lang="en-US" dirty="0" smtClean="0"/>
              <a:t>, 2006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09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124145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/>
              <a:t>VI. Acknowledgements</a:t>
            </a:r>
            <a:endParaRPr lang="zh-CN" altLang="en-US" sz="3200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23</a:t>
            </a:fld>
            <a:endParaRPr lang="zh-CN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51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/>
              <a:t> </a:t>
            </a:r>
            <a:r>
              <a:rPr lang="en-US" altLang="zh-CN" dirty="0" smtClean="0"/>
              <a:t>     Acknowledgements: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1484784"/>
            <a:ext cx="64807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800" dirty="0" smtClean="0"/>
              <a:t>Dr. Shi-</a:t>
            </a:r>
            <a:r>
              <a:rPr lang="en-US" altLang="zh-CN" sz="2800" dirty="0" err="1" smtClean="0"/>
              <a:t>Kuo</a:t>
            </a:r>
            <a:r>
              <a:rPr lang="en-US" altLang="zh-CN" sz="2800" dirty="0" smtClean="0"/>
              <a:t> Chang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zh-CN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800" dirty="0" smtClean="0"/>
              <a:t>Mr. Guy M. </a:t>
            </a:r>
            <a:r>
              <a:rPr lang="en-US" altLang="zh-CN" sz="2800" dirty="0" err="1" smtClean="0"/>
              <a:t>Gadola</a:t>
            </a:r>
            <a:endParaRPr lang="en-US" altLang="zh-CN" sz="2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zh-CN" sz="2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800" dirty="0" smtClean="0"/>
              <a:t>And all fellow students in CS-2310.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24</a:t>
            </a:fld>
            <a:endParaRPr lang="zh-CN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72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124145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/>
              <a:t>I. Introduction</a:t>
            </a:r>
            <a:endParaRPr lang="zh-CN" altLang="en-US" sz="3200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346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539552" y="1177673"/>
            <a:ext cx="7992888" cy="1891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000" dirty="0" smtClean="0"/>
              <a:t>   </a:t>
            </a:r>
            <a:r>
              <a:rPr lang="en-US" altLang="zh-CN" sz="2000" b="1" dirty="0"/>
              <a:t>Regression </a:t>
            </a:r>
            <a:r>
              <a:rPr lang="en-US" altLang="zh-CN" sz="2000" b="1" dirty="0" smtClean="0"/>
              <a:t>testing </a:t>
            </a:r>
            <a:r>
              <a:rPr lang="en-US" altLang="zh-CN" sz="2000" dirty="0" smtClean="0"/>
              <a:t>by definition is </a:t>
            </a:r>
            <a:r>
              <a:rPr lang="en-US" altLang="zh-CN" sz="2000" dirty="0"/>
              <a:t>any type of software testing that seeks to uncover new software bugs, or regressions, in existing functional and non-functional areas of a system after changes such as enhancements, patches or configuration changes, have been made to them</a:t>
            </a:r>
            <a:r>
              <a:rPr lang="en-US" altLang="zh-CN" sz="2000" dirty="0" smtClean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     Introduction</a:t>
            </a:r>
            <a:endParaRPr lang="zh-CN" altLang="en-US" dirty="0"/>
          </a:p>
        </p:txBody>
      </p:sp>
      <p:sp>
        <p:nvSpPr>
          <p:cNvPr id="6" name="矩形 3"/>
          <p:cNvSpPr/>
          <p:nvPr/>
        </p:nvSpPr>
        <p:spPr>
          <a:xfrm>
            <a:off x="539552" y="3349441"/>
            <a:ext cx="7992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000" dirty="0" smtClean="0"/>
              <a:t>   </a:t>
            </a:r>
            <a:r>
              <a:rPr lang="en-US" altLang="zh-CN" sz="2000" dirty="0"/>
              <a:t>Three types of </a:t>
            </a:r>
            <a:r>
              <a:rPr lang="en-US" altLang="zh-CN" sz="2000" dirty="0" smtClean="0"/>
              <a:t>modifications: </a:t>
            </a:r>
            <a:r>
              <a:rPr lang="en-US" altLang="zh-CN" sz="2000" dirty="0"/>
              <a:t>process change, binding change and interface change</a:t>
            </a:r>
            <a:r>
              <a:rPr lang="en-US" altLang="zh-CN" sz="2000" dirty="0" smtClean="0"/>
              <a:t>.</a:t>
            </a:r>
            <a:endParaRPr lang="en-US" altLang="zh-CN" sz="2000" dirty="0"/>
          </a:p>
        </p:txBody>
      </p:sp>
      <p:sp>
        <p:nvSpPr>
          <p:cNvPr id="8" name="矩形 3"/>
          <p:cNvSpPr/>
          <p:nvPr/>
        </p:nvSpPr>
        <p:spPr>
          <a:xfrm>
            <a:off x="539552" y="4621283"/>
            <a:ext cx="7992888" cy="967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000" dirty="0"/>
              <a:t>  Selection and generation of the </a:t>
            </a:r>
            <a:r>
              <a:rPr lang="en-US" altLang="zh-CN" sz="2000" b="1" dirty="0"/>
              <a:t>test cases</a:t>
            </a:r>
            <a:r>
              <a:rPr lang="en-US" altLang="zh-CN" sz="2000" dirty="0"/>
              <a:t> is essential in proposing an efficient and accurate regression testing.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33272" y="579860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Flow of regression testing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5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     Introduction</a:t>
            </a:r>
            <a:endParaRPr lang="zh-CN" alt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029" y="1196752"/>
            <a:ext cx="4043363" cy="417909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3568" y="1292567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Testing </a:t>
            </a:r>
            <a:r>
              <a:rPr lang="en-US" dirty="0" smtClean="0"/>
              <a:t>methods: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b="1" dirty="0" smtClean="0"/>
              <a:t>Time</a:t>
            </a:r>
            <a:r>
              <a:rPr lang="en-US" dirty="0" smtClean="0"/>
              <a:t> and </a:t>
            </a:r>
            <a:r>
              <a:rPr lang="en-US" b="1" dirty="0" smtClean="0"/>
              <a:t>Resource consuming</a:t>
            </a:r>
            <a:r>
              <a:rPr lang="en-US" dirty="0" smtClean="0"/>
              <a:t>!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6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     Introduction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339752" y="5035754"/>
            <a:ext cx="4034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Execution of regression testing</a:t>
            </a:r>
            <a:endParaRPr lang="zh-CN" alt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885" y="1466821"/>
            <a:ext cx="4112419" cy="3106579"/>
          </a:xfrm>
          <a:prstGeom prst="rect">
            <a:avLst/>
          </a:prstGeom>
        </p:spPr>
      </p:pic>
      <p:sp>
        <p:nvSpPr>
          <p:cNvPr id="2" name="Right Arrow 1"/>
          <p:cNvSpPr/>
          <p:nvPr/>
        </p:nvSpPr>
        <p:spPr>
          <a:xfrm>
            <a:off x="3491880" y="1790394"/>
            <a:ext cx="864096" cy="270454"/>
          </a:xfrm>
          <a:prstGeom prst="rightArrow">
            <a:avLst/>
          </a:prstGeom>
          <a:noFill/>
          <a:ln cmpd="sng">
            <a:gradFill flip="none" rotWithShape="1">
              <a:gsLst>
                <a:gs pos="0">
                  <a:schemeClr val="tx1"/>
                </a:gs>
                <a:gs pos="82859">
                  <a:srgbClr val="B0C6E1"/>
                </a:gs>
                <a:gs pos="82718">
                  <a:srgbClr val="B0C6E1"/>
                </a:gs>
                <a:gs pos="82437">
                  <a:srgbClr val="B0C6E1"/>
                </a:gs>
                <a:gs pos="81875">
                  <a:srgbClr val="B0C6E1"/>
                </a:gs>
                <a:gs pos="80750">
                  <a:srgbClr val="B0C6E1"/>
                </a:gs>
                <a:gs pos="78500">
                  <a:srgbClr val="B0C6E1"/>
                </a:gs>
                <a:gs pos="0">
                  <a:schemeClr val="accent1">
                    <a:lumMod val="45000"/>
                    <a:lumOff val="55000"/>
                  </a:schemeClr>
                </a:gs>
                <a:gs pos="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93240" y="1628800"/>
            <a:ext cx="2472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Selected or generated from a set of case suites</a:t>
            </a:r>
            <a:endParaRPr lang="en-US" sz="1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55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124145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/>
              <a:t>II. Proposed Method</a:t>
            </a:r>
            <a:endParaRPr lang="zh-CN" altLang="en-US" sz="3200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7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8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     </a:t>
            </a:r>
            <a:r>
              <a:rPr lang="en-US" altLang="zh-CN" dirty="0" smtClean="0"/>
              <a:t>Proposed method:</a:t>
            </a:r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27584" y="1718806"/>
            <a:ext cx="75608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An easier and more efficient approach in regression testing was proposed using </a:t>
            </a:r>
            <a:r>
              <a:rPr lang="en-US" altLang="zh-CN" dirty="0" smtClean="0"/>
              <a:t>services of </a:t>
            </a:r>
            <a:r>
              <a:rPr lang="en-US" dirty="0" smtClean="0"/>
              <a:t>Business Process Execution Language (BPEL):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A hierarchical </a:t>
            </a:r>
            <a:r>
              <a:rPr lang="en-US" dirty="0" smtClean="0"/>
              <a:t>test tree </a:t>
            </a:r>
            <a:r>
              <a:rPr lang="en-US" dirty="0" smtClean="0"/>
              <a:t>is </a:t>
            </a:r>
            <a:r>
              <a:rPr lang="en-US" dirty="0" smtClean="0"/>
              <a:t>constructed;</a:t>
            </a:r>
            <a:endParaRPr lang="en-US" dirty="0" smtClean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Process change, binding change and interface change;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Changes before/after modifications were identified and studied;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57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     Proposed method: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85156" y="2492896"/>
            <a:ext cx="34563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Tree construction;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Path computation;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Path comparison</a:t>
            </a:r>
            <a:r>
              <a:rPr lang="en-US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544" y="1988840"/>
            <a:ext cx="419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dirty="0" smtClean="0"/>
              <a:t>three-step approach to identify changes: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052736"/>
            <a:ext cx="3228975" cy="505063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6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2865</TotalTime>
  <Words>651</Words>
  <Application>Microsoft Office PowerPoint</Application>
  <PresentationFormat>On-screen Show (4:3)</PresentationFormat>
  <Paragraphs>108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宋体</vt:lpstr>
      <vt:lpstr>Arial</vt:lpstr>
      <vt:lpstr>Calibri</vt:lpstr>
      <vt:lpstr>Times New Roman</vt:lpstr>
      <vt:lpstr>Wingdings</vt:lpstr>
      <vt:lpstr>Office 主题</vt:lpstr>
      <vt:lpstr>HTT: A novel technique for automatic test case selection designed for regression testing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Organic radicals reacting with transition metal centers: mechanism and applications</dc:title>
  <dc:creator>Dexter</dc:creator>
  <cp:lastModifiedBy>Zichuan Ye</cp:lastModifiedBy>
  <cp:revision>619</cp:revision>
  <dcterms:created xsi:type="dcterms:W3CDTF">2011-02-22T22:55:25Z</dcterms:created>
  <dcterms:modified xsi:type="dcterms:W3CDTF">2013-10-29T18:22:53Z</dcterms:modified>
</cp:coreProperties>
</file>