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16.xml" Type="http://schemas.openxmlformats.org/officeDocument/2006/relationships/slide" Id="rId21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slides/slide17.xml" Type="http://schemas.openxmlformats.org/officeDocument/2006/relationships/slide" Id="rId22"/><Relationship Target="theme/theme3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714753"/>
            <a:ext cy="3429000" cx="34293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/>
          <p:nvPr>
            <p:ph idx="2" type="sldImg"/>
          </p:nvPr>
        </p:nvSpPr>
        <p:spPr>
          <a:xfrm>
            <a:off y="685800" x="1714753"/>
            <a:ext cy="3429000" cx="34293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y="685800" x="1714753"/>
            <a:ext cy="3429000" cx="34293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y="685800" x="1714753"/>
            <a:ext cy="3429000" cx="34293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0" name="Shape 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y="685800" x="1714753"/>
            <a:ext cy="3429000" cx="34293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y="685800" x="1714753"/>
            <a:ext cy="3429000" cx="34293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3" name="Shape 1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y="685800" x="1714753"/>
            <a:ext cy="3429000" cx="34293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9" name="Shape 1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y="685800" x="1714753"/>
            <a:ext cy="3429000" cx="34293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5" name="Shape 1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6" name="Shape 126"/>
          <p:cNvSpPr/>
          <p:nvPr>
            <p:ph idx="2" type="sldImg"/>
          </p:nvPr>
        </p:nvSpPr>
        <p:spPr>
          <a:xfrm>
            <a:off y="685800" x="1714753"/>
            <a:ext cy="3429000" cx="34293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2" name="Shape 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3" name="Shape 133"/>
          <p:cNvSpPr/>
          <p:nvPr>
            <p:ph idx="2" type="sldImg"/>
          </p:nvPr>
        </p:nvSpPr>
        <p:spPr>
          <a:xfrm>
            <a:off y="685800" x="1714753"/>
            <a:ext cy="3429000" cx="34293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y="685800" x="1714753"/>
            <a:ext cy="3429000" cx="34293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/>
          <p:nvPr>
            <p:ph idx="2" type="sldImg"/>
          </p:nvPr>
        </p:nvSpPr>
        <p:spPr>
          <a:xfrm>
            <a:off y="685800" x="1714753"/>
            <a:ext cy="3429000" cx="34293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/>
          <p:nvPr>
            <p:ph idx="2" type="sldImg"/>
          </p:nvPr>
        </p:nvSpPr>
        <p:spPr>
          <a:xfrm>
            <a:off y="685800" x="1714753"/>
            <a:ext cy="3429000" cx="34293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y="685800" x="1714753"/>
            <a:ext cy="3429000" cx="34293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y="685800" x="1714753"/>
            <a:ext cy="3429000" cx="34293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y="685800" x="1714753"/>
            <a:ext cy="3429000" cx="34293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7" name="Shape 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y="685800" x="1714753"/>
            <a:ext cy="3429000" cx="34293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2" name="Shape 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y="685800" x="1714753"/>
            <a:ext cy="3429000" cx="34293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>
            <a:off y="0" x="0"/>
            <a:ext cy="4691399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9" name="Shape 9"/>
          <p:cNvCxnSpPr/>
          <p:nvPr/>
        </p:nvCxnSpPr>
        <p:spPr>
          <a:xfrm>
            <a:off y="4662139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10" name="Shape 10"/>
          <p:cNvSpPr txBox="1"/>
          <p:nvPr>
            <p:ph type="ctrTitle"/>
          </p:nvPr>
        </p:nvSpPr>
        <p:spPr>
          <a:xfrm>
            <a:off y="2490375" x="685800"/>
            <a:ext cy="2198400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indent="457200">
              <a:buSzPct val="100000"/>
              <a:defRPr sz="7200"/>
            </a:lvl1pPr>
            <a:lvl2pPr indent="457200">
              <a:buSzPct val="100000"/>
              <a:defRPr sz="7200"/>
            </a:lvl2pPr>
            <a:lvl3pPr indent="457200">
              <a:buSzPct val="100000"/>
              <a:defRPr sz="7200"/>
            </a:lvl3pPr>
            <a:lvl4pPr indent="457200">
              <a:buSzPct val="100000"/>
              <a:defRPr sz="7200"/>
            </a:lvl4pPr>
            <a:lvl5pPr indent="457200">
              <a:buSzPct val="100000"/>
              <a:defRPr sz="7200"/>
            </a:lvl5pPr>
            <a:lvl6pPr indent="457200">
              <a:buSzPct val="100000"/>
              <a:defRPr sz="7200"/>
            </a:lvl6pPr>
            <a:lvl7pPr indent="457200">
              <a:buSzPct val="100000"/>
              <a:defRPr sz="7200"/>
            </a:lvl7pPr>
            <a:lvl8pPr indent="457200">
              <a:buSzPct val="100000"/>
              <a:defRPr sz="7200"/>
            </a:lvl8pPr>
            <a:lvl9pPr indent="457200">
              <a:buSzPct val="100000"/>
              <a:defRPr sz="7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y="4836035" x="685800"/>
            <a:ext cy="1032599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mar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indent="190500" mar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" name="Shape 13"/>
          <p:cNvSpPr/>
          <p:nvPr/>
        </p:nvSpPr>
        <p:spPr>
          <a:xfrm>
            <a:off y="0" x="0"/>
            <a:ext cy="1532999" cx="9144000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14" name="Shape 14"/>
          <p:cNvCxnSpPr/>
          <p:nvPr/>
        </p:nvCxnSpPr>
        <p:spPr>
          <a:xfrm>
            <a:off y="1503833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15" name="Shape 1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/>
          <p:nvPr/>
        </p:nvSpPr>
        <p:spPr>
          <a:xfrm>
            <a:off y="0" x="0"/>
            <a:ext cy="1532999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19" name="Shape 19"/>
          <p:cNvCxnSpPr/>
          <p:nvPr/>
        </p:nvCxnSpPr>
        <p:spPr>
          <a:xfrm>
            <a:off y="1503833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20" name="Shape 2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2" type="body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3" name="Shape 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" name="Shape 24"/>
          <p:cNvSpPr/>
          <p:nvPr/>
        </p:nvSpPr>
        <p:spPr>
          <a:xfrm>
            <a:off y="0" x="0"/>
            <a:ext cy="1532999" cx="9144000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25" name="Shape 25"/>
          <p:cNvCxnSpPr/>
          <p:nvPr/>
        </p:nvCxnSpPr>
        <p:spPr>
          <a:xfrm>
            <a:off y="1503833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26" name="Shape 2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 txBox="1"/>
          <p:nvPr>
            <p:ph idx="1" type="body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-171450" marL="285750">
              <a:spcBef>
                <a:spcPts val="0"/>
              </a:spcBef>
              <a:buClr>
                <a:schemeClr val="dk2"/>
              </a:buClr>
              <a:buSzPct val="100000"/>
              <a:buNone/>
              <a:defRPr sz="1800">
                <a:solidFill>
                  <a:schemeClr val="dk2"/>
                </a:solidFill>
              </a:defRPr>
            </a:lvl1pPr>
          </a:lstStyle>
          <a:p/>
        </p:txBody>
      </p:sp>
      <p:sp>
        <p:nvSpPr>
          <p:cNvPr id="29" name="Shape 29"/>
          <p:cNvSpPr/>
          <p:nvPr/>
        </p:nvSpPr>
        <p:spPr>
          <a:xfrm>
            <a:off y="0" x="4274"/>
            <a:ext cy="5875200" cx="9144000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30" name="Shape 30"/>
          <p:cNvCxnSpPr/>
          <p:nvPr/>
        </p:nvCxnSpPr>
        <p:spPr>
          <a:xfrm>
            <a:off y="5845828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bg>
      <p:bgPr>
        <a:solidFill>
          <a:schemeClr val="dk2"/>
        </a:solidFill>
      </p:bgPr>
    </p:bg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1pPr>
            <a:lvl2pPr indent="228600"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2pPr>
            <a:lvl3pPr indent="228600"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3pPr>
            <a:lvl4pPr indent="228600"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4pPr>
            <a:lvl5pPr indent="228600"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5pPr>
            <a:lvl6pPr indent="228600"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6pPr>
            <a:lvl7pPr indent="228600"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7pPr>
            <a:lvl8pPr indent="228600"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8pPr>
            <a:lvl9pPr indent="228600" marL="0"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indent="-152400" marL="34290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indent="-133350" marL="74295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indent="-76200" marL="114300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indent="-114300" marL="16002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indent="-114300" marL="20574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indent="-114300" marL="25146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indent="-114300" marL="29718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indent="-114300" marL="34290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indent="-114300" marL="38862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7.jp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jpg" Type="http://schemas.openxmlformats.org/officeDocument/2006/relationships/image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6.jpg" Type="http://schemas.openxmlformats.org/officeDocument/2006/relationships/image" Id="rId3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8.jpg" Type="http://schemas.openxmlformats.org/officeDocument/2006/relationships/image" Id="rId3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jpg" Type="http://schemas.openxmlformats.org/officeDocument/2006/relationships/image" Id="rId4"/><Relationship Target="../media/image03.jp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jp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jp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 txBox="1"/>
          <p:nvPr>
            <p:ph type="ctrTitle"/>
          </p:nvPr>
        </p:nvSpPr>
        <p:spPr>
          <a:xfrm>
            <a:off y="900900" x="154500"/>
            <a:ext cy="2198400" cx="88349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 indent="0" marL="0">
              <a:buNone/>
            </a:pPr>
            <a:r>
              <a:rPr sz="5600" lang="en"/>
              <a:t>Social Media as Sensors</a:t>
            </a:r>
          </a:p>
        </p:txBody>
      </p:sp>
      <p:sp>
        <p:nvSpPr>
          <p:cNvPr id="34" name="Shape 34"/>
          <p:cNvSpPr txBox="1"/>
          <p:nvPr>
            <p:ph idx="1" type="subTitle"/>
          </p:nvPr>
        </p:nvSpPr>
        <p:spPr>
          <a:xfrm>
            <a:off y="4836035" x="685800"/>
            <a:ext cy="10325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r">
              <a:buNone/>
            </a:pPr>
            <a:r>
              <a:rPr lang="en"/>
              <a:t>-- Yao Yao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y="0" x="0"/>
            <a:ext cy="1069200" cx="91440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 rtl="0" lv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Experiment Results</a:t>
            </a:r>
          </a:p>
        </p:txBody>
      </p:sp>
      <p:sp>
        <p:nvSpPr>
          <p:cNvPr id="87" name="Shape 87"/>
          <p:cNvSpPr/>
          <p:nvPr/>
        </p:nvSpPr>
        <p:spPr>
          <a:xfrm>
            <a:off y="1474869" x="0"/>
            <a:ext cy="4703411" cx="914400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y="0" x="0"/>
            <a:ext cy="1069200" cx="91440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 rtl="0" lv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Experiment Results</a:t>
            </a:r>
          </a:p>
        </p:txBody>
      </p:sp>
      <p:sp>
        <p:nvSpPr>
          <p:cNvPr id="93" name="Shape 93"/>
          <p:cNvSpPr/>
          <p:nvPr/>
        </p:nvSpPr>
        <p:spPr>
          <a:xfrm>
            <a:off y="2194725" x="0"/>
            <a:ext cy="2894500" cx="914399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y="0" x="0"/>
            <a:ext cy="1486799" cx="91440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Case Study: </a:t>
            </a:r>
          </a:p>
          <a:p>
            <a:pPr algn="ctr" rtl="0" lv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Smartphone Enabled Noise Map</a:t>
            </a:r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457200" mar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2"/>
                </a:solidFill>
              </a:rPr>
              <a:t>Measure the noise level of the surrounding environment via GPS enabled smartphones and provide a noise level querying service over Twitter.</a:t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>
                <a:solidFill>
                  <a:schemeClr val="dk2"/>
                </a:solidFill>
              </a:rPr>
              <a:t>Askweet</a:t>
            </a:r>
          </a:p>
          <a:p>
            <a:pPr rtl="0" lvl="0">
              <a:buNone/>
            </a:pPr>
            <a:r>
              <a:rPr lang="en">
                <a:solidFill>
                  <a:schemeClr val="dk2"/>
                </a:solidFill>
              </a:rPr>
              <a:t>	Any Twitter user can send query</a:t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>
                <a:solidFill>
                  <a:schemeClr val="dk2"/>
                </a:solidFill>
              </a:rPr>
              <a:t>Sensweet</a:t>
            </a:r>
          </a:p>
          <a:p>
            <a:pPr rtl="0" lvl="0">
              <a:buNone/>
            </a:pPr>
            <a:r>
              <a:rPr lang="en">
                <a:solidFill>
                  <a:schemeClr val="dk2"/>
                </a:solidFill>
              </a:rPr>
              <a:t>	Detects the noise level and forwards to Twitter. 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4" name="Shape 104"/>
          <p:cNvSpPr txBox="1"/>
          <p:nvPr>
            <p:ph type="title"/>
          </p:nvPr>
        </p:nvSpPr>
        <p:spPr>
          <a:xfrm>
            <a:off y="0" x="0"/>
            <a:ext cy="1486799" cx="91440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Case Study: </a:t>
            </a:r>
          </a:p>
          <a:p>
            <a:pPr algn="ctr" rtl="0" lv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Smartphone Enabled Noise Map</a:t>
            </a:r>
          </a:p>
        </p:txBody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>
                <a:solidFill>
                  <a:schemeClr val="dk2"/>
                </a:solidFill>
              </a:rPr>
              <a:t>Sensweet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/>
              <a:t> 	</a:t>
            </a:r>
            <a:r>
              <a:rPr b="1" lang="en">
                <a:solidFill>
                  <a:schemeClr val="dk2"/>
                </a:solidFill>
              </a:rPr>
              <a:t>record a one second noise sample and parse the sample to get the mean value in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2"/>
                </a:solidFill>
              </a:rPr>
              <a:t>{Low, Medium, High} using the normal distributions.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106" name="Shape 106"/>
          <p:cNvSpPr/>
          <p:nvPr/>
        </p:nvSpPr>
        <p:spPr>
          <a:xfrm>
            <a:off y="4478400" x="731275"/>
            <a:ext cy="1684700" cx="76814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Clr>
                <a:schemeClr val="dk1"/>
              </a:buClr>
              <a:buSzPct val="30555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Case Study: </a:t>
            </a:r>
          </a:p>
          <a:p>
            <a:pPr algn="ctr" rtl="0" lv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Smartphone Enabled Noise Map</a:t>
            </a:r>
          </a:p>
        </p:txBody>
      </p:sp>
      <p:sp>
        <p:nvSpPr>
          <p:cNvPr id="112" name="Shape 112"/>
          <p:cNvSpPr/>
          <p:nvPr/>
        </p:nvSpPr>
        <p:spPr>
          <a:xfrm>
            <a:off y="1739715" x="0"/>
            <a:ext cy="4889319" cx="914399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6" name="Shape 1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7" name="Shape 11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Clr>
                <a:schemeClr val="dk1"/>
              </a:buClr>
              <a:buSzPct val="30555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Case Study: </a:t>
            </a:r>
          </a:p>
          <a:p>
            <a:pPr algn="ctr" rtl="0" lv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Smartphone Enabled Noise Map</a:t>
            </a:r>
          </a:p>
        </p:txBody>
      </p:sp>
      <p:sp>
        <p:nvSpPr>
          <p:cNvPr id="118" name="Shape 118"/>
          <p:cNvSpPr/>
          <p:nvPr/>
        </p:nvSpPr>
        <p:spPr>
          <a:xfrm>
            <a:off y="1616562" x="366712"/>
            <a:ext cy="5400675" cx="84105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2" name="Shape 1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 rtl="0" lv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Summary</a:t>
            </a:r>
          </a:p>
        </p:txBody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</a:pPr>
            <a:r>
              <a:rPr b="1" lang="en">
                <a:solidFill>
                  <a:schemeClr val="dk2"/>
                </a:solidFill>
              </a:rPr>
              <a:t>Volunteer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2"/>
                </a:solidFill>
              </a:rPr>
              <a:t>	Crowd-sourcing experiments with 15% replay rates.</a:t>
            </a:r>
          </a:p>
          <a:p>
            <a:pPr rtl="0" lvl="0" indent="-419100" marL="45720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</a:pPr>
            <a:r>
              <a:rPr b="1" lang="en">
                <a:solidFill>
                  <a:schemeClr val="dk2"/>
                </a:solidFill>
              </a:rPr>
              <a:t>Low Latency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2"/>
                </a:solidFill>
              </a:rPr>
              <a:t>	50% in 30 minutes and 80% in 2 hours</a:t>
            </a:r>
          </a:p>
          <a:p>
            <a:pPr rtl="0" lvl="0" indent="-419100" marL="45720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</a:pPr>
            <a:r>
              <a:rPr b="1" lang="en">
                <a:solidFill>
                  <a:schemeClr val="dk2"/>
                </a:solidFill>
              </a:rPr>
              <a:t>Mobility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2"/>
                </a:solidFill>
              </a:rPr>
              <a:t>	Most replies are from smartphones.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8" name="Shape 1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9" name="Shape 12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 rtl="0" lv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Related papers</a:t>
            </a:r>
          </a:p>
        </p:txBody>
      </p:sp>
      <p:sp>
        <p:nvSpPr>
          <p:cNvPr id="130" name="Shape 130"/>
          <p:cNvSpPr/>
          <p:nvPr/>
        </p:nvSpPr>
        <p:spPr>
          <a:xfrm>
            <a:off y="3892825" x="633387"/>
            <a:ext cy="1333500" cx="78771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31" name="Shape 131"/>
          <p:cNvSpPr/>
          <p:nvPr/>
        </p:nvSpPr>
        <p:spPr>
          <a:xfrm>
            <a:off y="2276262" x="642925"/>
            <a:ext cy="847725" cx="7858125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y="0" x="0"/>
            <a:ext cy="1486799" cx="91440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 rtl="0" lv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Crowd-Sourced Sensing and  Collaboration Using Twitter</a:t>
            </a:r>
          </a:p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457200">
              <a:spcBef>
                <a:spcPts val="0"/>
              </a:spcBef>
              <a:buNone/>
            </a:pPr>
            <a:r>
              <a:rPr lang="en">
                <a:solidFill>
                  <a:schemeClr val="dk2"/>
                </a:solidFill>
              </a:rPr>
              <a:t>Written by Murat Demirbas, Murat Ali Bayir, Cuneyt Gurcan Akcora, Yavuz Selim Yilmaz</a:t>
            </a:r>
          </a:p>
          <a:p>
            <a:pPr rtl="0" lvl="0">
              <a:buNone/>
            </a:pPr>
            <a:r>
              <a:rPr b="1" lang="en">
                <a:solidFill>
                  <a:srgbClr val="000000"/>
                </a:solidFill>
              </a:rPr>
              <a:t>Intro:</a:t>
            </a:r>
          </a:p>
          <a:p>
            <a:pPr rtl="0" lvl="0" indent="45720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solidFill>
                  <a:srgbClr val="2388DB"/>
                </a:solidFill>
              </a:rPr>
              <a:t>This paper designed and implemented crowd-sourced sensing and collaboration system over Twitter.</a:t>
            </a:r>
          </a:p>
          <a:p>
            <a:pPr rtl="0" lvl="0">
              <a:buNone/>
            </a:pPr>
            <a:r>
              <a:rPr b="1" lang="en">
                <a:solidFill>
                  <a:srgbClr val="000000"/>
                </a:solidFill>
              </a:rPr>
              <a:t>Idea behind:</a:t>
            </a:r>
          </a:p>
          <a:p>
            <a:pPr rtl="0" lvl="0" indent="457200">
              <a:buNone/>
            </a:pPr>
            <a:r>
              <a:rPr lang="en">
                <a:solidFill>
                  <a:srgbClr val="2388DB"/>
                </a:solidFill>
              </a:rPr>
              <a:t>Give the community a tool than to give the tool a community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y="0" x="0"/>
            <a:ext cy="1486799" cx="91440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 rtl="0" lv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Crowd-Sourcing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lang="en">
                <a:solidFill>
                  <a:srgbClr val="000000"/>
                </a:solidFill>
              </a:rPr>
              <a:t>
</a:t>
            </a:r>
          </a:p>
          <a:p>
            <a:pPr rtl="0" lvl="0" indent="4572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en">
                <a:solidFill>
                  <a:srgbClr val="2388DB"/>
                </a:solidFill>
              </a:rPr>
              <a:t>Crowd-sourcing means distributing a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solidFill>
                  <a:srgbClr val="2388DB"/>
                </a:solidFill>
              </a:rPr>
              <a:t>query to several Twitter users in order to gather and aggregate the results and exploit the wisdom-of-crowds effect.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y="0" x="0"/>
            <a:ext cy="1486799" cx="91440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 rtl="0" lv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Crowd-Sourcing</a:t>
            </a:r>
          </a:p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lang="en">
                <a:solidFill>
                  <a:srgbClr val="000000"/>
                </a:solidFill>
              </a:rPr>
              <a:t>Examples:</a:t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>
                <a:solidFill>
                  <a:schemeClr val="dk2"/>
                </a:solidFill>
              </a:rPr>
              <a:t>Rent-a-coder </a:t>
            </a:r>
          </a:p>
          <a:p>
            <a:pPr rtl="0" lvl="0">
              <a:buNone/>
            </a:pPr>
            <a:r>
              <a:rPr lang="en"/>
              <a:t>	</a:t>
            </a:r>
            <a:r>
              <a:rPr lang="en">
                <a:solidFill>
                  <a:srgbClr val="2388DB"/>
                </a:solidFill>
              </a:rPr>
              <a:t>Assigning programming tasks to freelance programmers.</a:t>
            </a:r>
          </a:p>
          <a:p>
            <a:pPr rtl="0" lvl="0" indent="-419100" marL="457200">
              <a:buClr>
                <a:srgbClr val="2388DB"/>
              </a:buClr>
              <a:buSzPct val="166666"/>
              <a:buFont typeface="Arial"/>
              <a:buChar char="•"/>
            </a:pPr>
            <a:r>
              <a:rPr lang="en">
                <a:solidFill>
                  <a:srgbClr val="2388DB"/>
                </a:solidFill>
              </a:rPr>
              <a:t>Open Mind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solidFill>
                  <a:srgbClr val="2388DB"/>
                </a:solidFill>
              </a:rPr>
              <a:t>	Non-expert internet users collaborate to create intelligent software.</a:t>
            </a:r>
          </a:p>
          <a:p>
            <a:pPr rtl="0" lvl="0" indent="-419100" marL="457200">
              <a:lnSpc>
                <a:spcPct val="115000"/>
              </a:lnSpc>
              <a:spcBef>
                <a:spcPts val="0"/>
              </a:spcBef>
              <a:buClr>
                <a:srgbClr val="2388DB"/>
              </a:buClr>
              <a:buSzPct val="166666"/>
              <a:buFont typeface="Arial"/>
              <a:buChar char="•"/>
            </a:pPr>
            <a:r>
              <a:rPr lang="en">
                <a:solidFill>
                  <a:srgbClr val="2388DB"/>
                </a:solidFill>
              </a:rPr>
              <a:t>SeeClickFix</a:t>
            </a:r>
          </a:p>
          <a:p>
            <a:pPr rtl="0" lvl="0" indent="457200">
              <a:buNone/>
            </a:pPr>
            <a:r>
              <a:rPr lang="en">
                <a:solidFill>
                  <a:srgbClr val="2388DB"/>
                </a:solidFill>
              </a:rPr>
              <a:t>City inhabitants to report the problems.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y="0" x="0"/>
            <a:ext cy="1486799" cx="91440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 rtl="0" lv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Social Collaboration</a:t>
            </a:r>
          </a:p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457200">
              <a:buNone/>
            </a:pPr>
            <a:r>
              <a:rPr b="1" lang="en">
                <a:solidFill>
                  <a:schemeClr val="dk2"/>
                </a:solidFill>
              </a:rPr>
              <a:t>Require back-and-forth interaction than crowd-sourcing</a:t>
            </a:r>
          </a:p>
          <a:p>
            <a:r>
              <a:t/>
            </a:r>
          </a:p>
          <a:p>
            <a:pPr rtl="0" lvl="0" indent="0" marL="0">
              <a:buNone/>
            </a:pPr>
            <a:r>
              <a:rPr b="1" lang="en">
                <a:solidFill>
                  <a:srgbClr val="000000"/>
                </a:solidFill>
              </a:rPr>
              <a:t>Examples:</a:t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b="1" lang="en">
                <a:solidFill>
                  <a:schemeClr val="dk2"/>
                </a:solidFill>
              </a:rPr>
              <a:t>m-Dvara 2.0</a:t>
            </a:r>
          </a:p>
          <a:p>
            <a:pPr rtl="0" lvl="0" indent="45720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2"/>
                </a:solidFill>
              </a:rPr>
              <a:t>Visitors can comment on the art pieces, the new visitors can see which are recommended.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y="0" x="0"/>
            <a:ext cy="1486799" cx="91440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 rtl="0" lv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Crowd-sourcing system architecture</a:t>
            </a:r>
          </a:p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</a:pPr>
            <a:r>
              <a:rPr b="1" lang="en">
                <a:solidFill>
                  <a:schemeClr val="dk2"/>
                </a:solidFill>
              </a:rPr>
              <a:t>Askweet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2"/>
                </a:solidFill>
              </a:rPr>
              <a:t>	Askweet accepts a question, and tries to answer the question based on the data from Twitter.</a:t>
            </a:r>
          </a:p>
          <a:p>
            <a:pPr rtl="0" lvl="0" indent="-419100" marL="45720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</a:pPr>
            <a:r>
              <a:rPr b="1" lang="en">
                <a:solidFill>
                  <a:schemeClr val="dk2"/>
                </a:solidFill>
              </a:rPr>
              <a:t>Sensweet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2"/>
                </a:solidFill>
              </a:rPr>
              <a:t>	Sensweet sense the surrounding environment and sen these data to the Twitter</a:t>
            </a:r>
          </a:p>
          <a:p>
            <a:pPr rtl="0" lvl="0">
              <a:buNone/>
            </a:pPr>
            <a:r>
              <a:rPr lang="en"/>
              <a:t>	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y="0" x="0"/>
            <a:ext cy="1486799" cx="91440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 rtl="0" lv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Crowd-sourcing system architecture</a:t>
            </a:r>
          </a:p>
        </p:txBody>
      </p:sp>
      <p:sp>
        <p:nvSpPr>
          <p:cNvPr id="70" name="Shape 70"/>
          <p:cNvSpPr/>
          <p:nvPr/>
        </p:nvSpPr>
        <p:spPr>
          <a:xfrm>
            <a:off y="1560449" x="1404725"/>
            <a:ext cy="5147174" cx="633454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y="0" x="0"/>
            <a:ext cy="1486799" cx="91440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 rtl="0" lvl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Case Study: Weather Radar</a:t>
            </a:r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>
                <a:solidFill>
                  <a:schemeClr val="dk2"/>
                </a:solidFill>
              </a:rPr>
              <a:t>Two sub-task:</a:t>
            </a:r>
          </a:p>
          <a:p>
            <a:r>
              <a:t/>
            </a:r>
          </a:p>
          <a:p>
            <a:pPr rtl="0" lvl="0" indent="-419100" marL="45720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>
                <a:solidFill>
                  <a:schemeClr val="dk2"/>
                </a:solidFill>
              </a:rPr>
              <a:t>Obtains the current weather condition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lang="en">
                <a:solidFill>
                  <a:schemeClr val="dk2"/>
                </a:solidFill>
              </a:rPr>
              <a:t>from users</a:t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>
                <a:solidFill>
                  <a:schemeClr val="dk2"/>
                </a:solidFill>
              </a:rPr>
              <a:t>Obtains guesses from the users about the next day’s weather condition</a:t>
            </a:r>
          </a:p>
          <a:p>
            <a:pPr rtl="0" lvl="0">
              <a:buClr>
                <a:srgbClr val="000000"/>
              </a:buClr>
              <a:buSzPct val="36666"/>
              <a:buFont typeface="Arial"/>
              <a:buNone/>
            </a:pPr>
            <a:r>
              <a:rPr lang="en">
                <a:solidFill>
                  <a:schemeClr val="dk2"/>
                </a:solidFill>
              </a:rPr>
              <a:t>	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1" name="Shape 81"/>
          <p:cNvSpPr/>
          <p:nvPr/>
        </p:nvSpPr>
        <p:spPr>
          <a:xfrm>
            <a:off y="0" x="-129775"/>
            <a:ext cy="6857999" cx="95520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biz">
  <a:themeElements>
    <a:clrScheme name="Custom 233">
      <a:dk1>
        <a:srgbClr val="000000"/>
      </a:dk1>
      <a:lt1>
        <a:srgbClr val="FFFFFF"/>
      </a:lt1>
      <a:dk2>
        <a:srgbClr val="2388DB"/>
      </a:dk2>
      <a:lt2>
        <a:srgbClr val="BBD7F8"/>
      </a:lt2>
      <a:accent1>
        <a:srgbClr val="80B606"/>
      </a:accent1>
      <a:accent2>
        <a:srgbClr val="E29F1D"/>
      </a:accent2>
      <a:accent3>
        <a:srgbClr val="1D6FB2"/>
      </a:accent3>
      <a:accent4>
        <a:srgbClr val="3FAC98"/>
      </a:accent4>
      <a:accent5>
        <a:srgbClr val="5B57BB"/>
      </a:accent5>
      <a:accent6>
        <a:srgbClr val="D1505E"/>
      </a:accent6>
      <a:hlink>
        <a:srgbClr val="185DA2"/>
      </a:hlink>
      <a:folHlink>
        <a:srgbClr val="00487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