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84" r:id="rId13"/>
    <p:sldId id="271" r:id="rId14"/>
    <p:sldId id="273" r:id="rId15"/>
    <p:sldId id="274" r:id="rId16"/>
    <p:sldId id="278" r:id="rId17"/>
    <p:sldId id="279" r:id="rId18"/>
    <p:sldId id="280" r:id="rId19"/>
    <p:sldId id="281" r:id="rId20"/>
    <p:sldId id="282" r:id="rId21"/>
    <p:sldId id="283" r:id="rId22"/>
    <p:sldId id="286" r:id="rId23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85" autoAdjust="0"/>
  </p:normalViewPr>
  <p:slideViewPr>
    <p:cSldViewPr>
      <p:cViewPr varScale="1">
        <p:scale>
          <a:sx n="103" d="100"/>
          <a:sy n="103" d="100"/>
        </p:scale>
        <p:origin x="57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9165BDA-ADCD-444B-A751-6FB1B5AE153C}" type="datetimeFigureOut">
              <a:rPr lang="en-US" smtClean="0"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055F26A-2530-4F7C-9874-1FA214C3A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11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15D37C-3E60-470B-B428-CDE1FE4DEC39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13DB8B-2334-40AA-A2C0-2621E5C0D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06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7D97BE-388E-47E0-A78C-53F6F6B0BF4C}" type="slidenum">
              <a:rPr lang="en-US" smtClean="0">
                <a:latin typeface="Calibri" panose="020F0502020204030204" pitchFamily="34" charset="0"/>
              </a:rPr>
              <a:pPr/>
              <a:t>1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591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0530E33-4416-413C-8214-7C6919356849}" type="slidenum">
              <a:rPr lang="en-US" smtClean="0">
                <a:latin typeface="Calibri" panose="020F0502020204030204" pitchFamily="34" charset="0"/>
              </a:rPr>
              <a:pPr/>
              <a:t>10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120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F63FD7E-D2A6-4100-B22C-4637D5B88B04}" type="slidenum">
              <a:rPr lang="en-US" smtClean="0">
                <a:latin typeface="Calibri" panose="020F0502020204030204" pitchFamily="34" charset="0"/>
              </a:rPr>
              <a:pPr/>
              <a:t>11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787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299"/>
            <a:r>
              <a:rPr lang="en-US" dirty="0"/>
              <a:t>We introduce and compare different context-aware frameworks based on various design criteria (resource discovery, sensing, context model, context processing historical context data, security and privacy)</a:t>
            </a:r>
            <a:endParaRPr lang="en-US" dirty="0" smtClean="0">
              <a:ea typeface="맑은 고딕" panose="020B0503020000020004" pitchFamily="34" charset="-127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13DB8B-2334-40AA-A2C0-2621E5C0D9A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15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맑은 고딕" panose="020B0503020000020004" pitchFamily="34" charset="-127"/>
              </a:rPr>
              <a:t>The context manager manages a</a:t>
            </a:r>
            <a:r>
              <a:rPr lang="en-US" baseline="0" dirty="0" smtClean="0">
                <a:ea typeface="맑은 고딕" panose="020B0503020000020004" pitchFamily="34" charset="-127"/>
              </a:rPr>
              <a:t> blackboard, it’s different from Resource Server.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ea typeface="맑은 고딕" panose="020B0503020000020004" pitchFamily="34" charset="-127"/>
              </a:rPr>
              <a:t>Inefficient due to 2-hop communication</a:t>
            </a: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990A99-FCD0-4F82-82E1-7D3F3E98F8D9}" type="slidenum">
              <a:rPr lang="en-US" smtClean="0">
                <a:latin typeface="Calibri" panose="020F0502020204030204" pitchFamily="34" charset="0"/>
              </a:rPr>
              <a:pPr/>
              <a:t>13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090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맑은 고딕" panose="020B0503020000020004" pitchFamily="34" charset="-127"/>
              </a:rPr>
              <a:t>Doesn’t have a centralized component.</a:t>
            </a:r>
          </a:p>
          <a:p>
            <a:r>
              <a:rPr lang="en-US" dirty="0"/>
              <a:t>The remote context is information another device knows about, the local context is knowledge our own device knows about.</a:t>
            </a:r>
          </a:p>
          <a:p>
            <a:r>
              <a:rPr lang="en-US" dirty="0"/>
              <a:t>It’s convenient to add new context types by inheritance</a:t>
            </a: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3DA8AA-EA9C-461D-8304-39D2C750F148}" type="slidenum">
              <a:rPr lang="en-US" smtClean="0">
                <a:latin typeface="Calibri" panose="020F0502020204030204" pitchFamily="34" charset="0"/>
              </a:rPr>
              <a:pPr/>
              <a:t>14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64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1D1499-7E2F-41C5-824F-9D2D71CABC30}" type="slidenum">
              <a:rPr lang="en-US" smtClean="0">
                <a:latin typeface="Calibri" panose="020F0502020204030204" pitchFamily="34" charset="0"/>
              </a:rPr>
              <a:pPr/>
              <a:t>15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88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As sensors in a distributed network may fail or new ones may be added, a discovery mechanism to search for and find appropriate sensors at runtime is important.</a:t>
            </a: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0EA67BD-0BDC-4308-8FDD-E9E33A516D5B}" type="slidenum">
              <a:rPr lang="en-US" smtClean="0">
                <a:latin typeface="Calibri" panose="020F0502020204030204" pitchFamily="34" charset="0"/>
              </a:rPr>
              <a:pPr/>
              <a:t>16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C97DDD0-62D3-4D41-A367-534B81226950}" type="slidenum">
              <a:rPr lang="en-US" smtClean="0">
                <a:latin typeface="Calibri" panose="020F0502020204030204" pitchFamily="34" charset="0"/>
              </a:rPr>
              <a:pPr/>
              <a:t>17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1687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0ADD93-48C3-4CCB-B15B-455E486CB002}" type="slidenum">
              <a:rPr lang="en-US" smtClean="0">
                <a:latin typeface="Calibri" panose="020F0502020204030204" pitchFamily="34" charset="0"/>
              </a:rPr>
              <a:pPr/>
              <a:t>18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88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맑은 고딕" panose="020B0503020000020004" pitchFamily="34" charset="-127"/>
              </a:rPr>
              <a:t>Hydrogen only has 3</a:t>
            </a:r>
            <a:r>
              <a:rPr lang="en-US" baseline="0" dirty="0" smtClean="0">
                <a:ea typeface="맑은 고딕" panose="020B0503020000020004" pitchFamily="34" charset="-127"/>
              </a:rPr>
              <a:t> layers and the context processing function is integrated in the application layer, so is Owl.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ea typeface="맑은 고딕" panose="020B0503020000020004" pitchFamily="34" charset="-127"/>
              </a:rPr>
              <a:t>Other architectures they all have specific components to do context processing</a:t>
            </a: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CCD78D5-F912-4A39-BDB6-E98847ECB777}" type="slidenum">
              <a:rPr lang="en-US" smtClean="0">
                <a:latin typeface="Calibri" panose="020F0502020204030204" pitchFamily="34" charset="0"/>
              </a:rPr>
              <a:pPr/>
              <a:t>19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53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3FAEC5-7127-40D5-9A2F-6B3D3E78E9ED}" type="slidenum">
              <a:rPr lang="en-US" smtClean="0">
                <a:latin typeface="Calibri" panose="020F0502020204030204" pitchFamily="34" charset="0"/>
              </a:rPr>
              <a:pPr/>
              <a:t>2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6747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1C5F886-B82A-46E2-BABB-D482C15168DF}" type="slidenum">
              <a:rPr lang="en-US" smtClean="0">
                <a:latin typeface="Calibri" panose="020F0502020204030204" pitchFamily="34" charset="0"/>
              </a:rPr>
              <a:pPr/>
              <a:t>20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46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As we know, context may include sensitive information of people. Their location and their activity, it is necessary to have the certain mechanism to protect privacy.</a:t>
            </a: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45A1B7-2B0A-415F-B9D7-E2A03ED3FF8B}" type="slidenum">
              <a:rPr lang="en-US" smtClean="0">
                <a:latin typeface="Calibri" panose="020F0502020204030204" pitchFamily="34" charset="0"/>
              </a:rPr>
              <a:pPr/>
              <a:t>21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067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13DB8B-2334-40AA-A2C0-2621E5C0D9A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95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601CEC6-44E1-4484-8242-D7E8D88570B9}" type="slidenum">
              <a:rPr lang="en-US" smtClean="0">
                <a:latin typeface="Calibri" panose="020F0502020204030204" pitchFamily="34" charset="0"/>
              </a:rPr>
              <a:pPr/>
              <a:t>3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667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1E118-14A7-4FDD-8805-8B4E31291295}" type="slidenum">
              <a:rPr lang="en-US" smtClean="0">
                <a:latin typeface="Calibri" panose="020F0502020204030204" pitchFamily="34" charset="0"/>
              </a:rPr>
              <a:pPr/>
              <a:t>4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51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맑은 고딕" panose="020B0503020000020004" pitchFamily="34" charset="-127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7E79D9-8C8B-452F-8C98-0802473A60A9}" type="slidenum">
              <a:rPr lang="en-US" smtClean="0">
                <a:latin typeface="Calibri" panose="020F0502020204030204" pitchFamily="34" charset="0"/>
              </a:rPr>
              <a:pPr/>
              <a:t>5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11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8299" eaLnBrk="1" hangingPunct="1">
              <a:spcBef>
                <a:spcPct val="0"/>
              </a:spcBef>
            </a:pPr>
            <a:r>
              <a:rPr lang="en-US" dirty="0" smtClean="0">
                <a:ea typeface="맑은 고딕" panose="020B0503020000020004" pitchFamily="34" charset="-127"/>
              </a:rPr>
              <a:t>Architecture is the most important and also</a:t>
            </a:r>
            <a:r>
              <a:rPr lang="en-US" baseline="0" dirty="0" smtClean="0">
                <a:ea typeface="맑은 고딕" panose="020B0503020000020004" pitchFamily="34" charset="-127"/>
              </a:rPr>
              <a:t> complex part when discussing a context-aware system.</a:t>
            </a:r>
            <a:endParaRPr lang="en-US" dirty="0" smtClean="0">
              <a:ea typeface="맑은 고딕" panose="020B0503020000020004" pitchFamily="34" charset="-127"/>
            </a:endParaRP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맑은 고딕" panose="020B0503020000020004" pitchFamily="34" charset="-127"/>
              </a:rPr>
              <a:t>On </a:t>
            </a:r>
            <a:r>
              <a:rPr lang="en-US" dirty="0" smtClean="0">
                <a:ea typeface="맑은 고딕" panose="020B0503020000020004" pitchFamily="34" charset="-127"/>
              </a:rPr>
              <a:t>how to acquire contextual information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413A-523C-4A92-9E12-6CF224F2AAF7}" type="slidenum">
              <a:rPr lang="en-US" smtClean="0">
                <a:latin typeface="Calibri" panose="020F0502020204030204" pitchFamily="34" charset="0"/>
              </a:rPr>
              <a:pPr/>
              <a:t>6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55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맑은 고딕" panose="020B0503020000020004" pitchFamily="34" charset="-127"/>
              </a:rPr>
              <a:t>On </a:t>
            </a:r>
            <a:r>
              <a:rPr lang="en-US" dirty="0" smtClean="0">
                <a:ea typeface="맑은 고딕" panose="020B0503020000020004" pitchFamily="34" charset="-127"/>
              </a:rPr>
              <a:t>how to coordinate multiple processes and </a:t>
            </a:r>
            <a:r>
              <a:rPr lang="en-US" dirty="0" smtClean="0">
                <a:ea typeface="맑은 고딕" panose="020B0503020000020004" pitchFamily="34" charset="-127"/>
              </a:rPr>
              <a:t>components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ea typeface="맑은 고딕" panose="020B0503020000020004" pitchFamily="34" charset="-127"/>
            </a:endParaRPr>
          </a:p>
          <a:p>
            <a:pPr defTabSz="928299" eaLnBrk="1" hangingPunct="1">
              <a:spcBef>
                <a:spcPct val="0"/>
              </a:spcBef>
            </a:pPr>
            <a:r>
              <a:rPr lang="en-US" dirty="0" smtClean="0">
                <a:ea typeface="맑은 고딕" panose="020B0503020000020004" pitchFamily="34" charset="-127"/>
              </a:rPr>
              <a:t>As we can conclude from these different</a:t>
            </a:r>
            <a:r>
              <a:rPr lang="en-US" baseline="0" dirty="0" smtClean="0">
                <a:ea typeface="맑은 고딕" panose="020B0503020000020004" pitchFamily="34" charset="-127"/>
              </a:rPr>
              <a:t> categories of c-a architecture, </a:t>
            </a:r>
            <a:r>
              <a:rPr lang="en-US" dirty="0" smtClean="0"/>
              <a:t>to improve extensibility and reusability of systems, it’s necessary</a:t>
            </a:r>
            <a:r>
              <a:rPr lang="en-US" baseline="0" dirty="0" smtClean="0"/>
              <a:t> to </a:t>
            </a:r>
            <a:r>
              <a:rPr lang="en-US" dirty="0" smtClean="0"/>
              <a:t>separate detecting context from using context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5CDD3A-CAC6-4F48-9C41-B237FFA39A57}" type="slidenum">
              <a:rPr lang="en-US" smtClean="0">
                <a:latin typeface="Calibri" panose="020F0502020204030204" pitchFamily="34" charset="0"/>
              </a:rPr>
              <a:pPr/>
              <a:t>7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97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8299"/>
            <a:r>
              <a:rPr lang="en-US" dirty="0" smtClean="0"/>
              <a:t>So in general,</a:t>
            </a:r>
            <a:r>
              <a:rPr lang="en-US" baseline="0" dirty="0" smtClean="0"/>
              <a:t> we have this abstract layered architecture As you can see it’s quite similar to network layers. </a:t>
            </a:r>
            <a:r>
              <a:rPr lang="en-US" dirty="0"/>
              <a:t>All the systems we analyzed in this paper implement most of the layers of the conceptual framework</a:t>
            </a:r>
            <a:endParaRPr lang="en-US" dirty="0" smtClean="0">
              <a:ea typeface="맑은 고딕" panose="020B0503020000020004" pitchFamily="34" charset="-127"/>
            </a:endParaRP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word ‘sensor’ not only refers to sensing hardware but also to every data source which may provide usable context information</a:t>
            </a:r>
            <a:endParaRPr lang="en-US" dirty="0" smtClean="0">
              <a:ea typeface="맑은 고딕" panose="020B0503020000020004" pitchFamily="34" charset="-127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409700-479F-49EC-9571-8511A2FC5E0F}" type="slidenum">
              <a:rPr lang="en-US" smtClean="0">
                <a:latin typeface="Calibri" panose="020F0502020204030204" pitchFamily="34" charset="0"/>
              </a:rPr>
              <a:pPr/>
              <a:t>8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2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Logical sensors usually combine different sensors to get extra information. For example, detect an employee’s current position by analyzing logins at desktop PCs and a database mapping of devices to location information.</a:t>
            </a:r>
          </a:p>
          <a:p>
            <a:r>
              <a:rPr lang="en-US" dirty="0" smtClean="0">
                <a:ea typeface="맑은 고딕" panose="020B0503020000020004" pitchFamily="34" charset="-127"/>
              </a:rPr>
              <a:t>Drives of physical sensors and APIs of virtual or logical sensors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4243" indent="-29009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0374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24523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8672" indent="-232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52822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1697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1121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5270" indent="-232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741976-FFE6-44B3-819E-923A0CF226FB}" type="slidenum">
              <a:rPr lang="en-US" smtClean="0">
                <a:latin typeface="Calibri" panose="020F0502020204030204" pitchFamily="34" charset="0"/>
              </a:rPr>
              <a:pPr/>
              <a:t>9</a:t>
            </a:fld>
            <a:endParaRPr 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7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F1C49-0177-466D-95C8-66183C9E2850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647A-014C-459F-AACE-213E2019C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9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BAF2-0C4D-4E71-B3CE-6330A5918FD7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509E2-B2BD-4E50-BFC9-A2CE39FFA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0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E6D61-4031-4EDA-B58A-9FC926536A3C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9A47-63D0-4153-A2A5-732002407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4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BE5B9-5016-423A-A5A6-C5A73B6A6168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A6465-E8D9-4156-A8FB-17CBB861B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6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7007-50AA-42DC-87F1-CFC4A30BE8C1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1DD70-60E9-47ED-A6AB-D310F4501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0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1BF92-DE71-495F-9B64-0BF241DFB11C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56C58-0DEA-40F8-89DC-7DCC3F23F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7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352C-A4FC-4116-BF4A-1B0C404889AA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BABC6-B754-4500-A97B-43B39BED6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53A4A-A59E-4F71-86DB-8EE478F09496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44291-272A-4287-81A0-6961A1881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4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8DD65-225C-470F-86ED-E18D2A8A80D6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C88D0-EEA9-47F4-A7F8-B044F0EAF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5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830CE-8456-4587-9C42-2865FD561023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0C133-D0F3-4C40-B0E9-5B7DAC240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1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2BB92-3869-4F5B-9E6B-96257B6A9570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C8E8-6CE1-436F-BCA1-77A0549DB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4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C49E18D-1ADF-4A6E-B875-0A242136F8E5}" type="datetimeFigureOut">
              <a:rPr lang="en-US"/>
              <a:pPr>
                <a:defRPr/>
              </a:pPr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05FF98-F8EB-4100-8FD3-DFBEA9210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ko-KR" sz="4000" smtClean="0">
                <a:ea typeface="굴림" panose="020B0600000101010101" pitchFamily="34" charset="-127"/>
              </a:rPr>
              <a:t>A Survey on Context-aware System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2036763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altLang="ko-KR" sz="2000" smtClean="0">
              <a:solidFill>
                <a:srgbClr val="898989"/>
              </a:solidFill>
              <a:ea typeface="굴림" panose="020B0600000101010101" pitchFamily="34" charset="-127"/>
            </a:endParaRPr>
          </a:p>
          <a:p>
            <a:pPr eaLnBrk="1" hangingPunct="1">
              <a:lnSpc>
                <a:spcPct val="105000"/>
              </a:lnSpc>
            </a:pPr>
            <a:r>
              <a:rPr lang="en-US" altLang="ko-KR" sz="1800" i="1" smtClean="0">
                <a:solidFill>
                  <a:schemeClr val="tx1"/>
                </a:solidFill>
                <a:ea typeface="굴림" panose="020B0600000101010101" pitchFamily="34" charset="-127"/>
              </a:rPr>
              <a:t>Authors: Matthias Baldauf, Schahram Dustdar, and Florian Rosenberg</a:t>
            </a:r>
          </a:p>
          <a:p>
            <a:pPr eaLnBrk="1" hangingPunct="1">
              <a:lnSpc>
                <a:spcPct val="105000"/>
              </a:lnSpc>
            </a:pPr>
            <a:endParaRPr lang="en-US" altLang="ko-KR" sz="2000" smtClean="0">
              <a:solidFill>
                <a:schemeClr val="tx1"/>
              </a:solidFill>
              <a:ea typeface="굴림" panose="020B0600000101010101" pitchFamily="34" charset="-127"/>
            </a:endParaRPr>
          </a:p>
          <a:p>
            <a:pPr eaLnBrk="1" hangingPunct="1">
              <a:lnSpc>
                <a:spcPct val="105000"/>
              </a:lnSpc>
            </a:pPr>
            <a:r>
              <a:rPr lang="en-US" altLang="ko-KR" sz="2000" smtClean="0">
                <a:solidFill>
                  <a:schemeClr val="tx1"/>
                </a:solidFill>
                <a:ea typeface="굴림" panose="020B0600000101010101" pitchFamily="34" charset="-127"/>
              </a:rPr>
              <a:t>Haifeng Xu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smtClean="0">
                <a:solidFill>
                  <a:schemeClr val="tx1"/>
                </a:solidFill>
                <a:ea typeface="굴림" panose="020B0600000101010101" pitchFamily="34" charset="-127"/>
              </a:rPr>
              <a:t>Nov. 19, 2013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 smtClean="0">
                <a:ea typeface="굴림" panose="020B0600000101010101" pitchFamily="34" charset="-127"/>
              </a:rPr>
              <a:t>Abstract Layer Architecture (cont’d)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Preprocessing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Reasoning and interpreting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Extraction and quantization 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Aggregation or compositing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Statistical methods and training phase is required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Ex) not the exact GPS coordinates, but the name of the location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Storage/Management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Public interface to the client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Synchronous (pull/polling) and asynchronous (push/subscription)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Actual reaction on different events and context-instances is implemented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Context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Goals when designing a context ontology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dirty="0">
                <a:ea typeface="굴림" panose="020B0600000101010101" pitchFamily="34" charset="-127"/>
              </a:rPr>
              <a:t>Simplicity</a:t>
            </a:r>
            <a:r>
              <a:rPr lang="en-US" altLang="ko-KR" sz="2000" dirty="0">
                <a:ea typeface="굴림" panose="020B0600000101010101" pitchFamily="34" charset="-127"/>
              </a:rPr>
              <a:t>: </a:t>
            </a:r>
            <a:r>
              <a:rPr lang="en-US" altLang="ko-KR" sz="1800" dirty="0">
                <a:ea typeface="굴림" panose="020B0600000101010101" pitchFamily="34" charset="-127"/>
              </a:rPr>
              <a:t>the used expressions and relations should </a:t>
            </a:r>
            <a:r>
              <a:rPr lang="en-US" altLang="ko-KR" sz="1800" dirty="0" smtClean="0">
                <a:ea typeface="굴림" panose="020B0600000101010101" pitchFamily="34" charset="-127"/>
              </a:rPr>
              <a:t>be as </a:t>
            </a:r>
            <a:r>
              <a:rPr lang="en-US" altLang="ko-KR" sz="1800" dirty="0">
                <a:ea typeface="굴림" panose="020B0600000101010101" pitchFamily="34" charset="-127"/>
              </a:rPr>
              <a:t>simple as possible to simplify the work </a:t>
            </a:r>
            <a:r>
              <a:rPr lang="en-US" altLang="ko-KR" sz="1800" dirty="0" smtClean="0">
                <a:ea typeface="굴림" panose="020B0600000101010101" pitchFamily="34" charset="-127"/>
              </a:rPr>
              <a:t>of applications </a:t>
            </a:r>
            <a:r>
              <a:rPr lang="en-US" altLang="ko-KR" sz="1800" dirty="0">
                <a:ea typeface="굴림" panose="020B0600000101010101" pitchFamily="34" charset="-127"/>
              </a:rPr>
              <a:t>developers</a:t>
            </a:r>
            <a:endParaRPr lang="en-US" altLang="ko-KR" sz="2000" dirty="0" smtClean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dirty="0" smtClean="0">
                <a:ea typeface="굴림" panose="020B0600000101010101" pitchFamily="34" charset="-127"/>
              </a:rPr>
              <a:t>Flexibility</a:t>
            </a:r>
            <a:r>
              <a:rPr lang="en-US" altLang="ko-KR" sz="2000" dirty="0" smtClean="0">
                <a:ea typeface="굴림" panose="020B0600000101010101" pitchFamily="34" charset="-127"/>
              </a:rPr>
              <a:t> </a:t>
            </a:r>
            <a:r>
              <a:rPr lang="en-US" altLang="ko-KR" sz="2000" b="1" dirty="0" smtClean="0">
                <a:ea typeface="굴림" panose="020B0600000101010101" pitchFamily="34" charset="-127"/>
              </a:rPr>
              <a:t>and </a:t>
            </a:r>
            <a:r>
              <a:rPr lang="en-US" altLang="ko-KR" sz="2000" b="1" dirty="0">
                <a:ea typeface="굴림" panose="020B0600000101010101" pitchFamily="34" charset="-127"/>
              </a:rPr>
              <a:t>extensibility</a:t>
            </a:r>
            <a:r>
              <a:rPr lang="en-US" altLang="ko-KR" sz="2000" dirty="0">
                <a:ea typeface="굴림" panose="020B0600000101010101" pitchFamily="34" charset="-127"/>
              </a:rPr>
              <a:t>: </a:t>
            </a:r>
            <a:r>
              <a:rPr lang="en-US" altLang="ko-KR" sz="1800" dirty="0">
                <a:ea typeface="굴림" panose="020B0600000101010101" pitchFamily="34" charset="-127"/>
              </a:rPr>
              <a:t>the ontology should </a:t>
            </a:r>
            <a:r>
              <a:rPr lang="en-US" altLang="ko-KR" sz="1800" dirty="0" smtClean="0">
                <a:ea typeface="굴림" panose="020B0600000101010101" pitchFamily="34" charset="-127"/>
              </a:rPr>
              <a:t>support the </a:t>
            </a:r>
            <a:r>
              <a:rPr lang="en-US" altLang="ko-KR" sz="1800" dirty="0">
                <a:ea typeface="굴림" panose="020B0600000101010101" pitchFamily="34" charset="-127"/>
              </a:rPr>
              <a:t>simple addition of new context elements </a:t>
            </a:r>
            <a:r>
              <a:rPr lang="en-US" altLang="ko-KR" sz="1800" dirty="0" smtClean="0">
                <a:ea typeface="굴림" panose="020B0600000101010101" pitchFamily="34" charset="-127"/>
              </a:rPr>
              <a:t>and relations</a:t>
            </a:r>
            <a:endParaRPr lang="en-US" altLang="ko-KR" sz="2000" dirty="0" smtClean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dirty="0" err="1">
                <a:ea typeface="굴림" panose="020B0600000101010101" pitchFamily="34" charset="-127"/>
              </a:rPr>
              <a:t>Genericity</a:t>
            </a:r>
            <a:r>
              <a:rPr lang="en-US" altLang="ko-KR" sz="2000" dirty="0">
                <a:ea typeface="굴림" panose="020B0600000101010101" pitchFamily="34" charset="-127"/>
              </a:rPr>
              <a:t>: </a:t>
            </a:r>
            <a:r>
              <a:rPr lang="en-US" altLang="ko-KR" sz="1800" dirty="0">
                <a:ea typeface="굴림" panose="020B0600000101010101" pitchFamily="34" charset="-127"/>
              </a:rPr>
              <a:t>the ontology should not be limited to </a:t>
            </a:r>
            <a:r>
              <a:rPr lang="en-US" altLang="ko-KR" sz="1800" dirty="0" smtClean="0">
                <a:ea typeface="굴림" panose="020B0600000101010101" pitchFamily="34" charset="-127"/>
              </a:rPr>
              <a:t>special kind </a:t>
            </a:r>
            <a:r>
              <a:rPr lang="en-US" altLang="ko-KR" sz="1800" dirty="0">
                <a:ea typeface="굴림" panose="020B0600000101010101" pitchFamily="34" charset="-127"/>
              </a:rPr>
              <a:t>of context atoms but rather support different </a:t>
            </a:r>
            <a:r>
              <a:rPr lang="en-US" altLang="ko-KR" sz="1800" dirty="0" smtClean="0">
                <a:ea typeface="굴림" panose="020B0600000101010101" pitchFamily="34" charset="-127"/>
              </a:rPr>
              <a:t>types of </a:t>
            </a:r>
            <a:r>
              <a:rPr lang="en-US" altLang="ko-KR" sz="1800" dirty="0">
                <a:ea typeface="굴림" panose="020B0600000101010101" pitchFamily="34" charset="-127"/>
              </a:rPr>
              <a:t>context</a:t>
            </a:r>
            <a:endParaRPr lang="en-US" altLang="ko-KR" sz="2000" dirty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b="1" dirty="0">
                <a:ea typeface="굴림" panose="020B0600000101010101" pitchFamily="34" charset="-127"/>
              </a:rPr>
              <a:t>Expressiveness</a:t>
            </a:r>
            <a:r>
              <a:rPr lang="en-US" altLang="ko-KR" sz="2000" dirty="0">
                <a:ea typeface="굴림" panose="020B0600000101010101" pitchFamily="34" charset="-127"/>
              </a:rPr>
              <a:t>: </a:t>
            </a:r>
            <a:r>
              <a:rPr lang="en-US" altLang="ko-KR" sz="1800" dirty="0">
                <a:ea typeface="굴림" panose="020B0600000101010101" pitchFamily="34" charset="-127"/>
              </a:rPr>
              <a:t>the ontology should allow to </a:t>
            </a:r>
            <a:r>
              <a:rPr lang="en-US" altLang="ko-KR" sz="1800" dirty="0" smtClean="0">
                <a:ea typeface="굴림" panose="020B0600000101010101" pitchFamily="34" charset="-127"/>
              </a:rPr>
              <a:t>describe as </a:t>
            </a:r>
            <a:r>
              <a:rPr lang="en-US" altLang="ko-KR" sz="1800" dirty="0">
                <a:ea typeface="굴림" panose="020B0600000101010101" pitchFamily="34" charset="-127"/>
              </a:rPr>
              <a:t>much context states as possible in arbitrary detail</a:t>
            </a:r>
            <a:endParaRPr lang="en-US" altLang="ko-KR" sz="2000" dirty="0" smtClean="0">
              <a:ea typeface="굴림" panose="020B0600000101010101" pitchFamily="34" charset="-127"/>
            </a:endParaRPr>
          </a:p>
          <a:p>
            <a:pPr eaLnBrk="1" hangingPunct="1">
              <a:lnSpc>
                <a:spcPct val="11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Context Atom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Context type (Temperature)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Context value (70°)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Time stamp (01-23-13 12:23:30)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Source (Temp sensor #1)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Confidence (90%)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0136"/>
            <a:ext cx="9144001" cy="577272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" y="2667000"/>
            <a:ext cx="8635014" cy="5334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272" y="5562600"/>
            <a:ext cx="8635014" cy="6096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15645" y="887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ko-KR" sz="4000" dirty="0" smtClean="0">
                <a:ea typeface="굴림" panose="020B0600000101010101" pitchFamily="34" charset="-127"/>
              </a:rPr>
              <a:t>Existent systems and framework</a:t>
            </a:r>
            <a:endParaRPr lang="en-US" altLang="ko-KR" sz="4000" dirty="0" smtClean="0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2159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ea typeface="굴림" charset="-127"/>
              </a:rPr>
              <a:t>Architecture: Context Managing Framework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411" y="3962400"/>
            <a:ext cx="8366589" cy="2819400"/>
          </a:xfrm>
        </p:spPr>
        <p:txBody>
          <a:bodyPr/>
          <a:lstStyle/>
          <a:p>
            <a:pPr eaLnBrk="1" hangingPunct="1"/>
            <a:r>
              <a:rPr lang="en-US" altLang="ko-KR" sz="2800" dirty="0" smtClean="0">
                <a:ea typeface="굴림" panose="020B0600000101010101" pitchFamily="34" charset="-127"/>
              </a:rPr>
              <a:t>Centralized Context Manager</a:t>
            </a:r>
          </a:p>
          <a:p>
            <a:pPr eaLnBrk="1" hangingPunct="1"/>
            <a:r>
              <a:rPr lang="en-US" altLang="ko-KR" sz="2800" dirty="0" smtClean="0">
                <a:ea typeface="굴림" panose="020B0600000101010101" pitchFamily="34" charset="-127"/>
              </a:rPr>
              <a:t>Pros</a:t>
            </a:r>
          </a:p>
          <a:p>
            <a:pPr lvl="1" eaLnBrk="1" hangingPunct="1"/>
            <a:r>
              <a:rPr lang="en-US" altLang="ko-KR" sz="2400" dirty="0" smtClean="0">
                <a:ea typeface="굴림" panose="020B0600000101010101" pitchFamily="34" charset="-127"/>
              </a:rPr>
              <a:t>Overcome memory and processor constraints of </a:t>
            </a:r>
            <a:br>
              <a:rPr lang="en-US" altLang="ko-KR" sz="2400" dirty="0" smtClean="0">
                <a:ea typeface="굴림" panose="020B0600000101010101" pitchFamily="34" charset="-127"/>
              </a:rPr>
            </a:br>
            <a:r>
              <a:rPr lang="en-US" altLang="ko-KR" sz="2400" dirty="0" smtClean="0">
                <a:ea typeface="굴림" panose="020B0600000101010101" pitchFamily="34" charset="-127"/>
              </a:rPr>
              <a:t>small mobile devices</a:t>
            </a:r>
          </a:p>
          <a:p>
            <a:pPr eaLnBrk="1" hangingPunct="1"/>
            <a:r>
              <a:rPr lang="en-US" altLang="ko-KR" sz="2800" dirty="0" smtClean="0">
                <a:ea typeface="굴림" panose="020B0600000101010101" pitchFamily="34" charset="-127"/>
              </a:rPr>
              <a:t>Cons</a:t>
            </a:r>
          </a:p>
          <a:p>
            <a:pPr lvl="1" eaLnBrk="1" hangingPunct="1"/>
            <a:r>
              <a:rPr lang="en-US" altLang="ko-KR" sz="2400" dirty="0" smtClean="0">
                <a:ea typeface="굴림" panose="020B0600000101010101" pitchFamily="34" charset="-127"/>
              </a:rPr>
              <a:t>One single point of failure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050" y="1198323"/>
            <a:ext cx="5295900" cy="26116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10137"/>
            <a:ext cx="4481483" cy="4532313"/>
          </a:xfrm>
          <a:prstGeom prst="rect">
            <a:avLst/>
          </a:prstGeom>
        </p:spPr>
      </p:pic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 dirty="0" smtClean="0">
                <a:ea typeface="굴림" panose="020B0600000101010101" pitchFamily="34" charset="-127"/>
              </a:rPr>
              <a:t>Architecture: Hydrogen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49530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ko-KR" sz="2800" dirty="0" smtClean="0">
                <a:ea typeface="굴림" panose="020B0600000101010101" pitchFamily="34" charset="-127"/>
              </a:rPr>
              <a:t>Specializing in mobile devices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Remote context and local context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ko-KR" sz="2800" dirty="0" smtClean="0">
                <a:ea typeface="굴림" panose="020B0600000101010101" pitchFamily="34" charset="-127"/>
              </a:rPr>
              <a:t>Context sharing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In a peer-to-peer manner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ko-KR" sz="2800" dirty="0" smtClean="0">
                <a:ea typeface="굴림" panose="020B0600000101010101" pitchFamily="34" charset="-127"/>
              </a:rPr>
              <a:t>Object-oriented </a:t>
            </a:r>
            <a:r>
              <a:rPr lang="en-US" altLang="ko-KR" sz="2800" dirty="0" smtClean="0">
                <a:ea typeface="굴림" panose="020B0600000101010101" pitchFamily="34" charset="-127"/>
              </a:rPr>
              <a:t>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Superclass Context Object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 dirty="0" smtClean="0">
                <a:ea typeface="굴림" panose="020B0600000101010101" pitchFamily="34" charset="-127"/>
              </a:rPr>
              <a:t>Architecture: </a:t>
            </a:r>
            <a:r>
              <a:rPr lang="en-US" altLang="ko-KR" sz="4000" dirty="0" smtClean="0">
                <a:ea typeface="굴림" panose="020B0600000101010101" pitchFamily="34" charset="-127"/>
              </a:rPr>
              <a:t>Hydrogen (</a:t>
            </a:r>
            <a:r>
              <a:rPr lang="en-US" altLang="ko-KR" sz="4000" dirty="0" err="1" smtClean="0">
                <a:ea typeface="굴림" panose="020B0600000101010101" pitchFamily="34" charset="-127"/>
              </a:rPr>
              <a:t>Con’d</a:t>
            </a:r>
            <a:r>
              <a:rPr lang="en-US" altLang="ko-KR" sz="4000" dirty="0" smtClean="0">
                <a:ea typeface="굴림" panose="020B0600000101010101" pitchFamily="34" charset="-127"/>
              </a:rPr>
              <a:t>)</a:t>
            </a:r>
            <a:endParaRPr lang="en-US" altLang="ko-KR" sz="4000" dirty="0" smtClean="0">
              <a:ea typeface="굴림" panose="020B0600000101010101" pitchFamily="34" charset="-127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2963"/>
            <a:ext cx="8077200" cy="1747837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3 layers, a</a:t>
            </a:r>
            <a:r>
              <a:rPr lang="en-US" altLang="ko-KR" sz="2400" dirty="0" smtClean="0">
                <a:ea typeface="굴림" panose="020B0600000101010101" pitchFamily="34" charset="-127"/>
              </a:rPr>
              <a:t>ll on </a:t>
            </a:r>
            <a:r>
              <a:rPr lang="en-US" altLang="ko-KR" sz="2400" dirty="0" smtClean="0">
                <a:ea typeface="굴림" panose="020B0600000101010101" pitchFamily="34" charset="-127"/>
              </a:rPr>
              <a:t>the same device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Context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Synchronous and asynchronous methods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All inter-layer communication is based on a XML-protocol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412" y="1635125"/>
            <a:ext cx="5438775" cy="28003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Resource Discovery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Discoverer [Context Toolkit]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34" charset="-127"/>
              </a:rPr>
              <a:t>A white page lookup (via names)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34" charset="-127"/>
              </a:rPr>
              <a:t>A yellow page lookup (via attributes)</a:t>
            </a:r>
          </a:p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Service locating service [SOCAM]</a:t>
            </a:r>
          </a:p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Registry component [Gaia]</a:t>
            </a:r>
          </a:p>
          <a:p>
            <a:pPr eaLnBrk="1" hangingPunct="1"/>
            <a:r>
              <a:rPr lang="en-US" altLang="ko-KR" dirty="0">
                <a:ea typeface="굴림" panose="020B0600000101010101" pitchFamily="34" charset="-127"/>
              </a:rPr>
              <a:t>P</a:t>
            </a:r>
            <a:r>
              <a:rPr lang="en-US" altLang="ko-KR" dirty="0" smtClean="0">
                <a:ea typeface="굴림" panose="020B0600000101010101" pitchFamily="34" charset="-127"/>
              </a:rPr>
              <a:t>ure </a:t>
            </a:r>
            <a:r>
              <a:rPr lang="en-US" altLang="ko-KR" dirty="0" smtClean="0">
                <a:ea typeface="굴림" panose="020B0600000101010101" pitchFamily="34" charset="-127"/>
              </a:rPr>
              <a:t>p2p context-aware system only uses local built-in sensors [Hydrogen]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Sensing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“The separation of acquisition and use of context”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Context Widgets [Context Toolkit]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Sensor nodes [CASS]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Context providers [SOCAM]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Resource servers [Context Managing Framework]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Context acquisition components [CoBrA]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Context Model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Attribute-value-tuples [Context Toolkit]</a:t>
            </a:r>
          </a:p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Object-oriented context model [Hydrogen]</a:t>
            </a:r>
          </a:p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Ontologies [SOCAM, CoBrA, Context Managing Framework]</a:t>
            </a:r>
          </a:p>
          <a:p>
            <a:pPr eaLnBrk="1" hangingPunct="1"/>
            <a:r>
              <a:rPr lang="en-US" altLang="ko-KR" sz="2800" smtClean="0">
                <a:ea typeface="굴림" panose="020B0600000101010101" pitchFamily="34" charset="-127"/>
              </a:rPr>
              <a:t>4-ary predicates [Gaia]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(&lt;ContextType&gt;, &lt;Subject&gt;, &lt;Relator&gt;, &lt;Object&gt;)</a:t>
            </a:r>
          </a:p>
          <a:p>
            <a:pPr lvl="1" eaLnBrk="1" hangingPunct="1"/>
            <a:r>
              <a:rPr lang="en-US" altLang="ko-KR" sz="2400" smtClean="0">
                <a:ea typeface="굴림" panose="020B0600000101010101" pitchFamily="34" charset="-127"/>
              </a:rPr>
              <a:t>Used for both representing context and forming inference rules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Context Processing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Context aggregators, context interpreters [Context Toolkit]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Resource servers, context manager, context recognition services [Context Managing Framework]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Context Reasoning Engine [SOCAM]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Inference Engine [</a:t>
            </a:r>
            <a:r>
              <a:rPr lang="en-US" altLang="ko-KR" sz="2000" dirty="0" err="1" smtClean="0">
                <a:ea typeface="굴림" panose="020B0600000101010101" pitchFamily="34" charset="-127"/>
              </a:rPr>
              <a:t>CoBrA</a:t>
            </a:r>
            <a:r>
              <a:rPr lang="en-US" altLang="ko-KR" sz="2000" dirty="0" smtClean="0">
                <a:ea typeface="굴림" panose="020B0600000101010101" pitchFamily="34" charset="-127"/>
              </a:rPr>
              <a:t>]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Inference engine and knowledge base [CASS]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Sentient Objects [CORTEX]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Context Service Module [Gaia]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First order logic: quantification, implication, conjunction, disjunction, and negation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Leave </a:t>
            </a:r>
            <a:r>
              <a:rPr lang="en-US" altLang="ko-KR" sz="2000" dirty="0" smtClean="0">
                <a:ea typeface="굴림" panose="020B0600000101010101" pitchFamily="34" charset="-127"/>
              </a:rPr>
              <a:t>the higher-level abstraction for the applications’ layer [Hydrogen, Owl]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ko-KR" sz="2000" dirty="0" smtClean="0">
                <a:ea typeface="굴림" panose="020B0600000101010101" pitchFamily="34" charset="-127"/>
              </a:rPr>
              <a:t>Context-aware systems Basics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Context-aware systems</a:t>
            </a:r>
          </a:p>
          <a:p>
            <a:pPr lvl="1" eaLnBrk="1" hangingPunct="1"/>
            <a:r>
              <a:rPr lang="en-US" altLang="ko-KR" sz="1800" smtClean="0">
                <a:ea typeface="굴림" panose="020B0600000101010101" pitchFamily="34" charset="-127"/>
              </a:rPr>
              <a:t>Definition </a:t>
            </a:r>
            <a:r>
              <a:rPr lang="en-US" altLang="ko-KR" sz="1800" dirty="0" smtClean="0">
                <a:ea typeface="굴림" panose="020B0600000101010101" pitchFamily="34" charset="-127"/>
              </a:rPr>
              <a:t>of Context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Classification of Context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Classification of Architecture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Abstract Layer Architecture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Context Models</a:t>
            </a:r>
          </a:p>
          <a:p>
            <a:pPr eaLnBrk="1" hangingPunct="1"/>
            <a:r>
              <a:rPr lang="en-US" altLang="ko-KR" sz="2000" dirty="0" smtClean="0">
                <a:ea typeface="굴림" panose="020B0600000101010101" pitchFamily="34" charset="-127"/>
              </a:rPr>
              <a:t>Existent </a:t>
            </a:r>
            <a:r>
              <a:rPr lang="en-US" altLang="ko-KR" sz="2000" dirty="0" smtClean="0">
                <a:ea typeface="굴림" panose="020B0600000101010101" pitchFamily="34" charset="-127"/>
              </a:rPr>
              <a:t>context-aware </a:t>
            </a:r>
            <a:r>
              <a:rPr lang="en-US" altLang="ko-KR" sz="2000" dirty="0" smtClean="0">
                <a:ea typeface="굴림" panose="020B0600000101010101" pitchFamily="34" charset="-127"/>
              </a:rPr>
              <a:t>systems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Architecture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Resource discovery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Sensing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Context model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Context processing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Historical context data</a:t>
            </a:r>
          </a:p>
          <a:p>
            <a:pPr lvl="1" eaLnBrk="1" hangingPunct="1"/>
            <a:r>
              <a:rPr lang="en-US" altLang="ko-KR" sz="1800" dirty="0" smtClean="0">
                <a:ea typeface="굴림" panose="020B0600000101010101" pitchFamily="34" charset="-127"/>
              </a:rPr>
              <a:t>Security and privacy</a:t>
            </a:r>
          </a:p>
          <a:p>
            <a:pPr lvl="1" eaLnBrk="1" hangingPunct="1"/>
            <a:endParaRPr lang="en-US" altLang="ko-KR" sz="1800" dirty="0" smtClean="0">
              <a:ea typeface="굴림" panose="020B0600000101010101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Historical context data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A centralized high-resource storage component is needed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Database, SQL [Context Toolkit, CoBrA, CASS, SOCAM, CORTEX, Owl]</a:t>
            </a:r>
          </a:p>
          <a:p>
            <a:pPr lvl="1" eaLnBrk="1" hangingPunct="1"/>
            <a:r>
              <a:rPr lang="en-US" altLang="ko-KR" smtClean="0">
                <a:ea typeface="굴림" panose="020B0600000101010101" pitchFamily="34" charset="-127"/>
              </a:rPr>
              <a:t>Context Knowledge Base [CoBrA, CASS]</a:t>
            </a: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No persistent storage due to limited memory resources [Hydrogen]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Security and Privacy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Context ownership [Context Toolkit]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34" charset="-127"/>
              </a:rPr>
              <a:t>Mediated Widgets, Owner Permissions, a modified </a:t>
            </a:r>
            <a:r>
              <a:rPr lang="en-US" altLang="ko-KR" dirty="0" err="1" smtClean="0">
                <a:ea typeface="굴림" panose="020B0600000101010101" pitchFamily="34" charset="-127"/>
              </a:rPr>
              <a:t>BaseObject</a:t>
            </a:r>
            <a:r>
              <a:rPr lang="en-US" altLang="ko-KR" dirty="0" smtClean="0">
                <a:ea typeface="굴림" panose="020B0600000101010101" pitchFamily="34" charset="-127"/>
              </a:rPr>
              <a:t> and Authenticators</a:t>
            </a:r>
          </a:p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Role Based Access Control (RBAC) [Owl]</a:t>
            </a:r>
          </a:p>
          <a:p>
            <a:pPr eaLnBrk="1" hangingPunct="1"/>
            <a:r>
              <a:rPr lang="en-US" altLang="ko-KR" dirty="0" err="1" smtClean="0">
                <a:ea typeface="굴림" panose="020B0600000101010101" pitchFamily="34" charset="-127"/>
              </a:rPr>
              <a:t>Rei</a:t>
            </a:r>
            <a:r>
              <a:rPr lang="en-US" altLang="ko-KR" dirty="0" smtClean="0">
                <a:ea typeface="굴림" panose="020B0600000101010101" pitchFamily="34" charset="-127"/>
              </a:rPr>
              <a:t>, an own flexible policy language [</a:t>
            </a:r>
            <a:r>
              <a:rPr lang="en-US" altLang="ko-KR" dirty="0" err="1" smtClean="0">
                <a:ea typeface="굴림" panose="020B0600000101010101" pitchFamily="34" charset="-127"/>
              </a:rPr>
              <a:t>CoBrA</a:t>
            </a:r>
            <a:r>
              <a:rPr lang="en-US" altLang="ko-KR" dirty="0" smtClean="0">
                <a:ea typeface="굴림" panose="020B0600000101010101" pitchFamily="34" charset="-127"/>
              </a:rPr>
              <a:t>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2667000"/>
            <a:ext cx="26301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+mn-lt"/>
              </a:rPr>
              <a:t>Thanks!</a:t>
            </a:r>
            <a:endParaRPr lang="en-US" sz="6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884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Context-aware systems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Are able to adapt their operations to the current context without explicit user intervention</a:t>
            </a: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Aim at increasing usability and effectiveness by taking environmental context into account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ea typeface="굴림" panose="020B0600000101010101" pitchFamily="34" charset="-127"/>
              </a:rPr>
              <a:t>Definition </a:t>
            </a:r>
            <a:r>
              <a:rPr lang="en-US" altLang="ko-KR" dirty="0" smtClean="0">
                <a:ea typeface="굴림" panose="020B0600000101010101" pitchFamily="34" charset="-127"/>
              </a:rPr>
              <a:t>of Context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6474"/>
            <a:ext cx="8229600" cy="4811926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Location, identities of nearby people and objects and changes to those objects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The user’s location, the environment, the identity and the time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The aspects of the current situation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The elements of the user’s environment that the computer knows about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solidFill>
                  <a:srgbClr val="FF0000"/>
                </a:solidFill>
                <a:ea typeface="굴림" panose="020B0600000101010101" pitchFamily="34" charset="-127"/>
              </a:rPr>
              <a:t>Any information that can be used to characterize the situation of entities (i.e. whether a person, place or object) that are considered relevant to the interaction between a user and an application, including the user and the application </a:t>
            </a:r>
            <a:r>
              <a:rPr lang="en-US" altLang="ko-KR" sz="2400" dirty="0" smtClean="0">
                <a:solidFill>
                  <a:srgbClr val="FF0000"/>
                </a:solidFill>
                <a:ea typeface="굴림" panose="020B0600000101010101" pitchFamily="34" charset="-127"/>
              </a:rPr>
              <a:t>themselves</a:t>
            </a:r>
            <a:endParaRPr lang="en-US" altLang="ko-KR" sz="2400" dirty="0" smtClean="0">
              <a:solidFill>
                <a:srgbClr val="FF0000"/>
              </a:solidFill>
              <a:ea typeface="굴림" panose="020B0600000101010101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Classification of Context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 sz="2800" dirty="0" smtClean="0">
                <a:ea typeface="굴림" panose="020B0600000101010101" pitchFamily="34" charset="-127"/>
              </a:rPr>
              <a:t>External (physical)</a:t>
            </a:r>
          </a:p>
          <a:p>
            <a:pPr lvl="1" eaLnBrk="1" hangingPunct="1"/>
            <a:r>
              <a:rPr lang="en-US" altLang="ko-KR" sz="2400" dirty="0" smtClean="0">
                <a:ea typeface="굴림" panose="020B0600000101010101" pitchFamily="34" charset="-127"/>
              </a:rPr>
              <a:t>Context that can be measured by hardware sensors</a:t>
            </a:r>
          </a:p>
          <a:p>
            <a:pPr lvl="1" eaLnBrk="1" hangingPunct="1"/>
            <a:r>
              <a:rPr lang="en-US" altLang="ko-KR" sz="2400" dirty="0" smtClean="0">
                <a:ea typeface="굴림" panose="020B0600000101010101" pitchFamily="34" charset="-127"/>
              </a:rPr>
              <a:t>Ex) location, light, sound, movement, touch, temperature, air pressure, etc.</a:t>
            </a:r>
          </a:p>
          <a:p>
            <a:pPr eaLnBrk="1" hangingPunct="1"/>
            <a:r>
              <a:rPr lang="en-US" altLang="ko-KR" sz="2800" dirty="0" smtClean="0">
                <a:ea typeface="굴림" panose="020B0600000101010101" pitchFamily="34" charset="-127"/>
              </a:rPr>
              <a:t>Internal (logical)</a:t>
            </a:r>
          </a:p>
          <a:p>
            <a:pPr lvl="1" eaLnBrk="1" hangingPunct="1"/>
            <a:r>
              <a:rPr lang="en-US" altLang="ko-KR" sz="2400" dirty="0" smtClean="0">
                <a:ea typeface="굴림" panose="020B0600000101010101" pitchFamily="34" charset="-127"/>
              </a:rPr>
              <a:t>Mostly specified by the user or captured </a:t>
            </a:r>
            <a:r>
              <a:rPr lang="en-US" altLang="ko-KR" sz="2400" dirty="0" smtClean="0">
                <a:ea typeface="굴림" panose="020B0600000101010101" pitchFamily="34" charset="-127"/>
              </a:rPr>
              <a:t>by monitoring </a:t>
            </a:r>
            <a:r>
              <a:rPr lang="en-US" altLang="ko-KR" sz="2400" dirty="0" smtClean="0">
                <a:ea typeface="굴림" panose="020B0600000101010101" pitchFamily="34" charset="-127"/>
              </a:rPr>
              <a:t>the user’s interaction</a:t>
            </a:r>
          </a:p>
          <a:p>
            <a:pPr lvl="1" eaLnBrk="1" hangingPunct="1"/>
            <a:r>
              <a:rPr lang="en-US" altLang="ko-KR" sz="2400" dirty="0" smtClean="0">
                <a:ea typeface="굴림" panose="020B0600000101010101" pitchFamily="34" charset="-127"/>
              </a:rPr>
              <a:t>Ex) the user’s goal, tasks, </a:t>
            </a:r>
            <a:r>
              <a:rPr lang="en-US" altLang="ko-KR" sz="2400" dirty="0" smtClean="0">
                <a:ea typeface="굴림" panose="020B0600000101010101" pitchFamily="34" charset="-127"/>
              </a:rPr>
              <a:t>schedules, emotional </a:t>
            </a:r>
            <a:r>
              <a:rPr lang="en-US" altLang="ko-KR" sz="2400" dirty="0" smtClean="0">
                <a:ea typeface="굴림" panose="020B0600000101010101" pitchFamily="34" charset="-127"/>
              </a:rPr>
              <a:t>state,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 dirty="0" smtClean="0">
                <a:ea typeface="굴림" panose="020B0600000101010101" pitchFamily="34" charset="-127"/>
              </a:rPr>
              <a:t>Classification of Architecture (</a:t>
            </a:r>
            <a:r>
              <a:rPr lang="en-US" altLang="ko-KR" sz="4000" dirty="0" smtClean="0">
                <a:ea typeface="굴림" panose="020B0600000101010101" pitchFamily="34" charset="-127"/>
              </a:rPr>
              <a:t>I)</a:t>
            </a:r>
            <a:br>
              <a:rPr lang="en-US" altLang="ko-KR" sz="4000" dirty="0" smtClean="0">
                <a:ea typeface="굴림" panose="020B0600000101010101" pitchFamily="34" charset="-127"/>
              </a:rPr>
            </a:br>
            <a:r>
              <a:rPr lang="en-US" altLang="ko-KR" sz="2400" dirty="0" smtClean="0">
                <a:ea typeface="굴림" panose="020B0600000101010101" pitchFamily="34" charset="-127"/>
              </a:rPr>
              <a:t>(</a:t>
            </a:r>
            <a:r>
              <a:rPr lang="en-US" sz="2400" dirty="0" smtClean="0">
                <a:ea typeface="맑은 고딕" panose="020B0503020000020004" pitchFamily="34" charset="-127"/>
              </a:rPr>
              <a:t>Contextual information acquisition)</a:t>
            </a:r>
            <a:endParaRPr lang="en-US" altLang="ko-KR" sz="2400" dirty="0" smtClean="0">
              <a:ea typeface="굴림" panose="020B0600000101010101" pitchFamily="34" charset="-127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Direct sensor 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Tightly coupled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No extensibility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ko-KR" sz="2400" dirty="0" smtClean="0">
                <a:solidFill>
                  <a:srgbClr val="FF0000"/>
                </a:solidFill>
                <a:ea typeface="굴림" panose="020B0600000101010101" pitchFamily="34" charset="-127"/>
              </a:rPr>
              <a:t>Middleware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Hiding low-level sensing details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Extensible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ko-KR" sz="2400" dirty="0" smtClean="0">
                <a:solidFill>
                  <a:srgbClr val="FF0000"/>
                </a:solidFill>
                <a:ea typeface="굴림" panose="020B0600000101010101" pitchFamily="34" charset="-127"/>
              </a:rPr>
              <a:t>Context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Permit multiple clients access to remote data 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Relieve clients of resource intensive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Has to consider appropriate protocols, network performance, quality of service parameters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 dirty="0" smtClean="0">
                <a:ea typeface="굴림" panose="020B0600000101010101" pitchFamily="34" charset="-127"/>
              </a:rPr>
              <a:t>Classification of Architecture (</a:t>
            </a:r>
            <a:r>
              <a:rPr lang="en-US" altLang="ko-KR" sz="4000" dirty="0" smtClean="0">
                <a:ea typeface="굴림" panose="020B0600000101010101" pitchFamily="34" charset="-127"/>
              </a:rPr>
              <a:t>II)</a:t>
            </a:r>
            <a:br>
              <a:rPr lang="en-US" altLang="ko-KR" sz="4000" dirty="0" smtClean="0">
                <a:ea typeface="굴림" panose="020B0600000101010101" pitchFamily="34" charset="-127"/>
              </a:rPr>
            </a:br>
            <a:r>
              <a:rPr lang="en-US" altLang="ko-KR" sz="2400" dirty="0" smtClean="0">
                <a:ea typeface="굴림" panose="020B0600000101010101" pitchFamily="34" charset="-127"/>
              </a:rPr>
              <a:t>(</a:t>
            </a:r>
            <a:r>
              <a:rPr lang="en-US" sz="2400" dirty="0" smtClean="0">
                <a:ea typeface="맑은 고딕" panose="020B0503020000020004" pitchFamily="34" charset="-127"/>
              </a:rPr>
              <a:t>Processes </a:t>
            </a:r>
            <a:r>
              <a:rPr lang="en-US" sz="2400" dirty="0">
                <a:ea typeface="맑은 고딕" panose="020B0503020000020004" pitchFamily="34" charset="-127"/>
              </a:rPr>
              <a:t>and </a:t>
            </a:r>
            <a:r>
              <a:rPr lang="en-US" sz="2400" dirty="0" smtClean="0">
                <a:ea typeface="맑은 고딕" panose="020B0503020000020004" pitchFamily="34" charset="-127"/>
              </a:rPr>
              <a:t>components coordination)</a:t>
            </a:r>
            <a:endParaRPr lang="en-US" altLang="ko-KR" sz="2400" dirty="0" smtClean="0">
              <a:ea typeface="굴림" panose="020B0600000101010101" pitchFamily="34" charset="-127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Widgets (process-centric view</a:t>
            </a:r>
            <a:r>
              <a:rPr lang="en-US" altLang="ko-KR" sz="2000" dirty="0" smtClean="0">
                <a:ea typeface="굴림" panose="020B0600000101010101" pitchFamily="34" charset="-127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Exchangeable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Controlled </a:t>
            </a:r>
            <a:r>
              <a:rPr lang="en-US" altLang="ko-KR" sz="1800" dirty="0" smtClean="0">
                <a:ea typeface="굴림" panose="020B0600000101010101" pitchFamily="34" charset="-127"/>
              </a:rPr>
              <a:t>by a widget manager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The </a:t>
            </a:r>
            <a:r>
              <a:rPr lang="en-US" altLang="ko-KR" sz="1800" dirty="0" smtClean="0">
                <a:ea typeface="굴림" panose="020B0600000101010101" pitchFamily="34" charset="-127"/>
              </a:rPr>
              <a:t>tightly </a:t>
            </a:r>
            <a:r>
              <a:rPr lang="en-US" altLang="ko-KR" sz="1800" dirty="0" smtClean="0">
                <a:ea typeface="굴림" panose="020B0600000101010101" pitchFamily="34" charset="-127"/>
              </a:rPr>
              <a:t>coupled widget approach increases efficiency but is not robust to component failures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Networked services (service-oriented </a:t>
            </a:r>
            <a:r>
              <a:rPr lang="en-US" altLang="ko-KR" sz="2000" dirty="0" smtClean="0">
                <a:ea typeface="굴림" panose="020B0600000101010101" pitchFamily="34" charset="-127"/>
              </a:rPr>
              <a:t>view)</a:t>
            </a:r>
            <a:endParaRPr lang="en-US" altLang="ko-KR" sz="2000" dirty="0" smtClean="0">
              <a:ea typeface="굴림" panose="020B0600000101010101" pitchFamily="34" charset="-127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Resembles context server architecture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Not as efficient as a widget architecture due to complex network based components but provides robustness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Blackboard model (data-centric view)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Processes post messages to a shared media, blackboard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Simplicity of adding new context sources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Easy configuration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A centralized server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Lacks in communication efficiency (2 hops per communication are needed)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Abstract Layer Architecture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2362195" y="4093775"/>
            <a:ext cx="47529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/>
              <a:t>sensors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2362196" y="3623875"/>
            <a:ext cx="47529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/>
              <a:t>raw data retrieval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2362196" y="3152507"/>
            <a:ext cx="47529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/>
              <a:t>preprocessing</a:t>
            </a: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362200" y="2679700"/>
            <a:ext cx="47529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/>
              <a:t>storage/management</a:t>
            </a: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2362200" y="2209800"/>
            <a:ext cx="47529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ko-KR" sz="2400" b="1"/>
              <a:t>application</a:t>
            </a:r>
          </a:p>
        </p:txBody>
      </p:sp>
      <p:sp>
        <p:nvSpPr>
          <p:cNvPr id="2" name="Down Arrow 1"/>
          <p:cNvSpPr/>
          <p:nvPr/>
        </p:nvSpPr>
        <p:spPr>
          <a:xfrm rot="10800000">
            <a:off x="4395785" y="5007241"/>
            <a:ext cx="6858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 smtClean="0">
                <a:ea typeface="굴림" panose="020B0600000101010101" pitchFamily="34" charset="-127"/>
              </a:rPr>
              <a:t>Abstract Layer Architecture (cont’d)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481" y="1524000"/>
            <a:ext cx="8229600" cy="48006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Sensors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Physical sensors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Camera, microphone, accelerometer, GPS, touch sensor, thermometer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Virtual sensors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From software: browsing an electronic calendar, a travel booking system, emails, mouse movements, keyboard input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Logical sensors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ko-KR" sz="1800" dirty="0" smtClean="0">
                <a:ea typeface="굴림" panose="020B0600000101010101" pitchFamily="34" charset="-127"/>
              </a:rPr>
              <a:t>Combination of physical and virtual sensors with additional information from databases: analyzing logins at desktop pcs and a database mapping fixed devices to location information</a:t>
            </a:r>
          </a:p>
          <a:p>
            <a:pPr eaLnBrk="1" hangingPunct="1">
              <a:lnSpc>
                <a:spcPct val="105000"/>
              </a:lnSpc>
            </a:pPr>
            <a:r>
              <a:rPr lang="en-US" altLang="ko-KR" sz="2400" dirty="0" smtClean="0">
                <a:ea typeface="굴림" panose="020B0600000101010101" pitchFamily="34" charset="-127"/>
              </a:rPr>
              <a:t>Raw data retrieval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Drivers and APIs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Query functionality (ex: </a:t>
            </a:r>
            <a:r>
              <a:rPr lang="en-US" altLang="ko-KR" sz="2000" dirty="0" err="1" smtClean="0">
                <a:ea typeface="굴림" panose="020B0600000101010101" pitchFamily="34" charset="-127"/>
              </a:rPr>
              <a:t>getPosition</a:t>
            </a:r>
            <a:r>
              <a:rPr lang="en-US" altLang="ko-KR" sz="2000" dirty="0" smtClean="0">
                <a:ea typeface="굴림" panose="020B0600000101010101" pitchFamily="34" charset="-127"/>
              </a:rPr>
              <a:t>())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000" dirty="0" smtClean="0">
                <a:ea typeface="굴림" panose="020B0600000101010101" pitchFamily="34" charset="-127"/>
              </a:rPr>
              <a:t>Exchangeable (ex: RFID, GPS)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1403</Words>
  <Application>Microsoft Office PowerPoint</Application>
  <PresentationFormat>On-screen Show (4:3)</PresentationFormat>
  <Paragraphs>208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굴림</vt:lpstr>
      <vt:lpstr>맑은 고딕</vt:lpstr>
      <vt:lpstr>Arial</vt:lpstr>
      <vt:lpstr>Calibri</vt:lpstr>
      <vt:lpstr>Office Theme</vt:lpstr>
      <vt:lpstr>A Survey on Context-aware System</vt:lpstr>
      <vt:lpstr>Outline</vt:lpstr>
      <vt:lpstr>Context-aware systems</vt:lpstr>
      <vt:lpstr>Definition of Context</vt:lpstr>
      <vt:lpstr>Classification of Context</vt:lpstr>
      <vt:lpstr>Classification of Architecture (I) (Contextual information acquisition)</vt:lpstr>
      <vt:lpstr>Classification of Architecture (II) (Processes and components coordination)</vt:lpstr>
      <vt:lpstr>Abstract Layer Architecture</vt:lpstr>
      <vt:lpstr>Abstract Layer Architecture (cont’d)</vt:lpstr>
      <vt:lpstr>Abstract Layer Architecture (cont’d)</vt:lpstr>
      <vt:lpstr>Context Models</vt:lpstr>
      <vt:lpstr>PowerPoint Presentation</vt:lpstr>
      <vt:lpstr>Architecture: Context Managing Framework</vt:lpstr>
      <vt:lpstr>Architecture: Hydrogen</vt:lpstr>
      <vt:lpstr>Architecture: Hydrogen (Con’d)</vt:lpstr>
      <vt:lpstr>Resource Discovery</vt:lpstr>
      <vt:lpstr>Sensing</vt:lpstr>
      <vt:lpstr>Context Model</vt:lpstr>
      <vt:lpstr>Context Processing</vt:lpstr>
      <vt:lpstr>Historical context data</vt:lpstr>
      <vt:lpstr>Security and Privacy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on Context-aware systems</dc:title>
  <dc:creator>Roy H Campbell</dc:creator>
  <cp:lastModifiedBy>Haifeng Xu</cp:lastModifiedBy>
  <cp:revision>84</cp:revision>
  <cp:lastPrinted>2013-11-17T23:25:34Z</cp:lastPrinted>
  <dcterms:created xsi:type="dcterms:W3CDTF">2007-09-27T13:36:10Z</dcterms:created>
  <dcterms:modified xsi:type="dcterms:W3CDTF">2013-11-17T23:29:52Z</dcterms:modified>
</cp:coreProperties>
</file>