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23"/>
  </p:notesMasterIdLst>
  <p:handoutMasterIdLst>
    <p:handoutMasterId r:id="rId24"/>
  </p:handoutMasterIdLst>
  <p:sldIdLst>
    <p:sldId id="336" r:id="rId2"/>
    <p:sldId id="337" r:id="rId3"/>
    <p:sldId id="351" r:id="rId4"/>
    <p:sldId id="361" r:id="rId5"/>
    <p:sldId id="362" r:id="rId6"/>
    <p:sldId id="363" r:id="rId7"/>
    <p:sldId id="364" r:id="rId8"/>
    <p:sldId id="378" r:id="rId9"/>
    <p:sldId id="365" r:id="rId10"/>
    <p:sldId id="374" r:id="rId11"/>
    <p:sldId id="375" r:id="rId12"/>
    <p:sldId id="376" r:id="rId13"/>
    <p:sldId id="377" r:id="rId14"/>
    <p:sldId id="366" r:id="rId15"/>
    <p:sldId id="379" r:id="rId16"/>
    <p:sldId id="370" r:id="rId17"/>
    <p:sldId id="371" r:id="rId18"/>
    <p:sldId id="367" r:id="rId19"/>
    <p:sldId id="369" r:id="rId20"/>
    <p:sldId id="372" r:id="rId21"/>
    <p:sldId id="373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283" autoAdjust="0"/>
  </p:normalViewPr>
  <p:slideViewPr>
    <p:cSldViewPr>
      <p:cViewPr varScale="1">
        <p:scale>
          <a:sx n="73" d="100"/>
          <a:sy n="7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FD4D5-3ECE-4C24-BB3D-A9F53B1B4330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4CDA4-9A08-4F2F-90F8-1AEA525F97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13071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ABE4C-3E85-4336-8A2E-3AA351519B0C}" type="datetimeFigureOut">
              <a:rPr lang="es-ES" smtClean="0"/>
              <a:pPr/>
              <a:t>11/11/2013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CBF60-42B5-4D54-9513-CE9266EE11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027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CBF60-42B5-4D54-9513-CE9266EE114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CBF60-42B5-4D54-9513-CE9266EE114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2012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6A37-0242-4FCC-8074-14ECD9D86916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F908-2210-4F21-876B-19FF236E6B02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7CE5-24B2-4F9C-8D2A-110AFCE97361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281B-557D-4D5F-A82B-81A71152D99D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52CC-5F7A-45E7-A35A-FE493FF8EA7F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EB18-8AE5-4AE7-AD2B-48DAD9E12012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8FF9-4118-4144-B91D-7B2BA3B1AE6F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3128-0A0B-4C65-B2D1-1EF868F6463A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83F5-CA40-44E7-87AC-1C9DD23E00C3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4816-7929-4265-A263-6FD33B7F9095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E900-9146-42F3-BFE0-3AB1547086C4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61A8D2-B40F-4E0C-9EC4-CFF5B2799F12}" type="datetime1">
              <a:rPr lang="pt-BR" smtClean="0"/>
              <a:pPr/>
              <a:t>11/11/2013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1340768"/>
            <a:ext cx="8715436" cy="1927225"/>
          </a:xfrm>
        </p:spPr>
        <p:txBody>
          <a:bodyPr/>
          <a:lstStyle/>
          <a:p>
            <a:pPr algn="ctr"/>
            <a:r>
              <a:rPr lang="en-US" sz="4000" cap="none" dirty="0" smtClean="0"/>
              <a:t>An Effective Fuzzy Clustering Algorithm for Web Document Classification: A Case Study in Cultural Content Mining</a:t>
            </a:r>
            <a:endParaRPr lang="en-US" sz="4000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3501008"/>
            <a:ext cx="6400800" cy="1752600"/>
          </a:xfrm>
        </p:spPr>
        <p:txBody>
          <a:bodyPr/>
          <a:lstStyle/>
          <a:p>
            <a:pPr algn="ctr"/>
            <a:r>
              <a:rPr lang="en-US" dirty="0" smtClean="0"/>
              <a:t>Nils </a:t>
            </a:r>
            <a:r>
              <a:rPr lang="en-US" dirty="0" err="1" smtClean="0"/>
              <a:t>Murrugarra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2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Clustering Process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5990"/>
          </a:xfrm>
        </p:spPr>
        <p:txBody>
          <a:bodyPr>
            <a:normAutofit/>
          </a:bodyPr>
          <a:lstStyle/>
          <a:p>
            <a:pPr marL="617220" lvl="1" indent="-342900">
              <a:buFont typeface="+mj-lt"/>
              <a:buAutoNum type="arabicPeriod" startAt="3"/>
            </a:pPr>
            <a:r>
              <a:rPr lang="en-US" sz="1600" dirty="0" smtClean="0"/>
              <a:t>Set n = n +1</a:t>
            </a:r>
          </a:p>
          <a:p>
            <a:pPr marL="617220" lvl="1" indent="-342900">
              <a:buFont typeface="+mj-lt"/>
              <a:buAutoNum type="arabicPeriod" startAt="3"/>
            </a:pPr>
            <a:r>
              <a:rPr lang="en-US" sz="1600" dirty="0" smtClean="0"/>
              <a:t>Calculate the maximum potential value.</a:t>
            </a:r>
          </a:p>
          <a:p>
            <a:pPr marL="617220" lvl="1" indent="-342900">
              <a:buFont typeface="+mj-lt"/>
              <a:buAutoNum type="arabicPeriod" startAt="3"/>
            </a:pPr>
            <a:endParaRPr lang="en-US" sz="1600" dirty="0" smtClean="0"/>
          </a:p>
          <a:p>
            <a:pPr marL="617220" lvl="1" indent="-342900">
              <a:buFont typeface="+mj-lt"/>
              <a:buAutoNum type="arabicPeriod" startAt="3"/>
            </a:pPr>
            <a:r>
              <a:rPr lang="en-US" sz="1600" dirty="0" smtClean="0"/>
              <a:t>Select the document </a:t>
            </a:r>
            <a:r>
              <a:rPr lang="en-US" sz="1600" b="1" dirty="0" smtClean="0"/>
              <a:t>Ds</a:t>
            </a:r>
            <a:r>
              <a:rPr lang="en-US" sz="1600" dirty="0" smtClean="0"/>
              <a:t> that corresponds to this </a:t>
            </a:r>
            <a:r>
              <a:rPr lang="en-US" sz="1600" dirty="0" err="1" smtClean="0"/>
              <a:t>Z_max</a:t>
            </a:r>
            <a:endParaRPr lang="en-US" sz="1600" dirty="0" smtClean="0"/>
          </a:p>
          <a:p>
            <a:pPr marL="617220" lvl="1" indent="-342900">
              <a:buFont typeface="+mj-lt"/>
              <a:buAutoNum type="arabicPeriod" startAt="3"/>
            </a:pPr>
            <a:r>
              <a:rPr lang="en-US" sz="1600" dirty="0" smtClean="0"/>
              <a:t>Remove from </a:t>
            </a:r>
            <a:r>
              <a:rPr lang="en-US" sz="1600" b="1" dirty="0" smtClean="0"/>
              <a:t>X</a:t>
            </a:r>
            <a:r>
              <a:rPr lang="en-US" sz="1600" dirty="0" smtClean="0"/>
              <a:t>  all documents that has a similarity with </a:t>
            </a:r>
            <a:r>
              <a:rPr lang="en-US" sz="1600" b="1" dirty="0" smtClean="0"/>
              <a:t>Ds</a:t>
            </a:r>
            <a:r>
              <a:rPr lang="en-US" sz="1600" dirty="0" smtClean="0"/>
              <a:t> greater than </a:t>
            </a:r>
            <a:r>
              <a:rPr lang="el-GR" sz="1600" b="1" dirty="0" smtClean="0"/>
              <a:t>β</a:t>
            </a:r>
            <a:r>
              <a:rPr lang="en-US" sz="1600" b="1" dirty="0" smtClean="0"/>
              <a:t> </a:t>
            </a:r>
            <a:r>
              <a:rPr lang="en-US" sz="1600" dirty="0" smtClean="0"/>
              <a:t>and assign them to the n-</a:t>
            </a:r>
            <a:r>
              <a:rPr lang="en-US" sz="1600" dirty="0" err="1" smtClean="0"/>
              <a:t>th</a:t>
            </a:r>
            <a:r>
              <a:rPr lang="en-US" sz="1600" dirty="0" smtClean="0"/>
              <a:t> cluster</a:t>
            </a:r>
          </a:p>
          <a:p>
            <a:pPr marL="617220" lvl="1" indent="-342900">
              <a:buFont typeface="+mj-lt"/>
              <a:buAutoNum type="arabicPeriod" startAt="3"/>
            </a:pPr>
            <a:r>
              <a:rPr lang="en-US" sz="1600" dirty="0" smtClean="0"/>
              <a:t>If X is empty stop, Else go to step 3</a:t>
            </a:r>
            <a:endParaRPr lang="en-US" sz="1400" dirty="0" smtClean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71694"/>
            <a:ext cx="123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57200" y="4386282"/>
            <a:ext cx="8229600" cy="132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Appealing Features</a:t>
            </a:r>
          </a:p>
          <a:p>
            <a:pPr marL="274320" lvl="1" indent="-182880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It’s a very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implement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1" indent="-182880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</a:pPr>
            <a:r>
              <a:rPr lang="en-US" sz="1600" b="1" dirty="0" smtClean="0"/>
              <a:t>No random</a:t>
            </a:r>
            <a:r>
              <a:rPr lang="en-US" sz="1600" dirty="0" smtClean="0"/>
              <a:t> selection of initial clusters</a:t>
            </a:r>
          </a:p>
          <a:p>
            <a:pPr marL="274320" lvl="1" indent="-182880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centroids based </a:t>
            </a:r>
            <a:r>
              <a:rPr lang="en-US" sz="1600" dirty="0" smtClean="0"/>
              <a:t>on the </a:t>
            </a:r>
            <a:r>
              <a:rPr lang="en-US" sz="1600" b="1" dirty="0" smtClean="0"/>
              <a:t>structure </a:t>
            </a:r>
            <a:r>
              <a:rPr lang="en-US" sz="1600" dirty="0" smtClean="0"/>
              <a:t>of the data set itself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Clustering Process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/>
          </a:p>
        </p:txBody>
      </p:sp>
      <p:grpSp>
        <p:nvGrpSpPr>
          <p:cNvPr id="26" name="25 Grupo"/>
          <p:cNvGrpSpPr/>
          <p:nvPr/>
        </p:nvGrpSpPr>
        <p:grpSpPr>
          <a:xfrm>
            <a:off x="428596" y="1500174"/>
            <a:ext cx="1714512" cy="1571636"/>
            <a:chOff x="428596" y="1500174"/>
            <a:chExt cx="1714512" cy="1571636"/>
          </a:xfrm>
        </p:grpSpPr>
        <p:sp>
          <p:nvSpPr>
            <p:cNvPr id="10" name="9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Elipse"/>
            <p:cNvSpPr/>
            <p:nvPr/>
          </p:nvSpPr>
          <p:spPr>
            <a:xfrm>
              <a:off x="642910" y="178592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Elipse"/>
            <p:cNvSpPr/>
            <p:nvPr/>
          </p:nvSpPr>
          <p:spPr>
            <a:xfrm>
              <a:off x="857224" y="200024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Elipse"/>
            <p:cNvSpPr/>
            <p:nvPr/>
          </p:nvSpPr>
          <p:spPr>
            <a:xfrm>
              <a:off x="642910" y="228599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Elipse"/>
            <p:cNvSpPr/>
            <p:nvPr/>
          </p:nvSpPr>
          <p:spPr>
            <a:xfrm>
              <a:off x="1571604" y="178592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Elipse"/>
            <p:cNvSpPr/>
            <p:nvPr/>
          </p:nvSpPr>
          <p:spPr>
            <a:xfrm>
              <a:off x="1785918" y="200024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Elipse"/>
            <p:cNvSpPr/>
            <p:nvPr/>
          </p:nvSpPr>
          <p:spPr>
            <a:xfrm>
              <a:off x="1357290" y="271462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Elipse"/>
            <p:cNvSpPr/>
            <p:nvPr/>
          </p:nvSpPr>
          <p:spPr>
            <a:xfrm>
              <a:off x="1785918" y="264318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24 Elipse"/>
            <p:cNvSpPr/>
            <p:nvPr/>
          </p:nvSpPr>
          <p:spPr>
            <a:xfrm>
              <a:off x="1571604" y="292893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3428992" y="1571612"/>
            <a:ext cx="1714512" cy="1571636"/>
            <a:chOff x="428596" y="1500174"/>
            <a:chExt cx="1714512" cy="1571636"/>
          </a:xfrm>
        </p:grpSpPr>
        <p:sp>
          <p:nvSpPr>
            <p:cNvPr id="28" name="27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Elipse"/>
            <p:cNvSpPr/>
            <p:nvPr/>
          </p:nvSpPr>
          <p:spPr>
            <a:xfrm>
              <a:off x="642910" y="178592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29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30 Elipse"/>
            <p:cNvSpPr/>
            <p:nvPr/>
          </p:nvSpPr>
          <p:spPr>
            <a:xfrm>
              <a:off x="857224" y="200024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31 Elipse"/>
            <p:cNvSpPr/>
            <p:nvPr/>
          </p:nvSpPr>
          <p:spPr>
            <a:xfrm>
              <a:off x="642910" y="228599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32 Elipse"/>
            <p:cNvSpPr/>
            <p:nvPr/>
          </p:nvSpPr>
          <p:spPr>
            <a:xfrm>
              <a:off x="1571604" y="178592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35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36 Elipse"/>
            <p:cNvSpPr/>
            <p:nvPr/>
          </p:nvSpPr>
          <p:spPr>
            <a:xfrm>
              <a:off x="1785918" y="200024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Elipse"/>
            <p:cNvSpPr/>
            <p:nvPr/>
          </p:nvSpPr>
          <p:spPr>
            <a:xfrm>
              <a:off x="1357290" y="271462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38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39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40 Elipse"/>
            <p:cNvSpPr/>
            <p:nvPr/>
          </p:nvSpPr>
          <p:spPr>
            <a:xfrm>
              <a:off x="1785918" y="264318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Elipse"/>
            <p:cNvSpPr/>
            <p:nvPr/>
          </p:nvSpPr>
          <p:spPr>
            <a:xfrm>
              <a:off x="1571604" y="292893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2500298" y="2285992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43 Grupo"/>
          <p:cNvGrpSpPr/>
          <p:nvPr/>
        </p:nvGrpSpPr>
        <p:grpSpPr>
          <a:xfrm>
            <a:off x="6429388" y="1571612"/>
            <a:ext cx="1714512" cy="1571636"/>
            <a:chOff x="428596" y="1500174"/>
            <a:chExt cx="1714512" cy="1571636"/>
          </a:xfrm>
        </p:grpSpPr>
        <p:sp>
          <p:nvSpPr>
            <p:cNvPr id="45" name="44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Elipse"/>
            <p:cNvSpPr/>
            <p:nvPr/>
          </p:nvSpPr>
          <p:spPr>
            <a:xfrm>
              <a:off x="642910" y="1785926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47 Elipse"/>
            <p:cNvSpPr/>
            <p:nvPr/>
          </p:nvSpPr>
          <p:spPr>
            <a:xfrm>
              <a:off x="857224" y="2000240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Elipse"/>
            <p:cNvSpPr/>
            <p:nvPr/>
          </p:nvSpPr>
          <p:spPr>
            <a:xfrm>
              <a:off x="642910" y="228599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Elipse"/>
            <p:cNvSpPr/>
            <p:nvPr/>
          </p:nvSpPr>
          <p:spPr>
            <a:xfrm>
              <a:off x="1571604" y="178592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52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Elipse"/>
            <p:cNvSpPr/>
            <p:nvPr/>
          </p:nvSpPr>
          <p:spPr>
            <a:xfrm>
              <a:off x="1785918" y="200024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54 Elipse"/>
            <p:cNvSpPr/>
            <p:nvPr/>
          </p:nvSpPr>
          <p:spPr>
            <a:xfrm>
              <a:off x="1357290" y="271462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56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Elipse"/>
            <p:cNvSpPr/>
            <p:nvPr/>
          </p:nvSpPr>
          <p:spPr>
            <a:xfrm>
              <a:off x="1785918" y="264318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58 Elipse"/>
            <p:cNvSpPr/>
            <p:nvPr/>
          </p:nvSpPr>
          <p:spPr>
            <a:xfrm>
              <a:off x="1571604" y="292893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59 Flecha derecha"/>
          <p:cNvSpPr/>
          <p:nvPr/>
        </p:nvSpPr>
        <p:spPr>
          <a:xfrm>
            <a:off x="5572132" y="2285992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111 Grupo"/>
          <p:cNvGrpSpPr/>
          <p:nvPr/>
        </p:nvGrpSpPr>
        <p:grpSpPr>
          <a:xfrm>
            <a:off x="6786578" y="4000504"/>
            <a:ext cx="785818" cy="1571636"/>
            <a:chOff x="7358082" y="3786190"/>
            <a:chExt cx="785818" cy="1571636"/>
          </a:xfrm>
        </p:grpSpPr>
        <p:sp>
          <p:nvSpPr>
            <p:cNvPr id="67" name="66 Elipse"/>
            <p:cNvSpPr/>
            <p:nvPr/>
          </p:nvSpPr>
          <p:spPr>
            <a:xfrm>
              <a:off x="7572396" y="407194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67 Elipse"/>
            <p:cNvSpPr/>
            <p:nvPr/>
          </p:nvSpPr>
          <p:spPr>
            <a:xfrm>
              <a:off x="7786710" y="378619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68 Elipse"/>
            <p:cNvSpPr/>
            <p:nvPr/>
          </p:nvSpPr>
          <p:spPr>
            <a:xfrm>
              <a:off x="7786710" y="408146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69 Elipse"/>
            <p:cNvSpPr/>
            <p:nvPr/>
          </p:nvSpPr>
          <p:spPr>
            <a:xfrm>
              <a:off x="8001024" y="400050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70 Elipse"/>
            <p:cNvSpPr/>
            <p:nvPr/>
          </p:nvSpPr>
          <p:spPr>
            <a:xfrm>
              <a:off x="7786710" y="428625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71 Elipse"/>
            <p:cNvSpPr/>
            <p:nvPr/>
          </p:nvSpPr>
          <p:spPr>
            <a:xfrm>
              <a:off x="7358082" y="500063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72 Elipse"/>
            <p:cNvSpPr/>
            <p:nvPr/>
          </p:nvSpPr>
          <p:spPr>
            <a:xfrm>
              <a:off x="7572396" y="471488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73 Elipse"/>
            <p:cNvSpPr/>
            <p:nvPr/>
          </p:nvSpPr>
          <p:spPr>
            <a:xfrm>
              <a:off x="7572396" y="501016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74 Elipse"/>
            <p:cNvSpPr/>
            <p:nvPr/>
          </p:nvSpPr>
          <p:spPr>
            <a:xfrm>
              <a:off x="7786710" y="492919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75 Elipse"/>
            <p:cNvSpPr/>
            <p:nvPr/>
          </p:nvSpPr>
          <p:spPr>
            <a:xfrm>
              <a:off x="7572396" y="52149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76 Flecha derecha"/>
          <p:cNvSpPr/>
          <p:nvPr/>
        </p:nvSpPr>
        <p:spPr>
          <a:xfrm rot="5400000">
            <a:off x="6941791" y="3366219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112 Grupo"/>
          <p:cNvGrpSpPr/>
          <p:nvPr/>
        </p:nvGrpSpPr>
        <p:grpSpPr>
          <a:xfrm>
            <a:off x="4786314" y="3786190"/>
            <a:ext cx="785818" cy="1571636"/>
            <a:chOff x="4786314" y="3786190"/>
            <a:chExt cx="785818" cy="1571636"/>
          </a:xfrm>
        </p:grpSpPr>
        <p:sp>
          <p:nvSpPr>
            <p:cNvPr id="84" name="83 Elipse"/>
            <p:cNvSpPr/>
            <p:nvPr/>
          </p:nvSpPr>
          <p:spPr>
            <a:xfrm>
              <a:off x="5000628" y="4071942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84 Elipse"/>
            <p:cNvSpPr/>
            <p:nvPr/>
          </p:nvSpPr>
          <p:spPr>
            <a:xfrm>
              <a:off x="5214942" y="378619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85 Elipse"/>
            <p:cNvSpPr/>
            <p:nvPr/>
          </p:nvSpPr>
          <p:spPr>
            <a:xfrm>
              <a:off x="5214942" y="408146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86 Elipse"/>
            <p:cNvSpPr/>
            <p:nvPr/>
          </p:nvSpPr>
          <p:spPr>
            <a:xfrm>
              <a:off x="5429256" y="4000504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87 Elipse"/>
            <p:cNvSpPr/>
            <p:nvPr/>
          </p:nvSpPr>
          <p:spPr>
            <a:xfrm>
              <a:off x="5214942" y="428625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88 Elipse"/>
            <p:cNvSpPr/>
            <p:nvPr/>
          </p:nvSpPr>
          <p:spPr>
            <a:xfrm>
              <a:off x="4786314" y="500063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89 Elipse"/>
            <p:cNvSpPr/>
            <p:nvPr/>
          </p:nvSpPr>
          <p:spPr>
            <a:xfrm>
              <a:off x="5000628" y="471488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90 Elipse"/>
            <p:cNvSpPr/>
            <p:nvPr/>
          </p:nvSpPr>
          <p:spPr>
            <a:xfrm>
              <a:off x="5000628" y="501016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91 Elipse"/>
            <p:cNvSpPr/>
            <p:nvPr/>
          </p:nvSpPr>
          <p:spPr>
            <a:xfrm>
              <a:off x="5214942" y="492919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92 Elipse"/>
            <p:cNvSpPr/>
            <p:nvPr/>
          </p:nvSpPr>
          <p:spPr>
            <a:xfrm>
              <a:off x="5000628" y="52149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93 Flecha derecha"/>
          <p:cNvSpPr/>
          <p:nvPr/>
        </p:nvSpPr>
        <p:spPr>
          <a:xfrm rot="10800000">
            <a:off x="6143636" y="4500569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113 Grupo"/>
          <p:cNvGrpSpPr/>
          <p:nvPr/>
        </p:nvGrpSpPr>
        <p:grpSpPr>
          <a:xfrm>
            <a:off x="2928926" y="4714884"/>
            <a:ext cx="571504" cy="642942"/>
            <a:chOff x="2928926" y="4714884"/>
            <a:chExt cx="571504" cy="642942"/>
          </a:xfrm>
        </p:grpSpPr>
        <p:sp>
          <p:nvSpPr>
            <p:cNvPr id="106" name="105 Elipse"/>
            <p:cNvSpPr/>
            <p:nvPr/>
          </p:nvSpPr>
          <p:spPr>
            <a:xfrm>
              <a:off x="2928926" y="5000636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106 Elipse"/>
            <p:cNvSpPr/>
            <p:nvPr/>
          </p:nvSpPr>
          <p:spPr>
            <a:xfrm>
              <a:off x="3143240" y="4714884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107 Elipse"/>
            <p:cNvSpPr/>
            <p:nvPr/>
          </p:nvSpPr>
          <p:spPr>
            <a:xfrm>
              <a:off x="3143240" y="501016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108 Elipse"/>
            <p:cNvSpPr/>
            <p:nvPr/>
          </p:nvSpPr>
          <p:spPr>
            <a:xfrm>
              <a:off x="3357554" y="492919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109 Elipse"/>
            <p:cNvSpPr/>
            <p:nvPr/>
          </p:nvSpPr>
          <p:spPr>
            <a:xfrm>
              <a:off x="3143240" y="521495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110 Flecha derecha"/>
          <p:cNvSpPr/>
          <p:nvPr/>
        </p:nvSpPr>
        <p:spPr>
          <a:xfrm rot="10800000">
            <a:off x="4000497" y="4500570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114 Flecha derecha"/>
          <p:cNvSpPr/>
          <p:nvPr/>
        </p:nvSpPr>
        <p:spPr>
          <a:xfrm rot="10800000">
            <a:off x="2000233" y="4500570"/>
            <a:ext cx="500066" cy="35719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115 Grupo"/>
          <p:cNvGrpSpPr/>
          <p:nvPr/>
        </p:nvGrpSpPr>
        <p:grpSpPr>
          <a:xfrm>
            <a:off x="1071538" y="4867284"/>
            <a:ext cx="571504" cy="642942"/>
            <a:chOff x="2928926" y="4714884"/>
            <a:chExt cx="571504" cy="642942"/>
          </a:xfrm>
          <a:solidFill>
            <a:srgbClr val="FFC000"/>
          </a:solidFill>
        </p:grpSpPr>
        <p:sp>
          <p:nvSpPr>
            <p:cNvPr id="117" name="116 Elipse"/>
            <p:cNvSpPr/>
            <p:nvPr/>
          </p:nvSpPr>
          <p:spPr>
            <a:xfrm>
              <a:off x="2928926" y="5000636"/>
              <a:ext cx="142876" cy="142876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117 Elipse"/>
            <p:cNvSpPr/>
            <p:nvPr/>
          </p:nvSpPr>
          <p:spPr>
            <a:xfrm>
              <a:off x="3143240" y="4714884"/>
              <a:ext cx="142876" cy="142876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118 Elipse"/>
            <p:cNvSpPr/>
            <p:nvPr/>
          </p:nvSpPr>
          <p:spPr>
            <a:xfrm>
              <a:off x="3143240" y="5010160"/>
              <a:ext cx="142876" cy="142876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119 Elipse"/>
            <p:cNvSpPr/>
            <p:nvPr/>
          </p:nvSpPr>
          <p:spPr>
            <a:xfrm>
              <a:off x="3357554" y="4929198"/>
              <a:ext cx="142876" cy="142876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120 Elipse"/>
            <p:cNvSpPr/>
            <p:nvPr/>
          </p:nvSpPr>
          <p:spPr>
            <a:xfrm>
              <a:off x="3143240" y="5214950"/>
              <a:ext cx="142876" cy="142876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Clustering Process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037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to decide the values for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β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?</a:t>
            </a:r>
            <a:endParaRPr lang="en-US" dirty="0" smtClean="0"/>
          </a:p>
          <a:p>
            <a:pPr lvl="2"/>
            <a:r>
              <a:rPr lang="en-US" dirty="0" smtClean="0"/>
              <a:t>Perform simulations for all possible values (time consuming)</a:t>
            </a:r>
          </a:p>
          <a:p>
            <a:pPr lvl="2"/>
            <a:r>
              <a:rPr lang="en-US" b="1" dirty="0" smtClean="0"/>
              <a:t>Approach</a:t>
            </a:r>
            <a:r>
              <a:rPr lang="en-US" dirty="0" smtClean="0"/>
              <a:t>:  set </a:t>
            </a:r>
            <a:r>
              <a:rPr lang="el-GR" dirty="0" smtClean="0"/>
              <a:t>α</a:t>
            </a:r>
            <a:r>
              <a:rPr lang="en-US" dirty="0" smtClean="0"/>
              <a:t> = 0.5 and calculate the best value for </a:t>
            </a:r>
            <a:r>
              <a:rPr lang="el-GR" dirty="0" smtClean="0"/>
              <a:t>β</a:t>
            </a:r>
            <a:r>
              <a:rPr lang="en-US" dirty="0" smtClean="0"/>
              <a:t> with a validity index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Validity Index</a:t>
            </a:r>
          </a:p>
          <a:p>
            <a:pPr lvl="2"/>
            <a:r>
              <a:rPr lang="en-US" dirty="0" smtClean="0"/>
              <a:t>It uses 2 components:</a:t>
            </a:r>
          </a:p>
          <a:p>
            <a:pPr lvl="3"/>
            <a:r>
              <a:rPr lang="en-US" b="1" dirty="0" smtClean="0"/>
              <a:t>Compactness measure:</a:t>
            </a:r>
            <a:r>
              <a:rPr lang="en-US" dirty="0" smtClean="0"/>
              <a:t> The </a:t>
            </a:r>
            <a:r>
              <a:rPr lang="en-US" dirty="0" smtClean="0"/>
              <a:t>members </a:t>
            </a:r>
            <a:r>
              <a:rPr lang="en-US" dirty="0" smtClean="0"/>
              <a:t>of each cluster should be as close to each other as possible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3"/>
            <a:r>
              <a:rPr lang="en-US" b="1" dirty="0" smtClean="0"/>
              <a:t>Separation measure:</a:t>
            </a:r>
            <a:r>
              <a:rPr lang="en-US" dirty="0" smtClean="0"/>
              <a:t> whether the clusters are well-separated ?</a:t>
            </a: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Clustering Process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7692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Compactness</a:t>
            </a:r>
          </a:p>
          <a:p>
            <a:pPr lvl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Separation</a:t>
            </a:r>
            <a:endParaRPr lang="en-US" dirty="0" smtClean="0"/>
          </a:p>
        </p:txBody>
      </p:sp>
      <p:grpSp>
        <p:nvGrpSpPr>
          <p:cNvPr id="5" name="4 Grupo"/>
          <p:cNvGrpSpPr/>
          <p:nvPr/>
        </p:nvGrpSpPr>
        <p:grpSpPr>
          <a:xfrm>
            <a:off x="1714480" y="2071678"/>
            <a:ext cx="1714512" cy="1571636"/>
            <a:chOff x="428596" y="1500174"/>
            <a:chExt cx="1714512" cy="1571636"/>
          </a:xfrm>
        </p:grpSpPr>
        <p:sp>
          <p:nvSpPr>
            <p:cNvPr id="6" name="5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Elipse"/>
            <p:cNvSpPr/>
            <p:nvPr/>
          </p:nvSpPr>
          <p:spPr>
            <a:xfrm>
              <a:off x="642910" y="1785926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Elipse"/>
            <p:cNvSpPr/>
            <p:nvPr/>
          </p:nvSpPr>
          <p:spPr>
            <a:xfrm>
              <a:off x="857224" y="2000240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Elipse"/>
            <p:cNvSpPr/>
            <p:nvPr/>
          </p:nvSpPr>
          <p:spPr>
            <a:xfrm>
              <a:off x="642910" y="228599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Elipse"/>
            <p:cNvSpPr/>
            <p:nvPr/>
          </p:nvSpPr>
          <p:spPr>
            <a:xfrm>
              <a:off x="1571604" y="178592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Elipse"/>
            <p:cNvSpPr/>
            <p:nvPr/>
          </p:nvSpPr>
          <p:spPr>
            <a:xfrm>
              <a:off x="1785918" y="200024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Elipse"/>
            <p:cNvSpPr/>
            <p:nvPr/>
          </p:nvSpPr>
          <p:spPr>
            <a:xfrm>
              <a:off x="1357290" y="271462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Elipse"/>
            <p:cNvSpPr/>
            <p:nvPr/>
          </p:nvSpPr>
          <p:spPr>
            <a:xfrm>
              <a:off x="1785918" y="2643182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Elipse"/>
            <p:cNvSpPr/>
            <p:nvPr/>
          </p:nvSpPr>
          <p:spPr>
            <a:xfrm>
              <a:off x="1571604" y="292893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5000628" y="2071678"/>
            <a:ext cx="1714512" cy="1643074"/>
            <a:chOff x="428596" y="1500174"/>
            <a:chExt cx="1714512" cy="1643074"/>
          </a:xfrm>
        </p:grpSpPr>
        <p:sp>
          <p:nvSpPr>
            <p:cNvPr id="22" name="21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Elipse"/>
            <p:cNvSpPr/>
            <p:nvPr/>
          </p:nvSpPr>
          <p:spPr>
            <a:xfrm>
              <a:off x="500034" y="157161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23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24 Elipse"/>
            <p:cNvSpPr/>
            <p:nvPr/>
          </p:nvSpPr>
          <p:spPr>
            <a:xfrm>
              <a:off x="857224" y="1857364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Elipse"/>
            <p:cNvSpPr/>
            <p:nvPr/>
          </p:nvSpPr>
          <p:spPr>
            <a:xfrm>
              <a:off x="857224" y="2357430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26 Elipse"/>
            <p:cNvSpPr/>
            <p:nvPr/>
          </p:nvSpPr>
          <p:spPr>
            <a:xfrm>
              <a:off x="1500166" y="164305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28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29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30 Elipse"/>
            <p:cNvSpPr/>
            <p:nvPr/>
          </p:nvSpPr>
          <p:spPr>
            <a:xfrm>
              <a:off x="1857356" y="2071678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31 Elipse"/>
            <p:cNvSpPr/>
            <p:nvPr/>
          </p:nvSpPr>
          <p:spPr>
            <a:xfrm>
              <a:off x="1428728" y="2857496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32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33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34 Elipse"/>
            <p:cNvSpPr/>
            <p:nvPr/>
          </p:nvSpPr>
          <p:spPr>
            <a:xfrm>
              <a:off x="2000232" y="271462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35 Elipse"/>
            <p:cNvSpPr/>
            <p:nvPr/>
          </p:nvSpPr>
          <p:spPr>
            <a:xfrm>
              <a:off x="1857356" y="3000372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1714480" y="4643446"/>
            <a:ext cx="1714512" cy="1571636"/>
            <a:chOff x="428596" y="1500174"/>
            <a:chExt cx="1714512" cy="1571636"/>
          </a:xfrm>
        </p:grpSpPr>
        <p:sp>
          <p:nvSpPr>
            <p:cNvPr id="38" name="37 Elipse"/>
            <p:cNvSpPr/>
            <p:nvPr/>
          </p:nvSpPr>
          <p:spPr>
            <a:xfrm>
              <a:off x="428596" y="2071678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38 Elipse"/>
            <p:cNvSpPr/>
            <p:nvPr/>
          </p:nvSpPr>
          <p:spPr>
            <a:xfrm>
              <a:off x="642910" y="1785926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39 Elipse"/>
            <p:cNvSpPr/>
            <p:nvPr/>
          </p:nvSpPr>
          <p:spPr>
            <a:xfrm>
              <a:off x="642910" y="208120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40 Elipse"/>
            <p:cNvSpPr/>
            <p:nvPr/>
          </p:nvSpPr>
          <p:spPr>
            <a:xfrm>
              <a:off x="857224" y="2000240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Elipse"/>
            <p:cNvSpPr/>
            <p:nvPr/>
          </p:nvSpPr>
          <p:spPr>
            <a:xfrm>
              <a:off x="642910" y="228599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Elipse"/>
            <p:cNvSpPr/>
            <p:nvPr/>
          </p:nvSpPr>
          <p:spPr>
            <a:xfrm>
              <a:off x="1571604" y="178592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Elipse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Elipse"/>
            <p:cNvSpPr/>
            <p:nvPr/>
          </p:nvSpPr>
          <p:spPr>
            <a:xfrm>
              <a:off x="1785918" y="179545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Elipse"/>
            <p:cNvSpPr/>
            <p:nvPr/>
          </p:nvSpPr>
          <p:spPr>
            <a:xfrm>
              <a:off x="2000232" y="1714488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Elipse"/>
            <p:cNvSpPr/>
            <p:nvPr/>
          </p:nvSpPr>
          <p:spPr>
            <a:xfrm>
              <a:off x="1785918" y="200024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Elipse"/>
            <p:cNvSpPr/>
            <p:nvPr/>
          </p:nvSpPr>
          <p:spPr>
            <a:xfrm>
              <a:off x="1357290" y="271462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Elipse"/>
            <p:cNvSpPr/>
            <p:nvPr/>
          </p:nvSpPr>
          <p:spPr>
            <a:xfrm>
              <a:off x="1571604" y="2428868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Elipse"/>
            <p:cNvSpPr/>
            <p:nvPr/>
          </p:nvSpPr>
          <p:spPr>
            <a:xfrm>
              <a:off x="1571604" y="272414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Elipse"/>
            <p:cNvSpPr/>
            <p:nvPr/>
          </p:nvSpPr>
          <p:spPr>
            <a:xfrm>
              <a:off x="1785918" y="2643182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Elipse"/>
            <p:cNvSpPr/>
            <p:nvPr/>
          </p:nvSpPr>
          <p:spPr>
            <a:xfrm>
              <a:off x="1571604" y="292893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5643570" y="4500570"/>
            <a:ext cx="1143008" cy="1571636"/>
            <a:chOff x="5643570" y="4500570"/>
            <a:chExt cx="1143008" cy="1571636"/>
          </a:xfrm>
        </p:grpSpPr>
        <p:sp>
          <p:nvSpPr>
            <p:cNvPr id="54" name="53 Elipse"/>
            <p:cNvSpPr/>
            <p:nvPr/>
          </p:nvSpPr>
          <p:spPr>
            <a:xfrm>
              <a:off x="5643570" y="5143512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54 Elipse"/>
            <p:cNvSpPr/>
            <p:nvPr/>
          </p:nvSpPr>
          <p:spPr>
            <a:xfrm>
              <a:off x="5857884" y="4857760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Elipse"/>
            <p:cNvSpPr/>
            <p:nvPr/>
          </p:nvSpPr>
          <p:spPr>
            <a:xfrm>
              <a:off x="5857884" y="5153036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56 Elipse"/>
            <p:cNvSpPr/>
            <p:nvPr/>
          </p:nvSpPr>
          <p:spPr>
            <a:xfrm>
              <a:off x="6072198" y="5072074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Elipse"/>
            <p:cNvSpPr/>
            <p:nvPr/>
          </p:nvSpPr>
          <p:spPr>
            <a:xfrm>
              <a:off x="5857884" y="5357826"/>
              <a:ext cx="142876" cy="142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58 Elipse"/>
            <p:cNvSpPr/>
            <p:nvPr/>
          </p:nvSpPr>
          <p:spPr>
            <a:xfrm>
              <a:off x="6215074" y="4786322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59 Elipse"/>
            <p:cNvSpPr/>
            <p:nvPr/>
          </p:nvSpPr>
          <p:spPr>
            <a:xfrm>
              <a:off x="6429388" y="4500570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60 Elipse"/>
            <p:cNvSpPr/>
            <p:nvPr/>
          </p:nvSpPr>
          <p:spPr>
            <a:xfrm>
              <a:off x="6429388" y="479584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61 Elipse"/>
            <p:cNvSpPr/>
            <p:nvPr/>
          </p:nvSpPr>
          <p:spPr>
            <a:xfrm>
              <a:off x="6643702" y="4714884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62 Elipse"/>
            <p:cNvSpPr/>
            <p:nvPr/>
          </p:nvSpPr>
          <p:spPr>
            <a:xfrm>
              <a:off x="6429388" y="5000636"/>
              <a:ext cx="142876" cy="14287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Elipse"/>
            <p:cNvSpPr/>
            <p:nvPr/>
          </p:nvSpPr>
          <p:spPr>
            <a:xfrm>
              <a:off x="6000760" y="5715016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Elipse"/>
            <p:cNvSpPr/>
            <p:nvPr/>
          </p:nvSpPr>
          <p:spPr>
            <a:xfrm>
              <a:off x="6215074" y="5429264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Elipse"/>
            <p:cNvSpPr/>
            <p:nvPr/>
          </p:nvSpPr>
          <p:spPr>
            <a:xfrm>
              <a:off x="6215074" y="572454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66 Elipse"/>
            <p:cNvSpPr/>
            <p:nvPr/>
          </p:nvSpPr>
          <p:spPr>
            <a:xfrm>
              <a:off x="6429388" y="5643578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67 Elipse"/>
            <p:cNvSpPr/>
            <p:nvPr/>
          </p:nvSpPr>
          <p:spPr>
            <a:xfrm>
              <a:off x="6215074" y="5929330"/>
              <a:ext cx="142876" cy="14287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It was performed in 1000 </a:t>
            </a:r>
            <a:r>
              <a:rPr lang="en-US" sz="1800" dirty="0" smtClean="0"/>
              <a:t>WebPages</a:t>
            </a:r>
          </a:p>
          <a:p>
            <a:pPr lvl="1"/>
            <a:r>
              <a:rPr lang="en-US" sz="1800" dirty="0" smtClean="0"/>
              <a:t>The categories were:</a:t>
            </a:r>
            <a:endParaRPr lang="en-US" sz="1800" dirty="0" smtClean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71472" y="2643182"/>
            <a:ext cx="8229600" cy="2428892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/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Cultural conservation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Cultural heritage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Painting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Sculpture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Dancing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Cinematography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Architecture Museum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Archaeology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Folklore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Music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Theatre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Cultural Events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Audiovisual Arts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Graphics Design </a:t>
            </a:r>
          </a:p>
          <a:p>
            <a:pPr marL="89154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 History</a:t>
            </a: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7384" y="1447799"/>
            <a:ext cx="5329260" cy="499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8" name="7 Esquina doblada"/>
          <p:cNvSpPr/>
          <p:nvPr/>
        </p:nvSpPr>
        <p:spPr>
          <a:xfrm>
            <a:off x="1643042" y="1785926"/>
            <a:ext cx="1214446" cy="107157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Download 1000 WebPages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8 Esquina doblada"/>
          <p:cNvSpPr/>
          <p:nvPr/>
        </p:nvSpPr>
        <p:spPr>
          <a:xfrm>
            <a:off x="5643570" y="1785926"/>
            <a:ext cx="1214446" cy="121444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Select the 200 most frequent words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17 Esquina doblada"/>
          <p:cNvSpPr/>
          <p:nvPr/>
        </p:nvSpPr>
        <p:spPr>
          <a:xfrm>
            <a:off x="3571868" y="1785926"/>
            <a:ext cx="1428760" cy="121444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20% of their content is cultural terms?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4" name="33 Grupo"/>
          <p:cNvGrpSpPr/>
          <p:nvPr/>
        </p:nvGrpSpPr>
        <p:grpSpPr>
          <a:xfrm>
            <a:off x="1500166" y="3357562"/>
            <a:ext cx="5929354" cy="2474071"/>
            <a:chOff x="142844" y="3558605"/>
            <a:chExt cx="5929354" cy="2474071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76405" y="4344423"/>
              <a:ext cx="172402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13 CuadroTexto"/>
            <p:cNvSpPr txBox="1"/>
            <p:nvPr/>
          </p:nvSpPr>
          <p:spPr>
            <a:xfrm>
              <a:off x="214282" y="3558605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Frequency of word </a:t>
              </a:r>
              <a:r>
                <a:rPr lang="en-US" sz="1600" b="1" dirty="0" smtClean="0"/>
                <a:t>w</a:t>
              </a:r>
              <a:r>
                <a:rPr lang="en-US" sz="1600" dirty="0" smtClean="0"/>
                <a:t> in all documents</a:t>
              </a:r>
              <a:endParaRPr lang="en-US" sz="1600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42844" y="5201679"/>
              <a:ext cx="25003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Maximum frequency of any word in all documents</a:t>
              </a:r>
              <a:endParaRPr lang="en-US" sz="1600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3571868" y="3571876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Number of documents of the whole collection</a:t>
              </a:r>
              <a:endParaRPr lang="en-US" sz="16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571868" y="5130241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Number of documents that includes word </a:t>
              </a:r>
              <a:r>
                <a:rPr lang="en-US" sz="1600" b="1" dirty="0" smtClean="0"/>
                <a:t>w</a:t>
              </a:r>
              <a:endParaRPr lang="en-US" sz="1600" b="1" dirty="0"/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 rot="16200000" flipH="1">
              <a:off x="2214546" y="4143380"/>
              <a:ext cx="357190" cy="21431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flipV="1">
              <a:off x="1928794" y="5000636"/>
              <a:ext cx="571504" cy="21431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 rot="5400000">
              <a:off x="3250397" y="4107661"/>
              <a:ext cx="428628" cy="35719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 de flecha"/>
            <p:cNvCxnSpPr/>
            <p:nvPr/>
          </p:nvCxnSpPr>
          <p:spPr>
            <a:xfrm rot="16200000" flipV="1">
              <a:off x="3357554" y="5000636"/>
              <a:ext cx="285752" cy="28575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CuadroTexto"/>
          <p:cNvSpPr txBox="1"/>
          <p:nvPr/>
        </p:nvSpPr>
        <p:spPr>
          <a:xfrm>
            <a:off x="2214546" y="6072206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Note:</a:t>
            </a:r>
            <a:r>
              <a:rPr lang="en-US" sz="1600" dirty="0" smtClean="0"/>
              <a:t> Words that appear in the majority of the documents, they will have less weight</a:t>
            </a:r>
            <a:endParaRPr lang="en-US" sz="1600" b="1" dirty="0"/>
          </a:p>
        </p:txBody>
      </p:sp>
      <p:sp>
        <p:nvSpPr>
          <p:cNvPr id="36" name="35 Esquina doblada"/>
          <p:cNvSpPr/>
          <p:nvPr/>
        </p:nvSpPr>
        <p:spPr>
          <a:xfrm>
            <a:off x="142844" y="4000504"/>
            <a:ext cx="1071570" cy="785818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For each word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36 Flecha derecha"/>
          <p:cNvSpPr/>
          <p:nvPr/>
        </p:nvSpPr>
        <p:spPr>
          <a:xfrm>
            <a:off x="3000364" y="2214554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Flecha derecha"/>
          <p:cNvSpPr/>
          <p:nvPr/>
        </p:nvSpPr>
        <p:spPr>
          <a:xfrm>
            <a:off x="5072066" y="2214554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Flecha derecha"/>
          <p:cNvSpPr/>
          <p:nvPr/>
        </p:nvSpPr>
        <p:spPr>
          <a:xfrm>
            <a:off x="1428728" y="4214818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45 Grupo"/>
          <p:cNvGrpSpPr/>
          <p:nvPr/>
        </p:nvGrpSpPr>
        <p:grpSpPr>
          <a:xfrm>
            <a:off x="6929454" y="4214818"/>
            <a:ext cx="840936" cy="726522"/>
            <a:chOff x="7143768" y="4214818"/>
            <a:chExt cx="840936" cy="726522"/>
          </a:xfrm>
        </p:grpSpPr>
        <p:sp>
          <p:nvSpPr>
            <p:cNvPr id="10" name="9 CuadroTexto"/>
            <p:cNvSpPr txBox="1"/>
            <p:nvPr/>
          </p:nvSpPr>
          <p:spPr>
            <a:xfrm>
              <a:off x="7143768" y="4572008"/>
              <a:ext cx="840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 = 30</a:t>
              </a:r>
              <a:endParaRPr lang="en-US" dirty="0"/>
            </a:p>
          </p:txBody>
        </p:sp>
        <p:sp>
          <p:nvSpPr>
            <p:cNvPr id="40" name="39 Flecha derecha"/>
            <p:cNvSpPr/>
            <p:nvPr/>
          </p:nvSpPr>
          <p:spPr>
            <a:xfrm>
              <a:off x="7286644" y="4214818"/>
              <a:ext cx="428628" cy="285752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41 Forma"/>
          <p:cNvCxnSpPr>
            <a:stCxn id="9" idx="3"/>
            <a:endCxn id="36" idx="0"/>
          </p:cNvCxnSpPr>
          <p:nvPr/>
        </p:nvCxnSpPr>
        <p:spPr>
          <a:xfrm flipH="1">
            <a:off x="678629" y="2393149"/>
            <a:ext cx="6179387" cy="1607355"/>
          </a:xfrm>
          <a:prstGeom prst="bentConnector4">
            <a:avLst>
              <a:gd name="adj1" fmla="val -3699"/>
              <a:gd name="adj2" fmla="val 5507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Esquina doblada"/>
          <p:cNvSpPr/>
          <p:nvPr/>
        </p:nvSpPr>
        <p:spPr>
          <a:xfrm>
            <a:off x="214282" y="1500174"/>
            <a:ext cx="1071570" cy="357190"/>
          </a:xfrm>
          <a:prstGeom prst="foldedCorne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Train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44 Esquina doblada"/>
          <p:cNvSpPr/>
          <p:nvPr/>
        </p:nvSpPr>
        <p:spPr>
          <a:xfrm>
            <a:off x="7786710" y="4071942"/>
            <a:ext cx="1214446" cy="642942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Create clusters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46 Esquina doblada"/>
          <p:cNvSpPr/>
          <p:nvPr/>
        </p:nvSpPr>
        <p:spPr>
          <a:xfrm>
            <a:off x="7786710" y="5357826"/>
            <a:ext cx="1214446" cy="642942"/>
          </a:xfrm>
          <a:prstGeom prst="foldedCorne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Centroids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47 Flecha derecha"/>
          <p:cNvSpPr/>
          <p:nvPr/>
        </p:nvSpPr>
        <p:spPr>
          <a:xfrm rot="5400000">
            <a:off x="8143900" y="4857760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8" name="7 Esquina doblada"/>
          <p:cNvSpPr/>
          <p:nvPr/>
        </p:nvSpPr>
        <p:spPr>
          <a:xfrm>
            <a:off x="1643042" y="1785926"/>
            <a:ext cx="1214446" cy="107157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Download Webpage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8 Esquina doblada"/>
          <p:cNvSpPr/>
          <p:nvPr/>
        </p:nvSpPr>
        <p:spPr>
          <a:xfrm>
            <a:off x="5643570" y="1785926"/>
            <a:ext cx="1214446" cy="121444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Select the 200 most frequent words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17 Esquina doblada"/>
          <p:cNvSpPr/>
          <p:nvPr/>
        </p:nvSpPr>
        <p:spPr>
          <a:xfrm>
            <a:off x="3571868" y="1785926"/>
            <a:ext cx="1428760" cy="121444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20% of their content is cultural terms?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071942"/>
            <a:ext cx="17240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35 Esquina doblada"/>
          <p:cNvSpPr/>
          <p:nvPr/>
        </p:nvSpPr>
        <p:spPr>
          <a:xfrm>
            <a:off x="142844" y="4000504"/>
            <a:ext cx="1071570" cy="785818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For each word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36 Flecha derecha"/>
          <p:cNvSpPr/>
          <p:nvPr/>
        </p:nvSpPr>
        <p:spPr>
          <a:xfrm>
            <a:off x="3000364" y="2214554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Flecha derecha"/>
          <p:cNvSpPr/>
          <p:nvPr/>
        </p:nvSpPr>
        <p:spPr>
          <a:xfrm>
            <a:off x="5072066" y="2214554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Flecha derecha"/>
          <p:cNvSpPr/>
          <p:nvPr/>
        </p:nvSpPr>
        <p:spPr>
          <a:xfrm>
            <a:off x="1428728" y="4214818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45 Grupo"/>
          <p:cNvGrpSpPr/>
          <p:nvPr/>
        </p:nvGrpSpPr>
        <p:grpSpPr>
          <a:xfrm>
            <a:off x="3929058" y="4214818"/>
            <a:ext cx="840936" cy="726522"/>
            <a:chOff x="7143768" y="4214818"/>
            <a:chExt cx="840936" cy="726522"/>
          </a:xfrm>
        </p:grpSpPr>
        <p:sp>
          <p:nvSpPr>
            <p:cNvPr id="10" name="9 CuadroTexto"/>
            <p:cNvSpPr txBox="1"/>
            <p:nvPr/>
          </p:nvSpPr>
          <p:spPr>
            <a:xfrm>
              <a:off x="7143768" y="4572008"/>
              <a:ext cx="840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 = 30</a:t>
              </a:r>
              <a:endParaRPr lang="en-US" dirty="0"/>
            </a:p>
          </p:txBody>
        </p:sp>
        <p:sp>
          <p:nvSpPr>
            <p:cNvPr id="40" name="39 Flecha derecha"/>
            <p:cNvSpPr/>
            <p:nvPr/>
          </p:nvSpPr>
          <p:spPr>
            <a:xfrm>
              <a:off x="7286644" y="4214818"/>
              <a:ext cx="428628" cy="285752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41 Forma"/>
          <p:cNvCxnSpPr>
            <a:stCxn id="9" idx="3"/>
            <a:endCxn id="36" idx="0"/>
          </p:cNvCxnSpPr>
          <p:nvPr/>
        </p:nvCxnSpPr>
        <p:spPr>
          <a:xfrm flipH="1">
            <a:off x="678629" y="2393149"/>
            <a:ext cx="6179387" cy="1607355"/>
          </a:xfrm>
          <a:prstGeom prst="bentConnector4">
            <a:avLst>
              <a:gd name="adj1" fmla="val -3699"/>
              <a:gd name="adj2" fmla="val 5507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Esquina doblada"/>
          <p:cNvSpPr/>
          <p:nvPr/>
        </p:nvSpPr>
        <p:spPr>
          <a:xfrm>
            <a:off x="214282" y="1500174"/>
            <a:ext cx="1071570" cy="357190"/>
          </a:xfrm>
          <a:prstGeom prst="foldedCorne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44 Esquina doblada"/>
          <p:cNvSpPr/>
          <p:nvPr/>
        </p:nvSpPr>
        <p:spPr>
          <a:xfrm>
            <a:off x="4857752" y="4071942"/>
            <a:ext cx="1214446" cy="857256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Get Feature Vector (FV)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33 Flecha derecha"/>
          <p:cNvSpPr/>
          <p:nvPr/>
        </p:nvSpPr>
        <p:spPr>
          <a:xfrm>
            <a:off x="6231394" y="4214818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Esquina doblada"/>
          <p:cNvSpPr/>
          <p:nvPr/>
        </p:nvSpPr>
        <p:spPr>
          <a:xfrm>
            <a:off x="5072066" y="5786454"/>
            <a:ext cx="1214446" cy="571504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Assign Category.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42 Flecha derecha"/>
          <p:cNvSpPr/>
          <p:nvPr/>
        </p:nvSpPr>
        <p:spPr>
          <a:xfrm rot="5400000">
            <a:off x="7572395" y="5286412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24 Grupo"/>
          <p:cNvGrpSpPr/>
          <p:nvPr/>
        </p:nvGrpSpPr>
        <p:grpSpPr>
          <a:xfrm>
            <a:off x="6858016" y="3357586"/>
            <a:ext cx="1785950" cy="1785950"/>
            <a:chOff x="6858016" y="3714752"/>
            <a:chExt cx="1785950" cy="1785950"/>
          </a:xfrm>
        </p:grpSpPr>
        <p:sp>
          <p:nvSpPr>
            <p:cNvPr id="28" name="27 Esquina doblada"/>
            <p:cNvSpPr/>
            <p:nvPr/>
          </p:nvSpPr>
          <p:spPr>
            <a:xfrm>
              <a:off x="6929454" y="3786190"/>
              <a:ext cx="1643074" cy="1071570"/>
            </a:xfrm>
            <a:prstGeom prst="foldedCorne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Find </a:t>
              </a:r>
              <a:r>
                <a:rPr lang="en-US" sz="1600" dirty="0" smtClean="0">
                  <a:solidFill>
                    <a:schemeClr val="tx1"/>
                  </a:solidFill>
                </a:rPr>
                <a:t>the minimum distance for each category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28 Esquina doblada"/>
            <p:cNvSpPr/>
            <p:nvPr/>
          </p:nvSpPr>
          <p:spPr>
            <a:xfrm>
              <a:off x="7143768" y="4929198"/>
              <a:ext cx="1214446" cy="428628"/>
            </a:xfrm>
            <a:prstGeom prst="foldedCorner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Centroids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6858016" y="3714752"/>
              <a:ext cx="1785950" cy="1785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25 Esquina doblada"/>
          <p:cNvSpPr/>
          <p:nvPr/>
        </p:nvSpPr>
        <p:spPr>
          <a:xfrm>
            <a:off x="7000892" y="5643578"/>
            <a:ext cx="1643074" cy="107157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Select the category with minimum distance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 rot="10800000">
            <a:off x="6383794" y="5929329"/>
            <a:ext cx="428628" cy="28575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49625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23 Grupo"/>
          <p:cNvGrpSpPr/>
          <p:nvPr/>
        </p:nvGrpSpPr>
        <p:grpSpPr>
          <a:xfrm>
            <a:off x="5357818" y="2786058"/>
            <a:ext cx="1428760" cy="3526588"/>
            <a:chOff x="5357818" y="2786058"/>
            <a:chExt cx="1428760" cy="3526588"/>
          </a:xfrm>
        </p:grpSpPr>
        <p:sp>
          <p:nvSpPr>
            <p:cNvPr id="8" name="7 Rectángulo redondeado"/>
            <p:cNvSpPr/>
            <p:nvPr/>
          </p:nvSpPr>
          <p:spPr>
            <a:xfrm>
              <a:off x="6215074" y="2786058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6215074" y="3000372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6215074" y="3253875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6215074" y="3487375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6215074" y="3740878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6215074" y="4468321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14 Rectángulo redondeado"/>
            <p:cNvSpPr/>
            <p:nvPr/>
          </p:nvSpPr>
          <p:spPr>
            <a:xfrm>
              <a:off x="6215074" y="4714884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15 Rectángulo redondeado"/>
            <p:cNvSpPr/>
            <p:nvPr/>
          </p:nvSpPr>
          <p:spPr>
            <a:xfrm>
              <a:off x="6215074" y="4955324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6215074" y="5201887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Rectángulo redondeado"/>
            <p:cNvSpPr/>
            <p:nvPr/>
          </p:nvSpPr>
          <p:spPr>
            <a:xfrm>
              <a:off x="6215074" y="5669704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Rectángulo redondeado"/>
            <p:cNvSpPr/>
            <p:nvPr/>
          </p:nvSpPr>
          <p:spPr>
            <a:xfrm>
              <a:off x="6215074" y="5929330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Rectángulo redondeado"/>
            <p:cNvSpPr/>
            <p:nvPr/>
          </p:nvSpPr>
          <p:spPr>
            <a:xfrm>
              <a:off x="5357818" y="6169770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Rectángulo redondeado"/>
            <p:cNvSpPr/>
            <p:nvPr/>
          </p:nvSpPr>
          <p:spPr>
            <a:xfrm>
              <a:off x="5357818" y="5429264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Rectángulo redondeado"/>
            <p:cNvSpPr/>
            <p:nvPr/>
          </p:nvSpPr>
          <p:spPr>
            <a:xfrm>
              <a:off x="5357818" y="4214818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Rectángulo redondeado"/>
            <p:cNvSpPr/>
            <p:nvPr/>
          </p:nvSpPr>
          <p:spPr>
            <a:xfrm>
              <a:off x="5357818" y="4000504"/>
              <a:ext cx="571504" cy="14287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714488"/>
            <a:ext cx="27051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13 Grupo"/>
          <p:cNvGrpSpPr/>
          <p:nvPr/>
        </p:nvGrpSpPr>
        <p:grpSpPr>
          <a:xfrm>
            <a:off x="357158" y="1749500"/>
            <a:ext cx="5143536" cy="991379"/>
            <a:chOff x="642910" y="1580365"/>
            <a:chExt cx="8143932" cy="9913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14 Rectángulo redondeado"/>
            <p:cNvSpPr/>
            <p:nvPr/>
          </p:nvSpPr>
          <p:spPr>
            <a:xfrm>
              <a:off x="642910" y="1580365"/>
              <a:ext cx="8143932" cy="428628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/>
                <a:t>Conclusions</a:t>
              </a:r>
              <a:endParaRPr lang="en-U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658507" y="1925413"/>
              <a:ext cx="8128335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  <a:scene3d>
              <a:camera prst="orthographicFront">
                <a:rot lat="0" lon="0" rev="0"/>
              </a:camera>
              <a:lightRig rig="balanced" dir="t">
                <a:rot lat="0" lon="0" rev="5100000"/>
              </a:lightRig>
            </a:scene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just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The authors have shown how cluster analysis could be incorporated in focus web crawling</a:t>
              </a:r>
              <a:endParaRPr lang="es-ES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357158" y="3329890"/>
            <a:ext cx="5143536" cy="2099374"/>
            <a:chOff x="642910" y="1580365"/>
            <a:chExt cx="8143932" cy="20993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17 Rectángulo redondeado"/>
            <p:cNvSpPr/>
            <p:nvPr/>
          </p:nvSpPr>
          <p:spPr>
            <a:xfrm>
              <a:off x="642910" y="1580365"/>
              <a:ext cx="8143932" cy="428628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 smtClean="0"/>
                <a:t>Future Work</a:t>
              </a:r>
              <a:endParaRPr lang="pt-BR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58507" y="1925413"/>
              <a:ext cx="8128335" cy="175432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  <a:scene3d>
              <a:camera prst="orthographicFront">
                <a:rot lat="0" lon="0" rev="0"/>
              </a:camera>
              <a:lightRig rig="balanced" dir="t">
                <a:rot lat="0" lon="0" rev="5100000"/>
              </a:lightRig>
            </a:scene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just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 The </a:t>
              </a:r>
              <a:r>
                <a:rPr lang="en-US" b="1" dirty="0" smtClean="0">
                  <a:solidFill>
                    <a:schemeClr val="tx1"/>
                  </a:solidFill>
                </a:rPr>
                <a:t>T</a:t>
              </a:r>
              <a:r>
                <a:rPr lang="en-US" dirty="0" smtClean="0">
                  <a:solidFill>
                    <a:schemeClr val="tx1"/>
                  </a:solidFill>
                </a:rPr>
                <a:t> parameter should be determined automatically considering the frequency variance of the documents.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/>
                  </a:solidFill>
                </a:rPr>
                <a:t> They will improve the focus of their crawler (e.g. reinforcement learning and evolutionary adaptation).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Document Vector</a:t>
            </a:r>
          </a:p>
          <a:p>
            <a:r>
              <a:rPr lang="en-US" dirty="0" smtClean="0"/>
              <a:t>Clustering process</a:t>
            </a:r>
          </a:p>
          <a:p>
            <a:r>
              <a:rPr lang="en-US" dirty="0" smtClean="0"/>
              <a:t>Experiment Evaluation</a:t>
            </a:r>
          </a:p>
          <a:p>
            <a:r>
              <a:rPr lang="en-US" dirty="0" smtClean="0"/>
              <a:t>Conclusions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780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995489"/>
            <a:ext cx="3658633" cy="364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7680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1600" smtClean="0"/>
              <a:t>D. Gavalas and G. Tsekouras. (2013). An Effective Fuzzy Clustering Algorithm for Web Document Classification: A Case Study in Cultural Content Mining. International Journal of Software Engineering and Knowledge Engineering. Volume 23, Issue 06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600" smtClean="0"/>
              <a:t>G.E. Tsekouras, C.N. Anagnostopoulos, D. Gavalas, D. Economou (2007). Classification of Web  Documents using Fuzzy Logic Categorical Data Clustering, Proceedings of the 4th IFIP Conference on Artificial Intelligence Applications and Innovations (AIAI’2007). Volume 247, pages. 93-100.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14752"/>
            <a:ext cx="35528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400304"/>
          </a:xfrm>
        </p:spPr>
        <p:txBody>
          <a:bodyPr>
            <a:normAutofit/>
          </a:bodyPr>
          <a:lstStyle/>
          <a:p>
            <a:pPr lvl="1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Web Crawler</a:t>
            </a:r>
          </a:p>
          <a:p>
            <a:pPr lvl="2"/>
            <a:r>
              <a:rPr lang="en-US" sz="1600" dirty="0" smtClean="0"/>
              <a:t>Are </a:t>
            </a:r>
            <a:r>
              <a:rPr lang="en-US" sz="1600" dirty="0" smtClean="0"/>
              <a:t>programs used </a:t>
            </a:r>
            <a:r>
              <a:rPr lang="en-US" sz="1600" dirty="0" smtClean="0"/>
              <a:t>to discover and download documents from the web.</a:t>
            </a:r>
          </a:p>
          <a:p>
            <a:pPr lvl="2"/>
            <a:r>
              <a:rPr lang="en-US" sz="1600" dirty="0" smtClean="0"/>
              <a:t>Typically they perform a simulated browsing in the web by extracting links from pages, downloading the pointed web resources and repeating the process </a:t>
            </a:r>
            <a:r>
              <a:rPr lang="en-US" sz="1600" dirty="0" smtClean="0"/>
              <a:t>so many times.</a:t>
            </a:r>
            <a:endParaRPr lang="en-US" sz="1600" dirty="0" smtClean="0"/>
          </a:p>
          <a:p>
            <a:pPr lvl="1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Focused Crawler</a:t>
            </a:r>
          </a:p>
          <a:p>
            <a:pPr lvl="2"/>
            <a:r>
              <a:rPr lang="en-US" sz="1600" dirty="0" smtClean="0"/>
              <a:t>It starts from </a:t>
            </a:r>
            <a:r>
              <a:rPr lang="en-US" sz="1600" dirty="0" smtClean="0"/>
              <a:t>a set of </a:t>
            </a:r>
            <a:r>
              <a:rPr lang="en-US" sz="1600" dirty="0" smtClean="0"/>
              <a:t>given pages and recursively explores the linked web pages. They only explore a small portion of the web using a best-first search</a:t>
            </a:r>
          </a:p>
        </p:txBody>
      </p:sp>
      <p:sp>
        <p:nvSpPr>
          <p:cNvPr id="9" name="8 Elipse"/>
          <p:cNvSpPr/>
          <p:nvPr/>
        </p:nvSpPr>
        <p:spPr>
          <a:xfrm>
            <a:off x="2357422" y="435769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12 Elipse"/>
          <p:cNvSpPr/>
          <p:nvPr/>
        </p:nvSpPr>
        <p:spPr>
          <a:xfrm>
            <a:off x="4429124" y="421481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13 Elipse"/>
          <p:cNvSpPr/>
          <p:nvPr/>
        </p:nvSpPr>
        <p:spPr>
          <a:xfrm>
            <a:off x="2357422" y="535782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14 Elipse"/>
          <p:cNvSpPr/>
          <p:nvPr/>
        </p:nvSpPr>
        <p:spPr>
          <a:xfrm>
            <a:off x="4429124" y="535782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07183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Clustering</a:t>
            </a:r>
          </a:p>
          <a:p>
            <a:pPr lvl="2"/>
            <a:r>
              <a:rPr lang="en-US" sz="1900" dirty="0" smtClean="0"/>
              <a:t>Refers to the assignment of a set of </a:t>
            </a:r>
            <a:r>
              <a:rPr lang="en-US" sz="1900" dirty="0" smtClean="0"/>
              <a:t>elements (</a:t>
            </a:r>
            <a:r>
              <a:rPr lang="en-US" sz="1900" dirty="0" smtClean="0"/>
              <a:t>documents</a:t>
            </a:r>
            <a:r>
              <a:rPr lang="en-US" sz="1900" dirty="0" smtClean="0"/>
              <a:t>) </a:t>
            </a:r>
            <a:r>
              <a:rPr lang="en-US" sz="1900" dirty="0" smtClean="0"/>
              <a:t>into subsets (clusters) so that </a:t>
            </a:r>
            <a:r>
              <a:rPr lang="en-US" sz="1900" dirty="0" smtClean="0"/>
              <a:t>elements in </a:t>
            </a:r>
            <a:r>
              <a:rPr lang="en-US" sz="1900" dirty="0" smtClean="0"/>
              <a:t>the same cluster are similar in some sense.</a:t>
            </a:r>
          </a:p>
          <a:p>
            <a:pPr lvl="2">
              <a:buNone/>
            </a:pPr>
            <a:endParaRPr lang="en-US" sz="1900" dirty="0" smtClean="0"/>
          </a:p>
          <a:p>
            <a:pPr lvl="1"/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Purpose</a:t>
            </a:r>
          </a:p>
          <a:p>
            <a:pPr lvl="2"/>
            <a:r>
              <a:rPr lang="en-US" sz="1900" dirty="0" smtClean="0"/>
              <a:t>The article introduces a novel focused crawler that extracts and process cultural data from the web</a:t>
            </a:r>
          </a:p>
          <a:p>
            <a:pPr lvl="3"/>
            <a:r>
              <a:rPr lang="en-US" sz="1900" b="1" dirty="0" smtClean="0"/>
              <a:t>First phase</a:t>
            </a:r>
            <a:r>
              <a:rPr lang="en-US" sz="1900" dirty="0" smtClean="0"/>
              <a:t>: Surf the web</a:t>
            </a:r>
          </a:p>
          <a:p>
            <a:pPr lvl="3"/>
            <a:r>
              <a:rPr lang="en-US" sz="1900" b="1" dirty="0" smtClean="0"/>
              <a:t>Second phase</a:t>
            </a:r>
            <a:r>
              <a:rPr lang="en-US" sz="1900" dirty="0" smtClean="0"/>
              <a:t>: WebPages are separated in different clusters depending on the thematic</a:t>
            </a:r>
          </a:p>
          <a:p>
            <a:pPr lvl="4"/>
            <a:r>
              <a:rPr lang="en-US" sz="1900" dirty="0" smtClean="0"/>
              <a:t>Creation of Multidimensional document vector</a:t>
            </a:r>
          </a:p>
          <a:p>
            <a:pPr lvl="4"/>
            <a:r>
              <a:rPr lang="en-US" sz="1900" dirty="0" smtClean="0"/>
              <a:t>Calculating the distance between the documents</a:t>
            </a:r>
          </a:p>
          <a:p>
            <a:pPr lvl="4"/>
            <a:r>
              <a:rPr lang="en-US" sz="1900" dirty="0" smtClean="0"/>
              <a:t>Group by clusters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Retrieval of Web Documents and Calculation of Documents Distance Matrix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7072362" cy="52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Document Vector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4 Esquina doblada"/>
          <p:cNvSpPr/>
          <p:nvPr/>
        </p:nvSpPr>
        <p:spPr>
          <a:xfrm>
            <a:off x="714348" y="1928802"/>
            <a:ext cx="1143008" cy="1357322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b a b a c </a:t>
            </a:r>
            <a:r>
              <a:rPr lang="en-US" dirty="0" err="1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 d </a:t>
            </a:r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c </a:t>
            </a:r>
            <a:r>
              <a:rPr lang="en-US" dirty="0" err="1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 d </a:t>
            </a:r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c </a:t>
            </a:r>
            <a:r>
              <a:rPr lang="en-US" dirty="0" err="1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 d </a:t>
            </a:r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c </a:t>
            </a:r>
            <a:r>
              <a:rPr lang="en-US" dirty="0" err="1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2071670" y="2500306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CuadroTexto"/>
          <p:cNvSpPr txBox="1"/>
          <p:nvPr/>
        </p:nvSpPr>
        <p:spPr>
          <a:xfrm>
            <a:off x="2857488" y="2488164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[3a, 2b, 8c, 6d]</a:t>
            </a:r>
            <a:endParaRPr lang="en-US" dirty="0"/>
          </a:p>
        </p:txBody>
      </p:sp>
      <p:sp>
        <p:nvSpPr>
          <p:cNvPr id="10" name="9 Flecha derecha"/>
          <p:cNvSpPr/>
          <p:nvPr/>
        </p:nvSpPr>
        <p:spPr>
          <a:xfrm>
            <a:off x="4861539" y="2512448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5647357" y="2500306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[8c, 6d, 3a, 2b]</a:t>
            </a:r>
            <a:endParaRPr lang="en-US" dirty="0"/>
          </a:p>
        </p:txBody>
      </p:sp>
      <p:sp>
        <p:nvSpPr>
          <p:cNvPr id="12" name="11 Flecha derecha"/>
          <p:cNvSpPr/>
          <p:nvPr/>
        </p:nvSpPr>
        <p:spPr>
          <a:xfrm rot="5400000">
            <a:off x="6107917" y="3321843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CuadroTexto"/>
          <p:cNvSpPr txBox="1"/>
          <p:nvPr/>
        </p:nvSpPr>
        <p:spPr>
          <a:xfrm>
            <a:off x="6000760" y="421481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[8c, 6d]</a:t>
            </a:r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786578" y="3357562"/>
            <a:ext cx="71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Document Vectors Distance Matrix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5723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1600" dirty="0" smtClean="0"/>
              <a:t>Let’s consider 2 strings S1 = {x1, x2, …, xn} and S2 = {y1, y2, y3, …, yn}, and the distance will be defined as:</a:t>
            </a:r>
            <a:endParaRPr lang="en-US" sz="1400" dirty="0" smtClean="0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214554"/>
            <a:ext cx="155864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3214678" y="3143248"/>
            <a:ext cx="2286016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DV1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[3a, 4b, 2c]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DV2 </a:t>
            </a:r>
            <a:r>
              <a:rPr lang="en-US" sz="1600" dirty="0" smtClean="0"/>
              <a:t>= [3a, 4b, </a:t>
            </a:r>
            <a:r>
              <a:rPr lang="en-US" sz="1600" dirty="0" smtClean="0"/>
              <a:t>8c</a:t>
            </a:r>
            <a:r>
              <a:rPr lang="en-US" sz="1600" dirty="0" smtClean="0"/>
              <a:t>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DV3 </a:t>
            </a:r>
            <a:r>
              <a:rPr lang="en-US" sz="1600" dirty="0" smtClean="0"/>
              <a:t>= </a:t>
            </a:r>
            <a:r>
              <a:rPr lang="en-US" sz="1600" dirty="0" smtClean="0"/>
              <a:t>[a</a:t>
            </a:r>
            <a:r>
              <a:rPr lang="en-US" sz="1600" dirty="0" smtClean="0"/>
              <a:t>, </a:t>
            </a:r>
            <a:r>
              <a:rPr lang="en-US" sz="1600" dirty="0" smtClean="0"/>
              <a:t>b</a:t>
            </a:r>
            <a:r>
              <a:rPr lang="en-US" sz="1600" dirty="0" smtClean="0"/>
              <a:t>, </a:t>
            </a:r>
            <a:r>
              <a:rPr lang="en-US" sz="1600" dirty="0" smtClean="0"/>
              <a:t>c</a:t>
            </a:r>
            <a:r>
              <a:rPr lang="en-US" sz="1600" dirty="0" smtClean="0"/>
              <a:t>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DV4 </a:t>
            </a:r>
            <a:r>
              <a:rPr lang="en-US" sz="1600" dirty="0" smtClean="0"/>
              <a:t>= </a:t>
            </a:r>
            <a:r>
              <a:rPr lang="en-US" sz="1600" dirty="0" smtClean="0"/>
              <a:t>[</a:t>
            </a:r>
            <a:r>
              <a:rPr lang="en-US" sz="1600" dirty="0" smtClean="0"/>
              <a:t>d</a:t>
            </a:r>
            <a:r>
              <a:rPr lang="en-US" sz="1600" dirty="0" smtClean="0"/>
              <a:t>, e, f]</a:t>
            </a:r>
            <a:endParaRPr lang="en-US" sz="1600" dirty="0" smtClean="0"/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1500166" y="4600596"/>
            <a:ext cx="6572296" cy="1614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H(DV1, DV2) = |3-3| + |4-4| + |2-8| = 6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H(DV3, DV4) </a:t>
            </a:r>
            <a:r>
              <a:rPr lang="en-US" sz="1600" dirty="0" smtClean="0"/>
              <a:t>= </a:t>
            </a:r>
            <a:r>
              <a:rPr lang="en-US" sz="1600" dirty="0" smtClean="0"/>
              <a:t>|1-0| </a:t>
            </a:r>
            <a:r>
              <a:rPr lang="en-US" sz="1600" dirty="0" smtClean="0"/>
              <a:t>+ |1-0|</a:t>
            </a:r>
            <a:r>
              <a:rPr lang="en-US" sz="1600" dirty="0" smtClean="0"/>
              <a:t> </a:t>
            </a:r>
            <a:r>
              <a:rPr lang="en-US" sz="1600" dirty="0" smtClean="0"/>
              <a:t>+ |1-0|</a:t>
            </a:r>
            <a:r>
              <a:rPr lang="en-US" sz="1600" dirty="0" smtClean="0"/>
              <a:t> + |0-1| </a:t>
            </a:r>
            <a:r>
              <a:rPr lang="en-US" sz="1600" dirty="0" smtClean="0"/>
              <a:t>+ |0-1</a:t>
            </a:r>
            <a:r>
              <a:rPr lang="en-US" sz="1600" dirty="0" smtClean="0"/>
              <a:t>| </a:t>
            </a:r>
            <a:r>
              <a:rPr lang="en-US" sz="1600" dirty="0" smtClean="0"/>
              <a:t>+ |0-1|</a:t>
            </a:r>
            <a:r>
              <a:rPr lang="en-US" sz="1600" dirty="0" smtClean="0"/>
              <a:t>= 6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Document Vectors Distance Matrix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/>
          </a:p>
        </p:txBody>
      </p:sp>
      <p:grpSp>
        <p:nvGrpSpPr>
          <p:cNvPr id="3" name="16 Grupo"/>
          <p:cNvGrpSpPr/>
          <p:nvPr/>
        </p:nvGrpSpPr>
        <p:grpSpPr>
          <a:xfrm>
            <a:off x="857224" y="1785928"/>
            <a:ext cx="3143272" cy="714378"/>
            <a:chOff x="2381230" y="2571744"/>
            <a:chExt cx="3143272" cy="714378"/>
          </a:xfrm>
        </p:grpSpPr>
        <p:pic>
          <p:nvPicPr>
            <p:cNvPr id="39939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57620" y="2571744"/>
              <a:ext cx="1666882" cy="714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" name="15 CuadroTexto"/>
            <p:cNvSpPr txBox="1"/>
            <p:nvPr/>
          </p:nvSpPr>
          <p:spPr>
            <a:xfrm>
              <a:off x="2381230" y="2773916"/>
              <a:ext cx="1678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</a:t>
              </a:r>
              <a:r>
                <a:rPr lang="en-US" dirty="0" smtClean="0"/>
                <a:t>(S1</a:t>
              </a:r>
              <a:r>
                <a:rPr lang="en-US" dirty="0" smtClean="0"/>
                <a:t>, S2) = </a:t>
              </a:r>
              <a:endParaRPr lang="en-US" dirty="0"/>
            </a:p>
          </p:txBody>
        </p:sp>
      </p:grp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8841" y="2786058"/>
            <a:ext cx="227302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5072066" y="2000240"/>
          <a:ext cx="3048000" cy="9525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xi </a:t>
                      </a:r>
                      <a:r>
                        <a:rPr lang="az-Cyrl-A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є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yi </a:t>
                      </a:r>
                      <a:r>
                        <a:rPr lang="az-Cyrl-A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є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3214678" y="3643314"/>
            <a:ext cx="2286016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DV1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[3a, 4b, 2c]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DV2 </a:t>
            </a:r>
            <a:r>
              <a:rPr lang="en-US" sz="1600" dirty="0" smtClean="0"/>
              <a:t>= [3a, 4b, </a:t>
            </a:r>
            <a:r>
              <a:rPr lang="en-US" sz="1600" dirty="0" smtClean="0"/>
              <a:t>8c</a:t>
            </a:r>
            <a:r>
              <a:rPr lang="en-US" sz="1600" dirty="0" smtClean="0"/>
              <a:t>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DV3 </a:t>
            </a:r>
            <a:r>
              <a:rPr lang="en-US" sz="1600" dirty="0" smtClean="0"/>
              <a:t>= </a:t>
            </a:r>
            <a:r>
              <a:rPr lang="en-US" sz="1600" dirty="0" smtClean="0"/>
              <a:t>[a</a:t>
            </a:r>
            <a:r>
              <a:rPr lang="en-US" sz="1600" dirty="0" smtClean="0"/>
              <a:t>, </a:t>
            </a:r>
            <a:r>
              <a:rPr lang="en-US" sz="1600" dirty="0" smtClean="0"/>
              <a:t>b</a:t>
            </a:r>
            <a:r>
              <a:rPr lang="en-US" sz="1600" dirty="0" smtClean="0"/>
              <a:t>, </a:t>
            </a:r>
            <a:r>
              <a:rPr lang="en-US" sz="1600" dirty="0" smtClean="0"/>
              <a:t>c</a:t>
            </a:r>
            <a:r>
              <a:rPr lang="en-US" sz="1600" dirty="0" smtClean="0"/>
              <a:t>]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DV4 </a:t>
            </a:r>
            <a:r>
              <a:rPr lang="en-US" sz="1600" dirty="0" smtClean="0"/>
              <a:t>= </a:t>
            </a:r>
            <a:r>
              <a:rPr lang="en-US" sz="1600" dirty="0" smtClean="0"/>
              <a:t>[</a:t>
            </a:r>
            <a:r>
              <a:rPr lang="en-US" sz="1600" dirty="0" smtClean="0"/>
              <a:t>d</a:t>
            </a:r>
            <a:r>
              <a:rPr lang="en-US" sz="1600" dirty="0" smtClean="0"/>
              <a:t>, e, f]</a:t>
            </a:r>
            <a:endParaRPr lang="en-US" sz="1600" dirty="0" smtClean="0"/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714348" y="5100662"/>
            <a:ext cx="7643834" cy="1614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H(DV1, DV2) = 0.5 * |3-3| + 0.5 * |4-4| + 0.5 * |8-2| = 3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600" dirty="0" smtClean="0"/>
              <a:t>H(DV3, DV4) </a:t>
            </a:r>
            <a:r>
              <a:rPr lang="en-US" sz="1600" dirty="0" smtClean="0"/>
              <a:t>= </a:t>
            </a:r>
            <a:r>
              <a:rPr lang="en-US" sz="1600" dirty="0" smtClean="0"/>
              <a:t>1 * |1-0| </a:t>
            </a:r>
            <a:r>
              <a:rPr lang="en-US" sz="1600" dirty="0" smtClean="0"/>
              <a:t>+ 1 * </a:t>
            </a:r>
            <a:r>
              <a:rPr lang="en-US" sz="1600" dirty="0" smtClean="0"/>
              <a:t>|</a:t>
            </a:r>
            <a:r>
              <a:rPr lang="en-US" sz="1600" dirty="0" smtClean="0"/>
              <a:t>1-0|</a:t>
            </a:r>
            <a:r>
              <a:rPr lang="en-US" sz="1600" dirty="0" smtClean="0"/>
              <a:t> </a:t>
            </a:r>
            <a:r>
              <a:rPr lang="en-US" sz="1600" dirty="0" smtClean="0"/>
              <a:t>+ 1 * </a:t>
            </a:r>
            <a:r>
              <a:rPr lang="en-US" sz="1600" dirty="0" smtClean="0"/>
              <a:t>|</a:t>
            </a:r>
            <a:r>
              <a:rPr lang="en-US" sz="1600" dirty="0" smtClean="0"/>
              <a:t>1-0|</a:t>
            </a:r>
            <a:r>
              <a:rPr lang="en-US" sz="1600" dirty="0" smtClean="0"/>
              <a:t> + </a:t>
            </a:r>
            <a:r>
              <a:rPr lang="en-US" sz="1600" dirty="0" smtClean="0"/>
              <a:t>1 * </a:t>
            </a:r>
            <a:r>
              <a:rPr lang="en-US" sz="1600" dirty="0" smtClean="0"/>
              <a:t>|0-1| </a:t>
            </a:r>
            <a:r>
              <a:rPr lang="en-US" sz="1600" dirty="0" smtClean="0"/>
              <a:t>+ 1 * </a:t>
            </a:r>
            <a:r>
              <a:rPr lang="en-US" sz="1600" dirty="0" smtClean="0"/>
              <a:t>|</a:t>
            </a:r>
            <a:r>
              <a:rPr lang="en-US" sz="1600" dirty="0" smtClean="0"/>
              <a:t>0-1</a:t>
            </a:r>
            <a:r>
              <a:rPr lang="en-US" sz="1600" dirty="0" smtClean="0"/>
              <a:t>| </a:t>
            </a:r>
            <a:r>
              <a:rPr lang="en-US" sz="1600" dirty="0" smtClean="0"/>
              <a:t>+ 1 * </a:t>
            </a:r>
            <a:r>
              <a:rPr lang="en-US" sz="1600" dirty="0" smtClean="0"/>
              <a:t>|</a:t>
            </a:r>
            <a:r>
              <a:rPr lang="en-US" sz="1600" dirty="0" smtClean="0"/>
              <a:t>0-1|</a:t>
            </a:r>
            <a:r>
              <a:rPr lang="en-US" sz="1600" dirty="0" smtClean="0"/>
              <a:t>= 6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5718" y="2500306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Clustering Process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29064"/>
          </a:xfrm>
        </p:spPr>
        <p:txBody>
          <a:bodyPr>
            <a:normAutofit/>
          </a:bodyPr>
          <a:lstStyle/>
          <a:p>
            <a:pPr marL="617220" lvl="1" indent="-342900">
              <a:buFont typeface="+mj-lt"/>
              <a:buAutoNum type="arabicPeriod"/>
            </a:pPr>
            <a:r>
              <a:rPr lang="en-US" sz="1600" dirty="0" smtClean="0"/>
              <a:t>Get the document vectors for all the documents</a:t>
            </a:r>
          </a:p>
          <a:p>
            <a:pPr marL="617220" lvl="1" indent="-342900">
              <a:buFont typeface="+mj-lt"/>
              <a:buAutoNum type="arabicPeriod"/>
            </a:pPr>
            <a:endParaRPr lang="en-US" sz="1600" dirty="0" smtClean="0"/>
          </a:p>
          <a:p>
            <a:pPr marL="617220" lvl="1" indent="-342900">
              <a:buFont typeface="+mj-lt"/>
              <a:buAutoNum type="arabicPeriod"/>
            </a:pPr>
            <a:r>
              <a:rPr lang="en-US" sz="1600" dirty="0" smtClean="0"/>
              <a:t>Calculate the potential of a i-th document vector</a:t>
            </a:r>
            <a:endParaRPr lang="en-US" sz="1400" dirty="0" smtClean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928802"/>
            <a:ext cx="16668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000375"/>
            <a:ext cx="2959946" cy="6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2" y="3857631"/>
            <a:ext cx="3886207" cy="57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28596" y="5286388"/>
            <a:ext cx="3357586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182880" algn="just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document vector with a high potential is surrounded by many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document vectors.</a:t>
            </a:r>
            <a:endParaRPr lang="en-US" sz="1600" dirty="0" smtClean="0"/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8433</TotalTime>
  <Words>1025</Words>
  <Application>Microsoft Office PowerPoint</Application>
  <PresentationFormat>Presentación en pantalla (4:3)</PresentationFormat>
  <Paragraphs>178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Brilho</vt:lpstr>
      <vt:lpstr>An Effective Fuzzy Clustering Algorithm for Web Document Classification: A Case Study in Cultural Content Mining</vt:lpstr>
      <vt:lpstr>Outline</vt:lpstr>
      <vt:lpstr>Introduction</vt:lpstr>
      <vt:lpstr>Introduction</vt:lpstr>
      <vt:lpstr>Retrieval of Web Documents and Calculation of Documents Distance Matrix</vt:lpstr>
      <vt:lpstr>Document Vector</vt:lpstr>
      <vt:lpstr>Document Vectors Distance Matrix</vt:lpstr>
      <vt:lpstr>Document Vectors Distance Matrix</vt:lpstr>
      <vt:lpstr>Clustering Process</vt:lpstr>
      <vt:lpstr>Clustering Process</vt:lpstr>
      <vt:lpstr>Clustering Process</vt:lpstr>
      <vt:lpstr>Clustering Process</vt:lpstr>
      <vt:lpstr>Clustering Process</vt:lpstr>
      <vt:lpstr>Experimental Evaluation</vt:lpstr>
      <vt:lpstr>Experimental Evaluation</vt:lpstr>
      <vt:lpstr>Experimental Evaluation</vt:lpstr>
      <vt:lpstr>Experimental Evaluation</vt:lpstr>
      <vt:lpstr>Experimental Evaluation</vt:lpstr>
      <vt:lpstr>Conclusions</vt:lpstr>
      <vt:lpstr>Questions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Comparação de Grades Curriculares usando Agrupamento Hierárquico de Textos</dc:title>
  <dc:creator>Fernando</dc:creator>
  <cp:lastModifiedBy>nineil</cp:lastModifiedBy>
  <cp:revision>564</cp:revision>
  <dcterms:created xsi:type="dcterms:W3CDTF">2011-07-05T14:46:51Z</dcterms:created>
  <dcterms:modified xsi:type="dcterms:W3CDTF">2013-11-12T04:39:46Z</dcterms:modified>
</cp:coreProperties>
</file>